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notesSlides/notesSlide32.xml" ContentType="application/vnd.openxmlformats-officedocument.presentationml.notesSlide+xml"/>
  <Override PartName="/ppt/tags/tag58.xml" ContentType="application/vnd.openxmlformats-officedocument.presentationml.tags+xml"/>
  <Override PartName="/ppt/notesSlides/notesSlide33.xml" ContentType="application/vnd.openxmlformats-officedocument.presentationml.notesSlide+xml"/>
  <Override PartName="/ppt/tags/tag59.xml" ContentType="application/vnd.openxmlformats-officedocument.presentationml.tags+xml"/>
  <Override PartName="/ppt/notesSlides/notesSlide34.xml" ContentType="application/vnd.openxmlformats-officedocument.presentationml.notesSlide+xml"/>
  <Override PartName="/ppt/tags/tag60.xml" ContentType="application/vnd.openxmlformats-officedocument.presentationml.tags+xml"/>
  <Override PartName="/ppt/notesSlides/notesSlide35.xml" ContentType="application/vnd.openxmlformats-officedocument.presentationml.notesSlide+xml"/>
  <Override PartName="/ppt/tags/tag6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tags/tag63.xml" ContentType="application/vnd.openxmlformats-officedocument.presentationml.tags+xml"/>
  <Override PartName="/ppt/notesSlides/notesSlide39.xml" ContentType="application/vnd.openxmlformats-officedocument.presentationml.notesSlide+xml"/>
  <Override PartName="/ppt/tags/tag64.xml" ContentType="application/vnd.openxmlformats-officedocument.presentationml.tags+xml"/>
  <Override PartName="/ppt/notesSlides/notesSlide40.xml" ContentType="application/vnd.openxmlformats-officedocument.presentationml.notesSlide+xml"/>
  <Override PartName="/ppt/tags/tag65.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943" r:id="rId2"/>
    <p:sldId id="443" r:id="rId3"/>
    <p:sldId id="400" r:id="rId4"/>
    <p:sldId id="389" r:id="rId5"/>
    <p:sldId id="845" r:id="rId6"/>
    <p:sldId id="944" r:id="rId7"/>
    <p:sldId id="945" r:id="rId8"/>
    <p:sldId id="946" r:id="rId9"/>
    <p:sldId id="947" r:id="rId10"/>
    <p:sldId id="847" r:id="rId11"/>
    <p:sldId id="948" r:id="rId12"/>
    <p:sldId id="852" r:id="rId13"/>
    <p:sldId id="949" r:id="rId14"/>
    <p:sldId id="950" r:id="rId15"/>
    <p:sldId id="953" r:id="rId16"/>
    <p:sldId id="951" r:id="rId17"/>
    <p:sldId id="952" r:id="rId18"/>
    <p:sldId id="849" r:id="rId19"/>
    <p:sldId id="942" r:id="rId20"/>
    <p:sldId id="846" r:id="rId21"/>
    <p:sldId id="850" r:id="rId22"/>
    <p:sldId id="855" r:id="rId23"/>
    <p:sldId id="549" r:id="rId24"/>
    <p:sldId id="565" r:id="rId25"/>
    <p:sldId id="858" r:id="rId26"/>
    <p:sldId id="566" r:id="rId27"/>
    <p:sldId id="856" r:id="rId28"/>
    <p:sldId id="872" r:id="rId29"/>
    <p:sldId id="864" r:id="rId30"/>
    <p:sldId id="861" r:id="rId31"/>
    <p:sldId id="866" r:id="rId32"/>
    <p:sldId id="937" r:id="rId33"/>
    <p:sldId id="869" r:id="rId34"/>
    <p:sldId id="870" r:id="rId35"/>
    <p:sldId id="868" r:id="rId36"/>
    <p:sldId id="876" r:id="rId37"/>
    <p:sldId id="938" r:id="rId38"/>
    <p:sldId id="851" r:id="rId39"/>
    <p:sldId id="874" r:id="rId40"/>
    <p:sldId id="508" r:id="rId41"/>
    <p:sldId id="841" r:id="rId42"/>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ED36EF7-A085-4228-8560-E07EF88BBAD0}">
          <p14:sldIdLst>
            <p14:sldId id="943"/>
            <p14:sldId id="443"/>
            <p14:sldId id="400"/>
          </p14:sldIdLst>
        </p14:section>
        <p14:section name="Section 1 - Networking Basics" id="{EC2B8649-4DB3-434A-9315-3D30F9C328FB}">
          <p14:sldIdLst>
            <p14:sldId id="389"/>
            <p14:sldId id="845"/>
            <p14:sldId id="944"/>
            <p14:sldId id="945"/>
            <p14:sldId id="946"/>
            <p14:sldId id="947"/>
            <p14:sldId id="847"/>
            <p14:sldId id="948"/>
            <p14:sldId id="852"/>
            <p14:sldId id="949"/>
            <p14:sldId id="950"/>
            <p14:sldId id="953"/>
            <p14:sldId id="951"/>
            <p14:sldId id="952"/>
            <p14:sldId id="849"/>
            <p14:sldId id="942"/>
            <p14:sldId id="846"/>
          </p14:sldIdLst>
        </p14:section>
        <p14:section name="Section 2 - Amazon VPC" id="{47A7B0B6-0E80-414B-B025-41EEC97DBE24}">
          <p14:sldIdLst>
            <p14:sldId id="850"/>
            <p14:sldId id="855"/>
            <p14:sldId id="549"/>
            <p14:sldId id="565"/>
            <p14:sldId id="858"/>
            <p14:sldId id="566"/>
            <p14:sldId id="856"/>
            <p14:sldId id="872"/>
          </p14:sldIdLst>
        </p14:section>
        <p14:section name="Section 3 - VPC Networking" id="{537CCF0D-F924-40C6-8331-5BF6C88880FD}">
          <p14:sldIdLst>
            <p14:sldId id="864"/>
            <p14:sldId id="861"/>
            <p14:sldId id="866"/>
            <p14:sldId id="937"/>
            <p14:sldId id="869"/>
            <p14:sldId id="870"/>
            <p14:sldId id="868"/>
            <p14:sldId id="876"/>
            <p14:sldId id="938"/>
            <p14:sldId id="851"/>
            <p14:sldId id="874"/>
            <p14:sldId id="508"/>
            <p14:sldId id="8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hii, June" initials="YJ" lastIdx="32" clrIdx="0">
    <p:extLst>
      <p:ext uri="{19B8F6BF-5375-455C-9EA6-DF929625EA0E}">
        <p15:presenceInfo xmlns:p15="http://schemas.microsoft.com/office/powerpoint/2012/main" userId="S-1-5-21-1407069837-2091007605-538272213-30032476" providerId="AD"/>
      </p:ext>
    </p:extLst>
  </p:cmAuthor>
  <p:cmAuthor id="2" name="David Mohr" initials="DM" lastIdx="9" clrIdx="1">
    <p:extLst>
      <p:ext uri="{19B8F6BF-5375-455C-9EA6-DF929625EA0E}">
        <p15:presenceInfo xmlns:p15="http://schemas.microsoft.com/office/powerpoint/2012/main" userId="David Mohr" providerId="None"/>
      </p:ext>
    </p:extLst>
  </p:cmAuthor>
  <p:cmAuthor id="3" name="Microsoft Office User" initials="MOU" lastIdx="21" clrIdx="2">
    <p:extLst>
      <p:ext uri="{19B8F6BF-5375-455C-9EA6-DF929625EA0E}">
        <p15:presenceInfo xmlns:p15="http://schemas.microsoft.com/office/powerpoint/2012/main" userId="Microsoft Office User" providerId="None"/>
      </p:ext>
    </p:extLst>
  </p:cmAuthor>
  <p:cmAuthor id="4" name="Harris, Melissa" initials="HM" lastIdx="28" clrIdx="3">
    <p:extLst>
      <p:ext uri="{19B8F6BF-5375-455C-9EA6-DF929625EA0E}">
        <p15:presenceInfo xmlns:p15="http://schemas.microsoft.com/office/powerpoint/2012/main" userId="S-1-5-21-1407069837-2091007605-538272213-25781389" providerId="AD"/>
      </p:ext>
    </p:extLst>
  </p:cmAuthor>
  <p:cmAuthor id="5" name="Carol Reece" initials="CR" lastIdx="5" clrIdx="4">
    <p:extLst>
      <p:ext uri="{19B8F6BF-5375-455C-9EA6-DF929625EA0E}">
        <p15:presenceInfo xmlns:p15="http://schemas.microsoft.com/office/powerpoint/2012/main" userId="a67ae08b3f860e0f" providerId="Windows Live"/>
      </p:ext>
    </p:extLst>
  </p:cmAuthor>
  <p:cmAuthor id="6" name="Smart, Paul" initials="SP" lastIdx="3" clrIdx="5">
    <p:extLst>
      <p:ext uri="{19B8F6BF-5375-455C-9EA6-DF929625EA0E}">
        <p15:presenceInfo xmlns:p15="http://schemas.microsoft.com/office/powerpoint/2012/main" userId="S-1-5-21-1407069837-2091007605-538272213-26725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814"/>
    <a:srgbClr val="36961C"/>
    <a:srgbClr val="97C98A"/>
    <a:srgbClr val="E9F3E6"/>
    <a:srgbClr val="E6F2F8"/>
    <a:srgbClr val="F2F2F2"/>
    <a:srgbClr val="2D75E7"/>
    <a:srgbClr val="16966D"/>
    <a:srgbClr val="4E24A7"/>
    <a:srgbClr val="E817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63695" autoAdjust="0"/>
  </p:normalViewPr>
  <p:slideViewPr>
    <p:cSldViewPr snapToGrid="0" snapToObjects="1" showGuides="1">
      <p:cViewPr varScale="1">
        <p:scale>
          <a:sx n="42" d="100"/>
          <a:sy n="42" d="100"/>
        </p:scale>
        <p:origin x="1614" y="54"/>
      </p:cViewPr>
      <p:guideLst>
        <p:guide orient="horz" pos="2160"/>
        <p:guide pos="3840"/>
      </p:guideLst>
    </p:cSldViewPr>
  </p:slideViewPr>
  <p:outlineViewPr>
    <p:cViewPr>
      <p:scale>
        <a:sx n="33" d="100"/>
        <a:sy n="33" d="100"/>
      </p:scale>
      <p:origin x="0" y="-7692"/>
    </p:cViewPr>
  </p:outlineViewPr>
  <p:notesTextViewPr>
    <p:cViewPr>
      <p:scale>
        <a:sx n="100" d="100"/>
        <a:sy n="100" d="100"/>
      </p:scale>
      <p:origin x="0" y="0"/>
    </p:cViewPr>
  </p:notesTextViewPr>
  <p:sorterViewPr>
    <p:cViewPr varScale="1">
      <p:scale>
        <a:sx n="1" d="1"/>
        <a:sy n="1" d="1"/>
      </p:scale>
      <p:origin x="0" y="-5592"/>
    </p:cViewPr>
  </p:sorterViewPr>
  <p:notesViewPr>
    <p:cSldViewPr snapToGrid="0" snapToObjects="1" showGuides="1">
      <p:cViewPr varScale="1">
        <p:scale>
          <a:sx n="84" d="100"/>
          <a:sy n="84" d="100"/>
        </p:scale>
        <p:origin x="3828"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2/25/2025</a:t>
            </a:fld>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ws.amazon.com/route53/what-is-dn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aws.amazon.com/vpc/latest/userguide/vpc-eip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ws.amazon.com/vpc/latest/userguide/vpc-ip-addressing.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aws.amazon.com/vpc/latest/userguide/VPC_ElasticNetworkInterfaces.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aws.amazon.com/vpc/latest/userguide/VPC_Route_Tables.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aws.amazon.com/vpc/latest/userguide/VPC_Internet_Gateway.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aws.amazon.com/vpc/latest/userguide/vpc-nat-gateway.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docs.aws.amazon.com/vpc/latest/userguide/vpc-nat-comparison.html" TargetMode="External"/><Relationship Id="rId4" Type="http://schemas.openxmlformats.org/officeDocument/2006/relationships/hyperlink" Target="https://docs.aws.amazon.com/vpc/latest/userguide/VPC_NAT_Instance.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aws.amazon.com/vpc/latest/userguide/vpc-peering.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aws.amazon.com/vpc/latest/userguide/vpn-connection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aws.amazon.com/directconnect/"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aws.amazon.com/vpc/latest/userguide/vpce-interface.html"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docs.aws.amazon.com/vpc/latest/userguide/vpc-endpoints.html"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aws-tc-largeobjects.s3-us-west-2.amazonaws.com/ILT-TF-100-ACFNDS-20-EN/Module_5_VPC_Wizard+v2.0.mp4"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Writing_system"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Numerical_digit" TargetMode="External"/><Relationship Id="rId5" Type="http://schemas.openxmlformats.org/officeDocument/2006/relationships/hyperlink" Target="https://en.wikipedia.org/wiki/Number" TargetMode="External"/><Relationship Id="rId4" Type="http://schemas.openxmlformats.org/officeDocument/2006/relationships/hyperlink" Target="https://en.wikipedia.org/wiki/Mathematical_not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Today we are going to start</a:t>
            </a:r>
            <a:r>
              <a:rPr lang="en-US" sz="1400" b="1" baseline="0" dirty="0"/>
              <a:t> with a new module Networking and Content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latin typeface="+mn-lt"/>
                <a:ea typeface="+mn-ea"/>
                <a:cs typeface="+mn-cs"/>
              </a:rPr>
              <a:t>This module covers three fundamental Amazon Web Services (AWS) for networking and content delivery: </a:t>
            </a:r>
            <a:r>
              <a:rPr lang="en-US" sz="1400" b="0" baseline="0" dirty="0"/>
              <a:t>Amazon Virtual Private Cloud (Amazon VPC), Amazon Route 53, and Amazon </a:t>
            </a:r>
            <a:r>
              <a:rPr lang="en-US" sz="1400" b="0" baseline="0" dirty="0" err="1"/>
              <a:t>CloudFront</a:t>
            </a:r>
            <a:r>
              <a:rPr lang="en-US" sz="1400" b="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kern="1200" dirty="0">
                <a:solidFill>
                  <a:schemeClr val="tx1"/>
                </a:solidFill>
                <a:effectLst/>
                <a:latin typeface="+mn-lt"/>
                <a:ea typeface="+mn-ea"/>
                <a:cs typeface="+mn-cs"/>
              </a:rPr>
              <a:t>Amazon Virtual Private Cloud (Amazon VPC) </a:t>
            </a:r>
            <a:r>
              <a:rPr lang="en-IN" sz="1400" b="0" i="0" kern="1200" dirty="0">
                <a:solidFill>
                  <a:schemeClr val="tx1"/>
                </a:solidFill>
                <a:effectLst/>
                <a:latin typeface="+mn-lt"/>
                <a:ea typeface="+mn-ea"/>
                <a:cs typeface="+mn-cs"/>
              </a:rPr>
              <a:t>gives you full control over your virtual networking environment, including resource placement, connectivity, and security. Get started by setting up your VPC in the AWS service console. Next, add resources to it such as Amazon Elastic Compute Cloud (EC2) and Amazon Relational Database Service (RDS) instances. Finally, define how your VPCs communicate with each other across accounts, Availability Zones, or AWS Regions. We will also see In the examples, how network traffic is being shared between two VPCs within each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kern="1200" dirty="0">
                <a:solidFill>
                  <a:schemeClr val="tx1"/>
                </a:solidFill>
                <a:effectLst/>
                <a:latin typeface="+mn-lt"/>
                <a:ea typeface="+mn-ea"/>
                <a:cs typeface="+mn-cs"/>
              </a:rPr>
              <a:t>Amazon Route 53 </a:t>
            </a:r>
            <a:r>
              <a:rPr lang="en-IN" sz="1400" b="0" i="0" kern="1200" dirty="0">
                <a:solidFill>
                  <a:schemeClr val="tx1"/>
                </a:solidFill>
                <a:effectLst/>
                <a:latin typeface="+mn-lt"/>
                <a:ea typeface="+mn-ea"/>
                <a:cs typeface="+mn-cs"/>
              </a:rPr>
              <a:t>is a highly available and scalable cloud </a:t>
            </a:r>
            <a:r>
              <a:rPr lang="en-IN" sz="1400" b="0" i="0" u="none" strike="noStrike" kern="1200" dirty="0">
                <a:solidFill>
                  <a:schemeClr val="tx1"/>
                </a:solidFill>
                <a:effectLst/>
                <a:latin typeface="+mn-lt"/>
                <a:ea typeface="+mn-ea"/>
                <a:cs typeface="+mn-cs"/>
                <a:hlinkClick r:id="rId3"/>
              </a:rPr>
              <a:t>Domain Name System (DNS)</a:t>
            </a:r>
            <a:r>
              <a:rPr lang="en-IN" sz="1400" b="0" i="0" kern="1200" dirty="0">
                <a:solidFill>
                  <a:schemeClr val="tx1"/>
                </a:solidFill>
                <a:effectLst/>
                <a:latin typeface="+mn-lt"/>
                <a:ea typeface="+mn-ea"/>
                <a:cs typeface="+mn-cs"/>
              </a:rPr>
              <a:t> web service. It is designed to give developers and businesses an extremely reliable and cost effective way to route end users to Internet applications by translating names like www.google.com into the numeric IP addresses like 142.250.183.110 that computers use to connect to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kern="1200" dirty="0">
              <a:solidFill>
                <a:schemeClr val="tx1"/>
              </a:solidFill>
              <a:effectLst/>
              <a:latin typeface="+mn-lt"/>
              <a:ea typeface="+mn-ea"/>
              <a:cs typeface="+mn-cs"/>
            </a:endParaRPr>
          </a:p>
          <a:p>
            <a:r>
              <a:rPr lang="en-IN" sz="1400" b="1" i="0" kern="1200" dirty="0">
                <a:solidFill>
                  <a:schemeClr val="tx1"/>
                </a:solidFill>
                <a:effectLst/>
                <a:latin typeface="+mn-lt"/>
                <a:ea typeface="+mn-ea"/>
                <a:cs typeface="+mn-cs"/>
              </a:rPr>
              <a:t>Amazon </a:t>
            </a:r>
            <a:r>
              <a:rPr lang="en-IN" sz="1400" b="1" i="0" kern="1200" dirty="0" err="1">
                <a:solidFill>
                  <a:schemeClr val="tx1"/>
                </a:solidFill>
                <a:effectLst/>
                <a:latin typeface="+mn-lt"/>
                <a:ea typeface="+mn-ea"/>
                <a:cs typeface="+mn-cs"/>
              </a:rPr>
              <a:t>CloudFront</a:t>
            </a:r>
            <a:r>
              <a:rPr lang="en-IN" sz="1400" b="0" i="0" kern="1200" dirty="0">
                <a:solidFill>
                  <a:schemeClr val="tx1"/>
                </a:solidFill>
                <a:effectLst/>
                <a:latin typeface="+mn-lt"/>
                <a:ea typeface="+mn-ea"/>
                <a:cs typeface="+mn-cs"/>
              </a:rPr>
              <a:t> is a fast content delivery network (CDN) service that securely delivers data, videos, applications, and APIs to customers globally with low latency, high transfer speeds, all within a developer-friendly environment. </a:t>
            </a:r>
            <a:r>
              <a:rPr lang="en-IN" sz="1400" b="0" i="0" kern="1200" dirty="0" err="1">
                <a:solidFill>
                  <a:schemeClr val="tx1"/>
                </a:solidFill>
                <a:effectLst/>
                <a:latin typeface="+mn-lt"/>
                <a:ea typeface="+mn-ea"/>
                <a:cs typeface="+mn-cs"/>
              </a:rPr>
              <a:t>CloudFront</a:t>
            </a:r>
            <a:r>
              <a:rPr lang="en-IN" sz="1400" b="0" i="0" kern="1200" dirty="0">
                <a:solidFill>
                  <a:schemeClr val="tx1"/>
                </a:solidFill>
                <a:effectLst/>
                <a:latin typeface="+mn-lt"/>
                <a:ea typeface="+mn-ea"/>
                <a:cs typeface="+mn-cs"/>
              </a:rPr>
              <a:t>  has Edge locations in various places in and around that region . These Edge locations are connected by private network directly to Amazon Web Services Region  </a:t>
            </a:r>
            <a:r>
              <a:rPr lang="en-IN" sz="1400" b="0" i="0" kern="1200" dirty="0" err="1">
                <a:solidFill>
                  <a:schemeClr val="tx1"/>
                </a:solidFill>
                <a:effectLst/>
                <a:latin typeface="+mn-lt"/>
                <a:ea typeface="+mn-ea"/>
                <a:cs typeface="+mn-cs"/>
              </a:rPr>
              <a:t>CloudFront</a:t>
            </a:r>
            <a:r>
              <a:rPr lang="en-IN" sz="1400" b="0" i="0" kern="1200" dirty="0">
                <a:solidFill>
                  <a:schemeClr val="tx1"/>
                </a:solidFill>
                <a:effectLst/>
                <a:latin typeface="+mn-lt"/>
                <a:ea typeface="+mn-ea"/>
                <a:cs typeface="+mn-cs"/>
              </a:rPr>
              <a:t> works seamlessly with services, including Amazon Shield Standard for DDoS mitigation, and Amazon S3, Elastic Load Balancing, or Amazon EC2 as origins for your applications. You can get started with the Content Delivery Network in minutes, using the Amazon Web Services tools that you're already familiar with: APIs, Amazon Web Services Management Console, Command Line Interface (CLI), and SDKs. Amazon's CDN offers a simple, pay-as-you-go pricing model with no upfront fees or required long-term contracts, and support for the CDN is included in your existing Amazon Support subscription.</a:t>
            </a:r>
          </a:p>
          <a:p>
            <a:endParaRPr lang="en-IN" sz="14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p:txBody>
      </p:sp>
    </p:spTree>
    <p:extLst>
      <p:ext uri="{BB962C8B-B14F-4D97-AF65-F5344CB8AC3E}">
        <p14:creationId xmlns:p14="http://schemas.microsoft.com/office/powerpoint/2010/main" val="1707227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Each client machine in a network has a unique Internet Protocol (IP) address that identifies it. An IP address is a numerical label in decimal format. Machines convert that decimal number to a binary format.</a:t>
            </a:r>
          </a:p>
          <a:p>
            <a:endParaRPr lang="en-US" sz="1100" dirty="0"/>
          </a:p>
          <a:p>
            <a:r>
              <a:rPr lang="en-US" sz="1100" dirty="0"/>
              <a:t>In this example, the IP address is 192.0.2.0. Each of the four dot (.)-separated numbers of the IP address represents 8 bits in octal number format. That means each of the four numbers can be anything from 0 to 255. The combined total of the four numbers for an IP address is 32 bits in binary format. </a:t>
            </a:r>
          </a:p>
          <a:p>
            <a:endParaRPr lang="en-US" sz="1100" dirty="0"/>
          </a:p>
          <a:p>
            <a:r>
              <a:rPr lang="en-IN" sz="1200" b="1" i="0" u="none" strike="noStrike" kern="1200" baseline="0" dirty="0">
                <a:solidFill>
                  <a:schemeClr val="tx1"/>
                </a:solidFill>
                <a:latin typeface="+mn-lt"/>
                <a:ea typeface="+mn-ea"/>
                <a:cs typeface="+mn-cs"/>
              </a:rPr>
              <a:t>IPV4 ADDRESS</a:t>
            </a:r>
            <a:r>
              <a:rPr lang="en-IN" sz="1200" b="0" i="0" u="none" strike="noStrike" kern="1200" baseline="0" dirty="0">
                <a:solidFill>
                  <a:schemeClr val="tx1"/>
                </a:solidFill>
                <a:latin typeface="+mn-lt"/>
                <a:ea typeface="+mn-ea"/>
                <a:cs typeface="+mn-cs"/>
              </a:rPr>
              <a:t>	</a:t>
            </a:r>
          </a:p>
          <a:p>
            <a:r>
              <a:rPr lang="en-IN" sz="1200" b="0" i="0" u="none" strike="noStrike" kern="1200" baseline="0" dirty="0">
                <a:solidFill>
                  <a:schemeClr val="tx1"/>
                </a:solidFill>
                <a:latin typeface="+mn-lt"/>
                <a:ea typeface="+mn-ea"/>
                <a:cs typeface="+mn-cs"/>
              </a:rPr>
              <a:t>Bit is represented by 0 or 1.	</a:t>
            </a:r>
          </a:p>
          <a:p>
            <a:r>
              <a:rPr lang="en-IN" sz="1200" b="0" i="0" u="none" strike="noStrike" kern="1200" baseline="0" dirty="0">
                <a:solidFill>
                  <a:schemeClr val="tx1"/>
                </a:solidFill>
                <a:latin typeface="+mn-lt"/>
                <a:ea typeface="+mn-ea"/>
                <a:cs typeface="+mn-cs"/>
              </a:rPr>
              <a:t>IP address in binary form (32 bit).	</a:t>
            </a:r>
          </a:p>
          <a:p>
            <a:r>
              <a:rPr lang="en-IN" sz="1200" b="0" i="0" u="none" strike="noStrike" kern="1200" baseline="0" dirty="0">
                <a:solidFill>
                  <a:schemeClr val="tx1"/>
                </a:solidFill>
                <a:latin typeface="+mn-lt"/>
                <a:ea typeface="+mn-ea"/>
                <a:cs typeface="+mn-cs"/>
              </a:rPr>
              <a:t>32 bits are divided into 4 Octets:	</a:t>
            </a:r>
          </a:p>
          <a:p>
            <a:r>
              <a:rPr lang="en-IN" sz="1200" b="0" i="0" u="none" strike="noStrike" kern="1200" baseline="0" dirty="0">
                <a:solidFill>
                  <a:schemeClr val="tx1"/>
                </a:solidFill>
                <a:latin typeface="+mn-lt"/>
                <a:ea typeface="+mn-ea"/>
                <a:cs typeface="+mn-cs"/>
              </a:rPr>
              <a:t>11000000  00000000 00000010  00000000</a:t>
            </a:r>
          </a:p>
          <a:p>
            <a:r>
              <a:rPr lang="en-IN" sz="1200" b="0" i="0" u="none" strike="noStrike" kern="1200" baseline="0" dirty="0">
                <a:solidFill>
                  <a:schemeClr val="tx1"/>
                </a:solidFill>
                <a:latin typeface="+mn-lt"/>
                <a:ea typeface="+mn-ea"/>
                <a:cs typeface="+mn-cs"/>
              </a:rPr>
              <a:t>First Octet Second Octet Third Octet Fourth Octet	</a:t>
            </a:r>
          </a:p>
          <a:p>
            <a:r>
              <a:rPr lang="en-IN" sz="1200" b="0" i="0" u="none" strike="noStrike" kern="1200" baseline="0" dirty="0">
                <a:solidFill>
                  <a:schemeClr val="tx1"/>
                </a:solidFill>
                <a:latin typeface="+mn-lt"/>
                <a:ea typeface="+mn-ea"/>
                <a:cs typeface="+mn-cs"/>
              </a:rPr>
              <a:t>IP Address in decimal form:	</a:t>
            </a:r>
          </a:p>
          <a:p>
            <a:r>
              <a:rPr lang="en-IN" sz="1200" b="0" i="0" u="none" strike="noStrike" kern="1200" baseline="0" dirty="0">
                <a:solidFill>
                  <a:schemeClr val="tx1"/>
                </a:solidFill>
                <a:latin typeface="+mn-lt"/>
                <a:ea typeface="+mn-ea"/>
                <a:cs typeface="+mn-cs"/>
              </a:rPr>
              <a:t>192.0.2.0</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https://www.pcmag.com/encyclopedia/term/ip-address</a:t>
            </a:r>
          </a:p>
          <a:p>
            <a:endParaRPr lang="en-IN" sz="1200" b="0" i="0" u="none" strike="noStrike" kern="1200" baseline="0" dirty="0">
              <a:solidFill>
                <a:schemeClr val="tx1"/>
              </a:solidFill>
              <a:latin typeface="+mn-lt"/>
              <a:ea typeface="+mn-ea"/>
              <a:cs typeface="+mn-cs"/>
            </a:endParaRPr>
          </a:p>
          <a:p>
            <a:endParaRPr lang="en-US" sz="1100" dirty="0"/>
          </a:p>
        </p:txBody>
      </p:sp>
    </p:spTree>
    <p:extLst>
      <p:ext uri="{BB962C8B-B14F-4D97-AF65-F5344CB8AC3E}">
        <p14:creationId xmlns:p14="http://schemas.microsoft.com/office/powerpoint/2010/main" val="264383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986582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 32-bit IP address is called an IPv4 address. </a:t>
            </a:r>
          </a:p>
          <a:p>
            <a:endParaRPr lang="en-US" sz="1100" dirty="0"/>
          </a:p>
          <a:p>
            <a:r>
              <a:rPr lang="en-US" sz="1100" dirty="0"/>
              <a:t>IPv6 addresses, which are 128 bits, are also available. IPv6 addresses can accommodate more user devices.</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An IPv6 address is composed of eight groups of four letters and numbers that are separated by colons (:). In this example, the IPv6 address is </a:t>
            </a:r>
            <a:r>
              <a:rPr lang="en-US" sz="1100" dirty="0">
                <a:ea typeface="Amazon Ember" panose="020B0603020204020204" pitchFamily="34" charset="0"/>
                <a:cs typeface="Amazon Ember" panose="020B0603020204020204" pitchFamily="34" charset="0"/>
              </a:rPr>
              <a:t>2600:1f18:22ba:8c00:ba86:a05e:a5ba:00FF</a:t>
            </a:r>
            <a:r>
              <a:rPr lang="en-US" sz="1100" dirty="0"/>
              <a:t>. Each of the eight colon-separated groups of the IPv6 address represents 16 bits in hexadecimal number format. That means each of the eight groups can be anything from 0 to FFFF. The combined total of the eight groups for an IPv6 address is 128 bits in binary format. </a:t>
            </a:r>
          </a:p>
          <a:p>
            <a:endParaRPr lang="en-US" sz="1100" dirty="0"/>
          </a:p>
        </p:txBody>
      </p:sp>
    </p:spTree>
    <p:extLst>
      <p:ext uri="{BB962C8B-B14F-4D97-AF65-F5344CB8AC3E}">
        <p14:creationId xmlns:p14="http://schemas.microsoft.com/office/powerpoint/2010/main" val="1759531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In the IPv4 IP address space, there are five classes: A, B, C, D and E. Each class has a specific range of IP addresses (and ultimately dictates the number of devices you can have on your network). Primarily, class A, B, and C are used by the majority of devices on the Internet. Class D and class E are for special uses.</a:t>
            </a:r>
          </a:p>
          <a:p>
            <a:r>
              <a:rPr lang="en-IN" sz="1200" b="0" i="0" kern="1200" dirty="0">
                <a:solidFill>
                  <a:schemeClr val="tx1"/>
                </a:solidFill>
                <a:effectLst/>
                <a:latin typeface="+mn-lt"/>
                <a:ea typeface="+mn-ea"/>
                <a:cs typeface="+mn-cs"/>
              </a:rPr>
              <a:t>The list below shows the five available IP classes, along with the number of networks each can support and the maximum number of hosts (devices) that can be on each of those networks. The four octets that make up an IP address are conventionally represented by </a:t>
            </a:r>
            <a:r>
              <a:rPr lang="en-IN" sz="1200" b="0" i="0" kern="1200" dirty="0" err="1">
                <a:solidFill>
                  <a:schemeClr val="tx1"/>
                </a:solidFill>
                <a:effectLst/>
                <a:latin typeface="+mn-lt"/>
                <a:ea typeface="+mn-ea"/>
                <a:cs typeface="+mn-cs"/>
              </a:rPr>
              <a:t>a.b.c.d</a:t>
            </a:r>
            <a:r>
              <a:rPr lang="en-IN" sz="1200" b="0" i="0" kern="1200" dirty="0">
                <a:solidFill>
                  <a:schemeClr val="tx1"/>
                </a:solidFill>
                <a:effectLst/>
                <a:latin typeface="+mn-lt"/>
                <a:ea typeface="+mn-ea"/>
                <a:cs typeface="+mn-cs"/>
              </a:rPr>
              <a:t> - such as 127.10.20.30.</a:t>
            </a:r>
          </a:p>
          <a:p>
            <a:endParaRPr lang="en-US" sz="1100" dirty="0"/>
          </a:p>
          <a:p>
            <a:r>
              <a:rPr lang="en-US" sz="1100" dirty="0"/>
              <a:t>https://docs.oracle.com/cd/E19504-01/802-5753/planning3-78185/index.html</a:t>
            </a:r>
          </a:p>
        </p:txBody>
      </p:sp>
    </p:spTree>
    <p:extLst>
      <p:ext uri="{BB962C8B-B14F-4D97-AF65-F5344CB8AC3E}">
        <p14:creationId xmlns:p14="http://schemas.microsoft.com/office/powerpoint/2010/main" val="1847714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1" i="0" kern="1200" dirty="0">
                <a:solidFill>
                  <a:schemeClr val="tx1"/>
                </a:solidFill>
                <a:effectLst/>
                <a:latin typeface="+mn-lt"/>
                <a:ea typeface="+mn-ea"/>
                <a:cs typeface="+mn-cs"/>
              </a:rPr>
              <a:t>What is a public IP address?</a:t>
            </a:r>
          </a:p>
          <a:p>
            <a:pPr fontAlgn="base"/>
            <a:r>
              <a:rPr lang="en-IN" sz="1200" b="0" i="0" kern="1200" dirty="0">
                <a:solidFill>
                  <a:schemeClr val="tx1"/>
                </a:solidFill>
                <a:effectLst/>
                <a:latin typeface="+mn-lt"/>
                <a:ea typeface="+mn-ea"/>
                <a:cs typeface="+mn-cs"/>
              </a:rPr>
              <a:t>A </a:t>
            </a:r>
            <a:r>
              <a:rPr lang="en-IN" sz="1200" b="0" i="1" kern="1200" dirty="0">
                <a:solidFill>
                  <a:schemeClr val="tx1"/>
                </a:solidFill>
                <a:effectLst/>
                <a:latin typeface="+mn-lt"/>
                <a:ea typeface="+mn-ea"/>
                <a:cs typeface="+mn-cs"/>
              </a:rPr>
              <a:t>public</a:t>
            </a:r>
            <a:r>
              <a:rPr lang="en-IN" sz="1200" b="0" i="0" kern="1200" dirty="0">
                <a:solidFill>
                  <a:schemeClr val="tx1"/>
                </a:solidFill>
                <a:effectLst/>
                <a:latin typeface="+mn-lt"/>
                <a:ea typeface="+mn-ea"/>
                <a:cs typeface="+mn-cs"/>
              </a:rPr>
              <a:t> IP address is an IP address that can be accessed directly over the internet and is assigned to your network router by your internet service provider (ISP). Your personal device also has a </a:t>
            </a:r>
            <a:r>
              <a:rPr lang="en-IN" sz="1200" b="0" i="1" kern="1200" dirty="0">
                <a:solidFill>
                  <a:schemeClr val="tx1"/>
                </a:solidFill>
                <a:effectLst/>
                <a:latin typeface="+mn-lt"/>
                <a:ea typeface="+mn-ea"/>
                <a:cs typeface="+mn-cs"/>
              </a:rPr>
              <a:t>private</a:t>
            </a:r>
            <a:r>
              <a:rPr lang="en-IN" sz="1200" b="0" i="0" kern="1200" dirty="0">
                <a:solidFill>
                  <a:schemeClr val="tx1"/>
                </a:solidFill>
                <a:effectLst/>
                <a:latin typeface="+mn-lt"/>
                <a:ea typeface="+mn-ea"/>
                <a:cs typeface="+mn-cs"/>
              </a:rPr>
              <a:t> IP that remains hidden when you connect to the internet through your router’s public IP.</a:t>
            </a:r>
          </a:p>
          <a:p>
            <a:pPr fontAlgn="base"/>
            <a:r>
              <a:rPr lang="en-IN" sz="1200" b="0" i="0" kern="1200" dirty="0">
                <a:solidFill>
                  <a:schemeClr val="tx1"/>
                </a:solidFill>
                <a:effectLst/>
                <a:latin typeface="+mn-lt"/>
                <a:ea typeface="+mn-ea"/>
                <a:cs typeface="+mn-cs"/>
              </a:rPr>
              <a:t>Using a public IP address to connect to the internet is like using a P.O. box for your snail mail, rather than giving out your home address. It’s a little bit safer, but a lot more visible.</a:t>
            </a:r>
          </a:p>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a:p>
            <a:pPr fontAlgn="base"/>
            <a:r>
              <a:rPr lang="en-IN" sz="1200" b="1" i="0" kern="1200" dirty="0">
                <a:solidFill>
                  <a:schemeClr val="tx1"/>
                </a:solidFill>
                <a:effectLst/>
                <a:latin typeface="+mn-lt"/>
                <a:ea typeface="+mn-ea"/>
                <a:cs typeface="+mn-cs"/>
              </a:rPr>
              <a:t>What is a private IP address?</a:t>
            </a:r>
          </a:p>
          <a:p>
            <a:pPr fontAlgn="base"/>
            <a:r>
              <a:rPr lang="en-IN" sz="1200" b="0" i="0" kern="1200" dirty="0">
                <a:solidFill>
                  <a:schemeClr val="tx1"/>
                </a:solidFill>
                <a:effectLst/>
                <a:latin typeface="+mn-lt"/>
                <a:ea typeface="+mn-ea"/>
                <a:cs typeface="+mn-cs"/>
              </a:rPr>
              <a:t>A private IP address is the address your network router assigns to your device. Each device within the same network is assigned a unique private IP address (sometimes called a private network address) — this is how devices on the same internal network talk to each other.</a:t>
            </a:r>
          </a:p>
          <a:p>
            <a:pPr fontAlgn="base"/>
            <a:r>
              <a:rPr lang="en-IN" sz="1200" b="0" i="0" kern="1200" dirty="0">
                <a:solidFill>
                  <a:schemeClr val="tx1"/>
                </a:solidFill>
                <a:effectLst/>
                <a:latin typeface="+mn-lt"/>
                <a:ea typeface="+mn-ea"/>
                <a:cs typeface="+mn-cs"/>
              </a:rPr>
              <a:t>Private IP addresses let devices connected to the same network communicate with one another without connecting to the entire internet. By making it more difficult for an external host or user to establish a connection, private IPs help bolster security within a specific network, like in your home or office. This is why you can print documents via wireless connection to your printer at home, but your </a:t>
            </a:r>
            <a:r>
              <a:rPr lang="en-IN" sz="1200" b="0" i="0" kern="1200" dirty="0" err="1">
                <a:solidFill>
                  <a:schemeClr val="tx1"/>
                </a:solidFill>
                <a:effectLst/>
                <a:latin typeface="+mn-lt"/>
                <a:ea typeface="+mn-ea"/>
                <a:cs typeface="+mn-cs"/>
              </a:rPr>
              <a:t>neighbor</a:t>
            </a:r>
            <a:r>
              <a:rPr lang="en-IN" sz="1200" b="0" i="0" kern="1200" dirty="0">
                <a:solidFill>
                  <a:schemeClr val="tx1"/>
                </a:solidFill>
                <a:effectLst/>
                <a:latin typeface="+mn-lt"/>
                <a:ea typeface="+mn-ea"/>
                <a:cs typeface="+mn-cs"/>
              </a:rPr>
              <a:t> can’t send their files to your printer accidentally.</a:t>
            </a:r>
          </a:p>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a:p>
            <a:r>
              <a:rPr lang="en-US" sz="1100" b="0" i="0" kern="1200" dirty="0">
                <a:solidFill>
                  <a:schemeClr val="tx1"/>
                </a:solidFill>
                <a:effectLst/>
                <a:ea typeface="Amazon Ember Light" panose="020B0403020204020204" pitchFamily="34" charset="0"/>
                <a:cs typeface="Amazon Ember Light" panose="020B0403020204020204" pitchFamily="34" charset="0"/>
              </a:rPr>
              <a:t>https://byjus.com/gate/difference-between-private-and-public-ip-addresses/</a:t>
            </a:r>
          </a:p>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593034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When you create a VPC, every instance in that VPC gets a private IP address automatically. You can also request a public IP address to be assigned when you create the instance by modifying the subnet’s auto-assign public IP address properties.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An </a:t>
            </a:r>
            <a:r>
              <a:rPr lang="en-US" sz="1100" i="1" dirty="0"/>
              <a:t>Elastic IP address </a:t>
            </a:r>
            <a:r>
              <a:rPr lang="en-US" sz="1100" dirty="0"/>
              <a:t>is a static and public IPv4 address that is designed for dynamic cloud computing. You can associate an Elastic IP address with any instance or network interface for any VPC in your account. With an Elastic IP address, you can mask the failure of an instance by rapidly remapping the address to another instance in your VPC. </a:t>
            </a:r>
            <a:r>
              <a:rPr lang="en-US" sz="1100" kern="1200" dirty="0">
                <a:solidFill>
                  <a:schemeClr val="tx1"/>
                </a:solidFill>
                <a:effectLst/>
                <a:ea typeface="+mn-ea"/>
                <a:cs typeface="+mn-cs"/>
              </a:rPr>
              <a:t>Associating the Elastic IP address with the network interface has an advantage over associating it directly with the instance. You can move all of the attributes of the network interface from one instance to another in a single step.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Additional costs might apply when you use Elastic IP addresses, so it is important to release them when you no longer need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To learn more about Elastic IP addresses, see </a:t>
            </a:r>
            <a:r>
              <a:rPr lang="en-US" sz="1100" dirty="0">
                <a:ea typeface="Amazon Ember Light" panose="020B0403020204020204" pitchFamily="34" charset="0"/>
                <a:cs typeface="Amazon Ember Light" panose="020B0403020204020204" pitchFamily="34" charset="0"/>
                <a:hlinkClick r:id="rId3"/>
              </a:rPr>
              <a:t>Elastic IP Addresses</a:t>
            </a:r>
            <a:r>
              <a:rPr lang="en-US" sz="1100" b="0" i="0" kern="1200" dirty="0">
                <a:solidFill>
                  <a:schemeClr val="tx1"/>
                </a:solidFill>
                <a:effectLst/>
                <a:ea typeface="Amazon Ember Light" panose="020B0403020204020204" pitchFamily="34" charset="0"/>
                <a:cs typeface="Amazon Ember Light" panose="020B0403020204020204" pitchFamily="34" charset="0"/>
              </a:rPr>
              <a:t> in the AWS Documentation.</a:t>
            </a:r>
          </a:p>
        </p:txBody>
      </p:sp>
    </p:spTree>
    <p:extLst>
      <p:ext uri="{BB962C8B-B14F-4D97-AF65-F5344CB8AC3E}">
        <p14:creationId xmlns:p14="http://schemas.microsoft.com/office/powerpoint/2010/main" val="3514612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54184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b="0" i="0" kern="1200" dirty="0">
              <a:solidFill>
                <a:schemeClr val="tx1"/>
              </a:solidFill>
              <a:effectLst/>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65417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35878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common method to describe networks is Classless Inter-Domain Routing (CIDR). The CIDR address is expressed as follows: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An IP address (which is the first address of the network)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Next, a slash character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Finally, a number that tells you how many bits of the routing prefix must be fixed or allocated for the network identifier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 bits that are not fixed are allowed to change. CIDR is a way to express a group of IP addresses that are consecutive to each 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In this example, the CIDR address is 192.0.2.0/24. The last number (24) tells you that the first 24 bits must be fixed. The last 8 bits are flexible, which means that 2</a:t>
            </a:r>
            <a:r>
              <a:rPr lang="en-US" sz="1100" baseline="30000" dirty="0"/>
              <a:t>8</a:t>
            </a:r>
            <a:r>
              <a:rPr lang="en-US" sz="1100" dirty="0"/>
              <a:t> (or 256) IP addresses are available for the network, which range</a:t>
            </a:r>
            <a:r>
              <a:rPr lang="en-US" sz="1100" baseline="0" dirty="0"/>
              <a:t> </a:t>
            </a:r>
            <a:r>
              <a:rPr lang="en-US" sz="1100" dirty="0"/>
              <a:t>from 192.0.2.0 to 192.0.2.255. The fourth decimal digit is allowed to change from 0 to 255.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If the CIDR was 192.0.2.0/16, the last number (16) tells you that the first 16 bits must be fixed. The last 16 bits are flexible, which means that 2</a:t>
            </a:r>
            <a:r>
              <a:rPr lang="en-US" sz="1100" baseline="30000" dirty="0"/>
              <a:t>16</a:t>
            </a:r>
            <a:r>
              <a:rPr lang="en-US" sz="1100" dirty="0"/>
              <a:t> (or 65,536) IP addresses are available for the network, ranging from 192.0.0.0 to 192.0.255.255. The third and fourth decimal digits can each change from 0 to 255.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r>
              <a:rPr lang="en-US" sz="1100" dirty="0"/>
              <a:t>There are two special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Fixed IP addresses, in which every bit is fixed, represent a single IP address (for example, </a:t>
            </a:r>
            <a:r>
              <a:rPr lang="en-US" sz="1100" i="1" dirty="0"/>
              <a:t>192.0.2.0/32</a:t>
            </a:r>
            <a:r>
              <a:rPr lang="en-US" sz="1100" dirty="0"/>
              <a:t>). This type of address is helpful when you want to set up a firewall rule and give access to a specific host.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The internet, in which every bit is flexible, is represented as 0.0.0.0/0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https://www.educba.com/what-is-cidr/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p:txBody>
      </p:sp>
    </p:spTree>
    <p:extLst>
      <p:ext uri="{BB962C8B-B14F-4D97-AF65-F5344CB8AC3E}">
        <p14:creationId xmlns:p14="http://schemas.microsoft.com/office/powerpoint/2010/main" val="2186300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computer </a:t>
            </a:r>
            <a:r>
              <a:rPr lang="en-US" sz="1100" i="1" dirty="0"/>
              <a:t>network</a:t>
            </a:r>
            <a:r>
              <a:rPr lang="en-US" sz="1100" dirty="0"/>
              <a:t> is two or more client machines that are connected together to share resources. A network can be logically partitioned into </a:t>
            </a:r>
            <a:r>
              <a:rPr lang="en-US" sz="1100" i="1" dirty="0"/>
              <a:t>subnets</a:t>
            </a:r>
            <a:r>
              <a:rPr lang="en-US" sz="1100" dirty="0"/>
              <a:t>. Networking requires a networking device (such as a router or switch) to connect all the clients together and enable communication between them.</a:t>
            </a:r>
          </a:p>
        </p:txBody>
      </p:sp>
    </p:spTree>
    <p:extLst>
      <p:ext uri="{BB962C8B-B14F-4D97-AF65-F5344CB8AC3E}">
        <p14:creationId xmlns:p14="http://schemas.microsoft.com/office/powerpoint/2010/main" val="250982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In This module we will be addressin</a:t>
            </a:r>
            <a:r>
              <a:rPr lang="en-US" sz="1100" kern="1200" baseline="0" dirty="0">
                <a:solidFill>
                  <a:schemeClr val="tx1"/>
                </a:solidFill>
                <a:effectLst/>
                <a:latin typeface="+mn-lt"/>
                <a:ea typeface="+mn-ea"/>
                <a:cs typeface="+mn-cs"/>
              </a:rPr>
              <a:t>g </a:t>
            </a:r>
            <a:r>
              <a:rPr lang="en-US" sz="1100" kern="1200" dirty="0">
                <a:solidFill>
                  <a:schemeClr val="tx1"/>
                </a:solidFill>
                <a:effectLst/>
                <a:latin typeface="+mn-lt"/>
                <a:ea typeface="+mn-ea"/>
                <a:cs typeface="+mn-cs"/>
              </a:rPr>
              <a:t>the following topics: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Networking basics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Virtual Private Cloud</a:t>
            </a:r>
            <a:r>
              <a:rPr lang="en-US" sz="1100" kern="1200" baseline="0" dirty="0">
                <a:solidFill>
                  <a:schemeClr val="tx1"/>
                </a:solidFill>
                <a:effectLst/>
                <a:latin typeface="+mn-lt"/>
                <a:ea typeface="+mn-ea"/>
                <a:cs typeface="+mn-cs"/>
              </a:rPr>
              <a:t> (Amazon </a:t>
            </a:r>
            <a:r>
              <a:rPr lang="en-US" sz="1100" kern="1200" dirty="0">
                <a:solidFill>
                  <a:schemeClr val="tx1"/>
                </a:solidFill>
                <a:effectLst/>
                <a:latin typeface="+mn-lt"/>
                <a:ea typeface="+mn-ea"/>
                <a:cs typeface="+mn-cs"/>
              </a:rPr>
              <a:t>VPC)</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VPC networking</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VPC security</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Route 53</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Amazon CloudFront</a:t>
            </a:r>
          </a:p>
          <a:p>
            <a:pPr marL="171450" indent="-171450">
              <a:buFont typeface="Arial" panose="020B0604020202020204" pitchFamily="34" charset="0"/>
              <a:buChar char="•"/>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kern="1200" dirty="0">
                <a:solidFill>
                  <a:schemeClr val="tx1"/>
                </a:solidFill>
                <a:effectLst/>
                <a:latin typeface="+mn-lt"/>
                <a:ea typeface="+mn-ea"/>
                <a:cs typeface="+mn-cs"/>
              </a:rPr>
              <a:t>This module includes some activities that challenge you to label a network diagram and design a basic VPC architecture.</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kern="1200" dirty="0">
                <a:solidFill>
                  <a:schemeClr val="tx1"/>
                </a:solidFill>
                <a:effectLst/>
                <a:latin typeface="+mn-lt"/>
                <a:ea typeface="+mn-ea"/>
                <a:cs typeface="+mn-cs"/>
              </a:rPr>
              <a:t>You will watch a  demonstration to learn how to use the VPC Wizard to create a VPC with public and private subnets.</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You then get a chance to apply what you</a:t>
            </a:r>
            <a:r>
              <a:rPr lang="en-US" sz="1100" kern="1200" baseline="0" dirty="0">
                <a:solidFill>
                  <a:schemeClr val="tx1"/>
                </a:solidFill>
                <a:effectLst/>
                <a:latin typeface="+mn-lt"/>
                <a:ea typeface="+mn-ea"/>
                <a:cs typeface="+mn-cs"/>
              </a:rPr>
              <a:t> have</a:t>
            </a:r>
            <a:r>
              <a:rPr lang="en-US" sz="1100" kern="1200" dirty="0">
                <a:solidFill>
                  <a:schemeClr val="tx1"/>
                </a:solidFill>
                <a:effectLst/>
                <a:latin typeface="+mn-lt"/>
                <a:ea typeface="+mn-ea"/>
                <a:cs typeface="+mn-cs"/>
              </a:rPr>
              <a:t> learned in a hands-on lab where you use the VPC Wizard</a:t>
            </a:r>
            <a:r>
              <a:rPr lang="en-US" sz="1100" kern="1200" baseline="0" dirty="0">
                <a:solidFill>
                  <a:schemeClr val="tx1"/>
                </a:solidFill>
                <a:effectLst/>
                <a:latin typeface="+mn-lt"/>
                <a:ea typeface="+mn-ea"/>
                <a:cs typeface="+mn-cs"/>
              </a:rPr>
              <a:t> to</a:t>
            </a:r>
            <a:r>
              <a:rPr lang="en-US" sz="1100" kern="1200" dirty="0">
                <a:solidFill>
                  <a:schemeClr val="tx1"/>
                </a:solidFill>
                <a:effectLst/>
                <a:latin typeface="+mn-lt"/>
                <a:ea typeface="+mn-ea"/>
                <a:cs typeface="+mn-cs"/>
              </a:rPr>
              <a:t> build a VPC and launch a web server.</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Finally, you will be asked to complete a knowledge check that test your understanding of key concepts that are covered in this module.</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20657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Open Systems Interconnection (OSI) model is a conceptual model that is used</a:t>
            </a:r>
            <a:r>
              <a:rPr lang="en-US" sz="1100" b="0" i="0" kern="1200" dirty="0">
                <a:solidFill>
                  <a:schemeClr val="tx1"/>
                </a:solidFill>
                <a:effectLst/>
                <a:latin typeface="+mn-lt"/>
                <a:ea typeface="+mn-ea"/>
                <a:cs typeface="+mn-cs"/>
              </a:rPr>
              <a:t> to explain how data travels over a network. It consists of seven layers and shows the common protocols and addresses that are used to send data at each layer. For example, hubs and switches work at layer 2 (the data link layer). Routers work at layer 3 (the network layer). The OSI model can also be used to understand how communication takes place in a virtual private cloud (VPC), which you will learn about in the next section. </a:t>
            </a:r>
          </a:p>
          <a:p>
            <a:endParaRPr lang="en-US" sz="1100" b="0" i="0" kern="1200" dirty="0">
              <a:solidFill>
                <a:schemeClr val="tx1"/>
              </a:solidFill>
              <a:effectLst/>
              <a:latin typeface="+mn-lt"/>
              <a:ea typeface="+mn-ea"/>
              <a:cs typeface="+mn-cs"/>
            </a:endParaRPr>
          </a:p>
          <a:p>
            <a:r>
              <a:rPr lang="en-US" sz="1100" dirty="0"/>
              <a:t>https://www.cloudflare.com/en-in/learning/ddos/glossary/open-systems-interconnection-model-osi/</a:t>
            </a:r>
          </a:p>
        </p:txBody>
      </p:sp>
    </p:spTree>
    <p:extLst>
      <p:ext uri="{BB962C8B-B14F-4D97-AF65-F5344CB8AC3E}">
        <p14:creationId xmlns:p14="http://schemas.microsoft.com/office/powerpoint/2010/main" val="2813590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Section 2: Amazon VPC</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Many of the concepts of an on-premises network apply to a cloud-based network, but much of the complexity of setting up a network has been abstracted without sacrificing control, security, and usability. </a:t>
            </a:r>
            <a:r>
              <a:rPr lang="en-US" sz="1100" dirty="0"/>
              <a:t>In this section, you learn about Amazon VPC and the fundamental components of a VPC.</a:t>
            </a:r>
          </a:p>
        </p:txBody>
      </p:sp>
    </p:spTree>
    <p:extLst>
      <p:ext uri="{BB962C8B-B14F-4D97-AF65-F5344CB8AC3E}">
        <p14:creationId xmlns:p14="http://schemas.microsoft.com/office/powerpoint/2010/main" val="2927805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Amazon Virtual Private Cloud (Amazon VPC) is a service that lets you provision a logically isolated section of the AWS Cloud (called a virtual private cloud, or VPC) where you can launch your AWS resources.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Amazon VPC gives you control over your virtual networking resources, including the selection of your own IP address range, the creation of subnets, and the configuration of route tables and network gateways. You can use both IPv4 and IPv6 in your VPC for secure access to resources and applications.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You can also customize the network configuration for your VPC. For example, you can create a public subnet for your web servers that can access the public internet. You can place your backend systems (such as databases or application servers) in a private subnet with no public internet access.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Finally, you can use multiple layers of security, including security groups and network access control lists (network</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ACLs), to help control access to Amazon Elastic Compute Cloud (Amazon EC2) instances in each subnet.</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https://aws.amazon.com/vpc/</a:t>
            </a:r>
          </a:p>
          <a:p>
            <a:endParaRPr lang="en-US" sz="1100" kern="1200" dirty="0">
              <a:solidFill>
                <a:schemeClr val="tx1"/>
              </a:solidFill>
              <a:effectLst/>
              <a:latin typeface="+mn-lt"/>
              <a:ea typeface="+mn-ea"/>
              <a:cs typeface="+mn-cs"/>
            </a:endParaRP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3451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A </a:t>
            </a:r>
            <a:r>
              <a:rPr lang="en-IN" sz="1200" b="1" i="1" kern="1200" dirty="0">
                <a:solidFill>
                  <a:schemeClr val="tx1"/>
                </a:solidFill>
                <a:effectLst/>
                <a:latin typeface="+mn-lt"/>
                <a:ea typeface="+mn-ea"/>
                <a:cs typeface="+mn-cs"/>
              </a:rPr>
              <a:t>subnet</a:t>
            </a:r>
            <a:r>
              <a:rPr lang="en-IN" sz="1200" b="1" i="0" kern="1200" dirty="0">
                <a:solidFill>
                  <a:schemeClr val="tx1"/>
                </a:solidFill>
                <a:effectLst/>
                <a:latin typeface="+mn-lt"/>
                <a:ea typeface="+mn-ea"/>
                <a:cs typeface="+mn-cs"/>
              </a:rPr>
              <a:t> is </a:t>
            </a:r>
            <a:r>
              <a:rPr lang="en-IN" sz="1200" b="0" i="0" kern="1200" dirty="0">
                <a:solidFill>
                  <a:schemeClr val="tx1"/>
                </a:solidFill>
                <a:effectLst/>
                <a:latin typeface="+mn-lt"/>
                <a:ea typeface="+mn-ea"/>
                <a:cs typeface="+mn-cs"/>
              </a:rPr>
              <a:t>a range of IP addresses in your VPC. You can launch AWS resources, such as EC2 instances, into a specific subnet. When you create a subnet, you specify the IPv4 CIDR block for the subnet, which is a subset of the VPC CIDR block. Each subnet must reside entirely within one Availability Zone and cannot span zones. By launching instances in separate Availability Zones, you can protect your applications from the failure of a single zone.</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Amazon VPC enables you to provision virtual private clouds (VPCs). A </a:t>
            </a:r>
            <a:r>
              <a:rPr lang="en-US" sz="1100" i="1" kern="1200" dirty="0">
                <a:solidFill>
                  <a:schemeClr val="tx1"/>
                </a:solidFill>
                <a:effectLst/>
                <a:latin typeface="+mn-lt"/>
                <a:ea typeface="+mn-ea"/>
                <a:cs typeface="+mn-cs"/>
              </a:rPr>
              <a:t>VPC</a:t>
            </a:r>
            <a:r>
              <a:rPr lang="en-US" sz="1100" kern="1200" dirty="0">
                <a:solidFill>
                  <a:schemeClr val="tx1"/>
                </a:solidFill>
                <a:effectLst/>
                <a:latin typeface="+mn-lt"/>
                <a:ea typeface="+mn-ea"/>
                <a:cs typeface="+mn-cs"/>
              </a:rPr>
              <a:t> is a virtual network that is logically isolated from other virtual networks in the AWS Cloud. A VPC is dedicated to your account. VPCs belong to a single AWS Region and can span multiple Availability Zones.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After you create a VPC, you can divide it into one or more subnets. A </a:t>
            </a:r>
            <a:r>
              <a:rPr lang="en-US" sz="1100" i="1" kern="1200" dirty="0">
                <a:solidFill>
                  <a:schemeClr val="tx1"/>
                </a:solidFill>
                <a:effectLst/>
                <a:latin typeface="+mn-lt"/>
                <a:ea typeface="+mn-ea"/>
                <a:cs typeface="+mn-cs"/>
              </a:rPr>
              <a:t>subnet</a:t>
            </a:r>
            <a:r>
              <a:rPr lang="en-US" sz="1100" kern="1200" dirty="0">
                <a:solidFill>
                  <a:schemeClr val="tx1"/>
                </a:solidFill>
                <a:effectLst/>
                <a:latin typeface="+mn-lt"/>
                <a:ea typeface="+mn-ea"/>
                <a:cs typeface="+mn-cs"/>
              </a:rPr>
              <a:t> is a range of IP addresses in a VPC. Subnets belong to a single Availability Zone. You can create subnets in different Availability Zones for high availability. Subnets are generally classified as public or private. </a:t>
            </a:r>
            <a:r>
              <a:rPr lang="en-US" sz="1100" i="1" kern="1200" dirty="0">
                <a:solidFill>
                  <a:schemeClr val="tx1"/>
                </a:solidFill>
                <a:effectLst/>
                <a:latin typeface="+mn-lt"/>
                <a:ea typeface="+mn-ea"/>
                <a:cs typeface="+mn-cs"/>
              </a:rPr>
              <a:t>Public subnets </a:t>
            </a:r>
            <a:r>
              <a:rPr lang="en-US" sz="1100" kern="1200" dirty="0">
                <a:solidFill>
                  <a:schemeClr val="tx1"/>
                </a:solidFill>
                <a:effectLst/>
                <a:latin typeface="+mn-lt"/>
                <a:ea typeface="+mn-ea"/>
                <a:cs typeface="+mn-cs"/>
              </a:rPr>
              <a:t>have direct access to the internet, but </a:t>
            </a:r>
            <a:r>
              <a:rPr lang="en-US" sz="1100" i="1" kern="1200" dirty="0">
                <a:solidFill>
                  <a:schemeClr val="tx1"/>
                </a:solidFill>
                <a:effectLst/>
                <a:latin typeface="+mn-lt"/>
                <a:ea typeface="+mn-ea"/>
                <a:cs typeface="+mn-cs"/>
              </a:rPr>
              <a:t>private subnets</a:t>
            </a:r>
            <a:r>
              <a:rPr lang="en-US" sz="1100" kern="1200" dirty="0">
                <a:solidFill>
                  <a:schemeClr val="tx1"/>
                </a:solidFill>
                <a:effectLst/>
                <a:latin typeface="+mn-lt"/>
                <a:ea typeface="+mn-ea"/>
                <a:cs typeface="+mn-cs"/>
              </a:rPr>
              <a:t> do not.</a:t>
            </a:r>
          </a:p>
          <a:p>
            <a:endParaRPr lang="en-US" sz="1100" kern="1200" dirty="0">
              <a:solidFill>
                <a:schemeClr val="tx1"/>
              </a:solidFill>
              <a:effectLst/>
              <a:latin typeface="+mn-lt"/>
              <a:ea typeface="+mn-ea"/>
              <a:cs typeface="+mn-cs"/>
            </a:endParaRPr>
          </a:p>
          <a:p>
            <a:endParaRPr lang="en-US" sz="105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9276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IP addresses enable resources in your VPC to communicate with each other and with resources over the internet. </a:t>
            </a:r>
            <a:r>
              <a:rPr lang="en-US" sz="1100" kern="1200" dirty="0">
                <a:solidFill>
                  <a:schemeClr val="tx1"/>
                </a:solidFill>
                <a:effectLst/>
                <a:ea typeface="+mn-ea"/>
                <a:cs typeface="+mn-cs"/>
              </a:rPr>
              <a:t>When you create a VPC, you assign an IPv4 </a:t>
            </a:r>
            <a:r>
              <a:rPr lang="en-US" sz="1100" b="0" kern="1200" dirty="0">
                <a:solidFill>
                  <a:schemeClr val="tx1"/>
                </a:solidFill>
                <a:effectLst/>
                <a:ea typeface="+mn-ea"/>
                <a:cs typeface="+mn-cs"/>
              </a:rPr>
              <a:t>CIDR block (a range of </a:t>
            </a:r>
            <a:r>
              <a:rPr lang="en-US" sz="1100" b="0" i="1" kern="1200" dirty="0">
                <a:solidFill>
                  <a:schemeClr val="tx1"/>
                </a:solidFill>
                <a:effectLst/>
                <a:ea typeface="+mn-ea"/>
                <a:cs typeface="+mn-cs"/>
              </a:rPr>
              <a:t>private</a:t>
            </a:r>
            <a:r>
              <a:rPr lang="en-US" sz="1100" b="0" kern="1200" dirty="0">
                <a:solidFill>
                  <a:schemeClr val="tx1"/>
                </a:solidFill>
                <a:effectLst/>
                <a:ea typeface="+mn-ea"/>
                <a:cs typeface="+mn-cs"/>
              </a:rPr>
              <a:t> IPv4 addresses) to it</a:t>
            </a:r>
            <a:r>
              <a:rPr lang="en-US" sz="1100" kern="1200" dirty="0">
                <a:solidFill>
                  <a:schemeClr val="tx1"/>
                </a:solidFill>
                <a:effectLst/>
                <a:ea typeface="+mn-ea"/>
                <a:cs typeface="+mn-cs"/>
              </a:rPr>
              <a:t>. After you create a VPC, you cannot change the address range, so it is important that you choose it carefully. The IPv4 CIDR block might be as large as /16 (which is 2</a:t>
            </a:r>
            <a:r>
              <a:rPr lang="en-US" sz="1100" kern="1200" baseline="30000" dirty="0">
                <a:solidFill>
                  <a:schemeClr val="tx1"/>
                </a:solidFill>
                <a:effectLst/>
                <a:ea typeface="+mn-ea"/>
                <a:cs typeface="+mn-cs"/>
              </a:rPr>
              <a:t>16</a:t>
            </a:r>
            <a:r>
              <a:rPr lang="en-US" sz="1100" kern="1200" dirty="0">
                <a:solidFill>
                  <a:schemeClr val="tx1"/>
                </a:solidFill>
                <a:effectLst/>
                <a:ea typeface="+mn-ea"/>
                <a:cs typeface="+mn-cs"/>
              </a:rPr>
              <a:t>, or 65,536 addresses) or as small as /28 (which is 2</a:t>
            </a:r>
            <a:r>
              <a:rPr lang="en-US" sz="1100" kern="1200" baseline="30000" dirty="0">
                <a:solidFill>
                  <a:schemeClr val="tx1"/>
                </a:solidFill>
                <a:effectLst/>
                <a:ea typeface="+mn-ea"/>
                <a:cs typeface="+mn-cs"/>
              </a:rPr>
              <a:t>4</a:t>
            </a:r>
            <a:r>
              <a:rPr lang="en-US" sz="1100" kern="1200" dirty="0">
                <a:solidFill>
                  <a:schemeClr val="tx1"/>
                </a:solidFill>
                <a:effectLst/>
                <a:ea typeface="+mn-ea"/>
                <a:cs typeface="+mn-cs"/>
              </a:rPr>
              <a:t>, or 16 addresses). </a:t>
            </a:r>
          </a:p>
          <a:p>
            <a:endParaRPr lang="en-US" sz="1100" kern="1200" dirty="0">
              <a:solidFill>
                <a:schemeClr val="tx1"/>
              </a:solidFill>
              <a:effectLst/>
              <a:ea typeface="+mn-ea"/>
              <a:cs typeface="+mn-cs"/>
            </a:endParaRPr>
          </a:p>
          <a:p>
            <a:r>
              <a:rPr lang="en-US" sz="1100" dirty="0"/>
              <a:t>You can optionally associate an IPv6 CIDR block with your VPC and subnets, and assign IPv6 addresses from that block to the resources in your VPC. IPv6 CIDR blocks have a different block size limit. </a:t>
            </a:r>
          </a:p>
          <a:p>
            <a:endParaRPr lang="en-US" sz="1100" kern="1200" dirty="0">
              <a:solidFill>
                <a:schemeClr val="tx1"/>
              </a:solidFill>
              <a:effectLst/>
              <a:ea typeface="+mn-ea"/>
              <a:cs typeface="+mn-cs"/>
            </a:endParaRPr>
          </a:p>
          <a:p>
            <a:r>
              <a:rPr lang="en-US" sz="1100" dirty="0"/>
              <a:t>The CIDR block of a subnet can be the same as the CIDR block for a VPC. In this case,</a:t>
            </a:r>
            <a:r>
              <a:rPr lang="en-US" sz="1100" baseline="0" dirty="0"/>
              <a:t> </a:t>
            </a:r>
            <a:r>
              <a:rPr lang="en-US" sz="1100" dirty="0"/>
              <a:t>the VPC and the subnet are the same size (a single subnet in the VPC). Also, the CIDR block of a subnet can be a subset of the CIDR block for the VPC. This structure enables the definition of multiple subnets. If you create more than one subnet in a VPC, the CIDR blocks of the subnets cannot overlap. You cannot have duplicate IP addresses in the same VPC. </a:t>
            </a:r>
          </a:p>
          <a:p>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To learn more about IP addressing in a VPC, see the </a:t>
            </a:r>
            <a:r>
              <a:rPr lang="en-US" sz="1100" dirty="0">
                <a:ea typeface="Amazon Ember Light" panose="020B0403020204020204" pitchFamily="34" charset="0"/>
                <a:cs typeface="Amazon Ember Light" panose="020B0403020204020204" pitchFamily="34" charset="0"/>
                <a:hlinkClick r:id="rId3"/>
              </a:rPr>
              <a:t>AWS Documentation</a:t>
            </a:r>
            <a:r>
              <a:rPr lang="en-US" sz="1100" kern="1200" dirty="0">
                <a:solidFill>
                  <a:schemeClr val="tx1"/>
                </a:solidFill>
                <a:effectLst/>
                <a:ea typeface="+mn-ea"/>
                <a:cs typeface="+mn-cs"/>
              </a:rPr>
              <a:t>.</a:t>
            </a: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4255185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When you create a subnet, it requires its own CIDR block. For each CIDR block that you specify, AWS reserves five IP addresses within that block, and these</a:t>
            </a:r>
            <a:r>
              <a:rPr lang="en-US" sz="1100" baseline="0" dirty="0"/>
              <a:t> addresses are </a:t>
            </a:r>
            <a:r>
              <a:rPr lang="en-US" sz="1100" dirty="0"/>
              <a:t>not available for use. AWS reserves these IP addresses for:</a:t>
            </a:r>
          </a:p>
          <a:p>
            <a:pPr marL="171450" indent="-171450">
              <a:buFont typeface="Arial" panose="020B0604020202020204" pitchFamily="34" charset="0"/>
              <a:buChar char="•"/>
            </a:pPr>
            <a:r>
              <a:rPr lang="en-US" sz="1100" dirty="0"/>
              <a:t>Network address</a:t>
            </a:r>
          </a:p>
          <a:p>
            <a:pPr marL="171450" indent="-171450">
              <a:buFont typeface="Arial" panose="020B0604020202020204" pitchFamily="34" charset="0"/>
              <a:buChar char="•"/>
            </a:pPr>
            <a:r>
              <a:rPr lang="en-US" sz="1100" dirty="0"/>
              <a:t>VPC local router (internal communications)</a:t>
            </a:r>
          </a:p>
          <a:p>
            <a:pPr marL="171450" indent="-171450">
              <a:buFont typeface="Arial" panose="020B0604020202020204" pitchFamily="34" charset="0"/>
              <a:buChar char="•"/>
            </a:pPr>
            <a:r>
              <a:rPr lang="en-US" sz="1100" dirty="0"/>
              <a:t>Domain Name System (DNS) resolution</a:t>
            </a:r>
          </a:p>
          <a:p>
            <a:pPr marL="171450" indent="-171450">
              <a:buFont typeface="Arial" panose="020B0604020202020204" pitchFamily="34" charset="0"/>
              <a:buChar char="•"/>
            </a:pPr>
            <a:r>
              <a:rPr lang="en-US" sz="1100" dirty="0"/>
              <a:t>Future use</a:t>
            </a:r>
          </a:p>
          <a:p>
            <a:pPr marL="171450" indent="-171450">
              <a:buFont typeface="Arial" panose="020B0604020202020204" pitchFamily="34" charset="0"/>
              <a:buChar char="•"/>
            </a:pPr>
            <a:r>
              <a:rPr lang="en-US" sz="1100" dirty="0"/>
              <a:t>Network broadcast address</a:t>
            </a:r>
          </a:p>
          <a:p>
            <a:endParaRPr lang="en-US" sz="1100" dirty="0"/>
          </a:p>
          <a:p>
            <a:r>
              <a:rPr lang="en-US" sz="1100" dirty="0"/>
              <a:t>For example, suppose that you create a subnet with an IPv4 CIDR block of 10.0.0.0/24 (which has 256 total IP addresses). The subnet has 256 IP addresses, but only 251 are available because five are reserved.</a:t>
            </a:r>
          </a:p>
          <a:p>
            <a:endParaRPr lang="en-US" sz="1100" dirty="0"/>
          </a:p>
          <a:p>
            <a:r>
              <a:rPr lang="en-IN" sz="1200" b="0" i="0" kern="1200" dirty="0">
                <a:solidFill>
                  <a:schemeClr val="tx1"/>
                </a:solidFill>
                <a:effectLst/>
                <a:latin typeface="+mn-lt"/>
                <a:ea typeface="+mn-ea"/>
                <a:cs typeface="+mn-cs"/>
              </a:rPr>
              <a:t>0.0: Network address.</a:t>
            </a:r>
          </a:p>
          <a:p>
            <a:r>
              <a:rPr lang="en-IN" sz="1200" b="0" i="0" kern="1200" dirty="0">
                <a:solidFill>
                  <a:schemeClr val="tx1"/>
                </a:solidFill>
                <a:effectLst/>
                <a:latin typeface="+mn-lt"/>
                <a:ea typeface="+mn-ea"/>
                <a:cs typeface="+mn-cs"/>
              </a:rPr>
              <a:t>0.1: Reserved by AWS for the VPC router.</a:t>
            </a:r>
          </a:p>
          <a:p>
            <a:r>
              <a:rPr lang="en-IN" sz="1200" b="0" i="0" kern="1200" dirty="0">
                <a:solidFill>
                  <a:schemeClr val="tx1"/>
                </a:solidFill>
                <a:effectLst/>
                <a:latin typeface="+mn-lt"/>
                <a:ea typeface="+mn-ea"/>
                <a:cs typeface="+mn-cs"/>
              </a:rPr>
              <a:t>0.2: Reserved by AWS. The IP address of the DNS server is the base of the VPC network range plus two. ...</a:t>
            </a:r>
          </a:p>
          <a:p>
            <a:r>
              <a:rPr lang="en-IN" sz="1200" b="0" i="0" kern="1200" dirty="0">
                <a:solidFill>
                  <a:schemeClr val="tx1"/>
                </a:solidFill>
                <a:effectLst/>
                <a:latin typeface="+mn-lt"/>
                <a:ea typeface="+mn-ea"/>
                <a:cs typeface="+mn-cs"/>
              </a:rPr>
              <a:t>0.3: Reserved by AWS for future use.</a:t>
            </a:r>
          </a:p>
          <a:p>
            <a:r>
              <a:rPr lang="en-IN" sz="1200" b="0" i="0" kern="1200" dirty="0">
                <a:solidFill>
                  <a:schemeClr val="tx1"/>
                </a:solidFill>
                <a:effectLst/>
                <a:latin typeface="+mn-lt"/>
                <a:ea typeface="+mn-ea"/>
                <a:cs typeface="+mn-cs"/>
              </a:rPr>
              <a:t>0.255: Network broadcast address.</a:t>
            </a:r>
          </a:p>
          <a:p>
            <a:endParaRPr lang="en-US" sz="1100" dirty="0"/>
          </a:p>
          <a:p>
            <a:endParaRPr lang="en-US" sz="1100" dirty="0"/>
          </a:p>
        </p:txBody>
      </p:sp>
    </p:spTree>
    <p:extLst>
      <p:ext uri="{BB962C8B-B14F-4D97-AF65-F5344CB8AC3E}">
        <p14:creationId xmlns:p14="http://schemas.microsoft.com/office/powerpoint/2010/main" val="2934078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66684"/>
            <a:ext cx="5486400" cy="3600450"/>
          </a:xfr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dirty="0">
                <a:solidFill>
                  <a:schemeClr val="tx1"/>
                </a:solidFill>
                <a:effectLst/>
                <a:ea typeface="+mn-ea"/>
                <a:cs typeface="+mn-cs"/>
              </a:rPr>
              <a:t>An </a:t>
            </a:r>
            <a:r>
              <a:rPr lang="en-US" sz="1100" b="0" i="1" kern="1200" dirty="0">
                <a:solidFill>
                  <a:schemeClr val="tx1"/>
                </a:solidFill>
                <a:effectLst/>
                <a:ea typeface="+mn-ea"/>
                <a:cs typeface="+mn-cs"/>
              </a:rPr>
              <a:t>elastic network interface </a:t>
            </a:r>
            <a:r>
              <a:rPr lang="en-US" sz="1100" kern="1200" dirty="0">
                <a:solidFill>
                  <a:schemeClr val="tx1"/>
                </a:solidFill>
                <a:effectLst/>
                <a:ea typeface="+mn-ea"/>
                <a:cs typeface="+mn-cs"/>
              </a:rPr>
              <a:t>is a virtual network interface that you can attach or detach from an instance in a VPC. </a:t>
            </a:r>
            <a:r>
              <a:rPr lang="en-US" sz="1100" dirty="0"/>
              <a:t>A network interface's attributes follow it when it is reattached to another instance. When you move a network interface from one instance to another, network traffic is redirected to the new instance.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Each instance in your VPC has a default network interface (the primary network interface) that is assigned a private IPv4 address from the IPv4 address range of your VPC. You cannot detach a primary network interface from an instance. You can create and attach an additional network interface to any instance in your VPC. The number of network interfaces you can attach varies by instance type. </a:t>
            </a:r>
            <a:endParaRPr lang="en-US" sz="1100" dirty="0">
              <a:ea typeface="Amazon Ember Light" panose="020B0403020204020204" pitchFamily="34" charset="0"/>
              <a:cs typeface="Amazon Ember Light" panose="020B0403020204020204" pitchFamily="34" charset="0"/>
            </a:endParaRPr>
          </a:p>
          <a:p>
            <a:pPr marL="0" indent="0">
              <a:buFont typeface="Arial" panose="020B0604020202020204" pitchFamily="34" charset="0"/>
              <a:buNone/>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effectLst/>
                <a:ea typeface="+mn-ea"/>
                <a:cs typeface="+mn-cs"/>
              </a:rPr>
              <a:t>For more information about </a:t>
            </a:r>
            <a:r>
              <a:rPr lang="en-US" sz="1100" dirty="0">
                <a:ea typeface="Amazon Ember Light" panose="020B0403020204020204" pitchFamily="34" charset="0"/>
                <a:cs typeface="Amazon Ember Light" panose="020B0403020204020204" pitchFamily="34" charset="0"/>
                <a:hlinkClick r:id="rId3"/>
              </a:rPr>
              <a:t>Elastic Network Interfaces</a:t>
            </a:r>
            <a:r>
              <a:rPr lang="en-US" sz="1100" dirty="0">
                <a:ea typeface="Amazon Ember Light" panose="020B0403020204020204" pitchFamily="34" charset="0"/>
                <a:cs typeface="Amazon Ember Light" panose="020B0403020204020204" pitchFamily="34" charset="0"/>
              </a:rPr>
              <a:t>, see the AWS Documentation. </a:t>
            </a:r>
          </a:p>
        </p:txBody>
      </p:sp>
    </p:spTree>
    <p:extLst>
      <p:ext uri="{BB962C8B-B14F-4D97-AF65-F5344CB8AC3E}">
        <p14:creationId xmlns:p14="http://schemas.microsoft.com/office/powerpoint/2010/main" val="302182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A </a:t>
            </a:r>
            <a:r>
              <a:rPr lang="en-US" sz="1100" i="1" kern="1200" dirty="0">
                <a:solidFill>
                  <a:schemeClr val="tx1"/>
                </a:solidFill>
                <a:effectLst/>
                <a:ea typeface="+mn-ea"/>
                <a:cs typeface="+mn-cs"/>
              </a:rPr>
              <a:t>route table</a:t>
            </a:r>
            <a:r>
              <a:rPr lang="en-US" sz="1100" kern="1200" dirty="0">
                <a:solidFill>
                  <a:schemeClr val="tx1"/>
                </a:solidFill>
                <a:effectLst/>
                <a:ea typeface="+mn-ea"/>
                <a:cs typeface="+mn-cs"/>
              </a:rPr>
              <a:t> contains a set of rules</a:t>
            </a:r>
            <a:r>
              <a:rPr lang="en-US" sz="1100" kern="1200" baseline="0" dirty="0">
                <a:solidFill>
                  <a:schemeClr val="tx1"/>
                </a:solidFill>
                <a:effectLst/>
                <a:ea typeface="+mn-ea"/>
                <a:cs typeface="+mn-cs"/>
              </a:rPr>
              <a:t> (</a:t>
            </a:r>
            <a:r>
              <a:rPr lang="en-US" sz="1100" kern="1200" dirty="0">
                <a:solidFill>
                  <a:schemeClr val="tx1"/>
                </a:solidFill>
                <a:effectLst/>
                <a:ea typeface="+mn-ea"/>
                <a:cs typeface="+mn-cs"/>
              </a:rPr>
              <a:t>called </a:t>
            </a:r>
            <a:r>
              <a:rPr lang="en-US" sz="1100" i="1" kern="1200" dirty="0">
                <a:solidFill>
                  <a:schemeClr val="tx1"/>
                </a:solidFill>
                <a:effectLst/>
                <a:ea typeface="+mn-ea"/>
                <a:cs typeface="+mn-cs"/>
              </a:rPr>
              <a:t>routes</a:t>
            </a:r>
            <a:r>
              <a:rPr lang="en-US" sz="1100" i="0" kern="1200" dirty="0">
                <a:solidFill>
                  <a:schemeClr val="tx1"/>
                </a:solidFill>
                <a:effectLst/>
                <a:ea typeface="+mn-ea"/>
                <a:cs typeface="+mn-cs"/>
              </a:rPr>
              <a:t>)</a:t>
            </a:r>
            <a:r>
              <a:rPr lang="en-US" sz="1100" b="1" kern="1200" dirty="0">
                <a:solidFill>
                  <a:schemeClr val="tx1"/>
                </a:solidFill>
                <a:effectLst/>
                <a:ea typeface="+mn-ea"/>
                <a:cs typeface="+mn-cs"/>
              </a:rPr>
              <a:t> </a:t>
            </a:r>
            <a:r>
              <a:rPr lang="en-US" sz="1100" kern="1200" dirty="0">
                <a:solidFill>
                  <a:schemeClr val="tx1"/>
                </a:solidFill>
                <a:effectLst/>
                <a:ea typeface="+mn-ea"/>
                <a:cs typeface="+mn-cs"/>
              </a:rPr>
              <a:t>that directs network traffic from your subnet. Each route specifies a </a:t>
            </a:r>
            <a:r>
              <a:rPr lang="en-US" sz="1100" i="1" kern="1200" dirty="0">
                <a:solidFill>
                  <a:schemeClr val="tx1"/>
                </a:solidFill>
                <a:effectLst/>
                <a:ea typeface="+mn-ea"/>
                <a:cs typeface="+mn-cs"/>
              </a:rPr>
              <a:t>destination</a:t>
            </a:r>
            <a:r>
              <a:rPr lang="en-US" sz="1100" kern="1200" dirty="0">
                <a:solidFill>
                  <a:schemeClr val="tx1"/>
                </a:solidFill>
                <a:effectLst/>
                <a:ea typeface="+mn-ea"/>
                <a:cs typeface="+mn-cs"/>
              </a:rPr>
              <a:t> and a </a:t>
            </a:r>
            <a:r>
              <a:rPr lang="en-US" sz="1100" i="1" kern="1200" dirty="0">
                <a:solidFill>
                  <a:schemeClr val="tx1"/>
                </a:solidFill>
                <a:effectLst/>
                <a:ea typeface="+mn-ea"/>
                <a:cs typeface="+mn-cs"/>
              </a:rPr>
              <a:t>target</a:t>
            </a:r>
            <a:r>
              <a:rPr lang="en-US" sz="1100" kern="1200" dirty="0">
                <a:solidFill>
                  <a:schemeClr val="tx1"/>
                </a:solidFill>
                <a:effectLst/>
                <a:ea typeface="+mn-ea"/>
                <a:cs typeface="+mn-cs"/>
              </a:rPr>
              <a:t>. The </a:t>
            </a:r>
            <a:r>
              <a:rPr lang="en-US" sz="1100" i="1" kern="1200" dirty="0">
                <a:solidFill>
                  <a:schemeClr val="tx1"/>
                </a:solidFill>
                <a:effectLst/>
                <a:ea typeface="+mn-ea"/>
                <a:cs typeface="+mn-cs"/>
              </a:rPr>
              <a:t>destination</a:t>
            </a:r>
            <a:r>
              <a:rPr lang="en-US" sz="1100" kern="1200" dirty="0">
                <a:solidFill>
                  <a:schemeClr val="tx1"/>
                </a:solidFill>
                <a:effectLst/>
                <a:ea typeface="+mn-ea"/>
                <a:cs typeface="+mn-cs"/>
              </a:rPr>
              <a:t> is the destination CIDR block</a:t>
            </a:r>
            <a:r>
              <a:rPr lang="en-US" sz="1100" kern="1200" baseline="0" dirty="0">
                <a:solidFill>
                  <a:schemeClr val="tx1"/>
                </a:solidFill>
                <a:effectLst/>
                <a:ea typeface="+mn-ea"/>
                <a:cs typeface="+mn-cs"/>
              </a:rPr>
              <a:t> where</a:t>
            </a:r>
            <a:r>
              <a:rPr lang="en-US" sz="1100" kern="1200" dirty="0">
                <a:solidFill>
                  <a:schemeClr val="tx1"/>
                </a:solidFill>
                <a:effectLst/>
                <a:ea typeface="+mn-ea"/>
                <a:cs typeface="+mn-cs"/>
              </a:rPr>
              <a:t> you want traffic from your subnet to go. The </a:t>
            </a:r>
            <a:r>
              <a:rPr lang="en-US" sz="1100" i="1" kern="1200" dirty="0">
                <a:solidFill>
                  <a:schemeClr val="tx1"/>
                </a:solidFill>
                <a:effectLst/>
                <a:ea typeface="+mn-ea"/>
                <a:cs typeface="+mn-cs"/>
              </a:rPr>
              <a:t>target</a:t>
            </a:r>
            <a:r>
              <a:rPr lang="en-US" sz="1100" kern="1200" dirty="0">
                <a:solidFill>
                  <a:schemeClr val="tx1"/>
                </a:solidFill>
                <a:effectLst/>
                <a:ea typeface="+mn-ea"/>
                <a:cs typeface="+mn-cs"/>
              </a:rPr>
              <a:t> is the target that the destination traffic is sent through. By default, every route table that you create contains a </a:t>
            </a:r>
            <a:r>
              <a:rPr lang="en-US" sz="1100" i="1" kern="1200" dirty="0">
                <a:solidFill>
                  <a:schemeClr val="tx1"/>
                </a:solidFill>
                <a:effectLst/>
                <a:ea typeface="+mn-ea"/>
                <a:cs typeface="+mn-cs"/>
              </a:rPr>
              <a:t>local route </a:t>
            </a:r>
            <a:r>
              <a:rPr lang="en-US" sz="1100" kern="1200" dirty="0">
                <a:solidFill>
                  <a:schemeClr val="tx1"/>
                </a:solidFill>
                <a:effectLst/>
                <a:ea typeface="+mn-ea"/>
                <a:cs typeface="+mn-cs"/>
              </a:rPr>
              <a:t>for communication in the VPC. You can customize route tables by adding routes. You cannot delete the local route entry that is used for internal communications. </a:t>
            </a:r>
          </a:p>
          <a:p>
            <a:endParaRPr lang="en-US" sz="1100" kern="1200" dirty="0">
              <a:solidFill>
                <a:schemeClr val="tx1"/>
              </a:solidFill>
              <a:effectLst/>
              <a:ea typeface="+mn-ea"/>
              <a:cs typeface="+mn-cs"/>
            </a:endParaRPr>
          </a:p>
          <a:p>
            <a:r>
              <a:rPr lang="en-US" sz="1100" kern="1200" dirty="0">
                <a:solidFill>
                  <a:schemeClr val="tx1"/>
                </a:solidFill>
                <a:effectLst/>
                <a:ea typeface="+mn-ea"/>
                <a:cs typeface="+mn-cs"/>
              </a:rPr>
              <a:t>Each subnet in your VPC must be associated with a route table. </a:t>
            </a:r>
            <a:r>
              <a:rPr lang="en-US" sz="1100" dirty="0"/>
              <a:t>The </a:t>
            </a:r>
            <a:r>
              <a:rPr lang="en-US" sz="1100" i="1" dirty="0"/>
              <a:t>main route table </a:t>
            </a:r>
            <a:r>
              <a:rPr lang="en-US" sz="1100" dirty="0"/>
              <a:t>is the route table is automatically assigned to your VPC. It controls the routing for all subnets that are not explicitly associated with any other route table. </a:t>
            </a:r>
            <a:r>
              <a:rPr lang="en-US" sz="1100" kern="1200" dirty="0">
                <a:solidFill>
                  <a:schemeClr val="tx1"/>
                </a:solidFill>
                <a:effectLst/>
                <a:ea typeface="+mn-ea"/>
                <a:cs typeface="+mn-cs"/>
              </a:rPr>
              <a:t>A subnet can be associated with only one route table at a time, but you can associate multiple subnets with the same route table. </a:t>
            </a:r>
          </a:p>
          <a:p>
            <a:endParaRPr lang="en-US" sz="1100" kern="1200" dirty="0">
              <a:solidFill>
                <a:schemeClr val="tx1"/>
              </a:solidFill>
              <a:effectLst/>
              <a:ea typeface="+mn-ea"/>
              <a:cs typeface="+mn-cs"/>
            </a:endParaRPr>
          </a:p>
          <a:p>
            <a:r>
              <a:rPr lang="en-US" sz="1100" b="0" i="0" kern="1200" dirty="0">
                <a:solidFill>
                  <a:schemeClr val="tx1"/>
                </a:solidFill>
                <a:effectLst/>
                <a:ea typeface="+mn-ea"/>
                <a:cs typeface="+mn-cs"/>
              </a:rPr>
              <a:t>To learn more about route tables, see the </a:t>
            </a:r>
            <a:r>
              <a:rPr lang="en-US" sz="1100" dirty="0">
                <a:ea typeface="Amazon Ember Light" panose="020B0403020204020204" pitchFamily="34" charset="0"/>
                <a:cs typeface="Amazon Ember Light" panose="020B0403020204020204" pitchFamily="34" charset="0"/>
                <a:hlinkClick r:id="rId3"/>
              </a:rPr>
              <a:t>AWS Documentation</a:t>
            </a:r>
            <a:r>
              <a:rPr lang="en-US" sz="1100" b="0" i="0" kern="1200" dirty="0">
                <a:solidFill>
                  <a:schemeClr val="tx1"/>
                </a:solidFill>
                <a:effectLst/>
                <a:ea typeface="Amazon Ember Light" panose="020B0403020204020204" pitchFamily="34" charset="0"/>
                <a:cs typeface="Amazon Ember Light" panose="020B0403020204020204" pitchFamily="34" charset="0"/>
              </a:rPr>
              <a:t>.</a:t>
            </a:r>
            <a:endParaRPr lang="en-US" sz="1100" dirty="0"/>
          </a:p>
        </p:txBody>
      </p:sp>
    </p:spTree>
    <p:extLst>
      <p:ext uri="{BB962C8B-B14F-4D97-AF65-F5344CB8AC3E}">
        <p14:creationId xmlns:p14="http://schemas.microsoft.com/office/powerpoint/2010/main" val="1228366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Some key</a:t>
            </a:r>
            <a:r>
              <a:rPr lang="en-US" sz="1100" baseline="0" dirty="0">
                <a:latin typeface="+mn-lt"/>
              </a:rPr>
              <a:t> takeaways from this section of the module include:</a:t>
            </a:r>
            <a:endParaRPr lang="en-US" sz="1100" dirty="0">
              <a:solidFill>
                <a:srgbClr val="000000"/>
              </a:solidFill>
              <a:latin typeface="+mn-lt"/>
              <a:ea typeface="Amazon Ember" panose="02000000000000000000" pitchFamily="2" charset="0"/>
              <a:cs typeface="Amazon Ember Light" panose="020B0403020204020204" pitchFamily="34" charset="0"/>
            </a:endParaRPr>
          </a:p>
          <a:p>
            <a:pPr marL="171450" indent="-171450">
              <a:buFont typeface="Arial" panose="020B0604020202020204" pitchFamily="34" charset="0"/>
              <a:buChar char="•"/>
            </a:pPr>
            <a:r>
              <a:rPr lang="en-US" sz="1100" kern="1200" dirty="0">
                <a:solidFill>
                  <a:schemeClr val="tx1"/>
                </a:solidFill>
                <a:latin typeface="+mn-lt"/>
                <a:ea typeface="+mn-ea"/>
                <a:cs typeface="+mn-cs"/>
              </a:rPr>
              <a:t>A VPC is a logically isolated section of the AWS Cloud.</a:t>
            </a:r>
          </a:p>
          <a:p>
            <a:pPr marL="171450" indent="-171450">
              <a:buFont typeface="Arial" panose="020B0604020202020204" pitchFamily="34" charset="0"/>
              <a:buChar char="•"/>
            </a:pPr>
            <a:r>
              <a:rPr lang="en-US" sz="1100" kern="1200" dirty="0">
                <a:solidFill>
                  <a:schemeClr val="tx1"/>
                </a:solidFill>
                <a:latin typeface="+mn-lt"/>
                <a:ea typeface="+mn-ea"/>
                <a:cs typeface="+mn-cs"/>
              </a:rPr>
              <a:t>A VPC belongs to one Region and requires a CIDR block.</a:t>
            </a:r>
          </a:p>
          <a:p>
            <a:pPr marL="171450" indent="-171450">
              <a:buFont typeface="Arial" panose="020B0604020202020204" pitchFamily="34" charset="0"/>
              <a:buChar char="•"/>
            </a:pPr>
            <a:r>
              <a:rPr lang="en-US" sz="1100" kern="1200" dirty="0">
                <a:solidFill>
                  <a:schemeClr val="tx1"/>
                </a:solidFill>
                <a:latin typeface="+mn-lt"/>
                <a:ea typeface="+mn-ea"/>
                <a:cs typeface="+mn-cs"/>
              </a:rPr>
              <a:t>A VPC is subdivided into subnets.</a:t>
            </a:r>
          </a:p>
          <a:p>
            <a:pPr marL="171450" indent="-171450">
              <a:buFont typeface="Arial" panose="020B0604020202020204" pitchFamily="34" charset="0"/>
              <a:buChar char="•"/>
            </a:pPr>
            <a:r>
              <a:rPr lang="en-US" sz="1100" kern="1200" dirty="0">
                <a:solidFill>
                  <a:schemeClr val="tx1"/>
                </a:solidFill>
                <a:latin typeface="+mn-lt"/>
                <a:ea typeface="+mn-ea"/>
                <a:cs typeface="+mn-cs"/>
              </a:rPr>
              <a:t>A subnet belongs to one Availability Zone and requires a CIDR block.</a:t>
            </a:r>
          </a:p>
          <a:p>
            <a:pPr marL="171450" indent="-171450">
              <a:buFont typeface="Arial" panose="020B0604020202020204" pitchFamily="34" charset="0"/>
              <a:buChar char="•"/>
            </a:pPr>
            <a:r>
              <a:rPr lang="en-US" sz="1100" kern="1200" dirty="0">
                <a:solidFill>
                  <a:schemeClr val="tx1"/>
                </a:solidFill>
                <a:latin typeface="+mn-lt"/>
                <a:ea typeface="+mn-ea"/>
                <a:cs typeface="+mn-cs"/>
              </a:rPr>
              <a:t>Route tables control traffic for a subnet.</a:t>
            </a:r>
          </a:p>
          <a:p>
            <a:pPr marL="171450" indent="-171450">
              <a:buFont typeface="Arial" panose="020B0604020202020204" pitchFamily="34" charset="0"/>
              <a:buChar char="•"/>
            </a:pPr>
            <a:r>
              <a:rPr lang="en-US" sz="1100" kern="1200" dirty="0">
                <a:solidFill>
                  <a:schemeClr val="tx1"/>
                </a:solidFill>
                <a:latin typeface="+mn-lt"/>
                <a:ea typeface="+mn-ea"/>
                <a:cs typeface="+mn-cs"/>
              </a:rPr>
              <a:t>Route tables have a built-in local route.</a:t>
            </a:r>
          </a:p>
          <a:p>
            <a:pPr marL="171450" indent="-171450">
              <a:buFont typeface="Arial" panose="020B0604020202020204" pitchFamily="34" charset="0"/>
              <a:buChar char="•"/>
            </a:pPr>
            <a:r>
              <a:rPr lang="en-US" sz="1100" kern="1200" dirty="0">
                <a:solidFill>
                  <a:schemeClr val="tx1"/>
                </a:solidFill>
                <a:latin typeface="+mn-lt"/>
                <a:ea typeface="+mn-ea"/>
                <a:cs typeface="+mn-cs"/>
              </a:rPr>
              <a:t>You add additional routes to the table.</a:t>
            </a:r>
          </a:p>
          <a:p>
            <a:pPr marL="171450" indent="-171450">
              <a:buFont typeface="Arial" panose="020B0604020202020204" pitchFamily="34" charset="0"/>
              <a:buChar char="•"/>
            </a:pPr>
            <a:r>
              <a:rPr lang="en-US" sz="1100" kern="1200" dirty="0">
                <a:solidFill>
                  <a:schemeClr val="tx1"/>
                </a:solidFill>
                <a:latin typeface="+mn-lt"/>
                <a:ea typeface="+mn-ea"/>
                <a:cs typeface="+mn-cs"/>
              </a:rPr>
              <a:t>The local route cannot be deleted.</a:t>
            </a:r>
          </a:p>
        </p:txBody>
      </p:sp>
    </p:spTree>
    <p:extLst>
      <p:ext uri="{BB962C8B-B14F-4D97-AF65-F5344CB8AC3E}">
        <p14:creationId xmlns:p14="http://schemas.microsoft.com/office/powerpoint/2010/main" val="29241090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Section 3: VPC networking</a:t>
            </a:r>
          </a:p>
          <a:p>
            <a:endParaRPr lang="en-US" sz="1100" dirty="0"/>
          </a:p>
          <a:p>
            <a:r>
              <a:rPr lang="en-US" sz="1100" dirty="0"/>
              <a:t>Now that you have learned about the basic components of a VPC, you can start routing traffic in interesting ways. In this section, you learn about different networking options.</a:t>
            </a:r>
          </a:p>
        </p:txBody>
      </p:sp>
    </p:spTree>
    <p:extLst>
      <p:ext uri="{BB962C8B-B14F-4D97-AF65-F5344CB8AC3E}">
        <p14:creationId xmlns:p14="http://schemas.microsoft.com/office/powerpoint/2010/main" val="318960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So what is the objective of this module. After completing this module, you should be able to:</a:t>
            </a:r>
          </a:p>
          <a:p>
            <a:pPr marL="171450" indent="-171450">
              <a:buFont typeface="Arial" panose="020B0604020202020204" pitchFamily="34" charset="0"/>
              <a:buChar char="•"/>
            </a:pPr>
            <a:r>
              <a:rPr lang="en-US" sz="1100" dirty="0">
                <a:latin typeface="+mn-lt"/>
              </a:rPr>
              <a:t>Recognize the basics of networking</a:t>
            </a:r>
          </a:p>
          <a:p>
            <a:pPr marL="171450" indent="-171450">
              <a:buFont typeface="Arial" panose="020B0604020202020204" pitchFamily="34" charset="0"/>
              <a:buChar char="•"/>
            </a:pPr>
            <a:r>
              <a:rPr lang="en-US" sz="1100" dirty="0">
                <a:latin typeface="+mn-lt"/>
              </a:rPr>
              <a:t>Describe virtual networking in the cloud with Amazon VPC</a:t>
            </a:r>
          </a:p>
          <a:p>
            <a:pPr marL="171450" indent="-171450">
              <a:buFont typeface="Arial" panose="020B0604020202020204" pitchFamily="34" charset="0"/>
              <a:buChar char="•"/>
            </a:pPr>
            <a:r>
              <a:rPr lang="en-US" sz="1100" dirty="0">
                <a:latin typeface="+mn-lt"/>
              </a:rPr>
              <a:t>Label a network diagram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rPr>
              <a:t>Design a basic VPC architecture</a:t>
            </a:r>
          </a:p>
          <a:p>
            <a:pPr marL="171450" indent="-171450">
              <a:buFont typeface="Arial" panose="020B0604020202020204" pitchFamily="34" charset="0"/>
              <a:buChar char="•"/>
            </a:pPr>
            <a:r>
              <a:rPr lang="en-US" sz="1100" dirty="0">
                <a:latin typeface="+mn-lt"/>
              </a:rPr>
              <a:t>Indicate the steps to build a VPC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rPr>
              <a:t>Identify security groups</a:t>
            </a:r>
          </a:p>
          <a:p>
            <a:pPr marL="171450" indent="-171450">
              <a:buFont typeface="Arial" panose="020B0604020202020204" pitchFamily="34" charset="0"/>
              <a:buChar char="•"/>
            </a:pPr>
            <a:r>
              <a:rPr lang="en-US" sz="1100" dirty="0">
                <a:latin typeface="+mn-lt"/>
              </a:rPr>
              <a:t>Create your own VPC and add additional components to it to produce a customized network</a:t>
            </a:r>
          </a:p>
          <a:p>
            <a:pPr marL="171450" indent="-171450">
              <a:buFont typeface="Arial" panose="020B0604020202020204" pitchFamily="34" charset="0"/>
              <a:buChar char="•"/>
            </a:pPr>
            <a:r>
              <a:rPr lang="en-US" sz="1100" dirty="0">
                <a:latin typeface="+mn-lt"/>
              </a:rPr>
              <a:t>Identify the fundamentals of Amazon Route 53</a:t>
            </a:r>
          </a:p>
          <a:p>
            <a:pPr marL="171450" indent="-171450">
              <a:buFont typeface="Arial" panose="020B0604020202020204" pitchFamily="34" charset="0"/>
              <a:buChar char="•"/>
            </a:pPr>
            <a:r>
              <a:rPr lang="en-US" sz="1100" dirty="0">
                <a:latin typeface="+mn-lt"/>
              </a:rPr>
              <a:t>Recognize the benefits of Amazon CloudFront</a:t>
            </a:r>
            <a:endParaRPr lang="en-US" sz="1100" dirty="0"/>
          </a:p>
        </p:txBody>
      </p:sp>
    </p:spTree>
    <p:extLst>
      <p:ext uri="{BB962C8B-B14F-4D97-AF65-F5344CB8AC3E}">
        <p14:creationId xmlns:p14="http://schemas.microsoft.com/office/powerpoint/2010/main" val="2995846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An </a:t>
            </a:r>
            <a:r>
              <a:rPr lang="en-US" sz="1100" b="0" i="1" kern="1200" dirty="0">
                <a:solidFill>
                  <a:schemeClr val="tx1"/>
                </a:solidFill>
                <a:effectLst/>
                <a:ea typeface="+mn-ea"/>
                <a:cs typeface="+mn-cs"/>
              </a:rPr>
              <a:t>internet gateway</a:t>
            </a:r>
            <a:r>
              <a:rPr lang="en-US" sz="1100" b="1" i="1" kern="1200" dirty="0">
                <a:solidFill>
                  <a:schemeClr val="tx1"/>
                </a:solidFill>
                <a:effectLst/>
                <a:ea typeface="+mn-ea"/>
                <a:cs typeface="+mn-cs"/>
              </a:rPr>
              <a:t> </a:t>
            </a:r>
            <a:r>
              <a:rPr lang="en-US" sz="1100" b="0" i="0" kern="1200" dirty="0">
                <a:solidFill>
                  <a:schemeClr val="tx1"/>
                </a:solidFill>
                <a:effectLst/>
                <a:ea typeface="+mn-ea"/>
                <a:cs typeface="+mn-cs"/>
              </a:rPr>
              <a:t>is a scalable, redundant, and highly available VPC component that allows communication between instances in your VPC and the internet. </a:t>
            </a:r>
            <a:r>
              <a:rPr lang="en-US" sz="1100" dirty="0"/>
              <a:t>An internet gateway serves two purposes: to provide a target in your VPC route tables for internet-routable traffic, and to perform network address translation for instances that were assigned public IPv4 addresses</a:t>
            </a:r>
            <a:r>
              <a:rPr lang="en-US" sz="1100" b="0" i="0" kern="1200" dirty="0">
                <a:solidFill>
                  <a:schemeClr val="tx1"/>
                </a:solidFill>
                <a:effectLs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To make a subnet </a:t>
            </a:r>
            <a:r>
              <a:rPr lang="en-US" sz="1100" i="1" kern="1200" dirty="0">
                <a:solidFill>
                  <a:schemeClr val="tx1"/>
                </a:solidFill>
                <a:effectLst/>
                <a:ea typeface="+mn-ea"/>
                <a:cs typeface="+mn-cs"/>
              </a:rPr>
              <a:t>public</a:t>
            </a:r>
            <a:r>
              <a:rPr lang="en-US" sz="1100" kern="1200" dirty="0">
                <a:solidFill>
                  <a:schemeClr val="tx1"/>
                </a:solidFill>
                <a:effectLst/>
                <a:ea typeface="+mn-ea"/>
                <a:cs typeface="+mn-cs"/>
              </a:rPr>
              <a:t>, you attach an </a:t>
            </a:r>
            <a:r>
              <a:rPr lang="en-US" sz="1100" i="1" kern="1200" dirty="0">
                <a:solidFill>
                  <a:schemeClr val="tx1"/>
                </a:solidFill>
                <a:effectLst/>
                <a:ea typeface="+mn-ea"/>
                <a:cs typeface="+mn-cs"/>
              </a:rPr>
              <a:t>internet gateway </a:t>
            </a:r>
            <a:r>
              <a:rPr lang="en-US" sz="1100" kern="1200" dirty="0">
                <a:solidFill>
                  <a:schemeClr val="tx1"/>
                </a:solidFill>
                <a:effectLst/>
                <a:ea typeface="+mn-ea"/>
                <a:cs typeface="+mn-cs"/>
              </a:rPr>
              <a:t>to your VPC and add a route to the route table to send non-local traffic through the internet gateway to the internet (0.0.0.0/0).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For more information about internet gateways, see </a:t>
            </a:r>
            <a:r>
              <a:rPr lang="en-US" sz="1100" dirty="0">
                <a:ea typeface="Amazon Ember Light" panose="020B0403020204020204" pitchFamily="34" charset="0"/>
                <a:cs typeface="Amazon Ember Light" panose="020B0403020204020204" pitchFamily="34" charset="0"/>
                <a:hlinkClick r:id="rId3"/>
              </a:rPr>
              <a:t>Internet Gateways</a:t>
            </a:r>
            <a:r>
              <a:rPr lang="en-US" sz="1100" b="0" i="0" kern="1200" dirty="0">
                <a:solidFill>
                  <a:schemeClr val="tx1"/>
                </a:solidFill>
                <a:effectLst/>
                <a:ea typeface="Amazon Ember Light" panose="020B0403020204020204" pitchFamily="34" charset="0"/>
                <a:cs typeface="Amazon Ember Light" panose="020B0403020204020204" pitchFamily="34" charset="0"/>
              </a:rPr>
              <a:t> in the AWS Documentation.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https://docs.aws.amazon.com/vpc/latest/userguide/VPC_Internet_Gateway.html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p:txBody>
      </p:sp>
    </p:spTree>
    <p:extLst>
      <p:ext uri="{BB962C8B-B14F-4D97-AF65-F5344CB8AC3E}">
        <p14:creationId xmlns:p14="http://schemas.microsoft.com/office/powerpoint/2010/main" val="255197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ea typeface="+mn-ea"/>
                <a:cs typeface="+mn-cs"/>
              </a:rPr>
              <a:t>A </a:t>
            </a:r>
            <a:r>
              <a:rPr lang="en-US" sz="1100" b="0" i="1" kern="1200" dirty="0">
                <a:solidFill>
                  <a:schemeClr val="tx1"/>
                </a:solidFill>
                <a:effectLst/>
                <a:ea typeface="+mn-ea"/>
                <a:cs typeface="+mn-cs"/>
              </a:rPr>
              <a:t>network address translation (NAT) gateway</a:t>
            </a:r>
            <a:r>
              <a:rPr lang="en-US" sz="1100" b="0" i="0" kern="1200" dirty="0">
                <a:solidFill>
                  <a:schemeClr val="tx1"/>
                </a:solidFill>
                <a:effectLst/>
                <a:ea typeface="+mn-ea"/>
                <a:cs typeface="+mn-cs"/>
              </a:rPr>
              <a:t> </a:t>
            </a:r>
            <a:r>
              <a:rPr lang="en-US" sz="1100" dirty="0"/>
              <a:t>enables instances in a private subnet to connect to the internet or other AWS services, but prevents the internet from initiating a connection with those instances.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To create a NAT gateway, you must specify the public subnet in which the NAT gateway should reside. You must also specify an Elastic IP address to associate with the NAT gateway when you create it. After you create</a:t>
            </a:r>
            <a:r>
              <a:rPr lang="en-US" sz="1100" baseline="0" dirty="0"/>
              <a:t> </a:t>
            </a:r>
            <a:r>
              <a:rPr lang="en-US" sz="1100" dirty="0"/>
              <a:t>a NAT gateway, you must update the route table that</a:t>
            </a:r>
            <a:r>
              <a:rPr lang="en-US" sz="1100" baseline="0" dirty="0"/>
              <a:t> is </a:t>
            </a:r>
            <a:r>
              <a:rPr lang="en-US" sz="1100" dirty="0"/>
              <a:t>associated with one or more of your private subnets to point internet-bound traffic to the NAT gateway. Thus, instances in your private subnets can communicate with the internet.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You can also use a NAT instance in a public subnet in your VPC instead of a NAT gateway. However, a NAT gateway </a:t>
            </a:r>
            <a:r>
              <a:rPr lang="en-US" sz="1100" dirty="0"/>
              <a:t>is a managed NAT service that provides better availability, higher bandwidth, and less administrative effort. For common use cases, AWS recommends that you use a NAT gateway instead of a NAT instance. </a:t>
            </a: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See the AWS Documentation for more information about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a typeface="Amazon Ember Light" panose="020B0403020204020204" pitchFamily="34" charset="0"/>
                <a:cs typeface="Amazon Ember Light" panose="020B0403020204020204" pitchFamily="34" charset="0"/>
                <a:hlinkClick r:id="rId3"/>
              </a:rPr>
              <a:t>NAT gateways</a:t>
            </a:r>
            <a:endParaRPr lang="en-US" sz="1100" dirty="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a typeface="Amazon Ember Light" panose="020B0403020204020204" pitchFamily="34" charset="0"/>
                <a:cs typeface="Amazon Ember Light" panose="020B0403020204020204" pitchFamily="34" charset="0"/>
                <a:hlinkClick r:id="rId4"/>
              </a:rPr>
              <a:t>NAT instances</a:t>
            </a:r>
            <a:endParaRPr lang="en-US" sz="1100" dirty="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a typeface="Amazon Ember Light" panose="020B0403020204020204" pitchFamily="34" charset="0"/>
                <a:cs typeface="Amazon Ember Light" panose="020B0403020204020204" pitchFamily="34" charset="0"/>
                <a:hlinkClick r:id="rId5"/>
              </a:rPr>
              <a:t>Differences between NAT gateways and NAT instances</a:t>
            </a:r>
            <a:endParaRPr lang="en-US" sz="1100" dirty="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a typeface="Amazon Ember Light" panose="020B0403020204020204" pitchFamily="34" charset="0"/>
                <a:cs typeface="Amazon Ember Light" panose="020B0403020204020204" pitchFamily="34" charset="0"/>
              </a:rPr>
              <a:t>https://docs.aws.amazon.com/vpc/latest/userguide/vpc-nat-gateway.html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a typeface="Amazon Ember Light" panose="020B0403020204020204" pitchFamily="34" charset="0"/>
                <a:cs typeface="Amazon Ember Light" panose="020B0403020204020204" pitchFamily="34" charset="0"/>
              </a:rPr>
              <a:t>https://docs.aws.amazon.com/vpc/latest/userguide/VPC_NAT_Instance.html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ea typeface="Amazon Ember Light" panose="020B0403020204020204" pitchFamily="34" charset="0"/>
                <a:cs typeface="Amazon Ember Light" panose="020B0403020204020204" pitchFamily="34" charset="0"/>
              </a:rPr>
              <a:t>https://docs.aws.amazon.com/vpc/latest/userguide/vpc-nat-comparison.html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ea typeface="Amazon Ember Light" panose="020B0403020204020204" pitchFamily="34" charset="0"/>
              <a:cs typeface="Amazon Ember Light" panose="020B04030202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616884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Notes Placeholder 5">
            <a:extLst>
              <a:ext uri="{FF2B5EF4-FFF2-40B4-BE49-F238E27FC236}">
                <a16:creationId xmlns:a16="http://schemas.microsoft.com/office/drawing/2014/main" id="{B2A29990-0B31-9745-8CDB-08BD789A57AC}"/>
              </a:ext>
            </a:extLst>
          </p:cNvPr>
          <p:cNvSpPr>
            <a:spLocks noGrp="1"/>
          </p:cNvSpPr>
          <p:nvPr>
            <p:ph type="body" sz="quarter" idx="3"/>
          </p:nvPr>
        </p:nvSpPr>
        <p:spPr/>
        <p:txBody>
          <a:bodyPr/>
          <a:lstStyle/>
          <a:p>
            <a:r>
              <a:rPr lang="en-US" dirty="0"/>
              <a:t>VPC sharing enables customers to share subnets with other AWS accounts in the same organization in AWS Organizations. VPC sharing enables multiple AWS accounts to create their application resources—such as Amazon EC2 instances, Amazon Relational Database Service (Amazon RDS) databases, Amazon Redshift clusters, and AWS Lambda functions—into shared, centrally managed VPCs. In this model, the account that owns the VPC (owner) shares one or more subnets with other accounts (participants) that belong to the same organization in AWS Organizations. After a subnet is shared, the participants can view, create, modify, and delete their application resources in the subnets that are shared with them. Participants cannot view, modify, or delete resources that belong to other participants or the VPC owner. </a:t>
            </a:r>
          </a:p>
          <a:p>
            <a:endParaRPr lang="en-US" dirty="0"/>
          </a:p>
          <a:p>
            <a:r>
              <a:rPr lang="en-US" dirty="0"/>
              <a:t>VPC sharing offers several benefits:</a:t>
            </a:r>
          </a:p>
          <a:p>
            <a:pPr marL="171450" lvl="0" indent="-171450">
              <a:buFont typeface="Arial" panose="020B0604020202020204" pitchFamily="34" charset="0"/>
              <a:buChar char="•"/>
            </a:pPr>
            <a:r>
              <a:rPr lang="en-US" dirty="0"/>
              <a:t>Separation of duties – Centrally controlled VPC structure, routing, IP address allocation</a:t>
            </a:r>
          </a:p>
          <a:p>
            <a:pPr marL="171450" lvl="0" indent="-171450">
              <a:buFont typeface="Arial" panose="020B0604020202020204" pitchFamily="34" charset="0"/>
              <a:buChar char="•"/>
            </a:pPr>
            <a:r>
              <a:rPr lang="en-US" dirty="0"/>
              <a:t>Ownership – Application owners continue to own resources, accounts, and security groups</a:t>
            </a:r>
          </a:p>
          <a:p>
            <a:pPr marL="171450" lvl="0" indent="-171450">
              <a:buFont typeface="Arial" panose="020B0604020202020204" pitchFamily="34" charset="0"/>
              <a:buChar char="•"/>
            </a:pPr>
            <a:r>
              <a:rPr lang="en-US" dirty="0"/>
              <a:t>Security groups – VPC sharing participants can reference the security group IDs of each other</a:t>
            </a:r>
          </a:p>
          <a:p>
            <a:pPr marL="171450" lvl="0" indent="-171450">
              <a:buFont typeface="Arial" panose="020B0604020202020204" pitchFamily="34" charset="0"/>
              <a:buChar char="•"/>
            </a:pPr>
            <a:r>
              <a:rPr lang="en-US" dirty="0"/>
              <a:t>Efficiencies – Higher density in subnets, efficient use of VPNs and AWS Direct Connect</a:t>
            </a:r>
          </a:p>
          <a:p>
            <a:pPr marL="171450" lvl="0" indent="-171450">
              <a:buFont typeface="Arial" panose="020B0604020202020204" pitchFamily="34" charset="0"/>
              <a:buChar char="•"/>
            </a:pPr>
            <a:r>
              <a:rPr lang="en-US" dirty="0"/>
              <a:t>No hard limits – Hard limits can be avoided—for example, 50 virtual interfaces per AWS Direct Connect connection through simplified network architecture</a:t>
            </a:r>
          </a:p>
          <a:p>
            <a:pPr marL="171450" lvl="0" indent="-171450">
              <a:buFont typeface="Arial" panose="020B0604020202020204" pitchFamily="34" charset="0"/>
              <a:buChar char="•"/>
            </a:pPr>
            <a:r>
              <a:rPr lang="en-US" dirty="0"/>
              <a:t>Optimized costs – Costs can be optimized through the reuse of NAT gateways, VPC interface endpoints, and intra-Availability Zone traffic</a:t>
            </a:r>
          </a:p>
          <a:p>
            <a:endParaRPr lang="en-US" dirty="0"/>
          </a:p>
          <a:p>
            <a:r>
              <a:rPr lang="en-US" dirty="0"/>
              <a:t>VPC sharing enables you to decouple accounts and networks. You have fewer, larger, centrally managed VPCs. Highly interconnected applications automatically benefit from this approach.</a:t>
            </a:r>
          </a:p>
          <a:p>
            <a:endParaRPr lang="en-US" dirty="0"/>
          </a:p>
          <a:p>
            <a:r>
              <a:rPr lang="en-US" dirty="0"/>
              <a:t>https://docs.aws.amazon.com/vpc/latest/userguide/vpc-sharing.html</a:t>
            </a:r>
          </a:p>
          <a:p>
            <a:endParaRPr lang="en-US" dirty="0"/>
          </a:p>
          <a:p>
            <a:endParaRPr lang="en-US" dirty="0"/>
          </a:p>
          <a:p>
            <a:endParaRPr lang="en-US" dirty="0"/>
          </a:p>
        </p:txBody>
      </p:sp>
    </p:spTree>
    <p:extLst>
      <p:ext uri="{BB962C8B-B14F-4D97-AF65-F5344CB8AC3E}">
        <p14:creationId xmlns:p14="http://schemas.microsoft.com/office/powerpoint/2010/main" val="2015249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0742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a:t>
            </a:r>
            <a:r>
              <a:rPr lang="en-US" sz="1100" i="1" dirty="0"/>
              <a:t>VPC peering connection </a:t>
            </a:r>
            <a:r>
              <a:rPr lang="en-US" sz="1100" dirty="0"/>
              <a:t>is a networking connection between two VPCs that enables you to route traffic between them privately. Instances in either VPC can communicate with each other as if they are within the same network. You can create a VPC peering connection between your own VPCs, with a VPC in another AWS account, or with a VPC in a different AWS Region.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When you set up the peering connection, you create rules in your route table to allow the VPCs to communicate with each other through the peering resource. For example, suppose that you have two VPCs. In the route table for VPC A, you set the destination to be the IP address of VPC B and the target to be the peering resource ID. In the route table for VPC B, you set the destination to be the IP address of VPC A and the target to be the peering resource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VPC peering has some restrictions: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IP address ranges cannot overlap.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Transitive peering is not supported. For example, suppose that you have three VPCs: A, B, and C. VPC A is connected to VPC B, and VPC A is connected to VPC C. However, VPC B is </a:t>
            </a:r>
            <a:r>
              <a:rPr lang="en-US" sz="1100" i="1" dirty="0"/>
              <a:t>not</a:t>
            </a:r>
            <a:r>
              <a:rPr lang="en-US" sz="1100" dirty="0"/>
              <a:t> connected to VPC C implicitly. To connect VPC B to VPC C, you must explicitly establish that connectivity.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You can only have one peering resource between the same two VPCs.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For more information about VPC peering, see </a:t>
            </a:r>
            <a:r>
              <a:rPr lang="en-US" sz="1100" dirty="0">
                <a:ea typeface="Amazon Ember Light" panose="020B0403020204020204" pitchFamily="34" charset="0"/>
                <a:cs typeface="Amazon Ember Light" panose="020B0403020204020204" pitchFamily="34" charset="0"/>
                <a:hlinkClick r:id="rId3"/>
              </a:rPr>
              <a:t>VPC Peering</a:t>
            </a:r>
            <a:r>
              <a:rPr lang="en-US" sz="1100" dirty="0">
                <a:ea typeface="Amazon Ember Light" panose="020B0403020204020204" pitchFamily="34" charset="0"/>
                <a:cs typeface="Amazon Ember Light" panose="020B0403020204020204" pitchFamily="34" charset="0"/>
              </a:rPr>
              <a:t> in the AWS Documentation.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a typeface="Amazon Ember Light" panose="020B0403020204020204" pitchFamily="34" charset="0"/>
                <a:cs typeface="Amazon Ember Light" panose="020B0403020204020204" pitchFamily="34" charset="0"/>
              </a:rPr>
              <a:t>https://docs.aws.amazon.com/vpc/latest/peering/vpc-peering-basics.html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ea typeface="Amazon Ember Light" panose="020B0403020204020204" pitchFamily="34" charset="0"/>
                <a:cs typeface="Amazon Ember Light" panose="020B0403020204020204" pitchFamily="34" charset="0"/>
              </a:rPr>
              <a:t>Diff between</a:t>
            </a:r>
            <a:r>
              <a:rPr lang="en-US" sz="1100" b="1" baseline="0" dirty="0">
                <a:ea typeface="Amazon Ember Light" panose="020B0403020204020204" pitchFamily="34" charset="0"/>
                <a:cs typeface="Amazon Ember Light" panose="020B0403020204020204" pitchFamily="34" charset="0"/>
              </a:rPr>
              <a:t> VPC Sharing and Peering</a:t>
            </a:r>
            <a:endParaRPr lang="en-US" sz="1100" b="1" dirty="0">
              <a:ea typeface="Amazon Ember Light" panose="020B0403020204020204" pitchFamily="34" charset="0"/>
              <a:cs typeface="Amazon Ember Light" panose="020B0403020204020204" pitchFamily="34" charset="0"/>
            </a:endParaRPr>
          </a:p>
          <a:p>
            <a:r>
              <a:rPr lang="en-IN" sz="1200" b="0" i="0" kern="1200" dirty="0">
                <a:solidFill>
                  <a:schemeClr val="tx1"/>
                </a:solidFill>
                <a:effectLst/>
                <a:latin typeface="+mn-lt"/>
                <a:ea typeface="+mn-ea"/>
                <a:cs typeface="+mn-cs"/>
              </a:rPr>
              <a:t>VPC Peering is basically a networking process. In old school it is like telling your networking team to create connections and routes between data centres.</a:t>
            </a:r>
          </a:p>
          <a:p>
            <a:r>
              <a:rPr lang="en-IN" sz="1200" b="0" i="0" kern="1200" dirty="0">
                <a:solidFill>
                  <a:schemeClr val="tx1"/>
                </a:solidFill>
                <a:effectLst/>
                <a:latin typeface="+mn-lt"/>
                <a:ea typeface="+mn-ea"/>
                <a:cs typeface="+mn-cs"/>
              </a:rPr>
              <a:t>VPC sharing is more a permissions process. Allowing two or more corporate divisions to have service in the same VPC.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4283569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613400" cy="3600450"/>
          </a:xfrm>
        </p:spPr>
        <p:txBody>
          <a:bodyPr/>
          <a:lstStyle/>
          <a:p>
            <a:r>
              <a:rPr lang="en-IN" sz="1200" b="0" i="0" kern="1200" dirty="0">
                <a:solidFill>
                  <a:schemeClr val="tx1"/>
                </a:solidFill>
                <a:effectLst/>
                <a:latin typeface="+mn-lt"/>
                <a:ea typeface="+mn-ea"/>
                <a:cs typeface="+mn-cs"/>
              </a:rPr>
              <a:t>AWS Site-to-Site VPN is a fully-managed service that creates a secure connection between your data </a:t>
            </a:r>
            <a:r>
              <a:rPr lang="en-IN" sz="1200" b="0" i="0" kern="1200" dirty="0" err="1">
                <a:solidFill>
                  <a:schemeClr val="tx1"/>
                </a:solidFill>
                <a:effectLst/>
                <a:latin typeface="+mn-lt"/>
                <a:ea typeface="+mn-ea"/>
                <a:cs typeface="+mn-cs"/>
              </a:rPr>
              <a:t>center</a:t>
            </a:r>
            <a:r>
              <a:rPr lang="en-IN" sz="1200" b="0" i="0" kern="1200" dirty="0">
                <a:solidFill>
                  <a:schemeClr val="tx1"/>
                </a:solidFill>
                <a:effectLst/>
                <a:latin typeface="+mn-lt"/>
                <a:ea typeface="+mn-ea"/>
                <a:cs typeface="+mn-cs"/>
              </a:rPr>
              <a:t> or branch office and your AWS resources using IP Security (</a:t>
            </a:r>
            <a:r>
              <a:rPr lang="en-IN" sz="1200" b="0" i="0" kern="1200" dirty="0" err="1">
                <a:solidFill>
                  <a:schemeClr val="tx1"/>
                </a:solidFill>
                <a:effectLst/>
                <a:latin typeface="+mn-lt"/>
                <a:ea typeface="+mn-ea"/>
                <a:cs typeface="+mn-cs"/>
              </a:rPr>
              <a:t>IPSec</a:t>
            </a:r>
            <a:r>
              <a:rPr lang="en-IN" sz="1200" b="0" i="0" kern="1200" dirty="0">
                <a:solidFill>
                  <a:schemeClr val="tx1"/>
                </a:solidFill>
                <a:effectLst/>
                <a:latin typeface="+mn-lt"/>
                <a:ea typeface="+mn-ea"/>
                <a:cs typeface="+mn-cs"/>
              </a:rPr>
              <a:t>) tunnels. For globally distributed applications, the Accelerated Site-to-Site VPN option provides even greater performance by working with AWS Global Accelerator to intelligently route your traffic to the nearest AWS network endpoint with the best performance.</a:t>
            </a:r>
            <a:endParaRPr lang="en-US" sz="1100" dirty="0"/>
          </a:p>
          <a:p>
            <a:endParaRPr lang="en-US" sz="1100" dirty="0"/>
          </a:p>
          <a:p>
            <a:r>
              <a:rPr lang="en-US" sz="1100" dirty="0"/>
              <a:t>By default, instances that you launch into a VPC cannot communicate with a remote network. To connect your VPC to your remote network (that is, create a virtual private network or VPN connection), you:</a:t>
            </a:r>
          </a:p>
          <a:p>
            <a:pPr marL="228600" indent="-228600">
              <a:buAutoNum type="arabicPeriod"/>
            </a:pPr>
            <a:r>
              <a:rPr lang="en-US" sz="1100" dirty="0"/>
              <a:t>Create a new virtual gateway device (called a </a:t>
            </a:r>
            <a:r>
              <a:rPr lang="en-US" sz="1100" i="1" dirty="0"/>
              <a:t>virtual private network (VPN) gateway</a:t>
            </a:r>
            <a:r>
              <a:rPr lang="en-US" sz="1100" dirty="0"/>
              <a:t>) and attach it to your VPC.</a:t>
            </a:r>
          </a:p>
          <a:p>
            <a:pPr marL="228600" indent="-228600">
              <a:buAutoNum type="arabicPeriod"/>
            </a:pPr>
            <a:r>
              <a:rPr lang="en-US" sz="1100" dirty="0"/>
              <a:t>Define the configuration of the VPN device or the </a:t>
            </a:r>
            <a:r>
              <a:rPr lang="en-US" sz="1100" i="1" dirty="0"/>
              <a:t>customer gateway</a:t>
            </a:r>
            <a:r>
              <a:rPr lang="en-US" sz="1100" dirty="0"/>
              <a:t>. The customer gateway is not a device but an AWS resource that provides information to AWS about your VPN device.</a:t>
            </a:r>
          </a:p>
          <a:p>
            <a:pPr marL="228600" indent="-228600">
              <a:buAutoNum type="arabicPeriod"/>
            </a:pPr>
            <a:r>
              <a:rPr lang="en-US" sz="1100" dirty="0"/>
              <a:t>Create a custom route table to point corporate data center-bound traffic to the VPN gateway. You also must update security group rules. (You will learn about security groups in the next section.)</a:t>
            </a:r>
          </a:p>
          <a:p>
            <a:pPr marL="228600" indent="-228600">
              <a:buAutoNum type="arabicPeriod"/>
            </a:pPr>
            <a:r>
              <a:rPr lang="en-US" sz="1100" dirty="0"/>
              <a:t>Establish an </a:t>
            </a:r>
            <a:r>
              <a:rPr lang="en-US" sz="1100" i="1" dirty="0"/>
              <a:t>AWS Site-to-Site VPN (Site-to-Site VPN) connection </a:t>
            </a:r>
            <a:r>
              <a:rPr lang="en-US" sz="1100" dirty="0"/>
              <a:t>to link the two systems together.</a:t>
            </a:r>
          </a:p>
          <a:p>
            <a:pPr marL="228600" indent="-228600">
              <a:buAutoNum type="arabicPeriod"/>
            </a:pPr>
            <a:r>
              <a:rPr lang="en-US" sz="1100" dirty="0"/>
              <a:t>Configure routing to pass traffic through the connection. </a:t>
            </a:r>
          </a:p>
          <a:p>
            <a:pPr marL="0" marR="0" indent="0" algn="l" defTabSz="457200" rtl="0" eaLnBrk="1" fontAlgn="auto" latinLnBrk="0" hangingPunct="1">
              <a:lnSpc>
                <a:spcPct val="100000"/>
              </a:lnSpc>
              <a:spcBef>
                <a:spcPct val="0"/>
              </a:spcBef>
              <a:spcAft>
                <a:spcPts val="600"/>
              </a:spcAft>
              <a:buClrTx/>
              <a:buSzTx/>
              <a:buFontTx/>
              <a:buNone/>
              <a:tabLst/>
              <a:defRPr/>
            </a:pPr>
            <a:endParaRPr lang="en-US" sz="1100" dirty="0"/>
          </a:p>
          <a:p>
            <a:pPr marL="0" marR="0" lvl="0" indent="0" algn="l" defTabSz="457200" rtl="0" eaLnBrk="1" fontAlgn="auto" latinLnBrk="0" hangingPunct="1">
              <a:lnSpc>
                <a:spcPct val="100000"/>
              </a:lnSpc>
              <a:spcBef>
                <a:spcPct val="0"/>
              </a:spcBef>
              <a:spcAft>
                <a:spcPts val="600"/>
              </a:spcAft>
              <a:buClrTx/>
              <a:buSzTx/>
              <a:buFontTx/>
              <a:buNone/>
              <a:tabLst/>
              <a:defRPr/>
            </a:pPr>
            <a:r>
              <a:rPr lang="en-US" sz="1100" dirty="0"/>
              <a:t>For more information about AWS Site-to-Site VPN and other VPN connectivity options, see </a:t>
            </a:r>
            <a:r>
              <a:rPr lang="en-US" sz="1100" dirty="0">
                <a:ea typeface="Amazon Ember Light" panose="020B0403020204020204" pitchFamily="34" charset="0"/>
                <a:cs typeface="Amazon Ember Light" panose="020B0403020204020204" pitchFamily="34" charset="0"/>
                <a:hlinkClick r:id="rId3"/>
              </a:rPr>
              <a:t>VPN Connections</a:t>
            </a:r>
            <a:r>
              <a:rPr lang="en-US" sz="1100" dirty="0">
                <a:ea typeface="Amazon Ember Light" panose="020B0403020204020204" pitchFamily="34" charset="0"/>
                <a:cs typeface="Amazon Ember Light" panose="020B0403020204020204" pitchFamily="34" charset="0"/>
              </a:rPr>
              <a:t> in the AWS Documentation.</a:t>
            </a:r>
          </a:p>
          <a:p>
            <a:pPr marL="0" marR="0" lvl="0" indent="0" algn="l" defTabSz="457200" rtl="0" eaLnBrk="1" fontAlgn="auto" latinLnBrk="0" hangingPunct="1">
              <a:lnSpc>
                <a:spcPct val="100000"/>
              </a:lnSpc>
              <a:spcBef>
                <a:spcPct val="0"/>
              </a:spcBef>
              <a:spcAft>
                <a:spcPts val="600"/>
              </a:spcAft>
              <a:buClrTx/>
              <a:buSzTx/>
              <a:buFontTx/>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457200" rtl="0" eaLnBrk="1" fontAlgn="auto" latinLnBrk="0" hangingPunct="1">
              <a:lnSpc>
                <a:spcPct val="100000"/>
              </a:lnSpc>
              <a:spcBef>
                <a:spcPct val="0"/>
              </a:spcBef>
              <a:spcAft>
                <a:spcPts val="600"/>
              </a:spcAft>
              <a:buClrTx/>
              <a:buSzTx/>
              <a:buFontTx/>
              <a:buNone/>
              <a:tabLst/>
              <a:defRPr/>
            </a:pPr>
            <a:r>
              <a:rPr lang="en-US" sz="1100" dirty="0">
                <a:ea typeface="Amazon Ember Light" panose="020B0403020204020204" pitchFamily="34" charset="0"/>
                <a:cs typeface="Amazon Ember Light" panose="020B0403020204020204" pitchFamily="34" charset="0"/>
              </a:rPr>
              <a:t>https://aws.amazon.com/vpn/site-to-site-vpn/</a:t>
            </a:r>
          </a:p>
          <a:p>
            <a:pPr marL="0" marR="0" lvl="0" indent="0" algn="l" defTabSz="457200" rtl="0" eaLnBrk="1" fontAlgn="auto" latinLnBrk="0" hangingPunct="1">
              <a:lnSpc>
                <a:spcPct val="100000"/>
              </a:lnSpc>
              <a:spcBef>
                <a:spcPct val="0"/>
              </a:spcBef>
              <a:spcAft>
                <a:spcPts val="600"/>
              </a:spcAft>
              <a:buClrTx/>
              <a:buSzTx/>
              <a:buFontTx/>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457200" rtl="0" eaLnBrk="1" fontAlgn="auto" latinLnBrk="0" hangingPunct="1">
              <a:lnSpc>
                <a:spcPct val="100000"/>
              </a:lnSpc>
              <a:spcBef>
                <a:spcPct val="0"/>
              </a:spcBef>
              <a:spcAft>
                <a:spcPts val="600"/>
              </a:spcAft>
              <a:buClrTx/>
              <a:buSzTx/>
              <a:buFontTx/>
              <a:buNone/>
              <a:tabLst/>
              <a:defRPr/>
            </a:pP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903910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a:p>
            <a:r>
              <a:rPr lang="en-IN" sz="1200" b="0" i="0" kern="1200" dirty="0">
                <a:solidFill>
                  <a:schemeClr val="tx1"/>
                </a:solidFill>
                <a:effectLst/>
                <a:latin typeface="+mn-lt"/>
                <a:ea typeface="+mn-ea"/>
                <a:cs typeface="+mn-cs"/>
              </a:rPr>
              <a:t>The AWS Direct Connect cloud service is the shortest path to your AWS resources. While in transit, your network traffic remains on the AWS global network and never touches the public internet. This reduces the chance of hitting bottlenecks or unexpected increases in latency. When creating a new connection, you can choose a hosted connection provided by an AWS Direct Connect Delivery Partner, or choose a dedicated connection from AWS—and deploy at over 100 AWS Direct Connect Locations around the globe. With AWS Direct Connect </a:t>
            </a:r>
            <a:r>
              <a:rPr lang="en-IN" sz="1200" b="0" i="0" kern="1200" dirty="0" err="1">
                <a:solidFill>
                  <a:schemeClr val="tx1"/>
                </a:solidFill>
                <a:effectLst/>
                <a:latin typeface="+mn-lt"/>
                <a:ea typeface="+mn-ea"/>
                <a:cs typeface="+mn-cs"/>
              </a:rPr>
              <a:t>SiteLink</a:t>
            </a:r>
            <a:r>
              <a:rPr lang="en-IN" sz="1200" b="0" i="0" kern="1200" dirty="0">
                <a:solidFill>
                  <a:schemeClr val="tx1"/>
                </a:solidFill>
                <a:effectLst/>
                <a:latin typeface="+mn-lt"/>
                <a:ea typeface="+mn-ea"/>
                <a:cs typeface="+mn-cs"/>
              </a:rPr>
              <a:t>, you can send data between AWS Direct Connect locations to create private network connections between the offices and data </a:t>
            </a:r>
            <a:r>
              <a:rPr lang="en-IN" sz="1200" b="0" i="0" kern="1200" dirty="0" err="1">
                <a:solidFill>
                  <a:schemeClr val="tx1"/>
                </a:solidFill>
                <a:effectLst/>
                <a:latin typeface="+mn-lt"/>
                <a:ea typeface="+mn-ea"/>
                <a:cs typeface="+mn-cs"/>
              </a:rPr>
              <a:t>centers</a:t>
            </a:r>
            <a:r>
              <a:rPr lang="en-IN" sz="1200" b="0" i="0" kern="1200" dirty="0">
                <a:solidFill>
                  <a:schemeClr val="tx1"/>
                </a:solidFill>
                <a:effectLst/>
                <a:latin typeface="+mn-lt"/>
                <a:ea typeface="+mn-ea"/>
                <a:cs typeface="+mn-cs"/>
              </a:rPr>
              <a:t> in your global network.</a:t>
            </a:r>
          </a:p>
          <a:p>
            <a:endParaRPr lang="en-US" sz="1100" dirty="0"/>
          </a:p>
          <a:p>
            <a:r>
              <a:rPr lang="en-US" sz="1100" dirty="0"/>
              <a:t>One of the challenges of network communication is network performance. Performance can be negatively affected if your data center is located far away from </a:t>
            </a:r>
          </a:p>
          <a:p>
            <a:r>
              <a:rPr lang="en-US" sz="1100" dirty="0"/>
              <a:t>your AWS Region. For such situations, AWS offers AWS Direct Connect, or</a:t>
            </a:r>
            <a:r>
              <a:rPr lang="en-US" sz="1100" baseline="0" dirty="0"/>
              <a:t> DX</a:t>
            </a:r>
            <a:r>
              <a:rPr lang="en-US" sz="1100" dirty="0"/>
              <a:t>. </a:t>
            </a:r>
            <a:r>
              <a:rPr lang="en-US" sz="1100" i="1" dirty="0"/>
              <a:t>AWS Direct Connect</a:t>
            </a:r>
            <a:r>
              <a:rPr lang="en-US" sz="1100" dirty="0"/>
              <a:t> enables you to establish a dedicated, private network connection between your network and one of the DX locations. This private connection can reduce your network costs, increase bandwidth throughput, and provide a more consistent network experience than internet-based connections. DX uses open</a:t>
            </a:r>
            <a:r>
              <a:rPr lang="en-US" sz="1100" baseline="0" dirty="0"/>
              <a:t> </a:t>
            </a:r>
            <a:r>
              <a:rPr lang="en-US" sz="1100" dirty="0"/>
              <a:t>standard 802.1q virtual local area networks (VLANs).</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For more information about DX, see the </a:t>
            </a:r>
            <a:r>
              <a:rPr lang="en-US" sz="1100" dirty="0">
                <a:ea typeface="Amazon Ember Light" panose="020B0403020204020204" pitchFamily="34" charset="0"/>
                <a:cs typeface="Amazon Ember Light" panose="020B0403020204020204" pitchFamily="34" charset="0"/>
                <a:hlinkClick r:id="rId3"/>
              </a:rPr>
              <a:t>AWS Direct Connect product page</a:t>
            </a:r>
            <a:r>
              <a:rPr lang="en-US" sz="1100" dirty="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https://aws.amazon.com/directconnect/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1046616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A </a:t>
            </a:r>
            <a:r>
              <a:rPr lang="en-US" sz="1100" i="1" dirty="0"/>
              <a:t>VPC endpoint</a:t>
            </a:r>
            <a:r>
              <a:rPr lang="en-US" sz="1100" i="0" dirty="0"/>
              <a:t> is a virtual device that </a:t>
            </a:r>
            <a:r>
              <a:rPr lang="en-US" sz="1100" dirty="0"/>
              <a:t>enables you to privately connect your VPC to supported AWS services and VPC endpoint services that are powered by AWS </a:t>
            </a:r>
            <a:r>
              <a:rPr lang="en-US" sz="1100" dirty="0" err="1"/>
              <a:t>PrivateLink</a:t>
            </a:r>
            <a:r>
              <a:rPr lang="en-US" sz="1100" dirty="0"/>
              <a:t>. Connection to these services does not require an internet gateway, NAT device, VPN connection, or AWS Direct Connect connection. Instances in your VPC do not require public IP addresses to communicate with resources in the service. Traffic between your VPC and the other service does not leave the Amazon network.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There are two types of VPC endpoints: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An </a:t>
            </a:r>
            <a:r>
              <a:rPr lang="en-US" sz="1100" i="1" dirty="0"/>
              <a:t>interface VPC endpoint</a:t>
            </a:r>
            <a:r>
              <a:rPr lang="en-US" sz="1100" dirty="0"/>
              <a:t> (interface endpoint) enables you to connect to services that are powered by AWS PrivateLink. These services include some AWS services, services that are hosted by other AWS customers and AWS Partner Network (APN) Partners in their own VPCs (referred to as </a:t>
            </a:r>
            <a:r>
              <a:rPr lang="en-US" sz="1100" i="1" dirty="0"/>
              <a:t>endpoint services</a:t>
            </a:r>
            <a:r>
              <a:rPr lang="en-US" sz="1100" dirty="0"/>
              <a:t>), and supported AWS Marketplace APN Partner services. The owner of the service is the </a:t>
            </a:r>
            <a:r>
              <a:rPr lang="en-US" sz="1100" i="1" dirty="0"/>
              <a:t>service provider</a:t>
            </a:r>
            <a:r>
              <a:rPr lang="en-US" sz="1100" dirty="0"/>
              <a:t>, and you—as the principal who creates the interface endpoint—are the </a:t>
            </a:r>
            <a:r>
              <a:rPr lang="en-US" sz="1100" i="1" dirty="0"/>
              <a:t>service consumer</a:t>
            </a:r>
            <a:r>
              <a:rPr lang="en-US" sz="1100" dirty="0"/>
              <a:t>. You are charged for creating and using an interface endpoint to a service. Hourly usage rates and data processing rates apply. See the AWS Documentation for a list of supported </a:t>
            </a:r>
            <a:r>
              <a:rPr lang="en-US" sz="1100" dirty="0">
                <a:ea typeface="Amazon Ember Light" panose="020B0403020204020204" pitchFamily="34" charset="0"/>
                <a:cs typeface="Amazon Ember Light" panose="020B0403020204020204" pitchFamily="34" charset="0"/>
                <a:hlinkClick r:id="rId3"/>
              </a:rPr>
              <a:t>interface endpoints</a:t>
            </a:r>
            <a:r>
              <a:rPr lang="en-US" sz="1100" dirty="0"/>
              <a:t> and for more information about the example shown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Gateway endpoints: The use of gateway endpoints incurs no additional charge. Standard charges for data transfer and resource usage apply.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For more information about VPC endpoints, see </a:t>
            </a:r>
            <a:r>
              <a:rPr lang="en-US" sz="1100" dirty="0">
                <a:ea typeface="Amazon Ember Light" panose="020B0403020204020204" pitchFamily="34" charset="0"/>
                <a:cs typeface="Amazon Ember Light" panose="020B0403020204020204" pitchFamily="34" charset="0"/>
                <a:hlinkClick r:id="rId4"/>
              </a:rPr>
              <a:t>VPC Endpoints</a:t>
            </a:r>
            <a:r>
              <a:rPr lang="en-US" sz="1100" dirty="0">
                <a:ea typeface="Amazon Ember Light" panose="020B0403020204020204" pitchFamily="34" charset="0"/>
                <a:cs typeface="Amazon Ember Light" panose="020B0403020204020204" pitchFamily="34" charset="0"/>
              </a:rPr>
              <a:t> in the AWS Documentation.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ea typeface="Amazon Ember Light" panose="020B0403020204020204" pitchFamily="34" charset="0"/>
                <a:cs typeface="Amazon Ember Light" panose="020B0403020204020204" pitchFamily="34" charset="0"/>
              </a:rPr>
              <a:t>https://docs.aws.amazon.com/vpc/latest/privatelink/vpc-endpoints.html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348684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AWS Transit Gateway connects VPCs and on-premises networks through a central hub. This simplifies your network and puts an end to complex peering relationships. It acts as a cloud router – each new connection is only made once.</a:t>
            </a:r>
            <a:endParaRPr lang="en-US" dirty="0"/>
          </a:p>
          <a:p>
            <a:endParaRPr lang="en-US" dirty="0"/>
          </a:p>
          <a:p>
            <a:r>
              <a:rPr lang="en-US" dirty="0"/>
              <a:t>You can configure your VPCs in several ways, and take advantage of numerous connectivity options and gateways. These options and gateways include AWS Direct Connect (via DX gateways), NAT gateways, internet gateways, VPC peering, etc. It is not uncommon to find AWS customers with hundreds of VPCs distributed across AWS accounts and Regions to serve multiple lines of business, teams, projects, and so forth. Things get more complex when customers start to set up connectivity between their VPCs. All the connectivity options are strictly point-to-point, so the number of VPC-to-VPC connections can grow quickly. As you grow the number of workloads that run on AWS, you must be able to scale your networks across multiple accounts and VPCs to keep up with the growth.</a:t>
            </a:r>
          </a:p>
          <a:p>
            <a:endParaRPr lang="en-US" dirty="0"/>
          </a:p>
          <a:p>
            <a:r>
              <a:rPr lang="en-US" dirty="0"/>
              <a:t>Though you can use VPC peering to connect pairs of VPCs, managing point-to-point connectivity across many VPCs without the ability to centrally manage the connectivity policies can be operationally costly and difficult. For on-premises connectivity, you must attach your VPN to each individual VPC. This solution can be time-consuming to build and difficult to manage when the number of VPCs grows into the hundreds.</a:t>
            </a:r>
          </a:p>
          <a:p>
            <a:endParaRPr lang="en-US" dirty="0"/>
          </a:p>
          <a:p>
            <a:r>
              <a:rPr lang="en-US" dirty="0"/>
              <a:t>To solve this problem, you can use AWS Transit Gateway to simplify your networking model. With AWS Transit Gateway, you only need to create and manage a single connection from the central gateway into each VPC, on-premises data center, or remote office across your network. A transit gateway acts as a hub that controls how traffic is routed among all the connected networks, which act like spokes. This hub-and-spoke model significantly simplifies management and reduces operational costs because each network only needs to connect to the transit gateway and not to every other network. Any new VPC is connected to the transit gateway, and is then automatically available to every other network that is connected to the transit gateway. This ease of connectivity makes it easier to scale your network as you grow.</a:t>
            </a:r>
          </a:p>
          <a:p>
            <a:endParaRPr lang="en-US" dirty="0"/>
          </a:p>
          <a:p>
            <a:r>
              <a:rPr lang="en-US" dirty="0"/>
              <a:t>https://aws.amazon.com/transit-gateway/</a:t>
            </a:r>
          </a:p>
          <a:p>
            <a:endParaRPr lang="en-US" dirty="0"/>
          </a:p>
          <a:p>
            <a:endParaRPr lang="en-US" dirty="0"/>
          </a:p>
        </p:txBody>
      </p:sp>
    </p:spTree>
    <p:extLst>
      <p:ext uri="{BB962C8B-B14F-4D97-AF65-F5344CB8AC3E}">
        <p14:creationId xmlns:p14="http://schemas.microsoft.com/office/powerpoint/2010/main" val="1523175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See if you can recognize the different VPC networking components that you learned about by labeling this network diagram.</a:t>
            </a:r>
          </a:p>
        </p:txBody>
      </p:sp>
    </p:spTree>
    <p:extLst>
      <p:ext uri="{BB962C8B-B14F-4D97-AF65-F5344CB8AC3E}">
        <p14:creationId xmlns:p14="http://schemas.microsoft.com/office/powerpoint/2010/main" val="1569100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Now, see how well you did.</a:t>
            </a:r>
          </a:p>
        </p:txBody>
      </p:sp>
    </p:spTree>
    <p:extLst>
      <p:ext uri="{BB962C8B-B14F-4D97-AF65-F5344CB8AC3E}">
        <p14:creationId xmlns:p14="http://schemas.microsoft.com/office/powerpoint/2010/main" val="122180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a:t>
            </a:r>
            <a:r>
              <a:rPr lang="en-US" sz="1100" baseline="0" dirty="0"/>
              <a:t> this section we will be discussing </a:t>
            </a:r>
            <a:r>
              <a:rPr lang="en-US" sz="1100" dirty="0"/>
              <a:t>Networking basics. So what is the Network? In very simple term - </a:t>
            </a:r>
          </a:p>
          <a:p>
            <a:endParaRPr lang="en-US" sz="1100" dirty="0"/>
          </a:p>
          <a:p>
            <a:r>
              <a:rPr lang="en-IN" sz="1200" b="0" i="0" kern="1200" dirty="0">
                <a:solidFill>
                  <a:schemeClr val="tx1"/>
                </a:solidFill>
                <a:effectLst/>
                <a:latin typeface="+mn-lt"/>
                <a:ea typeface="+mn-ea"/>
                <a:cs typeface="+mn-cs"/>
              </a:rPr>
              <a:t>A computer network is a group of computers linked to each other that enables the computer to communicate with another computer and share their resources, data, and applications.</a:t>
            </a:r>
            <a:endParaRPr lang="en-US" sz="1100" dirty="0"/>
          </a:p>
          <a:p>
            <a:endParaRPr lang="en-US" sz="1100" dirty="0"/>
          </a:p>
          <a:p>
            <a:r>
              <a:rPr lang="en-IN" sz="1200" b="0" i="0" kern="1200" dirty="0">
                <a:solidFill>
                  <a:schemeClr val="tx1"/>
                </a:solidFill>
                <a:effectLst/>
                <a:latin typeface="+mn-lt"/>
                <a:ea typeface="+mn-ea"/>
                <a:cs typeface="+mn-cs"/>
              </a:rPr>
              <a:t>Computer Networks are built using a collection of hardware (such as </a:t>
            </a:r>
            <a:r>
              <a:rPr lang="en-IN" sz="1200" b="1" i="0" kern="1200" dirty="0">
                <a:solidFill>
                  <a:schemeClr val="tx1"/>
                </a:solidFill>
                <a:effectLst/>
                <a:latin typeface="+mn-lt"/>
                <a:ea typeface="+mn-ea"/>
                <a:cs typeface="+mn-cs"/>
              </a:rPr>
              <a:t>routers, switches, hubs, and so forth)</a:t>
            </a:r>
            <a:r>
              <a:rPr lang="en-IN" sz="1200" b="0" i="0" kern="1200" dirty="0">
                <a:solidFill>
                  <a:schemeClr val="tx1"/>
                </a:solidFill>
                <a:effectLst/>
                <a:latin typeface="+mn-lt"/>
                <a:ea typeface="+mn-ea"/>
                <a:cs typeface="+mn-cs"/>
              </a:rPr>
              <a:t> and networking software (such as </a:t>
            </a:r>
            <a:r>
              <a:rPr lang="en-IN" sz="1200" b="1" i="0" kern="1200" dirty="0">
                <a:solidFill>
                  <a:schemeClr val="tx1"/>
                </a:solidFill>
                <a:effectLst/>
                <a:latin typeface="+mn-lt"/>
                <a:ea typeface="+mn-ea"/>
                <a:cs typeface="+mn-cs"/>
              </a:rPr>
              <a:t>operating systems, firewalls, or corporate applications).</a:t>
            </a:r>
          </a:p>
          <a:p>
            <a:endParaRPr lang="en-US" sz="1100" dirty="0"/>
          </a:p>
          <a:p>
            <a:r>
              <a:rPr lang="en-US" sz="1100" dirty="0"/>
              <a:t>In this section, we</a:t>
            </a:r>
            <a:r>
              <a:rPr lang="en-US" sz="1100" baseline="0" dirty="0"/>
              <a:t> will</a:t>
            </a:r>
            <a:r>
              <a:rPr lang="en-US" sz="1100" dirty="0"/>
              <a:t> review a few basic networking concepts that provide the necessary foundation to your understanding of the AWS networking service, </a:t>
            </a:r>
            <a:r>
              <a:rPr lang="en-US" sz="1100" i="0" dirty="0"/>
              <a:t>Amazon VPC</a:t>
            </a:r>
            <a:endParaRPr lang="en-US" sz="1100" dirty="0"/>
          </a:p>
          <a:p>
            <a:endParaRPr lang="en-US" sz="1100" dirty="0"/>
          </a:p>
          <a:p>
            <a:r>
              <a:rPr lang="en-IN" sz="1200" b="0" i="0" kern="1200" dirty="0">
                <a:solidFill>
                  <a:schemeClr val="tx1"/>
                </a:solidFill>
                <a:effectLst/>
                <a:latin typeface="+mn-lt"/>
                <a:ea typeface="+mn-ea"/>
                <a:cs typeface="+mn-cs"/>
              </a:rPr>
              <a:t>What we do in AWS</a:t>
            </a:r>
            <a:r>
              <a:rPr lang="en-IN" sz="1200" b="0" i="0" kern="1200" baseline="0" dirty="0">
                <a:solidFill>
                  <a:schemeClr val="tx1"/>
                </a:solidFill>
                <a:effectLst/>
                <a:latin typeface="+mn-lt"/>
                <a:ea typeface="+mn-ea"/>
                <a:cs typeface="+mn-cs"/>
              </a:rPr>
              <a:t> cloud? We deploy applications properly known as Web Applications or in short web app. These web apps uses some resources. Theses resources are composed of AWS components known as services or hardware's. We </a:t>
            </a:r>
            <a:r>
              <a:rPr lang="en-IN" sz="1200" b="0" i="0" kern="1200" dirty="0">
                <a:solidFill>
                  <a:schemeClr val="tx1"/>
                </a:solidFill>
                <a:effectLst/>
                <a:latin typeface="+mn-lt"/>
                <a:ea typeface="+mn-ea"/>
                <a:cs typeface="+mn-cs"/>
              </a:rPr>
              <a:t>need to understand how to connect those services to each other. For this, AWS offers the networking services. Like everything , networking is a large and complicated subject. We'll be going over the details of how networking works to give you a quick high level understanding of the tools that AWS offers. </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First and most important of the networking tools is your  VPC. This is how you'll connect together your EC2 instances, EBS volumes, RDS databases, elastic load balancers, and more to create a fully functioning web app. In an on premise setup, your networks would be created by literally wiring up your servers to each other, but on the Cloud, we have to do it all virtually. To do this, you create a private Cloud in VPC. This private Cloud will house all of your instances, volumes, and more. With VPC, you can create subnetworks, i.e., smaller networks with rules on how they can connect to each other. A common use case is to have two subnets, one public facing and one private. You put your front end code on EC2 instances in the public facing subnet and then users on the internet can connect to your website. You then put your back-end code and your databases and volumes and more on the private subnet. This way, users can only connect to your data through your front-end servers, giving malicious actors fewer ways to attack your system and data. Architecting these sorts of network solutions will make your app more secure.</a:t>
            </a:r>
          </a:p>
          <a:p>
            <a:endParaRPr lang="en-US" sz="1100" dirty="0"/>
          </a:p>
          <a:p>
            <a:r>
              <a:rPr lang="en-US" sz="1100" dirty="0"/>
              <a:t>EX:  diagram</a:t>
            </a:r>
            <a:r>
              <a:rPr lang="en-US" sz="1100" baseline="0" dirty="0"/>
              <a:t> of a </a:t>
            </a:r>
            <a:r>
              <a:rPr lang="en-US" sz="1100" baseline="0" dirty="0" err="1"/>
              <a:t>vpc</a:t>
            </a:r>
            <a:r>
              <a:rPr lang="en-US" sz="1100" baseline="0" dirty="0"/>
              <a:t> with public and private subnets</a:t>
            </a:r>
            <a:endParaRPr lang="en-US" sz="1100" dirty="0"/>
          </a:p>
          <a:p>
            <a:endParaRPr lang="en-US" sz="1100" dirty="0"/>
          </a:p>
          <a:p>
            <a:endParaRPr lang="en-US" sz="1100" dirty="0"/>
          </a:p>
        </p:txBody>
      </p:sp>
    </p:spTree>
    <p:extLst>
      <p:ext uri="{BB962C8B-B14F-4D97-AF65-F5344CB8AC3E}">
        <p14:creationId xmlns:p14="http://schemas.microsoft.com/office/powerpoint/2010/main" val="3892864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ea typeface="+mn-ea"/>
                <a:cs typeface="+mn-cs"/>
              </a:rPr>
              <a:t>Now that you know how to design a VPC, watch </a:t>
            </a:r>
            <a:r>
              <a:rPr lang="en-US" sz="1100" dirty="0">
                <a:ea typeface="Amazon Ember Light" panose="020B0403020204020204" pitchFamily="34" charset="0"/>
                <a:cs typeface="Amazon Ember Light" panose="020B0403020204020204" pitchFamily="34" charset="0"/>
                <a:hlinkClick r:id="rId3"/>
              </a:rPr>
              <a:t>this demonstration</a:t>
            </a:r>
            <a:r>
              <a:rPr lang="en-US" sz="1100" kern="1200" dirty="0">
                <a:solidFill>
                  <a:schemeClr val="tx1"/>
                </a:solidFill>
                <a:effectLst/>
                <a:ea typeface="Amazon Ember Light" panose="020B0403020204020204" pitchFamily="34" charset="0"/>
                <a:cs typeface="Amazon Ember Light" panose="020B0403020204020204" pitchFamily="34" charset="0"/>
              </a:rPr>
              <a:t> </a:t>
            </a:r>
            <a:r>
              <a:rPr lang="en-US" sz="1100" kern="1200" dirty="0">
                <a:solidFill>
                  <a:schemeClr val="tx1"/>
                </a:solidFill>
                <a:effectLst/>
                <a:ea typeface="+mn-ea"/>
                <a:cs typeface="+mn-cs"/>
              </a:rPr>
              <a:t>to learn how to use the VPC Wizard to set up a VPC with public and private subnets.</a:t>
            </a:r>
          </a:p>
        </p:txBody>
      </p:sp>
    </p:spTree>
    <p:extLst>
      <p:ext uri="{BB962C8B-B14F-4D97-AF65-F5344CB8AC3E}">
        <p14:creationId xmlns:p14="http://schemas.microsoft.com/office/powerpoint/2010/main" val="3995880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Some key</a:t>
            </a:r>
            <a:r>
              <a:rPr lang="en-US" sz="1100" baseline="0" dirty="0">
                <a:latin typeface="+mn-lt"/>
              </a:rPr>
              <a:t> takeaways from this section of the module include:</a:t>
            </a:r>
            <a:endParaRPr lang="en-US" sz="1100" dirty="0">
              <a:solidFill>
                <a:srgbClr val="000000"/>
              </a:solidFill>
              <a:latin typeface="+mn-lt"/>
              <a:ea typeface="Amazon Ember" panose="02000000000000000000" pitchFamily="2" charset="0"/>
              <a:cs typeface="Amazon Ember Light" panose="020B0403020204020204" pitchFamily="34" charset="0"/>
            </a:endParaRPr>
          </a:p>
          <a:p>
            <a:pPr marL="171450" indent="-171450">
              <a:buFont typeface="Arial" panose="020B0604020202020204" pitchFamily="34" charset="0"/>
              <a:buChar char="•"/>
            </a:pPr>
            <a:r>
              <a:rPr lang="en-US" sz="1100" dirty="0"/>
              <a:t>There are several VPC networking options, which include:</a:t>
            </a:r>
          </a:p>
          <a:p>
            <a:pPr marL="628650" lvl="1" indent="-171450">
              <a:buFont typeface="Arial" panose="020B0604020202020204" pitchFamily="34" charset="0"/>
              <a:buChar char="•"/>
            </a:pPr>
            <a:r>
              <a:rPr lang="en-US" sz="1100" dirty="0"/>
              <a:t>Internet gateway: Connects your VPC to the internet</a:t>
            </a:r>
          </a:p>
          <a:p>
            <a:pPr marL="628650" lvl="1" indent="-171450">
              <a:buFont typeface="Arial" panose="020B0604020202020204" pitchFamily="34" charset="0"/>
              <a:buChar char="•"/>
            </a:pPr>
            <a:r>
              <a:rPr lang="en-US" sz="1100" dirty="0"/>
              <a:t>NAT gateway: Enables instances in a private subnet to connect to the internet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VPC endpoint: Connects your VPC to supported AWS services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VPC peering: Connects your VPC to other VPCs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VPC sharing: Allows multiple AWS accounts to create their application resources into shared, centrally-managed Amazon VPCs</a:t>
            </a:r>
          </a:p>
          <a:p>
            <a:pPr marL="628650" lvl="1" indent="-171450">
              <a:buFont typeface="Arial" panose="020B0604020202020204" pitchFamily="34" charset="0"/>
              <a:buChar char="•"/>
            </a:pPr>
            <a:r>
              <a:rPr lang="en-US" sz="1100" dirty="0"/>
              <a:t>AWS Site-to-Site VPN: Connects your VPC to remote networks</a:t>
            </a:r>
          </a:p>
          <a:p>
            <a:pPr marL="628650" lvl="1" indent="-171450">
              <a:buFont typeface="Arial" panose="020B0604020202020204" pitchFamily="34" charset="0"/>
              <a:buChar char="•"/>
            </a:pPr>
            <a:r>
              <a:rPr lang="en-US" sz="1100" dirty="0"/>
              <a:t>AWS Direct Connect: Connects your VPC to a remote network by using a dedicated network connection</a:t>
            </a:r>
          </a:p>
          <a:p>
            <a:pPr marL="628650" lvl="1" indent="-171450">
              <a:buFont typeface="Arial" panose="020B0604020202020204" pitchFamily="34" charset="0"/>
              <a:buChar char="•"/>
            </a:pPr>
            <a:r>
              <a:rPr lang="en-US" sz="1100" dirty="0"/>
              <a:t>AWS Transit Gateway: A hub-and-spoke connection alternative to VPC peering</a:t>
            </a:r>
          </a:p>
          <a:p>
            <a:pPr marL="171450" indent="-171450">
              <a:buFont typeface="Arial" panose="020B0604020202020204" pitchFamily="34" charset="0"/>
              <a:buChar char="•"/>
            </a:pPr>
            <a:r>
              <a:rPr lang="en-US" sz="1100" dirty="0">
                <a:latin typeface="+mn-lt"/>
              </a:rPr>
              <a:t>You can use the VPC Wizard to implement your design.</a:t>
            </a:r>
          </a:p>
          <a:p>
            <a:pPr marL="171450" lvl="0" indent="-171450">
              <a:buFont typeface="Arial" panose="020B0604020202020204" pitchFamily="34" charset="0"/>
              <a:buChar char="•"/>
            </a:pPr>
            <a:endParaRPr lang="en-US" sz="1100" dirty="0"/>
          </a:p>
        </p:txBody>
      </p:sp>
    </p:spTree>
    <p:extLst>
      <p:ext uri="{BB962C8B-B14F-4D97-AF65-F5344CB8AC3E}">
        <p14:creationId xmlns:p14="http://schemas.microsoft.com/office/powerpoint/2010/main" val="1353449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Before going into VPC and its components,</a:t>
            </a:r>
            <a:r>
              <a:rPr lang="en-US" sz="1100" baseline="0" dirty="0"/>
              <a:t> we must understand the basic building blocks of Network. What is the theory, what are the different terms used in networking, what are the different components,, what is their functionality and uses. Let us compare this with a example of construction of buildings. There is an engineer who is engaged in a construction of a building……………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We will try to understand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Number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Protocol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Different Components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IP Addressing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378086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What is a number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A </a:t>
            </a:r>
            <a:r>
              <a:rPr lang="en-IN" sz="1200" b="1" i="0" kern="1200" dirty="0">
                <a:solidFill>
                  <a:schemeClr val="tx1"/>
                </a:solidFill>
                <a:effectLst/>
                <a:latin typeface="+mn-lt"/>
                <a:ea typeface="+mn-ea"/>
                <a:cs typeface="+mn-cs"/>
              </a:rPr>
              <a:t>numeral system</a:t>
            </a:r>
            <a:r>
              <a:rPr lang="en-IN" sz="1200" b="0" i="0" kern="1200" dirty="0">
                <a:solidFill>
                  <a:schemeClr val="tx1"/>
                </a:solidFill>
                <a:effectLst/>
                <a:latin typeface="+mn-lt"/>
                <a:ea typeface="+mn-ea"/>
                <a:cs typeface="+mn-cs"/>
              </a:rPr>
              <a:t> (or </a:t>
            </a:r>
            <a:r>
              <a:rPr lang="en-IN" sz="1200" b="1" i="0" kern="1200" dirty="0">
                <a:solidFill>
                  <a:schemeClr val="tx1"/>
                </a:solidFill>
                <a:effectLst/>
                <a:latin typeface="+mn-lt"/>
                <a:ea typeface="+mn-ea"/>
                <a:cs typeface="+mn-cs"/>
              </a:rPr>
              <a:t>system of numeration</a:t>
            </a:r>
            <a:r>
              <a:rPr lang="en-IN" sz="1200" b="0" i="0" kern="1200" dirty="0">
                <a:solidFill>
                  <a:schemeClr val="tx1"/>
                </a:solidFill>
                <a:effectLst/>
                <a:latin typeface="+mn-lt"/>
                <a:ea typeface="+mn-ea"/>
                <a:cs typeface="+mn-cs"/>
              </a:rPr>
              <a:t>) is a </a:t>
            </a:r>
            <a:r>
              <a:rPr lang="en-IN" sz="1200" b="0" i="0" u="none" strike="noStrike" kern="1200" dirty="0">
                <a:solidFill>
                  <a:schemeClr val="tx1"/>
                </a:solidFill>
                <a:effectLst/>
                <a:latin typeface="+mn-lt"/>
                <a:ea typeface="+mn-ea"/>
                <a:cs typeface="+mn-cs"/>
                <a:hlinkClick r:id="rId3" tooltip="Writing system"/>
              </a:rPr>
              <a:t>writing system</a:t>
            </a:r>
            <a:r>
              <a:rPr lang="en-IN" sz="1200" b="0" i="0" kern="1200" dirty="0">
                <a:solidFill>
                  <a:schemeClr val="tx1"/>
                </a:solidFill>
                <a:effectLst/>
                <a:latin typeface="+mn-lt"/>
                <a:ea typeface="+mn-ea"/>
                <a:cs typeface="+mn-cs"/>
              </a:rPr>
              <a:t> for expressing numbers; that is, a </a:t>
            </a:r>
            <a:r>
              <a:rPr lang="en-IN" sz="1200" b="0" i="0" u="none" strike="noStrike" kern="1200" dirty="0">
                <a:solidFill>
                  <a:schemeClr val="tx1"/>
                </a:solidFill>
                <a:effectLst/>
                <a:latin typeface="+mn-lt"/>
                <a:ea typeface="+mn-ea"/>
                <a:cs typeface="+mn-cs"/>
                <a:hlinkClick r:id="rId4" tooltip="Mathematical notation"/>
              </a:rPr>
              <a:t>mathematical notation</a:t>
            </a:r>
            <a:r>
              <a:rPr lang="en-IN" sz="1200" b="0" i="0" kern="1200" dirty="0">
                <a:solidFill>
                  <a:schemeClr val="tx1"/>
                </a:solidFill>
                <a:effectLst/>
                <a:latin typeface="+mn-lt"/>
                <a:ea typeface="+mn-ea"/>
                <a:cs typeface="+mn-cs"/>
              </a:rPr>
              <a:t> for representing </a:t>
            </a:r>
            <a:r>
              <a:rPr lang="en-IN" sz="1200" b="0" i="0" u="none" strike="noStrike" kern="1200" dirty="0">
                <a:solidFill>
                  <a:schemeClr val="tx1"/>
                </a:solidFill>
                <a:effectLst/>
                <a:latin typeface="+mn-lt"/>
                <a:ea typeface="+mn-ea"/>
                <a:cs typeface="+mn-cs"/>
                <a:hlinkClick r:id="rId5" tooltip="Number"/>
              </a:rPr>
              <a:t>numbers</a:t>
            </a:r>
            <a:r>
              <a:rPr lang="en-IN" sz="1200" b="0" i="0" kern="1200" dirty="0">
                <a:solidFill>
                  <a:schemeClr val="tx1"/>
                </a:solidFill>
                <a:effectLst/>
                <a:latin typeface="+mn-lt"/>
                <a:ea typeface="+mn-ea"/>
                <a:cs typeface="+mn-cs"/>
              </a:rPr>
              <a:t> of a given set, using </a:t>
            </a:r>
            <a:r>
              <a:rPr lang="en-IN" sz="1200" b="0" i="0" u="none" strike="noStrike" kern="1200" dirty="0">
                <a:solidFill>
                  <a:schemeClr val="tx1"/>
                </a:solidFill>
                <a:effectLst/>
                <a:latin typeface="+mn-lt"/>
                <a:ea typeface="+mn-ea"/>
                <a:cs typeface="+mn-cs"/>
                <a:hlinkClick r:id="rId6" tooltip="Numerical digit"/>
              </a:rPr>
              <a:t>digits</a:t>
            </a:r>
            <a:r>
              <a:rPr lang="en-IN" sz="1200" b="0" i="0" kern="1200" dirty="0">
                <a:solidFill>
                  <a:schemeClr val="tx1"/>
                </a:solidFill>
                <a:effectLst/>
                <a:latin typeface="+mn-lt"/>
                <a:ea typeface="+mn-ea"/>
                <a:cs typeface="+mn-cs"/>
              </a:rPr>
              <a:t> or other symbols in a consistent manner. There are various number system in use. Some popular ones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457200" indent="-457200">
              <a:buFont typeface="Arial" panose="020B0604020202020204" pitchFamily="34" charset="0"/>
              <a:buChar char="•"/>
            </a:pPr>
            <a:r>
              <a:rPr lang="en-IN" sz="1100" dirty="0">
                <a:latin typeface="Amazon Ember Light" panose="020B0403020204020204" pitchFamily="34" charset="0"/>
                <a:ea typeface="Amazon Ember Light" panose="020B0403020204020204" pitchFamily="34" charset="0"/>
                <a:cs typeface="Amazon Ember Light" panose="020B0403020204020204" pitchFamily="34" charset="0"/>
              </a:rPr>
              <a:t>Decimal</a:t>
            </a:r>
          </a:p>
          <a:p>
            <a:pPr marL="457200" indent="-457200">
              <a:buFont typeface="Arial" panose="020B0604020202020204" pitchFamily="34" charset="0"/>
              <a:buChar char="•"/>
            </a:pPr>
            <a:r>
              <a:rPr lang="en-IN" sz="1100" dirty="0">
                <a:latin typeface="Amazon Ember Light" panose="020B0403020204020204" pitchFamily="34" charset="0"/>
                <a:ea typeface="Amazon Ember Light" panose="020B0403020204020204" pitchFamily="34" charset="0"/>
                <a:cs typeface="Amazon Ember Light" panose="020B0403020204020204" pitchFamily="34" charset="0"/>
              </a:rPr>
              <a:t>Roman</a:t>
            </a:r>
          </a:p>
          <a:p>
            <a:pPr marL="457200" indent="-457200">
              <a:buFont typeface="Arial" panose="020B0604020202020204" pitchFamily="34" charset="0"/>
              <a:buChar char="•"/>
            </a:pPr>
            <a:r>
              <a:rPr lang="en-IN" sz="1100" dirty="0">
                <a:latin typeface="Amazon Ember Light" panose="020B0403020204020204" pitchFamily="34" charset="0"/>
                <a:ea typeface="Amazon Ember Light" panose="020B0403020204020204" pitchFamily="34" charset="0"/>
                <a:cs typeface="Amazon Ember Light" panose="020B0403020204020204" pitchFamily="34" charset="0"/>
              </a:rPr>
              <a:t>Binary</a:t>
            </a:r>
          </a:p>
          <a:p>
            <a:pPr marL="457200" indent="-457200">
              <a:buFont typeface="Arial" panose="020B0604020202020204" pitchFamily="34" charset="0"/>
              <a:buChar char="•"/>
            </a:pPr>
            <a:r>
              <a:rPr lang="en-IN" sz="1100" dirty="0">
                <a:latin typeface="Amazon Ember Light" panose="020B0403020204020204" pitchFamily="34" charset="0"/>
                <a:ea typeface="Amazon Ember Light" panose="020B0403020204020204" pitchFamily="34" charset="0"/>
                <a:cs typeface="Amazon Ember Light" panose="020B0403020204020204" pitchFamily="34" charset="0"/>
              </a:rPr>
              <a:t>Octal</a:t>
            </a:r>
          </a:p>
          <a:p>
            <a:pPr marL="457200" indent="-457200">
              <a:buFont typeface="Arial" panose="020B0604020202020204" pitchFamily="34" charset="0"/>
              <a:buChar char="•"/>
            </a:pPr>
            <a:r>
              <a:rPr lang="en-IN" sz="1100" dirty="0" err="1">
                <a:latin typeface="Amazon Ember Light" panose="020B0403020204020204" pitchFamily="34" charset="0"/>
                <a:ea typeface="Amazon Ember Light" panose="020B0403020204020204" pitchFamily="34" charset="0"/>
                <a:cs typeface="Amazon Ember Light" panose="020B0403020204020204" pitchFamily="34" charset="0"/>
              </a:rPr>
              <a:t>HexaDecimal</a:t>
            </a:r>
            <a:endParaRPr lang="en-IN" sz="11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And many more. Any number system has fix number of symbols known as digits. For example the most popular is Decimal Number system where we use 10 symbols which are 0,  1, 2,  3,          9  With help of these symbols or digits we perform mathematical operations like counting, addition, subtraction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Let us concentrate on one operation the very basic one i.e. counting. So how counting works let us see with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https://www.cuemath.com/numbers/number-systems/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394466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144496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In Previous slide we have seen how counting works in any number system.  I.e. there are some symbols places in a specified order and follows a pattern for counting operation.  Now how you can convert a number written in one number system to another number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Let us convert Decimal number into binary number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And Binary to Decimal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214874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A network protocol defines rules and conventions for communication between network devices. Network protocols include mechanisms for devices to identify and make connections with each other, as well as formatting rules that specify how data is packaged into sent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Some of popular protocols :-</a:t>
            </a:r>
          </a:p>
          <a:p>
            <a:endParaRPr lang="en-IN" sz="1200" b="0" i="0" u="none" strike="noStrike" kern="1200" baseline="0" dirty="0">
              <a:solidFill>
                <a:schemeClr val="tx1"/>
              </a:solidFill>
              <a:latin typeface="+mn-lt"/>
              <a:ea typeface="+mn-ea"/>
              <a:cs typeface="+mn-cs"/>
            </a:endParaRPr>
          </a:p>
          <a:p>
            <a:r>
              <a:rPr lang="en-IN" sz="1200" b="1" i="0" u="none" strike="noStrike" kern="1200" baseline="0" dirty="0">
                <a:solidFill>
                  <a:schemeClr val="tx1"/>
                </a:solidFill>
                <a:latin typeface="+mn-lt"/>
                <a:ea typeface="+mn-ea"/>
                <a:cs typeface="+mn-cs"/>
              </a:rPr>
              <a:t>Network protocols:</a:t>
            </a:r>
            <a:r>
              <a:rPr lang="en-IN" sz="1200" b="0" i="0" u="none" strike="noStrike" kern="1200" baseline="0" dirty="0">
                <a:solidFill>
                  <a:schemeClr val="tx1"/>
                </a:solidFill>
                <a:latin typeface="+mn-lt"/>
                <a:ea typeface="+mn-ea"/>
                <a:cs typeface="+mn-cs"/>
              </a:rPr>
              <a:t>	</a:t>
            </a:r>
          </a:p>
          <a:p>
            <a:r>
              <a:rPr lang="en-IN" sz="1200" b="0" i="0" u="none" strike="noStrike" kern="1200" baseline="0" dirty="0">
                <a:solidFill>
                  <a:schemeClr val="tx1"/>
                </a:solidFill>
                <a:latin typeface="+mn-lt"/>
                <a:ea typeface="+mn-ea"/>
                <a:cs typeface="+mn-cs"/>
              </a:rPr>
              <a:t>•TCP/IP - DOD	 Dept of Defence USA</a:t>
            </a:r>
          </a:p>
          <a:p>
            <a:r>
              <a:rPr lang="en-IN" sz="1200" b="0" i="0" u="none" strike="noStrike" kern="1200" baseline="0" dirty="0">
                <a:solidFill>
                  <a:schemeClr val="tx1"/>
                </a:solidFill>
                <a:latin typeface="+mn-lt"/>
                <a:ea typeface="+mn-ea"/>
                <a:cs typeface="+mn-cs"/>
              </a:rPr>
              <a:t>•</a:t>
            </a:r>
            <a:r>
              <a:rPr lang="en-IN" sz="1200" b="0" i="0" u="none" strike="noStrike" kern="1200" baseline="0" dirty="0" err="1">
                <a:solidFill>
                  <a:schemeClr val="tx1"/>
                </a:solidFill>
                <a:latin typeface="+mn-lt"/>
                <a:ea typeface="+mn-ea"/>
                <a:cs typeface="+mn-cs"/>
              </a:rPr>
              <a:t>IPx</a:t>
            </a:r>
            <a:r>
              <a:rPr lang="en-IN" sz="1200" b="0" i="0" u="none" strike="noStrike" kern="1200" baseline="0" dirty="0">
                <a:solidFill>
                  <a:schemeClr val="tx1"/>
                </a:solidFill>
                <a:latin typeface="+mn-lt"/>
                <a:ea typeface="+mn-ea"/>
                <a:cs typeface="+mn-cs"/>
              </a:rPr>
              <a:t>/</a:t>
            </a:r>
            <a:r>
              <a:rPr lang="en-IN" sz="1200" b="0" i="0" u="none" strike="noStrike" kern="1200" baseline="0" dirty="0" err="1">
                <a:solidFill>
                  <a:schemeClr val="tx1"/>
                </a:solidFill>
                <a:latin typeface="+mn-lt"/>
                <a:ea typeface="+mn-ea"/>
                <a:cs typeface="+mn-cs"/>
              </a:rPr>
              <a:t>SPx</a:t>
            </a:r>
            <a:r>
              <a:rPr lang="en-IN" sz="1200" b="0" i="0" u="none" strike="noStrike" kern="1200" baseline="0" dirty="0">
                <a:solidFill>
                  <a:schemeClr val="tx1"/>
                </a:solidFill>
                <a:latin typeface="+mn-lt"/>
                <a:ea typeface="+mn-ea"/>
                <a:cs typeface="+mn-cs"/>
              </a:rPr>
              <a:t> - Novell	</a:t>
            </a:r>
          </a:p>
          <a:p>
            <a:r>
              <a:rPr lang="en-IN" sz="1200" b="0" i="0" u="none" strike="noStrike" kern="1200" baseline="0" dirty="0">
                <a:solidFill>
                  <a:schemeClr val="tx1"/>
                </a:solidFill>
                <a:latin typeface="+mn-lt"/>
                <a:ea typeface="+mn-ea"/>
                <a:cs typeface="+mn-cs"/>
              </a:rPr>
              <a:t>•AppleTalk - Apple	</a:t>
            </a:r>
          </a:p>
          <a:p>
            <a:r>
              <a:rPr lang="en-IN" sz="1200" b="0" i="0" u="none" strike="noStrike" kern="1200" baseline="0" dirty="0">
                <a:solidFill>
                  <a:schemeClr val="tx1"/>
                </a:solidFill>
                <a:latin typeface="+mn-lt"/>
                <a:ea typeface="+mn-ea"/>
                <a:cs typeface="+mn-cs"/>
              </a:rPr>
              <a:t>•NetBIOS - Microsoft	</a:t>
            </a:r>
          </a:p>
          <a:p>
            <a:r>
              <a:rPr lang="en-IN" sz="1200" b="0" i="0" u="none" strike="noStrike" kern="1200" baseline="0" dirty="0">
                <a:solidFill>
                  <a:schemeClr val="tx1"/>
                </a:solidFill>
                <a:latin typeface="+mn-lt"/>
                <a:ea typeface="+mn-ea"/>
                <a:cs typeface="+mn-cs"/>
              </a:rPr>
              <a:t>•OSI – ISO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To understand these computer network protocols we need to understand what is protocol , So in general protocol is a set of rule</a:t>
            </a:r>
            <a:r>
              <a:rPr lang="en-US" sz="1100" baseline="0" dirty="0"/>
              <a:t> or procedure that all follow for smooth running of any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r>
              <a:rPr lang="en-IN" sz="1200" b="1" i="0" u="none" strike="noStrike" kern="1200" baseline="0" dirty="0">
                <a:solidFill>
                  <a:schemeClr val="tx1"/>
                </a:solidFill>
                <a:latin typeface="+mn-lt"/>
                <a:ea typeface="+mn-ea"/>
                <a:cs typeface="+mn-cs"/>
              </a:rPr>
              <a:t>WHAT IS TCP/IP</a:t>
            </a:r>
            <a:r>
              <a:rPr lang="en-IN" sz="1200" b="0" i="0" u="none" strike="noStrike" kern="1200" baseline="0" dirty="0">
                <a:solidFill>
                  <a:schemeClr val="tx1"/>
                </a:solidFill>
                <a:latin typeface="+mn-lt"/>
                <a:ea typeface="+mn-ea"/>
                <a:cs typeface="+mn-cs"/>
              </a:rPr>
              <a:t>	</a:t>
            </a:r>
          </a:p>
          <a:p>
            <a:r>
              <a:rPr lang="en-IN" sz="1200" b="0" i="0" u="none" strike="noStrike" kern="1200" baseline="0" dirty="0">
                <a:solidFill>
                  <a:schemeClr val="tx1"/>
                </a:solidFill>
                <a:latin typeface="+mn-lt"/>
                <a:ea typeface="+mn-ea"/>
                <a:cs typeface="+mn-cs"/>
              </a:rPr>
              <a:t>The TCP/IP Internet protocols, a common example, consist of: Transmission Control Protocol (TCP), which uses a set of rules to exchange messages with other Internet points at the information packet </a:t>
            </a:r>
            <a:r>
              <a:rPr lang="en-IN" sz="1200" b="0" i="0" u="none" strike="noStrike" kern="1200" baseline="0" dirty="0" err="1">
                <a:solidFill>
                  <a:schemeClr val="tx1"/>
                </a:solidFill>
                <a:latin typeface="+mn-lt"/>
                <a:ea typeface="+mn-ea"/>
                <a:cs typeface="+mn-cs"/>
              </a:rPr>
              <a:t>level.Internet</a:t>
            </a:r>
            <a:r>
              <a:rPr lang="en-IN" sz="1200" b="0" i="0" u="none" strike="noStrike" kern="1200" baseline="0" dirty="0">
                <a:solidFill>
                  <a:schemeClr val="tx1"/>
                </a:solidFill>
                <a:latin typeface="+mn-lt"/>
                <a:ea typeface="+mn-ea"/>
                <a:cs typeface="+mn-cs"/>
              </a:rPr>
              <a:t> Protocol (IP), which uses a set of rules to send and receive messages at 	</a:t>
            </a:r>
          </a:p>
          <a:p>
            <a:r>
              <a:rPr lang="en-IN" sz="1200" b="0" i="0" u="none" strike="noStrike" kern="1200" baseline="0" dirty="0">
                <a:solidFill>
                  <a:schemeClr val="tx1"/>
                </a:solidFill>
                <a:latin typeface="+mn-lt"/>
                <a:ea typeface="+mn-ea"/>
                <a:cs typeface="+mn-cs"/>
              </a:rPr>
              <a:t>Transmission Control Protocol/Internet Protocol (TCP/IP) is the language a computer uses to access the internet. It consists of a suite of protocols designed to establish a network of networks	</a:t>
            </a:r>
          </a:p>
          <a:p>
            <a:r>
              <a:rPr lang="en-IN" sz="1200" b="0" i="0" u="none" strike="noStrike" kern="1200" baseline="0" dirty="0">
                <a:solidFill>
                  <a:schemeClr val="tx1"/>
                </a:solidFill>
                <a:latin typeface="+mn-lt"/>
                <a:ea typeface="+mn-ea"/>
                <a:cs typeface="+mn-cs"/>
              </a:rPr>
              <a:t>TCP/IP is responsible for full-fledged data connectivity and transmitting the data end to end by providing other functions, including addressing, mapping and acknowledgment </a:t>
            </a:r>
          </a:p>
          <a:p>
            <a:r>
              <a:rPr lang="en-IN" sz="1200" b="0" i="0" u="none" strike="noStrike" kern="1200" baseline="0" dirty="0">
                <a:solidFill>
                  <a:schemeClr val="tx1"/>
                </a:solidFill>
                <a:latin typeface="+mn-lt"/>
                <a:ea typeface="+mn-ea"/>
                <a:cs typeface="+mn-cs"/>
              </a:rPr>
              <a:t>The technology is so common that one would rarely use the full name. In other words, in common 	</a:t>
            </a:r>
          </a:p>
          <a:p>
            <a:r>
              <a:rPr lang="en-IN" sz="1200" b="0" i="0" u="none" strike="noStrike" kern="1200" baseline="0" dirty="0">
                <a:solidFill>
                  <a:schemeClr val="tx1"/>
                </a:solidFill>
                <a:latin typeface="+mn-lt"/>
                <a:ea typeface="+mn-ea"/>
                <a:cs typeface="+mn-cs"/>
              </a:rPr>
              <a:t>TCP/IP is a standard protocol used between computers and network devices for communication.	</a:t>
            </a:r>
          </a:p>
          <a:p>
            <a:r>
              <a:rPr lang="en-IN" sz="1200" b="0" i="0" u="none" strike="noStrike" kern="1200" baseline="0" dirty="0">
                <a:solidFill>
                  <a:schemeClr val="tx1"/>
                </a:solidFill>
                <a:latin typeface="+mn-lt"/>
                <a:ea typeface="+mn-ea"/>
                <a:cs typeface="+mn-cs"/>
              </a:rPr>
              <a:t>TCP/IP addressing:	</a:t>
            </a:r>
          </a:p>
          <a:p>
            <a:r>
              <a:rPr lang="en-IN" sz="1200" b="0" i="0" u="none" strike="noStrike" kern="1200" baseline="0" dirty="0">
                <a:solidFill>
                  <a:schemeClr val="tx1"/>
                </a:solidFill>
                <a:latin typeface="+mn-lt"/>
                <a:ea typeface="+mn-ea"/>
                <a:cs typeface="+mn-cs"/>
              </a:rPr>
              <a:t>•IP Address is logical address given to each and every device in the network.	</a:t>
            </a:r>
          </a:p>
          <a:p>
            <a:r>
              <a:rPr lang="en-IN" sz="1200" b="0" i="0" u="none" strike="noStrike" kern="1200" baseline="0" dirty="0">
                <a:solidFill>
                  <a:schemeClr val="tx1"/>
                </a:solidFill>
                <a:latin typeface="+mn-lt"/>
                <a:ea typeface="+mn-ea"/>
                <a:cs typeface="+mn-cs"/>
              </a:rPr>
              <a:t>•It is a Network layer address(Layer 3)	</a:t>
            </a:r>
          </a:p>
          <a:p>
            <a:r>
              <a:rPr lang="en-IN" sz="1200" b="0" i="0" u="none" strike="noStrike" kern="1200" baseline="0" dirty="0">
                <a:solidFill>
                  <a:schemeClr val="tx1"/>
                </a:solidFill>
                <a:latin typeface="+mn-lt"/>
                <a:ea typeface="+mn-ea"/>
                <a:cs typeface="+mn-cs"/>
              </a:rPr>
              <a:t>•Two versions of IP:	</a:t>
            </a:r>
          </a:p>
          <a:p>
            <a:r>
              <a:rPr lang="en-IN" sz="1200" b="0" i="0" u="none" strike="noStrike" kern="1200" baseline="0" dirty="0">
                <a:solidFill>
                  <a:schemeClr val="tx1"/>
                </a:solidFill>
                <a:latin typeface="+mn-lt"/>
                <a:ea typeface="+mn-ea"/>
                <a:cs typeface="+mn-cs"/>
              </a:rPr>
              <a:t>IP Version 4	</a:t>
            </a:r>
          </a:p>
          <a:p>
            <a:r>
              <a:rPr lang="en-IN" sz="1200" b="0" i="0" u="none" strike="noStrike" kern="1200" baseline="0" dirty="0">
                <a:solidFill>
                  <a:schemeClr val="tx1"/>
                </a:solidFill>
                <a:latin typeface="+mn-lt"/>
                <a:ea typeface="+mn-ea"/>
                <a:cs typeface="+mn-cs"/>
              </a:rPr>
              <a:t>IP Version 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865704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id="{BE8EE179-7D32-EC44-9957-395A214B62C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FD64CDEF-A244-5649-B243-5BDF609659DF}"/>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 uri="{C183D7F6-B498-43B3-948B-1728B52AA6E4}">
                <adec:decorative xmlns:adec="http://schemas.microsoft.com/office/drawing/2017/decorative" val="1"/>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6437D1-E7F9-2F42-864E-95D935B7DAF8}"/>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 uri="{C183D7F6-B498-43B3-948B-1728B52AA6E4}">
                <adec:decorative xmlns:adec="http://schemas.microsoft.com/office/drawing/2017/decorative" val="0"/>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2019,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4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svg"/><Relationship Id="rId2" Type="http://schemas.openxmlformats.org/officeDocument/2006/relationships/slideLayout" Target="../slideLayouts/slideLayout18.xml"/><Relationship Id="rId1" Type="http://schemas.openxmlformats.org/officeDocument/2006/relationships/tags" Target="../tags/tag44.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4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47.xml"/><Relationship Id="rId5" Type="http://schemas.openxmlformats.org/officeDocument/2006/relationships/image" Target="../media/image16.sv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23.xml"/><Relationship Id="rId7" Type="http://schemas.openxmlformats.org/officeDocument/2006/relationships/image" Target="../media/image20.svg"/><Relationship Id="rId2" Type="http://schemas.openxmlformats.org/officeDocument/2006/relationships/slideLayout" Target="../slideLayouts/slideLayout6.xml"/><Relationship Id="rId1" Type="http://schemas.openxmlformats.org/officeDocument/2006/relationships/tags" Target="../tags/tag48.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49.xml"/><Relationship Id="rId5" Type="http://schemas.openxmlformats.org/officeDocument/2006/relationships/image" Target="../media/image22.sv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2.svg"/><Relationship Id="rId2" Type="http://schemas.openxmlformats.org/officeDocument/2006/relationships/slideLayout" Target="../slideLayouts/slideLayout18.xml"/><Relationship Id="rId1" Type="http://schemas.openxmlformats.org/officeDocument/2006/relationships/tags" Target="../tags/tag50.xml"/><Relationship Id="rId6" Type="http://schemas.openxmlformats.org/officeDocument/2006/relationships/image" Target="../media/image21.png"/><Relationship Id="rId5" Type="http://schemas.openxmlformats.org/officeDocument/2006/relationships/image" Target="../media/image24.sv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6.xml"/><Relationship Id="rId7" Type="http://schemas.openxmlformats.org/officeDocument/2006/relationships/image" Target="../media/image28.svg"/><Relationship Id="rId2" Type="http://schemas.openxmlformats.org/officeDocument/2006/relationships/slideLayout" Target="../slideLayouts/slideLayout5.xml"/><Relationship Id="rId1" Type="http://schemas.openxmlformats.org/officeDocument/2006/relationships/tags" Target="../tags/tag51.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24.sv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5.svg"/><Relationship Id="rId18" Type="http://schemas.openxmlformats.org/officeDocument/2006/relationships/image" Target="../media/image21.png"/><Relationship Id="rId3" Type="http://schemas.openxmlformats.org/officeDocument/2006/relationships/notesSlide" Target="../notesSlides/notesSlide30.xml"/><Relationship Id="rId21" Type="http://schemas.openxmlformats.org/officeDocument/2006/relationships/image" Target="../media/image37.svg"/><Relationship Id="rId7" Type="http://schemas.openxmlformats.org/officeDocument/2006/relationships/image" Target="../media/image31.svg"/><Relationship Id="rId12" Type="http://schemas.openxmlformats.org/officeDocument/2006/relationships/image" Target="../media/image34.png"/><Relationship Id="rId17" Type="http://schemas.openxmlformats.org/officeDocument/2006/relationships/image" Target="../media/image20.svg"/><Relationship Id="rId2" Type="http://schemas.openxmlformats.org/officeDocument/2006/relationships/slideLayout" Target="../slideLayouts/slideLayout18.xml"/><Relationship Id="rId16" Type="http://schemas.openxmlformats.org/officeDocument/2006/relationships/image" Target="../media/image19.png"/><Relationship Id="rId20" Type="http://schemas.openxmlformats.org/officeDocument/2006/relationships/image" Target="../media/image36.png"/><Relationship Id="rId1" Type="http://schemas.openxmlformats.org/officeDocument/2006/relationships/tags" Target="../tags/tag55.xml"/><Relationship Id="rId6" Type="http://schemas.openxmlformats.org/officeDocument/2006/relationships/image" Target="../media/image30.png"/><Relationship Id="rId11" Type="http://schemas.openxmlformats.org/officeDocument/2006/relationships/image" Target="../media/image33.svg"/><Relationship Id="rId5" Type="http://schemas.openxmlformats.org/officeDocument/2006/relationships/image" Target="../media/image24.svg"/><Relationship Id="rId15" Type="http://schemas.openxmlformats.org/officeDocument/2006/relationships/image" Target="../media/image18.svg"/><Relationship Id="rId10" Type="http://schemas.openxmlformats.org/officeDocument/2006/relationships/image" Target="../media/image32.png"/><Relationship Id="rId19" Type="http://schemas.openxmlformats.org/officeDocument/2006/relationships/image" Target="../media/image22.svg"/><Relationship Id="rId4" Type="http://schemas.openxmlformats.org/officeDocument/2006/relationships/image" Target="../media/image23.png"/><Relationship Id="rId9" Type="http://schemas.openxmlformats.org/officeDocument/2006/relationships/image" Target="../media/image26.svg"/><Relationship Id="rId1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8.svg"/><Relationship Id="rId18" Type="http://schemas.openxmlformats.org/officeDocument/2006/relationships/image" Target="../media/image38.png"/><Relationship Id="rId3" Type="http://schemas.openxmlformats.org/officeDocument/2006/relationships/notesSlide" Target="../notesSlides/notesSlide31.xml"/><Relationship Id="rId21" Type="http://schemas.openxmlformats.org/officeDocument/2006/relationships/image" Target="../media/image31.svg"/><Relationship Id="rId7" Type="http://schemas.openxmlformats.org/officeDocument/2006/relationships/image" Target="../media/image33.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slideLayout" Target="../slideLayouts/slideLayout18.xml"/><Relationship Id="rId16" Type="http://schemas.openxmlformats.org/officeDocument/2006/relationships/image" Target="../media/image21.png"/><Relationship Id="rId20" Type="http://schemas.openxmlformats.org/officeDocument/2006/relationships/image" Target="../media/image30.png"/><Relationship Id="rId1" Type="http://schemas.openxmlformats.org/officeDocument/2006/relationships/tags" Target="../tags/tag56.xml"/><Relationship Id="rId6" Type="http://schemas.openxmlformats.org/officeDocument/2006/relationships/image" Target="../media/image32.png"/><Relationship Id="rId11" Type="http://schemas.openxmlformats.org/officeDocument/2006/relationships/image" Target="../media/image26.svg"/><Relationship Id="rId5" Type="http://schemas.openxmlformats.org/officeDocument/2006/relationships/image" Target="../media/image24.svg"/><Relationship Id="rId15" Type="http://schemas.openxmlformats.org/officeDocument/2006/relationships/image" Target="../media/image20.svg"/><Relationship Id="rId23" Type="http://schemas.openxmlformats.org/officeDocument/2006/relationships/image" Target="../media/image37.svg"/><Relationship Id="rId10" Type="http://schemas.openxmlformats.org/officeDocument/2006/relationships/image" Target="../media/image25.png"/><Relationship Id="rId19" Type="http://schemas.openxmlformats.org/officeDocument/2006/relationships/image" Target="../media/image39.svg"/><Relationship Id="rId4" Type="http://schemas.openxmlformats.org/officeDocument/2006/relationships/image" Target="../media/image23.png"/><Relationship Id="rId9" Type="http://schemas.openxmlformats.org/officeDocument/2006/relationships/image" Target="../media/image35.svg"/><Relationship Id="rId14" Type="http://schemas.openxmlformats.org/officeDocument/2006/relationships/image" Target="../media/image19.png"/><Relationship Id="rId22" Type="http://schemas.openxmlformats.org/officeDocument/2006/relationships/image" Target="../media/image36.png"/></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0.svg"/><Relationship Id="rId18" Type="http://schemas.openxmlformats.org/officeDocument/2006/relationships/image" Target="../media/image42.png"/><Relationship Id="rId3" Type="http://schemas.openxmlformats.org/officeDocument/2006/relationships/notesSlide" Target="../notesSlides/notesSlide32.xml"/><Relationship Id="rId21" Type="http://schemas.openxmlformats.org/officeDocument/2006/relationships/image" Target="../media/image14.svg"/><Relationship Id="rId7" Type="http://schemas.openxmlformats.org/officeDocument/2006/relationships/image" Target="../media/image22.svg"/><Relationship Id="rId12" Type="http://schemas.openxmlformats.org/officeDocument/2006/relationships/image" Target="../media/image19.png"/><Relationship Id="rId17" Type="http://schemas.openxmlformats.org/officeDocument/2006/relationships/image" Target="../media/image41.svg"/><Relationship Id="rId25" Type="http://schemas.openxmlformats.org/officeDocument/2006/relationships/image" Target="../media/image39.svg"/><Relationship Id="rId2" Type="http://schemas.openxmlformats.org/officeDocument/2006/relationships/slideLayout" Target="../slideLayouts/slideLayout18.xml"/><Relationship Id="rId16" Type="http://schemas.openxmlformats.org/officeDocument/2006/relationships/image" Target="../media/image40.png"/><Relationship Id="rId20" Type="http://schemas.openxmlformats.org/officeDocument/2006/relationships/image" Target="../media/image13.png"/><Relationship Id="rId1" Type="http://schemas.openxmlformats.org/officeDocument/2006/relationships/tags" Target="../tags/tag57.xml"/><Relationship Id="rId6" Type="http://schemas.openxmlformats.org/officeDocument/2006/relationships/image" Target="../media/image21.png"/><Relationship Id="rId11" Type="http://schemas.openxmlformats.org/officeDocument/2006/relationships/image" Target="../media/image33.svg"/><Relationship Id="rId24" Type="http://schemas.openxmlformats.org/officeDocument/2006/relationships/image" Target="../media/image38.png"/><Relationship Id="rId5" Type="http://schemas.openxmlformats.org/officeDocument/2006/relationships/image" Target="../media/image18.svg"/><Relationship Id="rId15" Type="http://schemas.openxmlformats.org/officeDocument/2006/relationships/image" Target="../media/image26.svg"/><Relationship Id="rId23" Type="http://schemas.openxmlformats.org/officeDocument/2006/relationships/image" Target="../media/image31.svg"/><Relationship Id="rId10" Type="http://schemas.openxmlformats.org/officeDocument/2006/relationships/image" Target="../media/image32.png"/><Relationship Id="rId19" Type="http://schemas.openxmlformats.org/officeDocument/2006/relationships/image" Target="../media/image43.svg"/><Relationship Id="rId4" Type="http://schemas.openxmlformats.org/officeDocument/2006/relationships/image" Target="../media/image17.png"/><Relationship Id="rId9" Type="http://schemas.openxmlformats.org/officeDocument/2006/relationships/image" Target="../media/image24.svg"/><Relationship Id="rId14" Type="http://schemas.openxmlformats.org/officeDocument/2006/relationships/image" Target="../media/image25.png"/><Relationship Id="rId22"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33.xml"/><Relationship Id="rId7" Type="http://schemas.openxmlformats.org/officeDocument/2006/relationships/image" Target="../media/image22.svg"/><Relationship Id="rId2" Type="http://schemas.openxmlformats.org/officeDocument/2006/relationships/slideLayout" Target="../slideLayouts/slideLayout18.xml"/><Relationship Id="rId1" Type="http://schemas.openxmlformats.org/officeDocument/2006/relationships/tags" Target="../tags/tag58.xml"/><Relationship Id="rId6" Type="http://schemas.openxmlformats.org/officeDocument/2006/relationships/image" Target="../media/image21.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45.svg"/></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24.svg"/><Relationship Id="rId18" Type="http://schemas.openxmlformats.org/officeDocument/2006/relationships/image" Target="../media/image17.png"/><Relationship Id="rId26" Type="http://schemas.openxmlformats.org/officeDocument/2006/relationships/image" Target="../media/image36.png"/><Relationship Id="rId3" Type="http://schemas.openxmlformats.org/officeDocument/2006/relationships/notesSlide" Target="../notesSlides/notesSlide34.xml"/><Relationship Id="rId21" Type="http://schemas.openxmlformats.org/officeDocument/2006/relationships/image" Target="../media/image20.svg"/><Relationship Id="rId7" Type="http://schemas.openxmlformats.org/officeDocument/2006/relationships/image" Target="../media/image47.svg"/><Relationship Id="rId12" Type="http://schemas.openxmlformats.org/officeDocument/2006/relationships/image" Target="../media/image23.png"/><Relationship Id="rId17" Type="http://schemas.openxmlformats.org/officeDocument/2006/relationships/image" Target="../media/image26.svg"/><Relationship Id="rId25" Type="http://schemas.openxmlformats.org/officeDocument/2006/relationships/image" Target="../media/image53.svg"/><Relationship Id="rId2" Type="http://schemas.openxmlformats.org/officeDocument/2006/relationships/slideLayout" Target="../slideLayouts/slideLayout18.xml"/><Relationship Id="rId16" Type="http://schemas.openxmlformats.org/officeDocument/2006/relationships/image" Target="../media/image25.png"/><Relationship Id="rId20" Type="http://schemas.openxmlformats.org/officeDocument/2006/relationships/image" Target="../media/image19.png"/><Relationship Id="rId1" Type="http://schemas.openxmlformats.org/officeDocument/2006/relationships/tags" Target="../tags/tag59.xml"/><Relationship Id="rId6" Type="http://schemas.openxmlformats.org/officeDocument/2006/relationships/image" Target="../media/image46.png"/><Relationship Id="rId11" Type="http://schemas.openxmlformats.org/officeDocument/2006/relationships/image" Target="../media/image51.svg"/><Relationship Id="rId24" Type="http://schemas.openxmlformats.org/officeDocument/2006/relationships/image" Target="../media/image52.png"/><Relationship Id="rId5" Type="http://schemas.openxmlformats.org/officeDocument/2006/relationships/image" Target="../media/image35.svg"/><Relationship Id="rId15" Type="http://schemas.openxmlformats.org/officeDocument/2006/relationships/image" Target="../media/image33.svg"/><Relationship Id="rId23" Type="http://schemas.openxmlformats.org/officeDocument/2006/relationships/image" Target="../media/image22.svg"/><Relationship Id="rId10" Type="http://schemas.openxmlformats.org/officeDocument/2006/relationships/image" Target="../media/image50.png"/><Relationship Id="rId19" Type="http://schemas.openxmlformats.org/officeDocument/2006/relationships/image" Target="../media/image18.svg"/><Relationship Id="rId4" Type="http://schemas.openxmlformats.org/officeDocument/2006/relationships/image" Target="../media/image34.png"/><Relationship Id="rId9" Type="http://schemas.openxmlformats.org/officeDocument/2006/relationships/image" Target="../media/image49.svg"/><Relationship Id="rId14" Type="http://schemas.openxmlformats.org/officeDocument/2006/relationships/image" Target="../media/image32.png"/><Relationship Id="rId22" Type="http://schemas.openxmlformats.org/officeDocument/2006/relationships/image" Target="../media/image21.png"/><Relationship Id="rId27" Type="http://schemas.openxmlformats.org/officeDocument/2006/relationships/image" Target="../media/image37.svg"/></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8.svg"/><Relationship Id="rId18" Type="http://schemas.openxmlformats.org/officeDocument/2006/relationships/image" Target="../media/image52.png"/><Relationship Id="rId26" Type="http://schemas.openxmlformats.org/officeDocument/2006/relationships/image" Target="../media/image36.png"/><Relationship Id="rId3" Type="http://schemas.openxmlformats.org/officeDocument/2006/relationships/notesSlide" Target="../notesSlides/notesSlide35.xml"/><Relationship Id="rId21" Type="http://schemas.openxmlformats.org/officeDocument/2006/relationships/image" Target="../media/image49.svg"/><Relationship Id="rId7" Type="http://schemas.openxmlformats.org/officeDocument/2006/relationships/image" Target="../media/image33.svg"/><Relationship Id="rId12" Type="http://schemas.openxmlformats.org/officeDocument/2006/relationships/image" Target="../media/image17.png"/><Relationship Id="rId17" Type="http://schemas.openxmlformats.org/officeDocument/2006/relationships/image" Target="../media/image22.svg"/><Relationship Id="rId25" Type="http://schemas.openxmlformats.org/officeDocument/2006/relationships/image" Target="../media/image55.svg"/><Relationship Id="rId2" Type="http://schemas.openxmlformats.org/officeDocument/2006/relationships/slideLayout" Target="../slideLayouts/slideLayout18.xml"/><Relationship Id="rId16" Type="http://schemas.openxmlformats.org/officeDocument/2006/relationships/image" Target="../media/image21.png"/><Relationship Id="rId20" Type="http://schemas.openxmlformats.org/officeDocument/2006/relationships/image" Target="../media/image48.png"/><Relationship Id="rId1" Type="http://schemas.openxmlformats.org/officeDocument/2006/relationships/tags" Target="../tags/tag60.xml"/><Relationship Id="rId6" Type="http://schemas.openxmlformats.org/officeDocument/2006/relationships/image" Target="../media/image32.png"/><Relationship Id="rId11" Type="http://schemas.openxmlformats.org/officeDocument/2006/relationships/image" Target="../media/image26.svg"/><Relationship Id="rId24" Type="http://schemas.openxmlformats.org/officeDocument/2006/relationships/image" Target="../media/image54.png"/><Relationship Id="rId5" Type="http://schemas.openxmlformats.org/officeDocument/2006/relationships/image" Target="../media/image24.svg"/><Relationship Id="rId15" Type="http://schemas.openxmlformats.org/officeDocument/2006/relationships/image" Target="../media/image20.svg"/><Relationship Id="rId23" Type="http://schemas.openxmlformats.org/officeDocument/2006/relationships/image" Target="../media/image51.svg"/><Relationship Id="rId10" Type="http://schemas.openxmlformats.org/officeDocument/2006/relationships/image" Target="../media/image25.png"/><Relationship Id="rId19" Type="http://schemas.openxmlformats.org/officeDocument/2006/relationships/image" Target="../media/image53.svg"/><Relationship Id="rId4" Type="http://schemas.openxmlformats.org/officeDocument/2006/relationships/image" Target="../media/image23.png"/><Relationship Id="rId9" Type="http://schemas.openxmlformats.org/officeDocument/2006/relationships/image" Target="../media/image35.svg"/><Relationship Id="rId14" Type="http://schemas.openxmlformats.org/officeDocument/2006/relationships/image" Target="../media/image19.png"/><Relationship Id="rId22" Type="http://schemas.openxmlformats.org/officeDocument/2006/relationships/image" Target="../media/image50.png"/><Relationship Id="rId27" Type="http://schemas.openxmlformats.org/officeDocument/2006/relationships/image" Target="../media/image37.svg"/></Relationships>
</file>

<file path=ppt/slides/_rels/slide3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20.svg"/><Relationship Id="rId18" Type="http://schemas.openxmlformats.org/officeDocument/2006/relationships/image" Target="../media/image58.png"/><Relationship Id="rId3" Type="http://schemas.openxmlformats.org/officeDocument/2006/relationships/notesSlide" Target="../notesSlides/notesSlide36.xml"/><Relationship Id="rId21" Type="http://schemas.openxmlformats.org/officeDocument/2006/relationships/image" Target="../media/image28.svg"/><Relationship Id="rId7" Type="http://schemas.openxmlformats.org/officeDocument/2006/relationships/image" Target="../media/image26.svg"/><Relationship Id="rId12" Type="http://schemas.openxmlformats.org/officeDocument/2006/relationships/image" Target="../media/image19.png"/><Relationship Id="rId17" Type="http://schemas.openxmlformats.org/officeDocument/2006/relationships/image" Target="../media/image57.svg"/><Relationship Id="rId2" Type="http://schemas.openxmlformats.org/officeDocument/2006/relationships/slideLayout" Target="../slideLayouts/slideLayout18.xml"/><Relationship Id="rId16" Type="http://schemas.openxmlformats.org/officeDocument/2006/relationships/image" Target="../media/image56.png"/><Relationship Id="rId20" Type="http://schemas.openxmlformats.org/officeDocument/2006/relationships/image" Target="../media/image27.png"/><Relationship Id="rId1" Type="http://schemas.openxmlformats.org/officeDocument/2006/relationships/tags" Target="../tags/tag61.xml"/><Relationship Id="rId6" Type="http://schemas.openxmlformats.org/officeDocument/2006/relationships/image" Target="../media/image25.png"/><Relationship Id="rId11" Type="http://schemas.openxmlformats.org/officeDocument/2006/relationships/image" Target="../media/image18.svg"/><Relationship Id="rId5" Type="http://schemas.openxmlformats.org/officeDocument/2006/relationships/image" Target="../media/image24.svg"/><Relationship Id="rId15" Type="http://schemas.openxmlformats.org/officeDocument/2006/relationships/image" Target="../media/image22.svg"/><Relationship Id="rId10" Type="http://schemas.openxmlformats.org/officeDocument/2006/relationships/image" Target="../media/image17.png"/><Relationship Id="rId19" Type="http://schemas.openxmlformats.org/officeDocument/2006/relationships/image" Target="../media/image59.svg"/><Relationship Id="rId4" Type="http://schemas.openxmlformats.org/officeDocument/2006/relationships/image" Target="../media/image23.png"/><Relationship Id="rId9" Type="http://schemas.openxmlformats.org/officeDocument/2006/relationships/image" Target="../media/image33.svg"/><Relationship Id="rId14" Type="http://schemas.openxmlformats.org/officeDocument/2006/relationships/image" Target="../media/image21.png"/></Relationships>
</file>

<file path=ppt/slides/_rels/slide37.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60.png"/><Relationship Id="rId3" Type="http://schemas.openxmlformats.org/officeDocument/2006/relationships/image" Target="../media/image46.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notesSlide" Target="../notesSlides/notesSlide37.xml"/><Relationship Id="rId1" Type="http://schemas.openxmlformats.org/officeDocument/2006/relationships/slideLayout" Target="../slideLayouts/slideLayout18.xml"/><Relationship Id="rId6" Type="http://schemas.openxmlformats.org/officeDocument/2006/relationships/image" Target="../media/image16.svg"/><Relationship Id="rId11" Type="http://schemas.openxmlformats.org/officeDocument/2006/relationships/image" Target="../media/image48.png"/><Relationship Id="rId5" Type="http://schemas.openxmlformats.org/officeDocument/2006/relationships/image" Target="../media/image15.png"/><Relationship Id="rId10" Type="http://schemas.openxmlformats.org/officeDocument/2006/relationships/image" Target="../media/image55.svg"/><Relationship Id="rId4" Type="http://schemas.openxmlformats.org/officeDocument/2006/relationships/image" Target="../media/image47.svg"/><Relationship Id="rId9" Type="http://schemas.openxmlformats.org/officeDocument/2006/relationships/image" Target="../media/image54.png"/><Relationship Id="rId14" Type="http://schemas.openxmlformats.org/officeDocument/2006/relationships/image" Target="../media/image61.svg"/></Relationships>
</file>

<file path=ppt/slides/_rels/slide3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18" Type="http://schemas.openxmlformats.org/officeDocument/2006/relationships/image" Target="../media/image19.png"/><Relationship Id="rId3" Type="http://schemas.openxmlformats.org/officeDocument/2006/relationships/notesSlide" Target="../notesSlides/notesSlide38.xml"/><Relationship Id="rId21" Type="http://schemas.openxmlformats.org/officeDocument/2006/relationships/image" Target="../media/image28.svg"/><Relationship Id="rId7" Type="http://schemas.openxmlformats.org/officeDocument/2006/relationships/image" Target="../media/image22.svg"/><Relationship Id="rId12" Type="http://schemas.openxmlformats.org/officeDocument/2006/relationships/image" Target="../media/image25.png"/><Relationship Id="rId17" Type="http://schemas.openxmlformats.org/officeDocument/2006/relationships/image" Target="../media/image39.svg"/><Relationship Id="rId25" Type="http://schemas.openxmlformats.org/officeDocument/2006/relationships/image" Target="../media/image37.svg"/><Relationship Id="rId2" Type="http://schemas.openxmlformats.org/officeDocument/2006/relationships/slideLayout" Target="../slideLayouts/slideLayout18.xml"/><Relationship Id="rId16" Type="http://schemas.openxmlformats.org/officeDocument/2006/relationships/image" Target="../media/image38.png"/><Relationship Id="rId20" Type="http://schemas.openxmlformats.org/officeDocument/2006/relationships/image" Target="../media/image27.png"/><Relationship Id="rId1" Type="http://schemas.openxmlformats.org/officeDocument/2006/relationships/tags" Target="../tags/tag62.xml"/><Relationship Id="rId6" Type="http://schemas.openxmlformats.org/officeDocument/2006/relationships/image" Target="../media/image21.png"/><Relationship Id="rId11" Type="http://schemas.openxmlformats.org/officeDocument/2006/relationships/image" Target="../media/image31.svg"/><Relationship Id="rId24" Type="http://schemas.openxmlformats.org/officeDocument/2006/relationships/image" Target="../media/image36.png"/><Relationship Id="rId5" Type="http://schemas.openxmlformats.org/officeDocument/2006/relationships/image" Target="../media/image18.svg"/><Relationship Id="rId15" Type="http://schemas.openxmlformats.org/officeDocument/2006/relationships/image" Target="../media/image33.svg"/><Relationship Id="rId23"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24.svg"/><Relationship Id="rId14" Type="http://schemas.openxmlformats.org/officeDocument/2006/relationships/image" Target="../media/image32.png"/><Relationship Id="rId22" Type="http://schemas.openxmlformats.org/officeDocument/2006/relationships/image" Target="../media/image34.png"/></Relationships>
</file>

<file path=ppt/slides/_rels/slide3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18" Type="http://schemas.openxmlformats.org/officeDocument/2006/relationships/image" Target="../media/image19.png"/><Relationship Id="rId3" Type="http://schemas.openxmlformats.org/officeDocument/2006/relationships/notesSlide" Target="../notesSlides/notesSlide39.xml"/><Relationship Id="rId21" Type="http://schemas.openxmlformats.org/officeDocument/2006/relationships/image" Target="../media/image28.svg"/><Relationship Id="rId7" Type="http://schemas.openxmlformats.org/officeDocument/2006/relationships/image" Target="../media/image22.svg"/><Relationship Id="rId12" Type="http://schemas.openxmlformats.org/officeDocument/2006/relationships/image" Target="../media/image25.png"/><Relationship Id="rId17" Type="http://schemas.openxmlformats.org/officeDocument/2006/relationships/image" Target="../media/image39.svg"/><Relationship Id="rId25" Type="http://schemas.openxmlformats.org/officeDocument/2006/relationships/image" Target="../media/image37.svg"/><Relationship Id="rId2" Type="http://schemas.openxmlformats.org/officeDocument/2006/relationships/slideLayout" Target="../slideLayouts/slideLayout18.xml"/><Relationship Id="rId16" Type="http://schemas.openxmlformats.org/officeDocument/2006/relationships/image" Target="../media/image38.png"/><Relationship Id="rId20" Type="http://schemas.openxmlformats.org/officeDocument/2006/relationships/image" Target="../media/image27.png"/><Relationship Id="rId1" Type="http://schemas.openxmlformats.org/officeDocument/2006/relationships/tags" Target="../tags/tag63.xml"/><Relationship Id="rId6" Type="http://schemas.openxmlformats.org/officeDocument/2006/relationships/image" Target="../media/image21.png"/><Relationship Id="rId11" Type="http://schemas.openxmlformats.org/officeDocument/2006/relationships/image" Target="../media/image31.svg"/><Relationship Id="rId24" Type="http://schemas.openxmlformats.org/officeDocument/2006/relationships/image" Target="../media/image36.png"/><Relationship Id="rId5" Type="http://schemas.openxmlformats.org/officeDocument/2006/relationships/image" Target="../media/image18.svg"/><Relationship Id="rId15" Type="http://schemas.openxmlformats.org/officeDocument/2006/relationships/image" Target="../media/image33.svg"/><Relationship Id="rId23"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24.svg"/><Relationship Id="rId14" Type="http://schemas.openxmlformats.org/officeDocument/2006/relationships/image" Target="../media/image32.png"/><Relationship Id="rId22"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64.xml"/><Relationship Id="rId5" Type="http://schemas.openxmlformats.org/officeDocument/2006/relationships/image" Target="../media/image62.png"/><Relationship Id="rId4" Type="http://schemas.openxmlformats.org/officeDocument/2006/relationships/hyperlink" Target="https://aws-tc-largeobjects.s3-us-west-2.amazonaws.com/ILT-TF-100-ACFNDS-20-EN/Module_5_VPC_Wizard+v2.0.mp4"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65.xml"/><Relationship Id="rId4" Type="http://schemas.openxmlformats.org/officeDocument/2006/relationships/image" Target="../media/image29.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3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213009-50A0-5448-BFE6-30EFBA8DB8F6}"/>
              </a:ext>
            </a:extLst>
          </p:cNvPr>
          <p:cNvSpPr>
            <a:spLocks noGrp="1"/>
          </p:cNvSpPr>
          <p:nvPr>
            <p:ph type="body" sz="quarter" idx="10"/>
          </p:nvPr>
        </p:nvSpPr>
        <p:spPr/>
        <p:txBody>
          <a:bodyPr>
            <a:normAutofit/>
          </a:bodyPr>
          <a:lstStyle/>
          <a:p>
            <a:r>
              <a:rPr lang="en-US" dirty="0">
                <a:latin typeface="+mj-lt"/>
              </a:rPr>
              <a:t>AWS Academy Cloud Foundations</a:t>
            </a:r>
          </a:p>
        </p:txBody>
      </p:sp>
      <p:sp>
        <p:nvSpPr>
          <p:cNvPr id="6" name="Title 5"/>
          <p:cNvSpPr>
            <a:spLocks noGrp="1"/>
          </p:cNvSpPr>
          <p:nvPr>
            <p:ph type="title"/>
          </p:nvPr>
        </p:nvSpPr>
        <p:spPr>
          <a:xfrm>
            <a:off x="419100" y="3510595"/>
            <a:ext cx="11353800" cy="474119"/>
          </a:xfrm>
        </p:spPr>
        <p:txBody>
          <a:bodyPr/>
          <a:lstStyle/>
          <a:p>
            <a:r>
              <a:rPr lang="en-US" sz="5400" dirty="0">
                <a:latin typeface="+mj-lt"/>
              </a:rPr>
              <a:t>Module 5: Networking and Content Delivery</a:t>
            </a:r>
          </a:p>
        </p:txBody>
      </p:sp>
      <p:sp>
        <p:nvSpPr>
          <p:cNvPr id="3" name="TextBox 2">
            <a:extLst>
              <a:ext uri="{FF2B5EF4-FFF2-40B4-BE49-F238E27FC236}">
                <a16:creationId xmlns:a16="http://schemas.microsoft.com/office/drawing/2014/main" id="{06A6D384-6D2E-7D43-A879-7905EC93D215}"/>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bg1"/>
                </a:solidFill>
                <a:latin typeface="Amazon Ember Light" charset="0"/>
                <a:ea typeface="Amazon Ember Light" charset="0"/>
                <a:cs typeface="Amazon Ember Light" charset="0"/>
              </a:rPr>
              <a:t>© 2019, Amazon Web Services, Inc. or its Affiliates. All rights reserved</a:t>
            </a:r>
            <a:r>
              <a:rPr lang="en-US" sz="900" b="0" i="0" dirty="0">
                <a:solidFill>
                  <a:schemeClr val="tx1">
                    <a:lumMod val="85000"/>
                    <a:lumOff val="15000"/>
                  </a:schemeClr>
                </a:solidFill>
                <a:latin typeface="Amazon Ember Light" charset="0"/>
                <a:ea typeface="Amazon Ember Light" charset="0"/>
                <a:cs typeface="Amazon Ember Light" charset="0"/>
              </a:rPr>
              <a:t>.</a:t>
            </a:r>
          </a:p>
        </p:txBody>
      </p:sp>
    </p:spTree>
    <p:custDataLst>
      <p:tags r:id="rId1"/>
    </p:custDataLst>
    <p:extLst>
      <p:ext uri="{BB962C8B-B14F-4D97-AF65-F5344CB8AC3E}">
        <p14:creationId xmlns:p14="http://schemas.microsoft.com/office/powerpoint/2010/main" val="390505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A31D-A1C3-4E95-A143-34409266B839}"/>
              </a:ext>
            </a:extLst>
          </p:cNvPr>
          <p:cNvSpPr>
            <a:spLocks noGrp="1"/>
          </p:cNvSpPr>
          <p:nvPr>
            <p:ph type="title"/>
          </p:nvPr>
        </p:nvSpPr>
        <p:spPr/>
        <p:txBody>
          <a:bodyPr/>
          <a:lstStyle/>
          <a:p>
            <a:r>
              <a:rPr lang="en-US" dirty="0"/>
              <a:t>IP addresses</a:t>
            </a:r>
          </a:p>
        </p:txBody>
      </p:sp>
      <p:grpSp>
        <p:nvGrpSpPr>
          <p:cNvPr id="24" name="Group 23">
            <a:extLst>
              <a:ext uri="{FF2B5EF4-FFF2-40B4-BE49-F238E27FC236}">
                <a16:creationId xmlns:a16="http://schemas.microsoft.com/office/drawing/2014/main" id="{B1FC5099-B137-4F33-9BD8-F96566D5ECE6}"/>
              </a:ext>
              <a:ext uri="{C183D7F6-B498-43B3-948B-1728B52AA6E4}">
                <adec:decorative xmlns:adec="http://schemas.microsoft.com/office/drawing/2017/decorative" val="1"/>
              </a:ext>
            </a:extLst>
          </p:cNvPr>
          <p:cNvGrpSpPr/>
          <p:nvPr/>
        </p:nvGrpSpPr>
        <p:grpSpPr>
          <a:xfrm>
            <a:off x="1165135" y="2533334"/>
            <a:ext cx="9861730" cy="2676356"/>
            <a:chOff x="1165135" y="2533334"/>
            <a:chExt cx="9861730" cy="2676356"/>
          </a:xfrm>
        </p:grpSpPr>
        <p:grpSp>
          <p:nvGrpSpPr>
            <p:cNvPr id="16" name="Group 15">
              <a:extLst>
                <a:ext uri="{FF2B5EF4-FFF2-40B4-BE49-F238E27FC236}">
                  <a16:creationId xmlns:a16="http://schemas.microsoft.com/office/drawing/2014/main" id="{40FA2857-638B-474B-83A8-E6625CF8355D}"/>
                </a:ext>
              </a:extLst>
            </p:cNvPr>
            <p:cNvGrpSpPr/>
            <p:nvPr/>
          </p:nvGrpSpPr>
          <p:grpSpPr>
            <a:xfrm>
              <a:off x="1165135" y="2533334"/>
              <a:ext cx="1864613" cy="2676356"/>
              <a:chOff x="1165135" y="2533334"/>
              <a:chExt cx="1864613" cy="2676356"/>
            </a:xfrm>
          </p:grpSpPr>
          <p:sp>
            <p:nvSpPr>
              <p:cNvPr id="5" name="TextBox 4">
                <a:extLst>
                  <a:ext uri="{FF2B5EF4-FFF2-40B4-BE49-F238E27FC236}">
                    <a16:creationId xmlns:a16="http://schemas.microsoft.com/office/drawing/2014/main" id="{3A4190F8-F382-4866-B900-AE5BFF9DD908}"/>
                  </a:ext>
                </a:extLst>
              </p:cNvPr>
              <p:cNvSpPr txBox="1"/>
              <p:nvPr/>
            </p:nvSpPr>
            <p:spPr>
              <a:xfrm>
                <a:off x="1690118" y="2533334"/>
                <a:ext cx="814647"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192</a:t>
                </a:r>
              </a:p>
            </p:txBody>
          </p:sp>
          <p:sp>
            <p:nvSpPr>
              <p:cNvPr id="18" name="Arrow: Down 17" descr="down arrow">
                <a:extLst>
                  <a:ext uri="{FF2B5EF4-FFF2-40B4-BE49-F238E27FC236}">
                    <a16:creationId xmlns:a16="http://schemas.microsoft.com/office/drawing/2014/main" id="{9A06826B-4B98-47DD-A40C-78AE0A0135E5}"/>
                  </a:ext>
                </a:extLst>
              </p:cNvPr>
              <p:cNvSpPr/>
              <p:nvPr/>
            </p:nvSpPr>
            <p:spPr>
              <a:xfrm>
                <a:off x="1954671" y="3435094"/>
                <a:ext cx="285541" cy="872836"/>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69EFD3FF-64EC-4C60-97DB-39E8DD0320DA}"/>
                  </a:ext>
                </a:extLst>
              </p:cNvPr>
              <p:cNvSpPr txBox="1"/>
              <p:nvPr/>
            </p:nvSpPr>
            <p:spPr>
              <a:xfrm>
                <a:off x="1165135" y="4686470"/>
                <a:ext cx="186461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11000000</a:t>
                </a:r>
              </a:p>
            </p:txBody>
          </p:sp>
        </p:grpSp>
        <p:sp>
          <p:nvSpPr>
            <p:cNvPr id="9" name="TextBox 8">
              <a:extLst>
                <a:ext uri="{FF2B5EF4-FFF2-40B4-BE49-F238E27FC236}">
                  <a16:creationId xmlns:a16="http://schemas.microsoft.com/office/drawing/2014/main" id="{79AA2476-8A95-4A39-B1AF-645B47091DD5}"/>
                </a:ext>
              </a:extLst>
            </p:cNvPr>
            <p:cNvSpPr txBox="1"/>
            <p:nvPr/>
          </p:nvSpPr>
          <p:spPr>
            <a:xfrm>
              <a:off x="3022971" y="2533334"/>
              <a:ext cx="814647" cy="523220"/>
            </a:xfrm>
            <a:prstGeom prst="rect">
              <a:avLst/>
            </a:prstGeom>
            <a:noFill/>
            <a:ln>
              <a:noFill/>
            </a:ln>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grpSp>
          <p:nvGrpSpPr>
            <p:cNvPr id="17" name="Group 16">
              <a:extLst>
                <a:ext uri="{FF2B5EF4-FFF2-40B4-BE49-F238E27FC236}">
                  <a16:creationId xmlns:a16="http://schemas.microsoft.com/office/drawing/2014/main" id="{4D84152E-7ED9-4409-9518-02FD30F5FB5F}"/>
                </a:ext>
              </a:extLst>
            </p:cNvPr>
            <p:cNvGrpSpPr/>
            <p:nvPr/>
          </p:nvGrpSpPr>
          <p:grpSpPr>
            <a:xfrm>
              <a:off x="3830841" y="2533334"/>
              <a:ext cx="1864613" cy="2676356"/>
              <a:chOff x="4005835" y="2533334"/>
              <a:chExt cx="1864613" cy="2676356"/>
            </a:xfrm>
          </p:grpSpPr>
          <p:sp>
            <p:nvSpPr>
              <p:cNvPr id="6" name="TextBox 5">
                <a:extLst>
                  <a:ext uri="{FF2B5EF4-FFF2-40B4-BE49-F238E27FC236}">
                    <a16:creationId xmlns:a16="http://schemas.microsoft.com/office/drawing/2014/main" id="{B5D61CD2-BCB0-49A5-9EDE-F8CCD1F21A1D}"/>
                  </a:ext>
                </a:extLst>
              </p:cNvPr>
              <p:cNvSpPr txBox="1"/>
              <p:nvPr/>
            </p:nvSpPr>
            <p:spPr>
              <a:xfrm>
                <a:off x="4740811" y="2533334"/>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19" name="Arrow: Down 18" descr="down arrow">
                <a:extLst>
                  <a:ext uri="{FF2B5EF4-FFF2-40B4-BE49-F238E27FC236}">
                    <a16:creationId xmlns:a16="http://schemas.microsoft.com/office/drawing/2014/main" id="{DACD3BD3-C9B4-4BFD-8D4D-825D53009629}"/>
                  </a:ext>
                </a:extLst>
              </p:cNvPr>
              <p:cNvSpPr/>
              <p:nvPr/>
            </p:nvSpPr>
            <p:spPr>
              <a:xfrm>
                <a:off x="4795371" y="3435094"/>
                <a:ext cx="285541" cy="872836"/>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98ED014-D440-4AFB-984E-5D95F827FC6B}"/>
                  </a:ext>
                </a:extLst>
              </p:cNvPr>
              <p:cNvSpPr txBox="1"/>
              <p:nvPr/>
            </p:nvSpPr>
            <p:spPr>
              <a:xfrm>
                <a:off x="4005835" y="4686470"/>
                <a:ext cx="186461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00000000</a:t>
                </a:r>
              </a:p>
            </p:txBody>
          </p:sp>
        </p:grpSp>
        <p:sp>
          <p:nvSpPr>
            <p:cNvPr id="10" name="TextBox 9">
              <a:extLst>
                <a:ext uri="{FF2B5EF4-FFF2-40B4-BE49-F238E27FC236}">
                  <a16:creationId xmlns:a16="http://schemas.microsoft.com/office/drawing/2014/main" id="{56A1FEF2-BD83-4F60-B2B3-F21832C33498}"/>
                </a:ext>
              </a:extLst>
            </p:cNvPr>
            <p:cNvSpPr txBox="1"/>
            <p:nvPr/>
          </p:nvSpPr>
          <p:spPr>
            <a:xfrm>
              <a:off x="5688677" y="2533334"/>
              <a:ext cx="814647" cy="523220"/>
            </a:xfrm>
            <a:prstGeom prst="rect">
              <a:avLst/>
            </a:prstGeom>
            <a:noFill/>
            <a:ln>
              <a:noFill/>
            </a:ln>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grpSp>
          <p:nvGrpSpPr>
            <p:cNvPr id="22" name="Group 21">
              <a:extLst>
                <a:ext uri="{FF2B5EF4-FFF2-40B4-BE49-F238E27FC236}">
                  <a16:creationId xmlns:a16="http://schemas.microsoft.com/office/drawing/2014/main" id="{FA3909AB-7399-4202-8519-6B74CE6C2493}"/>
                </a:ext>
              </a:extLst>
            </p:cNvPr>
            <p:cNvGrpSpPr/>
            <p:nvPr/>
          </p:nvGrpSpPr>
          <p:grpSpPr>
            <a:xfrm>
              <a:off x="6496547" y="2533334"/>
              <a:ext cx="1864613" cy="2676356"/>
              <a:chOff x="6636542" y="2533334"/>
              <a:chExt cx="1864613" cy="2676356"/>
            </a:xfrm>
          </p:grpSpPr>
          <p:sp>
            <p:nvSpPr>
              <p:cNvPr id="7" name="TextBox 6">
                <a:extLst>
                  <a:ext uri="{FF2B5EF4-FFF2-40B4-BE49-F238E27FC236}">
                    <a16:creationId xmlns:a16="http://schemas.microsoft.com/office/drawing/2014/main" id="{AF4603A9-400C-41F2-9961-DF7A7C0EC0F2}"/>
                  </a:ext>
                </a:extLst>
              </p:cNvPr>
              <p:cNvSpPr txBox="1"/>
              <p:nvPr/>
            </p:nvSpPr>
            <p:spPr>
              <a:xfrm>
                <a:off x="7371518" y="2533334"/>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20" name="Arrow: Down 19" descr="down arrow">
                <a:extLst>
                  <a:ext uri="{FF2B5EF4-FFF2-40B4-BE49-F238E27FC236}">
                    <a16:creationId xmlns:a16="http://schemas.microsoft.com/office/drawing/2014/main" id="{CDCCC6AD-3487-4425-BF99-0F21E99147B0}"/>
                  </a:ext>
                </a:extLst>
              </p:cNvPr>
              <p:cNvSpPr/>
              <p:nvPr/>
            </p:nvSpPr>
            <p:spPr>
              <a:xfrm>
                <a:off x="7426078" y="3435094"/>
                <a:ext cx="285541" cy="872836"/>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23A0D1B-AF82-495E-AE97-CFC8ADAD0B98}"/>
                  </a:ext>
                </a:extLst>
              </p:cNvPr>
              <p:cNvSpPr txBox="1"/>
              <p:nvPr/>
            </p:nvSpPr>
            <p:spPr>
              <a:xfrm>
                <a:off x="6636542" y="4686470"/>
                <a:ext cx="186461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00000010</a:t>
                </a:r>
              </a:p>
            </p:txBody>
          </p:sp>
        </p:grpSp>
        <p:sp>
          <p:nvSpPr>
            <p:cNvPr id="11" name="TextBox 10">
              <a:extLst>
                <a:ext uri="{FF2B5EF4-FFF2-40B4-BE49-F238E27FC236}">
                  <a16:creationId xmlns:a16="http://schemas.microsoft.com/office/drawing/2014/main" id="{8EB8DFCA-6656-40E0-9527-53F4043D97D7}"/>
                </a:ext>
              </a:extLst>
            </p:cNvPr>
            <p:cNvSpPr txBox="1"/>
            <p:nvPr/>
          </p:nvSpPr>
          <p:spPr>
            <a:xfrm>
              <a:off x="8354383" y="2533334"/>
              <a:ext cx="814647" cy="523220"/>
            </a:xfrm>
            <a:prstGeom prst="rect">
              <a:avLst/>
            </a:prstGeom>
            <a:noFill/>
            <a:ln>
              <a:noFill/>
            </a:ln>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grpSp>
          <p:nvGrpSpPr>
            <p:cNvPr id="23" name="Group 22">
              <a:extLst>
                <a:ext uri="{FF2B5EF4-FFF2-40B4-BE49-F238E27FC236}">
                  <a16:creationId xmlns:a16="http://schemas.microsoft.com/office/drawing/2014/main" id="{005D0DD3-2319-4F09-B0A5-CA4E417A4078}"/>
                </a:ext>
              </a:extLst>
            </p:cNvPr>
            <p:cNvGrpSpPr/>
            <p:nvPr/>
          </p:nvGrpSpPr>
          <p:grpSpPr>
            <a:xfrm>
              <a:off x="9162252" y="2533334"/>
              <a:ext cx="1864613" cy="2676356"/>
              <a:chOff x="9162252" y="2533334"/>
              <a:chExt cx="1864613" cy="2676356"/>
            </a:xfrm>
          </p:grpSpPr>
          <p:sp>
            <p:nvSpPr>
              <p:cNvPr id="8" name="TextBox 7">
                <a:extLst>
                  <a:ext uri="{FF2B5EF4-FFF2-40B4-BE49-F238E27FC236}">
                    <a16:creationId xmlns:a16="http://schemas.microsoft.com/office/drawing/2014/main" id="{FF023EC7-8F3A-4F9D-86C6-EED05D2E2430}"/>
                  </a:ext>
                </a:extLst>
              </p:cNvPr>
              <p:cNvSpPr txBox="1"/>
              <p:nvPr/>
            </p:nvSpPr>
            <p:spPr>
              <a:xfrm>
                <a:off x="9897228" y="2533334"/>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21" name="Arrow: Down 20" descr="down arrow">
                <a:extLst>
                  <a:ext uri="{FF2B5EF4-FFF2-40B4-BE49-F238E27FC236}">
                    <a16:creationId xmlns:a16="http://schemas.microsoft.com/office/drawing/2014/main" id="{E73C3CDE-40C4-448C-8E07-4E81ADC7825D}"/>
                  </a:ext>
                </a:extLst>
              </p:cNvPr>
              <p:cNvSpPr/>
              <p:nvPr/>
            </p:nvSpPr>
            <p:spPr>
              <a:xfrm>
                <a:off x="9951788" y="3435094"/>
                <a:ext cx="285541" cy="872836"/>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0D60233-253B-41EA-86B5-53E14BCD47E4}"/>
                  </a:ext>
                </a:extLst>
              </p:cNvPr>
              <p:cNvSpPr txBox="1"/>
              <p:nvPr/>
            </p:nvSpPr>
            <p:spPr>
              <a:xfrm>
                <a:off x="9162252" y="4686470"/>
                <a:ext cx="186461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00000000</a:t>
                </a:r>
              </a:p>
            </p:txBody>
          </p:sp>
        </p:grpSp>
      </p:grpSp>
      <p:sp>
        <p:nvSpPr>
          <p:cNvPr id="4" name="Footer Placeholder 3">
            <a:extLst>
              <a:ext uri="{FF2B5EF4-FFF2-40B4-BE49-F238E27FC236}">
                <a16:creationId xmlns:a16="http://schemas.microsoft.com/office/drawing/2014/main" id="{19D8FE7F-3EEC-4061-859A-63E62ED98C3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id="{5726E39A-51D4-460F-B782-6BEEE2C64324}"/>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127218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A31D-A1C3-4E95-A143-34409266B839}"/>
              </a:ext>
            </a:extLst>
          </p:cNvPr>
          <p:cNvSpPr>
            <a:spLocks noGrp="1"/>
          </p:cNvSpPr>
          <p:nvPr>
            <p:ph type="title"/>
          </p:nvPr>
        </p:nvSpPr>
        <p:spPr/>
        <p:txBody>
          <a:bodyPr/>
          <a:lstStyle/>
          <a:p>
            <a:r>
              <a:rPr lang="en-US" dirty="0"/>
              <a:t>IP addresses</a:t>
            </a:r>
          </a:p>
        </p:txBody>
      </p:sp>
      <p:sp>
        <p:nvSpPr>
          <p:cNvPr id="4" name="Footer Placeholder 3">
            <a:extLst>
              <a:ext uri="{FF2B5EF4-FFF2-40B4-BE49-F238E27FC236}">
                <a16:creationId xmlns:a16="http://schemas.microsoft.com/office/drawing/2014/main" id="{19D8FE7F-3EEC-4061-859A-63E62ED98C3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id="{5726E39A-51D4-460F-B782-6BEEE2C64324}"/>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11</a:t>
            </a:fld>
            <a:endParaRPr lang="en-US" dirty="0"/>
          </a:p>
        </p:txBody>
      </p:sp>
      <p:sp>
        <p:nvSpPr>
          <p:cNvPr id="25" name="TextBox 24"/>
          <p:cNvSpPr txBox="1"/>
          <p:nvPr/>
        </p:nvSpPr>
        <p:spPr>
          <a:xfrm>
            <a:off x="1294726" y="1282617"/>
            <a:ext cx="3641510" cy="523220"/>
          </a:xfrm>
          <a:prstGeom prst="rect">
            <a:avLst/>
          </a:prstGeom>
          <a:noFill/>
        </p:spPr>
        <p:txBody>
          <a:bodyPr wrap="none" rtlCol="0">
            <a:spAutoFit/>
          </a:bodyPr>
          <a:lstStyle/>
          <a:p>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Range of IP Address</a:t>
            </a:r>
          </a:p>
        </p:txBody>
      </p:sp>
      <p:sp>
        <p:nvSpPr>
          <p:cNvPr id="26" name="TextBox 25"/>
          <p:cNvSpPr txBox="1"/>
          <p:nvPr/>
        </p:nvSpPr>
        <p:spPr>
          <a:xfrm>
            <a:off x="1294726" y="2249210"/>
            <a:ext cx="9417963" cy="4401205"/>
          </a:xfrm>
          <a:prstGeom prst="rect">
            <a:avLst/>
          </a:prstGeom>
          <a:noFill/>
        </p:spPr>
        <p:txBody>
          <a:bodyPr wrap="none" rtlCol="0">
            <a:spAutoFit/>
          </a:bodyPr>
          <a:lstStyle/>
          <a:p>
            <a:r>
              <a:rPr lang="en-IN" sz="2800" dirty="0"/>
              <a:t>RANGE OF IPv4 ADDRESS	</a:t>
            </a:r>
          </a:p>
          <a:p>
            <a:r>
              <a:rPr lang="en-IN" sz="2800" dirty="0"/>
              <a:t>Taking example as all 0’s and all 1’s 	</a:t>
            </a:r>
          </a:p>
          <a:p>
            <a:r>
              <a:rPr lang="en-IN" sz="2800" dirty="0"/>
              <a:t>0 0 0 0 0 0 0 0 = 0	</a:t>
            </a:r>
          </a:p>
          <a:p>
            <a:r>
              <a:rPr lang="en-IN" sz="2800" dirty="0"/>
              <a:t>0 0 0 0 0 0 0 1 = 1	</a:t>
            </a:r>
          </a:p>
          <a:p>
            <a:r>
              <a:rPr lang="en-IN" sz="2800" dirty="0"/>
              <a:t>0 0 0 0 0 0 1 0 = 2	</a:t>
            </a:r>
          </a:p>
          <a:p>
            <a:r>
              <a:rPr lang="en-IN" sz="2800" dirty="0"/>
              <a:t>0 0 0 0 0 0 1 1 = 3	</a:t>
            </a:r>
          </a:p>
          <a:p>
            <a:r>
              <a:rPr lang="en-IN" sz="2800" dirty="0"/>
              <a:t>0 0 0 0 0 1 0 0 = 4	</a:t>
            </a:r>
          </a:p>
          <a:p>
            <a:r>
              <a:rPr lang="en-IN" sz="2800" dirty="0"/>
              <a:t>1 1 1 1 1 1 1 1 = 255	</a:t>
            </a:r>
          </a:p>
          <a:p>
            <a:r>
              <a:rPr lang="en-IN" sz="2800" dirty="0"/>
              <a:t>Total IP Address Range: 0.0.0.0 to 255.255.255.255	</a:t>
            </a:r>
          </a:p>
          <a:p>
            <a:endParaRPr lang="en-IN" sz="2800" dirty="0" err="1">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304247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A31D-A1C3-4E95-A143-34409266B839}"/>
              </a:ext>
            </a:extLst>
          </p:cNvPr>
          <p:cNvSpPr>
            <a:spLocks noGrp="1"/>
          </p:cNvSpPr>
          <p:nvPr>
            <p:ph type="title"/>
          </p:nvPr>
        </p:nvSpPr>
        <p:spPr/>
        <p:txBody>
          <a:bodyPr/>
          <a:lstStyle/>
          <a:p>
            <a:r>
              <a:rPr lang="en-US" dirty="0"/>
              <a:t>IPv4 and IPv6 addresses</a:t>
            </a:r>
          </a:p>
        </p:txBody>
      </p:sp>
      <p:sp>
        <p:nvSpPr>
          <p:cNvPr id="23" name="TextBox 22">
            <a:extLst>
              <a:ext uri="{FF2B5EF4-FFF2-40B4-BE49-F238E27FC236}">
                <a16:creationId xmlns:a16="http://schemas.microsoft.com/office/drawing/2014/main" id="{3DDD61BD-9E92-4178-B13B-A36BDFA030A2}"/>
              </a:ext>
            </a:extLst>
          </p:cNvPr>
          <p:cNvSpPr txBox="1"/>
          <p:nvPr/>
        </p:nvSpPr>
        <p:spPr>
          <a:xfrm>
            <a:off x="746760" y="2694711"/>
            <a:ext cx="5120640" cy="548640"/>
          </a:xfrm>
          <a:prstGeom prst="rect">
            <a:avLst/>
          </a:prstGeom>
          <a:noFill/>
        </p:spPr>
        <p:txBody>
          <a:bodyPr wrap="none" rtlCol="0">
            <a:spAutoFit/>
          </a:bodyPr>
          <a:lstStyle/>
          <a:p>
            <a:r>
              <a:rPr lang="en-US" sz="28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IPv4 (32-bit) address</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192.0.2.0</a:t>
            </a:r>
          </a:p>
        </p:txBody>
      </p:sp>
      <p:sp>
        <p:nvSpPr>
          <p:cNvPr id="24" name="TextBox 23">
            <a:extLst>
              <a:ext uri="{FF2B5EF4-FFF2-40B4-BE49-F238E27FC236}">
                <a16:creationId xmlns:a16="http://schemas.microsoft.com/office/drawing/2014/main" id="{87FC1AE5-F497-4CD5-AC54-959B8AAFBB08}"/>
              </a:ext>
            </a:extLst>
          </p:cNvPr>
          <p:cNvSpPr txBox="1"/>
          <p:nvPr/>
        </p:nvSpPr>
        <p:spPr>
          <a:xfrm>
            <a:off x="746760" y="3977663"/>
            <a:ext cx="10698480" cy="548640"/>
          </a:xfrm>
          <a:prstGeom prst="rect">
            <a:avLst/>
          </a:prstGeom>
          <a:noFill/>
        </p:spPr>
        <p:txBody>
          <a:bodyPr wrap="square" rtlCol="0">
            <a:spAutoFit/>
          </a:bodyPr>
          <a:lstStyle/>
          <a:p>
            <a:r>
              <a:rPr lang="en-US" sz="28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IPv6 (128-bit) address</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800" dirty="0">
                <a:latin typeface="+mj-lt"/>
                <a:ea typeface="Amazon Ember" panose="020B0603020204020204" pitchFamily="34" charset="0"/>
                <a:cs typeface="Amazon Ember" panose="020B0603020204020204" pitchFamily="34" charset="0"/>
              </a:rPr>
              <a:t>2600:1f18:22ba:8c00:ba86:a05e:a5ba:00FF</a:t>
            </a:r>
          </a:p>
        </p:txBody>
      </p:sp>
      <p:sp>
        <p:nvSpPr>
          <p:cNvPr id="4" name="Footer Placeholder 3">
            <a:extLst>
              <a:ext uri="{FF2B5EF4-FFF2-40B4-BE49-F238E27FC236}">
                <a16:creationId xmlns:a16="http://schemas.microsoft.com/office/drawing/2014/main" id="{19D8FE7F-3EEC-4061-859A-63E62ED98C3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id="{5726E39A-51D4-460F-B782-6BEEE2C64324}"/>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12</a:t>
            </a:fld>
            <a:endParaRPr lang="en-US" dirty="0"/>
          </a:p>
        </p:txBody>
      </p:sp>
    </p:spTree>
    <p:custDataLst>
      <p:tags r:id="rId1"/>
    </p:custDataLst>
    <p:extLst>
      <p:ext uri="{BB962C8B-B14F-4D97-AF65-F5344CB8AC3E}">
        <p14:creationId xmlns:p14="http://schemas.microsoft.com/office/powerpoint/2010/main" val="138643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A31D-A1C3-4E95-A143-34409266B839}"/>
              </a:ext>
            </a:extLst>
          </p:cNvPr>
          <p:cNvSpPr>
            <a:spLocks noGrp="1"/>
          </p:cNvSpPr>
          <p:nvPr>
            <p:ph type="title"/>
          </p:nvPr>
        </p:nvSpPr>
        <p:spPr/>
        <p:txBody>
          <a:bodyPr/>
          <a:lstStyle/>
          <a:p>
            <a:r>
              <a:rPr lang="en-US" dirty="0"/>
              <a:t>IP  Address Classification</a:t>
            </a:r>
          </a:p>
        </p:txBody>
      </p:sp>
      <p:sp>
        <p:nvSpPr>
          <p:cNvPr id="4" name="Footer Placeholder 3">
            <a:extLst>
              <a:ext uri="{FF2B5EF4-FFF2-40B4-BE49-F238E27FC236}">
                <a16:creationId xmlns:a16="http://schemas.microsoft.com/office/drawing/2014/main" id="{19D8FE7F-3EEC-4061-859A-63E62ED98C3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id="{5726E39A-51D4-460F-B782-6BEEE2C64324}"/>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13</a:t>
            </a:fld>
            <a:endParaRPr lang="en-US" dirty="0"/>
          </a:p>
        </p:txBody>
      </p:sp>
      <p:sp>
        <p:nvSpPr>
          <p:cNvPr id="5" name="TextBox 4"/>
          <p:cNvSpPr txBox="1"/>
          <p:nvPr/>
        </p:nvSpPr>
        <p:spPr>
          <a:xfrm>
            <a:off x="1524000" y="1943100"/>
            <a:ext cx="8494633" cy="4832092"/>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IP ADDRESS CLASSIFICATION</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a:t>
            </a:r>
          </a:p>
          <a:p>
            <a:r>
              <a:rPr lang="en-IN" sz="2000" dirty="0">
                <a:latin typeface="Arial" panose="020B0604020202020204" pitchFamily="34" charset="0"/>
                <a:cs typeface="Arial" panose="020B0604020202020204" pitchFamily="34" charset="0"/>
              </a:rPr>
              <a:t>IP ADDRESS are divided into 5 classes	</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CLASS A 0 - 127	</a:t>
            </a:r>
          </a:p>
          <a:p>
            <a:r>
              <a:rPr lang="en-IN" sz="2000" dirty="0">
                <a:latin typeface="Arial" panose="020B0604020202020204" pitchFamily="34" charset="0"/>
                <a:cs typeface="Arial" panose="020B0604020202020204" pitchFamily="34" charset="0"/>
              </a:rPr>
              <a:t>CLASS B 128 - 191	</a:t>
            </a:r>
          </a:p>
          <a:p>
            <a:r>
              <a:rPr lang="en-IN" sz="2000" dirty="0">
                <a:latin typeface="Arial" panose="020B0604020202020204" pitchFamily="34" charset="0"/>
                <a:cs typeface="Arial" panose="020B0604020202020204" pitchFamily="34" charset="0"/>
              </a:rPr>
              <a:t>CLASS C 192 - 223	</a:t>
            </a:r>
          </a:p>
          <a:p>
            <a:r>
              <a:rPr lang="en-IN" sz="2000" dirty="0">
                <a:latin typeface="Arial" panose="020B0604020202020204" pitchFamily="34" charset="0"/>
                <a:cs typeface="Arial" panose="020B0604020202020204" pitchFamily="34" charset="0"/>
              </a:rPr>
              <a:t>CLASS D 224 – 239	</a:t>
            </a:r>
          </a:p>
          <a:p>
            <a:r>
              <a:rPr lang="en-IN" sz="2000" dirty="0">
                <a:latin typeface="Arial" panose="020B0604020202020204" pitchFamily="34" charset="0"/>
                <a:cs typeface="Arial" panose="020B0604020202020204" pitchFamily="34" charset="0"/>
              </a:rPr>
              <a:t>CLASS E 240 – 255	</a:t>
            </a:r>
          </a:p>
          <a:p>
            <a:r>
              <a:rPr lang="en-IN" sz="2000" dirty="0">
                <a:latin typeface="Arial" panose="020B0604020202020204" pitchFamily="34" charset="0"/>
                <a:cs typeface="Arial" panose="020B0604020202020204" pitchFamily="34" charset="0"/>
              </a:rPr>
              <a:t>CLAS A, B, C used in LAN &amp; WAN	</a:t>
            </a:r>
          </a:p>
          <a:p>
            <a:r>
              <a:rPr lang="en-IN" sz="2000" dirty="0">
                <a:latin typeface="Arial" panose="020B0604020202020204" pitchFamily="34" charset="0"/>
                <a:cs typeface="Arial" panose="020B0604020202020204" pitchFamily="34" charset="0"/>
              </a:rPr>
              <a:t>CLASS D reserved for multicasting	</a:t>
            </a:r>
          </a:p>
          <a:p>
            <a:r>
              <a:rPr lang="en-IN" sz="2000" dirty="0">
                <a:latin typeface="Arial" panose="020B0604020202020204" pitchFamily="34" charset="0"/>
                <a:cs typeface="Arial" panose="020B0604020202020204" pitchFamily="34" charset="0"/>
              </a:rPr>
              <a:t>CLASS E reserved for research &amp; development and for future use 	</a:t>
            </a:r>
          </a:p>
          <a:p>
            <a:endParaRPr lang="en-IN" sz="2800" dirty="0" err="1">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60529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8A2D17-6AF2-4483-9B1C-01A83F42ED94}"/>
              </a:ext>
            </a:extLst>
          </p:cNvPr>
          <p:cNvSpPr>
            <a:spLocks noGrp="1"/>
          </p:cNvSpPr>
          <p:nvPr>
            <p:ph type="title"/>
          </p:nvPr>
        </p:nvSpPr>
        <p:spPr/>
        <p:txBody>
          <a:bodyPr/>
          <a:lstStyle/>
          <a:p>
            <a:r>
              <a:rPr lang="en-US" dirty="0"/>
              <a:t>Public IP address  And Private IP Address</a:t>
            </a:r>
          </a:p>
        </p:txBody>
      </p:sp>
      <p:sp>
        <p:nvSpPr>
          <p:cNvPr id="5" name="Footer Placeholder 4">
            <a:extLst>
              <a:ext uri="{FF2B5EF4-FFF2-40B4-BE49-F238E27FC236}">
                <a16:creationId xmlns:a16="http://schemas.microsoft.com/office/drawing/2014/main" id="{A0969EFA-E334-4E23-B3D0-9A5CCE3EEB8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E7CE9B63-D12C-45C8-B395-3E17DE8915BE}"/>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14</a:t>
            </a:fld>
            <a:endParaRPr lang="en-US" dirty="0"/>
          </a:p>
        </p:txBody>
      </p:sp>
      <p:sp>
        <p:nvSpPr>
          <p:cNvPr id="2" name="Content Placeholder 1"/>
          <p:cNvSpPr>
            <a:spLocks noGrp="1"/>
          </p:cNvSpPr>
          <p:nvPr>
            <p:ph idx="1"/>
          </p:nvPr>
        </p:nvSpPr>
        <p:spPr>
          <a:xfrm>
            <a:off x="419100" y="1528175"/>
            <a:ext cx="5827212" cy="4648788"/>
          </a:xfrm>
        </p:spPr>
        <p:txBody>
          <a:bodyPr/>
          <a:lstStyle/>
          <a:p>
            <a:r>
              <a:rPr lang="en-IN" dirty="0"/>
              <a:t>Public IP Address</a:t>
            </a:r>
          </a:p>
          <a:p>
            <a:endParaRPr lang="en-IN" dirty="0"/>
          </a:p>
          <a:p>
            <a:r>
              <a:rPr lang="en-IN" sz="2000" dirty="0"/>
              <a:t>External (global) reach</a:t>
            </a:r>
          </a:p>
          <a:p>
            <a:r>
              <a:rPr lang="en-IN" sz="2000" dirty="0"/>
              <a:t>Used for communicating outside your private network, over the internet</a:t>
            </a:r>
          </a:p>
          <a:p>
            <a:r>
              <a:rPr lang="en-IN" sz="2000" dirty="0"/>
              <a:t>A unique numeric code never reused by other devices</a:t>
            </a:r>
          </a:p>
          <a:p>
            <a:r>
              <a:rPr lang="en-IN" sz="2000" dirty="0"/>
              <a:t>Found by Googling: "What is my IP address?“</a:t>
            </a:r>
          </a:p>
          <a:p>
            <a:r>
              <a:rPr lang="en-IN" sz="2000" dirty="0"/>
              <a:t>Assigned and controlled by your internet service provider</a:t>
            </a:r>
          </a:p>
          <a:p>
            <a:r>
              <a:rPr lang="en-IN" sz="2000" dirty="0"/>
              <a:t>Not free</a:t>
            </a:r>
          </a:p>
        </p:txBody>
      </p:sp>
      <p:sp>
        <p:nvSpPr>
          <p:cNvPr id="3" name="Content Placeholder 2"/>
          <p:cNvSpPr>
            <a:spLocks noGrp="1"/>
          </p:cNvSpPr>
          <p:nvPr>
            <p:ph idx="13"/>
          </p:nvPr>
        </p:nvSpPr>
        <p:spPr/>
        <p:txBody>
          <a:bodyPr/>
          <a:lstStyle/>
          <a:p>
            <a:r>
              <a:rPr lang="en-IN" dirty="0"/>
              <a:t>Private IP Address</a:t>
            </a:r>
          </a:p>
          <a:p>
            <a:endParaRPr lang="en-IN" dirty="0"/>
          </a:p>
          <a:p>
            <a:r>
              <a:rPr lang="en-IN" sz="2000" dirty="0"/>
              <a:t>Internal (local) reach</a:t>
            </a:r>
          </a:p>
          <a:p>
            <a:r>
              <a:rPr lang="en-IN" sz="2000" dirty="0"/>
              <a:t>Used for communicating within your private network, with other devices in your home or office</a:t>
            </a:r>
          </a:p>
          <a:p>
            <a:r>
              <a:rPr lang="en-IN" sz="2000" dirty="0"/>
              <a:t>A non-unique numeric code that may be reused by other devices in other private networks</a:t>
            </a:r>
          </a:p>
          <a:p>
            <a:r>
              <a:rPr lang="en-IN" sz="2000" dirty="0"/>
              <a:t>Found via your device’s internal settings</a:t>
            </a:r>
          </a:p>
          <a:p>
            <a:r>
              <a:rPr lang="en-IN" sz="2000" dirty="0"/>
              <a:t>Assigned to your specific device within a private network</a:t>
            </a:r>
          </a:p>
        </p:txBody>
      </p:sp>
    </p:spTree>
    <p:custDataLst>
      <p:tags r:id="rId1"/>
    </p:custDataLst>
    <p:extLst>
      <p:ext uri="{BB962C8B-B14F-4D97-AF65-F5344CB8AC3E}">
        <p14:creationId xmlns:p14="http://schemas.microsoft.com/office/powerpoint/2010/main" val="53866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8A2D17-6AF2-4483-9B1C-01A83F42ED94}"/>
              </a:ext>
            </a:extLst>
          </p:cNvPr>
          <p:cNvSpPr>
            <a:spLocks noGrp="1"/>
          </p:cNvSpPr>
          <p:nvPr>
            <p:ph type="title"/>
          </p:nvPr>
        </p:nvSpPr>
        <p:spPr/>
        <p:txBody>
          <a:bodyPr/>
          <a:lstStyle/>
          <a:p>
            <a:r>
              <a:rPr lang="en-US" dirty="0"/>
              <a:t>Public IP address types</a:t>
            </a:r>
          </a:p>
        </p:txBody>
      </p:sp>
      <p:sp>
        <p:nvSpPr>
          <p:cNvPr id="7" name="Content Placeholder 6">
            <a:extLst>
              <a:ext uri="{FF2B5EF4-FFF2-40B4-BE49-F238E27FC236}">
                <a16:creationId xmlns:a16="http://schemas.microsoft.com/office/drawing/2014/main" id="{C7DFC304-A6A8-4FAF-9B95-B29B1F345B75}"/>
              </a:ext>
            </a:extLst>
          </p:cNvPr>
          <p:cNvSpPr>
            <a:spLocks noGrp="1"/>
          </p:cNvSpPr>
          <p:nvPr>
            <p:ph idx="1"/>
          </p:nvPr>
        </p:nvSpPr>
        <p:spPr>
          <a:xfrm>
            <a:off x="419100" y="1528175"/>
            <a:ext cx="5644816" cy="4648788"/>
          </a:xfrm>
        </p:spPr>
        <p:txBody>
          <a:bodyPr/>
          <a:lstStyle/>
          <a:p>
            <a:pPr marL="0" indent="0">
              <a:buNone/>
            </a:pPr>
            <a:r>
              <a:rPr lang="en-US" b="1" dirty="0">
                <a:solidFill>
                  <a:schemeClr val="accent5"/>
                </a:solidFill>
              </a:rPr>
              <a:t>Public IPv4 address</a:t>
            </a:r>
          </a:p>
          <a:p>
            <a:r>
              <a:rPr lang="en-US" dirty="0"/>
              <a:t>Manually assigned through an Elastic IP address</a:t>
            </a:r>
          </a:p>
          <a:p>
            <a:r>
              <a:rPr lang="en-US" dirty="0"/>
              <a:t>Automatically assigned through the auto-assign public IP address settings at the subnet level</a:t>
            </a:r>
          </a:p>
        </p:txBody>
      </p:sp>
      <p:sp>
        <p:nvSpPr>
          <p:cNvPr id="8" name="Content Placeholder 7">
            <a:extLst>
              <a:ext uri="{FF2B5EF4-FFF2-40B4-BE49-F238E27FC236}">
                <a16:creationId xmlns:a16="http://schemas.microsoft.com/office/drawing/2014/main" id="{3DB1EAC3-9D6A-490E-BB59-FAE6347AE702}"/>
              </a:ext>
            </a:extLst>
          </p:cNvPr>
          <p:cNvSpPr>
            <a:spLocks noGrp="1"/>
          </p:cNvSpPr>
          <p:nvPr>
            <p:ph idx="13"/>
          </p:nvPr>
        </p:nvSpPr>
        <p:spPr/>
        <p:txBody>
          <a:bodyPr/>
          <a:lstStyle/>
          <a:p>
            <a:pPr marL="0" indent="0">
              <a:buNone/>
            </a:pPr>
            <a:r>
              <a:rPr lang="en-US" b="1" dirty="0">
                <a:solidFill>
                  <a:schemeClr val="accent5"/>
                </a:solidFill>
              </a:rPr>
              <a:t>Elastic IP address</a:t>
            </a:r>
          </a:p>
          <a:p>
            <a:r>
              <a:rPr lang="en-US" dirty="0"/>
              <a:t>Associated with an AWS account</a:t>
            </a:r>
          </a:p>
          <a:p>
            <a:r>
              <a:rPr lang="en-US" dirty="0"/>
              <a:t>Can be allocated and remapped anytime</a:t>
            </a:r>
          </a:p>
          <a:p>
            <a:r>
              <a:rPr lang="en-US" dirty="0"/>
              <a:t>Additional costs might apply</a:t>
            </a:r>
          </a:p>
        </p:txBody>
      </p:sp>
      <p:sp>
        <p:nvSpPr>
          <p:cNvPr id="5" name="Footer Placeholder 4">
            <a:extLst>
              <a:ext uri="{FF2B5EF4-FFF2-40B4-BE49-F238E27FC236}">
                <a16:creationId xmlns:a16="http://schemas.microsoft.com/office/drawing/2014/main" id="{A0969EFA-E334-4E23-B3D0-9A5CCE3EEB8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E7CE9B63-D12C-45C8-B395-3E17DE8915BE}"/>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15</a:t>
            </a:fld>
            <a:endParaRPr lang="en-US" dirty="0"/>
          </a:p>
        </p:txBody>
      </p:sp>
    </p:spTree>
    <p:custDataLst>
      <p:tags r:id="rId1"/>
    </p:custDataLst>
    <p:extLst>
      <p:ext uri="{BB962C8B-B14F-4D97-AF65-F5344CB8AC3E}">
        <p14:creationId xmlns:p14="http://schemas.microsoft.com/office/powerpoint/2010/main" val="158172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8A2D17-6AF2-4483-9B1C-01A83F42ED94}"/>
              </a:ext>
            </a:extLst>
          </p:cNvPr>
          <p:cNvSpPr>
            <a:spLocks noGrp="1"/>
          </p:cNvSpPr>
          <p:nvPr>
            <p:ph type="title"/>
          </p:nvPr>
        </p:nvSpPr>
        <p:spPr/>
        <p:txBody>
          <a:bodyPr/>
          <a:lstStyle/>
          <a:p>
            <a:r>
              <a:rPr lang="en-US" dirty="0"/>
              <a:t>Private IP address Class</a:t>
            </a:r>
          </a:p>
        </p:txBody>
      </p:sp>
      <p:sp>
        <p:nvSpPr>
          <p:cNvPr id="5" name="Footer Placeholder 4">
            <a:extLst>
              <a:ext uri="{FF2B5EF4-FFF2-40B4-BE49-F238E27FC236}">
                <a16:creationId xmlns:a16="http://schemas.microsoft.com/office/drawing/2014/main" id="{A0969EFA-E334-4E23-B3D0-9A5CCE3EEB8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E7CE9B63-D12C-45C8-B395-3E17DE8915BE}"/>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16</a:t>
            </a:fld>
            <a:endParaRPr lang="en-US" dirty="0"/>
          </a:p>
        </p:txBody>
      </p:sp>
      <p:pic>
        <p:nvPicPr>
          <p:cNvPr id="13" name="Content Placeholder 12"/>
          <p:cNvPicPr>
            <a:picLocks noGrp="1" noChangeAspect="1"/>
          </p:cNvPicPr>
          <p:nvPr>
            <p:ph idx="1"/>
          </p:nvPr>
        </p:nvPicPr>
        <p:blipFill>
          <a:blip r:embed="rId4"/>
          <a:stretch>
            <a:fillRect/>
          </a:stretch>
        </p:blipFill>
        <p:spPr>
          <a:xfrm>
            <a:off x="419100" y="1524000"/>
            <a:ext cx="11010900" cy="4832350"/>
          </a:xfrm>
          <a:prstGeom prst="rect">
            <a:avLst/>
          </a:prstGeom>
        </p:spPr>
      </p:pic>
    </p:spTree>
    <p:custDataLst>
      <p:tags r:id="rId1"/>
    </p:custDataLst>
    <p:extLst>
      <p:ext uri="{BB962C8B-B14F-4D97-AF65-F5344CB8AC3E}">
        <p14:creationId xmlns:p14="http://schemas.microsoft.com/office/powerpoint/2010/main" val="71791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8A2D17-6AF2-4483-9B1C-01A83F42ED94}"/>
              </a:ext>
            </a:extLst>
          </p:cNvPr>
          <p:cNvSpPr>
            <a:spLocks noGrp="1"/>
          </p:cNvSpPr>
          <p:nvPr>
            <p:ph type="title"/>
          </p:nvPr>
        </p:nvSpPr>
        <p:spPr/>
        <p:txBody>
          <a:bodyPr/>
          <a:lstStyle/>
          <a:p>
            <a:r>
              <a:rPr lang="en-US" dirty="0"/>
              <a:t>Private IP address Class</a:t>
            </a:r>
          </a:p>
        </p:txBody>
      </p:sp>
      <p:sp>
        <p:nvSpPr>
          <p:cNvPr id="5" name="Footer Placeholder 4">
            <a:extLst>
              <a:ext uri="{FF2B5EF4-FFF2-40B4-BE49-F238E27FC236}">
                <a16:creationId xmlns:a16="http://schemas.microsoft.com/office/drawing/2014/main" id="{A0969EFA-E334-4E23-B3D0-9A5CCE3EEB8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E7CE9B63-D12C-45C8-B395-3E17DE8915BE}"/>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17</a:t>
            </a:fld>
            <a:endParaRPr lang="en-US" dirty="0"/>
          </a:p>
        </p:txBody>
      </p:sp>
      <p:pic>
        <p:nvPicPr>
          <p:cNvPr id="11" name="Content Placeholder 10"/>
          <p:cNvPicPr>
            <a:picLocks noGrp="1" noChangeAspect="1"/>
          </p:cNvPicPr>
          <p:nvPr>
            <p:ph idx="1"/>
          </p:nvPr>
        </p:nvPicPr>
        <p:blipFill>
          <a:blip r:embed="rId4"/>
          <a:stretch>
            <a:fillRect/>
          </a:stretch>
        </p:blipFill>
        <p:spPr>
          <a:xfrm>
            <a:off x="533400" y="1476842"/>
            <a:ext cx="9867900" cy="5381158"/>
          </a:xfrm>
          <a:prstGeom prst="rect">
            <a:avLst/>
          </a:prstGeom>
        </p:spPr>
      </p:pic>
    </p:spTree>
    <p:custDataLst>
      <p:tags r:id="rId1"/>
    </p:custDataLst>
    <p:extLst>
      <p:ext uri="{BB962C8B-B14F-4D97-AF65-F5344CB8AC3E}">
        <p14:creationId xmlns:p14="http://schemas.microsoft.com/office/powerpoint/2010/main" val="1810942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1A7E-F3ED-4D4D-AB5C-93A710A3F912}"/>
              </a:ext>
            </a:extLst>
          </p:cNvPr>
          <p:cNvSpPr>
            <a:spLocks noGrp="1"/>
          </p:cNvSpPr>
          <p:nvPr>
            <p:ph type="title"/>
          </p:nvPr>
        </p:nvSpPr>
        <p:spPr/>
        <p:txBody>
          <a:bodyPr/>
          <a:lstStyle/>
          <a:p>
            <a:r>
              <a:rPr lang="en-US" dirty="0"/>
              <a:t>Classless Inter-Domain Routing (CIDR)</a:t>
            </a:r>
          </a:p>
        </p:txBody>
      </p:sp>
      <p:grpSp>
        <p:nvGrpSpPr>
          <p:cNvPr id="19" name="Group 18" descr="binary conversion for IPv4 CIDR of 192.0.2.0/24.">
            <a:extLst>
              <a:ext uri="{FF2B5EF4-FFF2-40B4-BE49-F238E27FC236}">
                <a16:creationId xmlns:a16="http://schemas.microsoft.com/office/drawing/2014/main" id="{D4C54B18-B912-4A00-85FE-2E564D4DCFDF}"/>
              </a:ext>
            </a:extLst>
          </p:cNvPr>
          <p:cNvGrpSpPr/>
          <p:nvPr/>
        </p:nvGrpSpPr>
        <p:grpSpPr>
          <a:xfrm>
            <a:off x="63523" y="1467408"/>
            <a:ext cx="12064955" cy="4174987"/>
            <a:chOff x="18595" y="1467408"/>
            <a:chExt cx="12064955" cy="4174987"/>
          </a:xfrm>
        </p:grpSpPr>
        <p:sp>
          <p:nvSpPr>
            <p:cNvPr id="32" name="TextBox 31">
              <a:extLst>
                <a:ext uri="{FF2B5EF4-FFF2-40B4-BE49-F238E27FC236}">
                  <a16:creationId xmlns:a16="http://schemas.microsoft.com/office/drawing/2014/main" id="{EF3D9E4C-470B-41A3-8A92-04AADA053D42}"/>
                </a:ext>
              </a:extLst>
            </p:cNvPr>
            <p:cNvSpPr txBox="1"/>
            <p:nvPr/>
          </p:nvSpPr>
          <p:spPr>
            <a:xfrm>
              <a:off x="895505" y="1467408"/>
              <a:ext cx="5429692" cy="523220"/>
            </a:xfrm>
            <a:prstGeom prst="rect">
              <a:avLst/>
            </a:prstGeom>
            <a:noFill/>
          </p:spPr>
          <p:txBody>
            <a:bodyPr wrap="non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Network identifier (routing prefix)</a:t>
              </a:r>
            </a:p>
          </p:txBody>
        </p:sp>
        <p:sp>
          <p:nvSpPr>
            <p:cNvPr id="30" name="Rectangle 29">
              <a:extLst>
                <a:ext uri="{FF2B5EF4-FFF2-40B4-BE49-F238E27FC236}">
                  <a16:creationId xmlns:a16="http://schemas.microsoft.com/office/drawing/2014/main" id="{6B5A065D-FD94-4E0E-AEA5-F558AEF7D24C}"/>
                </a:ext>
                <a:ext uri="{C183D7F6-B498-43B3-948B-1728B52AA6E4}">
                  <adec:decorative xmlns:adec="http://schemas.microsoft.com/office/drawing/2017/decorative" val="1"/>
                </a:ext>
              </a:extLst>
            </p:cNvPr>
            <p:cNvSpPr/>
            <p:nvPr/>
          </p:nvSpPr>
          <p:spPr>
            <a:xfrm>
              <a:off x="289437" y="2229616"/>
              <a:ext cx="6475208" cy="107124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F4015B3-5155-4D45-AAA9-A56ABCCAB92E}"/>
                </a:ext>
              </a:extLst>
            </p:cNvPr>
            <p:cNvSpPr txBox="1"/>
            <p:nvPr/>
          </p:nvSpPr>
          <p:spPr>
            <a:xfrm>
              <a:off x="543579" y="2503629"/>
              <a:ext cx="814647"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192</a:t>
              </a:r>
            </a:p>
          </p:txBody>
        </p:sp>
        <p:sp>
          <p:nvSpPr>
            <p:cNvPr id="34" name="Arrow: Down 33" descr="down arrow">
              <a:extLst>
                <a:ext uri="{FF2B5EF4-FFF2-40B4-BE49-F238E27FC236}">
                  <a16:creationId xmlns:a16="http://schemas.microsoft.com/office/drawing/2014/main" id="{95CC1E46-F9C1-4AC6-B6A1-9F16670DC0FE}"/>
                </a:ext>
              </a:extLst>
            </p:cNvPr>
            <p:cNvSpPr/>
            <p:nvPr/>
          </p:nvSpPr>
          <p:spPr>
            <a:xfrm>
              <a:off x="813742"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28A55E8-AB91-4672-81EF-A297C4DA84E8}"/>
                </a:ext>
              </a:extLst>
            </p:cNvPr>
            <p:cNvSpPr txBox="1"/>
            <p:nvPr/>
          </p:nvSpPr>
          <p:spPr>
            <a:xfrm>
              <a:off x="18595" y="4104142"/>
              <a:ext cx="1864613" cy="523220"/>
            </a:xfrm>
            <a:prstGeom prst="rect">
              <a:avLst/>
            </a:prstGeom>
            <a:noFill/>
          </p:spPr>
          <p:txBody>
            <a:bodyPr wrap="non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11000000</a:t>
              </a:r>
            </a:p>
          </p:txBody>
        </p:sp>
        <p:sp>
          <p:nvSpPr>
            <p:cNvPr id="14" name="TextBox 13">
              <a:extLst>
                <a:ext uri="{FF2B5EF4-FFF2-40B4-BE49-F238E27FC236}">
                  <a16:creationId xmlns:a16="http://schemas.microsoft.com/office/drawing/2014/main" id="{D4C9D6BF-B882-4FA9-A5BC-0C96E7E5752E}"/>
                </a:ext>
              </a:extLst>
            </p:cNvPr>
            <p:cNvSpPr txBox="1"/>
            <p:nvPr/>
          </p:nvSpPr>
          <p:spPr>
            <a:xfrm>
              <a:off x="449000" y="5119175"/>
              <a:ext cx="1003801"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sp>
          <p:nvSpPr>
            <p:cNvPr id="9" name="TextBox 8">
              <a:extLst>
                <a:ext uri="{FF2B5EF4-FFF2-40B4-BE49-F238E27FC236}">
                  <a16:creationId xmlns:a16="http://schemas.microsoft.com/office/drawing/2014/main" id="{67B15A49-80A6-4F44-B421-16B96E2ADFAB}"/>
                </a:ext>
              </a:extLst>
            </p:cNvPr>
            <p:cNvSpPr txBox="1"/>
            <p:nvPr/>
          </p:nvSpPr>
          <p:spPr>
            <a:xfrm>
              <a:off x="1936645" y="2485700"/>
              <a:ext cx="814647" cy="523220"/>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6" name="TextBox 5">
              <a:extLst>
                <a:ext uri="{FF2B5EF4-FFF2-40B4-BE49-F238E27FC236}">
                  <a16:creationId xmlns:a16="http://schemas.microsoft.com/office/drawing/2014/main" id="{B860D9E6-B781-4B52-89E0-61AE267047CA}"/>
                </a:ext>
              </a:extLst>
            </p:cNvPr>
            <p:cNvSpPr txBox="1"/>
            <p:nvPr/>
          </p:nvSpPr>
          <p:spPr>
            <a:xfrm>
              <a:off x="3543717" y="2503629"/>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35" name="Arrow: Down 34">
              <a:extLst>
                <a:ext uri="{FF2B5EF4-FFF2-40B4-BE49-F238E27FC236}">
                  <a16:creationId xmlns:a16="http://schemas.microsoft.com/office/drawing/2014/main" id="{A64763E7-8B76-4288-B507-9FAE59028ED7}"/>
                </a:ext>
                <a:ext uri="{C183D7F6-B498-43B3-948B-1728B52AA6E4}">
                  <adec:decorative xmlns:adec="http://schemas.microsoft.com/office/drawing/2017/decorative" val="1"/>
                </a:ext>
              </a:extLst>
            </p:cNvPr>
            <p:cNvSpPr/>
            <p:nvPr/>
          </p:nvSpPr>
          <p:spPr>
            <a:xfrm>
              <a:off x="3610351"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524032E1-7686-4374-86A3-62622FDC821F}"/>
                </a:ext>
              </a:extLst>
            </p:cNvPr>
            <p:cNvSpPr txBox="1"/>
            <p:nvPr/>
          </p:nvSpPr>
          <p:spPr>
            <a:xfrm>
              <a:off x="2821876" y="4104142"/>
              <a:ext cx="1864613" cy="523220"/>
            </a:xfrm>
            <a:prstGeom prst="rect">
              <a:avLst/>
            </a:prstGeom>
            <a:noFill/>
          </p:spPr>
          <p:txBody>
            <a:bodyPr wrap="non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00000000</a:t>
              </a:r>
            </a:p>
          </p:txBody>
        </p:sp>
        <p:sp>
          <p:nvSpPr>
            <p:cNvPr id="15" name="TextBox 14">
              <a:extLst>
                <a:ext uri="{FF2B5EF4-FFF2-40B4-BE49-F238E27FC236}">
                  <a16:creationId xmlns:a16="http://schemas.microsoft.com/office/drawing/2014/main" id="{615081F9-8FA3-4C4E-B3A4-485FEAD97FEE}"/>
                </a:ext>
              </a:extLst>
            </p:cNvPr>
            <p:cNvSpPr txBox="1"/>
            <p:nvPr/>
          </p:nvSpPr>
          <p:spPr>
            <a:xfrm>
              <a:off x="3234323" y="5119175"/>
              <a:ext cx="1003801"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sp>
          <p:nvSpPr>
            <p:cNvPr id="10" name="TextBox 9">
              <a:extLst>
                <a:ext uri="{FF2B5EF4-FFF2-40B4-BE49-F238E27FC236}">
                  <a16:creationId xmlns:a16="http://schemas.microsoft.com/office/drawing/2014/main" id="{0499B54F-34F0-4774-98D1-9799E72A7260}"/>
                </a:ext>
              </a:extLst>
            </p:cNvPr>
            <p:cNvSpPr txBox="1"/>
            <p:nvPr/>
          </p:nvSpPr>
          <p:spPr>
            <a:xfrm>
              <a:off x="4722777" y="2503629"/>
              <a:ext cx="814647" cy="523220"/>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7" name="TextBox 6">
              <a:extLst>
                <a:ext uri="{FF2B5EF4-FFF2-40B4-BE49-F238E27FC236}">
                  <a16:creationId xmlns:a16="http://schemas.microsoft.com/office/drawing/2014/main" id="{CC36F807-2A17-4D35-A915-BA84D49CE618}"/>
                </a:ext>
              </a:extLst>
            </p:cNvPr>
            <p:cNvSpPr txBox="1"/>
            <p:nvPr/>
          </p:nvSpPr>
          <p:spPr>
            <a:xfrm>
              <a:off x="6115843" y="2503629"/>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2</a:t>
              </a:r>
            </a:p>
          </p:txBody>
        </p:sp>
        <p:sp>
          <p:nvSpPr>
            <p:cNvPr id="36" name="Arrow: Down 35" descr="down arrow">
              <a:extLst>
                <a:ext uri="{FF2B5EF4-FFF2-40B4-BE49-F238E27FC236}">
                  <a16:creationId xmlns:a16="http://schemas.microsoft.com/office/drawing/2014/main" id="{D466225B-CD58-4D3C-92C5-2062FF0493CD}"/>
                </a:ext>
              </a:extLst>
            </p:cNvPr>
            <p:cNvSpPr/>
            <p:nvPr/>
          </p:nvSpPr>
          <p:spPr>
            <a:xfrm>
              <a:off x="6176013"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B53559AD-0AAF-49DF-9531-3E3F84BA350A}"/>
                </a:ext>
              </a:extLst>
            </p:cNvPr>
            <p:cNvSpPr txBox="1"/>
            <p:nvPr/>
          </p:nvSpPr>
          <p:spPr>
            <a:xfrm>
              <a:off x="5382968" y="4104142"/>
              <a:ext cx="1864613" cy="523220"/>
            </a:xfrm>
            <a:prstGeom prst="rect">
              <a:avLst/>
            </a:prstGeom>
            <a:noFill/>
          </p:spPr>
          <p:txBody>
            <a:bodyPr wrap="non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00000010</a:t>
              </a:r>
            </a:p>
          </p:txBody>
        </p:sp>
        <p:sp>
          <p:nvSpPr>
            <p:cNvPr id="16" name="TextBox 15">
              <a:extLst>
                <a:ext uri="{FF2B5EF4-FFF2-40B4-BE49-F238E27FC236}">
                  <a16:creationId xmlns:a16="http://schemas.microsoft.com/office/drawing/2014/main" id="{ED159887-81DE-492A-B333-72814DDF7E89}"/>
                </a:ext>
              </a:extLst>
            </p:cNvPr>
            <p:cNvSpPr txBox="1"/>
            <p:nvPr/>
          </p:nvSpPr>
          <p:spPr>
            <a:xfrm>
              <a:off x="5806525" y="5119175"/>
              <a:ext cx="1003801"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sp>
          <p:nvSpPr>
            <p:cNvPr id="11" name="TextBox 10">
              <a:extLst>
                <a:ext uri="{FF2B5EF4-FFF2-40B4-BE49-F238E27FC236}">
                  <a16:creationId xmlns:a16="http://schemas.microsoft.com/office/drawing/2014/main" id="{54B21761-D6EA-47FA-8089-D06447BAA4B5}"/>
                </a:ext>
              </a:extLst>
            </p:cNvPr>
            <p:cNvSpPr txBox="1"/>
            <p:nvPr/>
          </p:nvSpPr>
          <p:spPr>
            <a:xfrm>
              <a:off x="7196375" y="2503629"/>
              <a:ext cx="814647" cy="523220"/>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33" name="TextBox 32">
              <a:extLst>
                <a:ext uri="{FF2B5EF4-FFF2-40B4-BE49-F238E27FC236}">
                  <a16:creationId xmlns:a16="http://schemas.microsoft.com/office/drawing/2014/main" id="{8222A68F-981B-44AF-9EBA-7C268DC07241}"/>
                </a:ext>
              </a:extLst>
            </p:cNvPr>
            <p:cNvSpPr txBox="1"/>
            <p:nvPr/>
          </p:nvSpPr>
          <p:spPr>
            <a:xfrm>
              <a:off x="7578748" y="1467408"/>
              <a:ext cx="2416046" cy="523220"/>
            </a:xfrm>
            <a:prstGeom prst="rect">
              <a:avLst/>
            </a:prstGeom>
            <a:noFill/>
          </p:spPr>
          <p:txBody>
            <a:bodyPr wrap="non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Host identifier</a:t>
              </a:r>
            </a:p>
          </p:txBody>
        </p:sp>
        <p:sp>
          <p:nvSpPr>
            <p:cNvPr id="31" name="Rectangle 30">
              <a:extLst>
                <a:ext uri="{FF2B5EF4-FFF2-40B4-BE49-F238E27FC236}">
                  <a16:creationId xmlns:a16="http://schemas.microsoft.com/office/drawing/2014/main" id="{9C426CE2-9E41-4D54-847A-4E9471365C7D}"/>
                </a:ext>
                <a:ext uri="{C183D7F6-B498-43B3-948B-1728B52AA6E4}">
                  <adec:decorative xmlns:adec="http://schemas.microsoft.com/office/drawing/2017/decorative" val="1"/>
                </a:ext>
              </a:extLst>
            </p:cNvPr>
            <p:cNvSpPr/>
            <p:nvPr/>
          </p:nvSpPr>
          <p:spPr>
            <a:xfrm>
              <a:off x="8279047" y="2171529"/>
              <a:ext cx="1015448" cy="107124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8139E2B-E220-4647-8AAB-030A83159970}"/>
                </a:ext>
              </a:extLst>
            </p:cNvPr>
            <p:cNvSpPr txBox="1"/>
            <p:nvPr/>
          </p:nvSpPr>
          <p:spPr>
            <a:xfrm>
              <a:off x="8589441" y="2503629"/>
              <a:ext cx="394660"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0</a:t>
              </a:r>
            </a:p>
          </p:txBody>
        </p:sp>
        <p:sp>
          <p:nvSpPr>
            <p:cNvPr id="37" name="Arrow: Down 36" descr="down arrow">
              <a:extLst>
                <a:ext uri="{FF2B5EF4-FFF2-40B4-BE49-F238E27FC236}">
                  <a16:creationId xmlns:a16="http://schemas.microsoft.com/office/drawing/2014/main" id="{87126976-72B5-4963-9259-4A833BF822EB}"/>
                </a:ext>
              </a:extLst>
            </p:cNvPr>
            <p:cNvSpPr/>
            <p:nvPr/>
          </p:nvSpPr>
          <p:spPr>
            <a:xfrm>
              <a:off x="8650830" y="3530481"/>
              <a:ext cx="274320" cy="457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0494572C-199F-4905-8C48-99A33AF4AF79}"/>
                </a:ext>
              </a:extLst>
            </p:cNvPr>
            <p:cNvSpPr txBox="1"/>
            <p:nvPr/>
          </p:nvSpPr>
          <p:spPr>
            <a:xfrm>
              <a:off x="7618786" y="4104142"/>
              <a:ext cx="2305439" cy="954107"/>
            </a:xfrm>
            <a:prstGeom prst="rect">
              <a:avLst/>
            </a:prstGeom>
            <a:noFill/>
          </p:spPr>
          <p:txBody>
            <a:bodyPr wrap="non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00000000 </a:t>
              </a:r>
              <a:br>
                <a:rPr lang="en-US" sz="2800" dirty="0">
                  <a:latin typeface="Amazon Ember" panose="020B0603020204020204" pitchFamily="34" charset="0"/>
                  <a:ea typeface="Amazon Ember" panose="020B0603020204020204" pitchFamily="34" charset="0"/>
                  <a:cs typeface="Amazon Ember" panose="020B0603020204020204" pitchFamily="34" charset="0"/>
                </a:rPr>
              </a:br>
              <a:r>
                <a:rPr lang="en-US" sz="2800" dirty="0">
                  <a:latin typeface="Amazon Ember" panose="020B0603020204020204" pitchFamily="34" charset="0"/>
                  <a:ea typeface="Amazon Ember" panose="020B0603020204020204" pitchFamily="34" charset="0"/>
                  <a:cs typeface="Amazon Ember" panose="020B0603020204020204" pitchFamily="34" charset="0"/>
                </a:rPr>
                <a:t>to 11111111</a:t>
              </a:r>
            </a:p>
          </p:txBody>
        </p:sp>
        <p:sp>
          <p:nvSpPr>
            <p:cNvPr id="17" name="TextBox 16">
              <a:extLst>
                <a:ext uri="{FF2B5EF4-FFF2-40B4-BE49-F238E27FC236}">
                  <a16:creationId xmlns:a16="http://schemas.microsoft.com/office/drawing/2014/main" id="{18162D1D-4095-4111-848E-8F3C9B5C7206}"/>
                </a:ext>
              </a:extLst>
            </p:cNvPr>
            <p:cNvSpPr txBox="1"/>
            <p:nvPr/>
          </p:nvSpPr>
          <p:spPr>
            <a:xfrm>
              <a:off x="8102128" y="5119175"/>
              <a:ext cx="1369286"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Flexible</a:t>
              </a:r>
            </a:p>
          </p:txBody>
        </p:sp>
        <p:sp>
          <p:nvSpPr>
            <p:cNvPr id="13" name="TextBox 12">
              <a:extLst>
                <a:ext uri="{FF2B5EF4-FFF2-40B4-BE49-F238E27FC236}">
                  <a16:creationId xmlns:a16="http://schemas.microsoft.com/office/drawing/2014/main" id="{88784BF1-10E6-4A41-91CB-05DEC914930C}"/>
                </a:ext>
              </a:extLst>
            </p:cNvPr>
            <p:cNvSpPr txBox="1"/>
            <p:nvPr/>
          </p:nvSpPr>
          <p:spPr>
            <a:xfrm>
              <a:off x="9562520" y="2503629"/>
              <a:ext cx="814647" cy="523220"/>
            </a:xfrm>
            <a:prstGeom prst="rect">
              <a:avLst/>
            </a:prstGeom>
            <a:noFill/>
          </p:spPr>
          <p:txBody>
            <a:bodyPr wrap="square" rtlCol="0">
              <a:spAutoFit/>
            </a:bodyPr>
            <a:lstStyle/>
            <a:p>
              <a:pPr algn="ctr"/>
              <a:r>
                <a:rPr lang="en-US" sz="2800" dirty="0">
                  <a:latin typeface="Amazon Ember" panose="020B0603020204020204" pitchFamily="34" charset="0"/>
                  <a:ea typeface="Amazon Ember" panose="020B0603020204020204" pitchFamily="34" charset="0"/>
                  <a:cs typeface="Amazon Ember" panose="020B0603020204020204" pitchFamily="34" charset="0"/>
                </a:rPr>
                <a:t>/</a:t>
              </a:r>
            </a:p>
          </p:txBody>
        </p:sp>
        <p:sp>
          <p:nvSpPr>
            <p:cNvPr id="21" name="Oval 20">
              <a:extLst>
                <a:ext uri="{FF2B5EF4-FFF2-40B4-BE49-F238E27FC236}">
                  <a16:creationId xmlns:a16="http://schemas.microsoft.com/office/drawing/2014/main" id="{D44A47DF-ADE5-49DB-B223-F952C45690BF}"/>
                </a:ext>
                <a:ext uri="{C183D7F6-B498-43B3-948B-1728B52AA6E4}">
                  <adec:decorative xmlns:adec="http://schemas.microsoft.com/office/drawing/2017/decorative" val="1"/>
                </a:ext>
              </a:extLst>
            </p:cNvPr>
            <p:cNvSpPr/>
            <p:nvPr/>
          </p:nvSpPr>
          <p:spPr>
            <a:xfrm>
              <a:off x="10780855" y="2288670"/>
              <a:ext cx="954107" cy="954107"/>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78FA349-2A35-462A-A458-15A22F844231}"/>
                </a:ext>
              </a:extLst>
            </p:cNvPr>
            <p:cNvSpPr txBox="1"/>
            <p:nvPr/>
          </p:nvSpPr>
          <p:spPr>
            <a:xfrm>
              <a:off x="10955583" y="2503629"/>
              <a:ext cx="604653" cy="523220"/>
            </a:xfrm>
            <a:prstGeom prst="rect">
              <a:avLst/>
            </a:prstGeom>
            <a:noFill/>
          </p:spPr>
          <p:txBody>
            <a:bodyPr wrap="none" rtlCol="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24</a:t>
              </a:r>
            </a:p>
          </p:txBody>
        </p:sp>
        <p:sp>
          <p:nvSpPr>
            <p:cNvPr id="18" name="TextBox 17">
              <a:extLst>
                <a:ext uri="{FF2B5EF4-FFF2-40B4-BE49-F238E27FC236}">
                  <a16:creationId xmlns:a16="http://schemas.microsoft.com/office/drawing/2014/main" id="{DDCCDC21-67F3-467D-83D6-E734B8417C27}"/>
                </a:ext>
              </a:extLst>
            </p:cNvPr>
            <p:cNvSpPr txBox="1"/>
            <p:nvPr/>
          </p:nvSpPr>
          <p:spPr>
            <a:xfrm>
              <a:off x="10432264" y="3421368"/>
              <a:ext cx="1651286" cy="1015663"/>
            </a:xfrm>
            <a:prstGeom prst="rect">
              <a:avLst/>
            </a:prstGeom>
            <a:noFill/>
          </p:spPr>
          <p:txBody>
            <a:bodyPr wrap="non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Tells you how</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many bits are </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fixed</a:t>
              </a:r>
            </a:p>
          </p:txBody>
        </p:sp>
      </p:grpSp>
      <p:sp>
        <p:nvSpPr>
          <p:cNvPr id="4" name="Footer Placeholder 3">
            <a:extLst>
              <a:ext uri="{FF2B5EF4-FFF2-40B4-BE49-F238E27FC236}">
                <a16:creationId xmlns:a16="http://schemas.microsoft.com/office/drawing/2014/main" id="{1C8E133F-9EFF-4D9E-B2C5-BB46198827A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id="{383C4921-F7E1-42EB-AAB0-0A0A56CEF7E5}"/>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18</a:t>
            </a:fld>
            <a:endParaRPr lang="en-US" dirty="0"/>
          </a:p>
        </p:txBody>
      </p:sp>
    </p:spTree>
    <p:custDataLst>
      <p:tags r:id="rId1"/>
    </p:custDataLst>
    <p:extLst>
      <p:ext uri="{BB962C8B-B14F-4D97-AF65-F5344CB8AC3E}">
        <p14:creationId xmlns:p14="http://schemas.microsoft.com/office/powerpoint/2010/main" val="155913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534C-70CB-4075-956B-28C75E8CD01F}"/>
              </a:ext>
            </a:extLst>
          </p:cNvPr>
          <p:cNvSpPr>
            <a:spLocks noGrp="1"/>
          </p:cNvSpPr>
          <p:nvPr>
            <p:ph type="title"/>
          </p:nvPr>
        </p:nvSpPr>
        <p:spPr/>
        <p:txBody>
          <a:bodyPr/>
          <a:lstStyle/>
          <a:p>
            <a:r>
              <a:rPr lang="en-US" dirty="0"/>
              <a:t>Networks</a:t>
            </a:r>
          </a:p>
        </p:txBody>
      </p:sp>
      <p:grpSp>
        <p:nvGrpSpPr>
          <p:cNvPr id="45" name="Group 44" descr="two subnets consisting of three computers each connected through a router.">
            <a:extLst>
              <a:ext uri="{FF2B5EF4-FFF2-40B4-BE49-F238E27FC236}">
                <a16:creationId xmlns:a16="http://schemas.microsoft.com/office/drawing/2014/main" id="{16CFBCC5-309D-4369-9060-0BEE7C7AB8B9}"/>
              </a:ext>
            </a:extLst>
          </p:cNvPr>
          <p:cNvGrpSpPr/>
          <p:nvPr/>
        </p:nvGrpSpPr>
        <p:grpSpPr>
          <a:xfrm>
            <a:off x="898255" y="1803128"/>
            <a:ext cx="10395491" cy="4058650"/>
            <a:chOff x="891329" y="1803128"/>
            <a:chExt cx="10395491" cy="4058650"/>
          </a:xfrm>
        </p:grpSpPr>
        <p:pic>
          <p:nvPicPr>
            <p:cNvPr id="6" name="Graphic 5">
              <a:extLst>
                <a:ext uri="{FF2B5EF4-FFF2-40B4-BE49-F238E27FC236}">
                  <a16:creationId xmlns:a16="http://schemas.microsoft.com/office/drawing/2014/main" id="{3F4C4926-D38A-4915-A197-44A5DF76A61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329" y="1803128"/>
              <a:ext cx="914400" cy="914400"/>
            </a:xfrm>
            <a:prstGeom prst="rect">
              <a:avLst/>
            </a:prstGeom>
          </p:spPr>
        </p:pic>
        <p:cxnSp>
          <p:nvCxnSpPr>
            <p:cNvPr id="17" name="Straight Connector 16">
              <a:extLst>
                <a:ext uri="{FF2B5EF4-FFF2-40B4-BE49-F238E27FC236}">
                  <a16:creationId xmlns:a16="http://schemas.microsoft.com/office/drawing/2014/main" id="{BF4CA932-5E47-4E6C-97A4-31800B452DEC}"/>
                </a:ext>
              </a:extLst>
            </p:cNvPr>
            <p:cNvCxnSpPr>
              <a:cxnSpLocks/>
              <a:stCxn id="6" idx="3"/>
              <a:endCxn id="31" idx="1"/>
            </p:cNvCxnSpPr>
            <p:nvPr/>
          </p:nvCxnSpPr>
          <p:spPr>
            <a:xfrm>
              <a:off x="1805729" y="2260328"/>
              <a:ext cx="1309381" cy="1572124"/>
            </a:xfrm>
            <a:prstGeom prst="line">
              <a:avLst/>
            </a:prstGeom>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667C6097-B4CD-4089-861C-66D855D81F0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329" y="3375253"/>
              <a:ext cx="914400" cy="914400"/>
            </a:xfrm>
            <a:prstGeom prst="rect">
              <a:avLst/>
            </a:prstGeom>
          </p:spPr>
        </p:pic>
        <p:cxnSp>
          <p:nvCxnSpPr>
            <p:cNvPr id="19" name="Straight Connector 18">
              <a:extLst>
                <a:ext uri="{FF2B5EF4-FFF2-40B4-BE49-F238E27FC236}">
                  <a16:creationId xmlns:a16="http://schemas.microsoft.com/office/drawing/2014/main" id="{E901388A-7ACF-45E3-A0A9-28D56D34AA63}"/>
                </a:ext>
              </a:extLst>
            </p:cNvPr>
            <p:cNvCxnSpPr>
              <a:cxnSpLocks/>
              <a:stCxn id="8" idx="3"/>
              <a:endCxn id="31" idx="1"/>
            </p:cNvCxnSpPr>
            <p:nvPr/>
          </p:nvCxnSpPr>
          <p:spPr>
            <a:xfrm flipV="1">
              <a:off x="1805729" y="3832452"/>
              <a:ext cx="1309381" cy="1"/>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07A674E8-CEA3-416B-AD0C-29C40A1DD48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329" y="4947378"/>
              <a:ext cx="914400" cy="914400"/>
            </a:xfrm>
            <a:prstGeom prst="rect">
              <a:avLst/>
            </a:prstGeom>
          </p:spPr>
        </p:pic>
        <p:cxnSp>
          <p:nvCxnSpPr>
            <p:cNvPr id="21" name="Straight Connector 20">
              <a:extLst>
                <a:ext uri="{FF2B5EF4-FFF2-40B4-BE49-F238E27FC236}">
                  <a16:creationId xmlns:a16="http://schemas.microsoft.com/office/drawing/2014/main" id="{BBF4268A-5B4D-497A-8BCF-39EFA61A6A84}"/>
                </a:ext>
              </a:extLst>
            </p:cNvPr>
            <p:cNvCxnSpPr>
              <a:cxnSpLocks/>
              <a:stCxn id="10" idx="3"/>
              <a:endCxn id="31" idx="1"/>
            </p:cNvCxnSpPr>
            <p:nvPr/>
          </p:nvCxnSpPr>
          <p:spPr>
            <a:xfrm flipV="1">
              <a:off x="1805729" y="3832452"/>
              <a:ext cx="1309381" cy="15721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F215D48-E0B6-4F9D-8C2F-FC26FEA7BD05}"/>
                </a:ext>
              </a:extLst>
            </p:cNvPr>
            <p:cNvSpPr txBox="1"/>
            <p:nvPr/>
          </p:nvSpPr>
          <p:spPr>
            <a:xfrm>
              <a:off x="3115110" y="3632397"/>
              <a:ext cx="1207382" cy="400110"/>
            </a:xfrm>
            <a:prstGeom prst="rect">
              <a:avLst/>
            </a:prstGeom>
            <a:noFill/>
            <a:ln>
              <a:solidFill>
                <a:schemeClr val="tx1"/>
              </a:solidFill>
            </a:ln>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Subnet 1</a:t>
              </a:r>
            </a:p>
          </p:txBody>
        </p:sp>
        <p:cxnSp>
          <p:nvCxnSpPr>
            <p:cNvPr id="38" name="Straight Connector 37">
              <a:extLst>
                <a:ext uri="{FF2B5EF4-FFF2-40B4-BE49-F238E27FC236}">
                  <a16:creationId xmlns:a16="http://schemas.microsoft.com/office/drawing/2014/main" id="{F931899C-4BE0-45DF-8ACE-3CB5E901FA07}"/>
                </a:ext>
              </a:extLst>
            </p:cNvPr>
            <p:cNvCxnSpPr>
              <a:stCxn id="31" idx="3"/>
              <a:endCxn id="12" idx="1"/>
            </p:cNvCxnSpPr>
            <p:nvPr/>
          </p:nvCxnSpPr>
          <p:spPr>
            <a:xfrm>
              <a:off x="4322492" y="3832452"/>
              <a:ext cx="1309382" cy="1"/>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AF27ACBD-7E0C-4855-848A-3A23E259AE74}"/>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1874" y="3375253"/>
              <a:ext cx="914400" cy="914400"/>
            </a:xfrm>
            <a:prstGeom prst="rect">
              <a:avLst/>
            </a:prstGeom>
          </p:spPr>
        </p:pic>
        <p:sp>
          <p:nvSpPr>
            <p:cNvPr id="33" name="TextBox 32">
              <a:extLst>
                <a:ext uri="{FF2B5EF4-FFF2-40B4-BE49-F238E27FC236}">
                  <a16:creationId xmlns:a16="http://schemas.microsoft.com/office/drawing/2014/main" id="{99A1C466-76F6-4E68-B902-BEE86E14D3DF}"/>
                </a:ext>
              </a:extLst>
            </p:cNvPr>
            <p:cNvSpPr txBox="1"/>
            <p:nvPr/>
          </p:nvSpPr>
          <p:spPr>
            <a:xfrm>
              <a:off x="5626159" y="4449238"/>
              <a:ext cx="939681" cy="400110"/>
            </a:xfrm>
            <a:prstGeom prst="rect">
              <a:avLst/>
            </a:prstGeom>
            <a:noFill/>
          </p:spPr>
          <p:txBody>
            <a:bodyPr wrap="non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Router</a:t>
              </a:r>
            </a:p>
          </p:txBody>
        </p:sp>
        <p:cxnSp>
          <p:nvCxnSpPr>
            <p:cNvPr id="43" name="Straight Connector 42">
              <a:extLst>
                <a:ext uri="{FF2B5EF4-FFF2-40B4-BE49-F238E27FC236}">
                  <a16:creationId xmlns:a16="http://schemas.microsoft.com/office/drawing/2014/main" id="{83C7B623-DD7C-4720-B932-A03A601FC229}"/>
                </a:ext>
              </a:extLst>
            </p:cNvPr>
            <p:cNvCxnSpPr>
              <a:cxnSpLocks/>
              <a:stCxn id="32" idx="1"/>
              <a:endCxn id="12" idx="3"/>
            </p:cNvCxnSpPr>
            <p:nvPr/>
          </p:nvCxnSpPr>
          <p:spPr>
            <a:xfrm flipH="1">
              <a:off x="6546274" y="3832452"/>
              <a:ext cx="1418386" cy="1"/>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D26C6E1-FEA5-48BF-B449-645379BDBFD0}"/>
                </a:ext>
              </a:extLst>
            </p:cNvPr>
            <p:cNvSpPr txBox="1"/>
            <p:nvPr/>
          </p:nvSpPr>
          <p:spPr>
            <a:xfrm>
              <a:off x="7964660" y="3632397"/>
              <a:ext cx="1207382" cy="400110"/>
            </a:xfrm>
            <a:prstGeom prst="rect">
              <a:avLst/>
            </a:prstGeom>
            <a:noFill/>
            <a:ln>
              <a:solidFill>
                <a:schemeClr val="tx1"/>
              </a:solidFill>
            </a:ln>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Subnet 2</a:t>
              </a:r>
            </a:p>
          </p:txBody>
        </p:sp>
        <p:cxnSp>
          <p:nvCxnSpPr>
            <p:cNvPr id="23" name="Straight Connector 22">
              <a:extLst>
                <a:ext uri="{FF2B5EF4-FFF2-40B4-BE49-F238E27FC236}">
                  <a16:creationId xmlns:a16="http://schemas.microsoft.com/office/drawing/2014/main" id="{1D094B33-76E0-43DA-AD48-9DF7B7A02DB9}"/>
                </a:ext>
              </a:extLst>
            </p:cNvPr>
            <p:cNvCxnSpPr>
              <a:cxnSpLocks/>
              <a:stCxn id="32" idx="3"/>
              <a:endCxn id="13" idx="1"/>
            </p:cNvCxnSpPr>
            <p:nvPr/>
          </p:nvCxnSpPr>
          <p:spPr>
            <a:xfrm flipV="1">
              <a:off x="9172042" y="2260328"/>
              <a:ext cx="1200378" cy="1572124"/>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DD6ED128-AB4F-4594-8B52-68489906743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2420" y="1803128"/>
              <a:ext cx="914400" cy="914400"/>
            </a:xfrm>
            <a:prstGeom prst="rect">
              <a:avLst/>
            </a:prstGeom>
          </p:spPr>
        </p:pic>
        <p:cxnSp>
          <p:nvCxnSpPr>
            <p:cNvPr id="25" name="Straight Connector 24">
              <a:extLst>
                <a:ext uri="{FF2B5EF4-FFF2-40B4-BE49-F238E27FC236}">
                  <a16:creationId xmlns:a16="http://schemas.microsoft.com/office/drawing/2014/main" id="{B02B3B37-054C-45AC-9FBA-0FA19C859BBA}"/>
                </a:ext>
              </a:extLst>
            </p:cNvPr>
            <p:cNvCxnSpPr>
              <a:cxnSpLocks/>
              <a:stCxn id="32" idx="3"/>
              <a:endCxn id="14" idx="1"/>
            </p:cNvCxnSpPr>
            <p:nvPr/>
          </p:nvCxnSpPr>
          <p:spPr>
            <a:xfrm>
              <a:off x="9172042" y="3832452"/>
              <a:ext cx="1200378" cy="1"/>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844F5B0-BA50-4372-A3D2-2C52A10AEE1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2420" y="3375253"/>
              <a:ext cx="914400" cy="914400"/>
            </a:xfrm>
            <a:prstGeom prst="rect">
              <a:avLst/>
            </a:prstGeom>
          </p:spPr>
        </p:pic>
        <p:cxnSp>
          <p:nvCxnSpPr>
            <p:cNvPr id="27" name="Straight Connector 26">
              <a:extLst>
                <a:ext uri="{FF2B5EF4-FFF2-40B4-BE49-F238E27FC236}">
                  <a16:creationId xmlns:a16="http://schemas.microsoft.com/office/drawing/2014/main" id="{BDBA0A73-3A68-44F2-B1EB-EFCEAC731DEB}"/>
                </a:ext>
              </a:extLst>
            </p:cNvPr>
            <p:cNvCxnSpPr>
              <a:cxnSpLocks/>
              <a:stCxn id="32" idx="3"/>
              <a:endCxn id="15" idx="1"/>
            </p:cNvCxnSpPr>
            <p:nvPr/>
          </p:nvCxnSpPr>
          <p:spPr>
            <a:xfrm>
              <a:off x="9172042" y="3832452"/>
              <a:ext cx="1200378" cy="1572126"/>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01E293D9-2971-478E-B1B5-E626E416CEF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2420" y="4947378"/>
              <a:ext cx="914400" cy="914400"/>
            </a:xfrm>
            <a:prstGeom prst="rect">
              <a:avLst/>
            </a:prstGeom>
          </p:spPr>
        </p:pic>
      </p:grpSp>
      <p:sp>
        <p:nvSpPr>
          <p:cNvPr id="5" name="Footer Placeholder 4">
            <a:extLst>
              <a:ext uri="{FF2B5EF4-FFF2-40B4-BE49-F238E27FC236}">
                <a16:creationId xmlns:a16="http://schemas.microsoft.com/office/drawing/2014/main" id="{394B2310-9AEC-4556-BE85-D30ECECE4373}"/>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7F3D997A-B1E2-450F-9543-710012C4F7D2}"/>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19</a:t>
            </a:fld>
            <a:endParaRPr lang="en-US" dirty="0"/>
          </a:p>
        </p:txBody>
      </p:sp>
    </p:spTree>
    <p:custDataLst>
      <p:tags r:id="rId1"/>
    </p:custDataLst>
    <p:extLst>
      <p:ext uri="{BB962C8B-B14F-4D97-AF65-F5344CB8AC3E}">
        <p14:creationId xmlns:p14="http://schemas.microsoft.com/office/powerpoint/2010/main" val="90272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Module overview</a:t>
            </a:r>
          </a:p>
        </p:txBody>
      </p:sp>
      <p:sp>
        <p:nvSpPr>
          <p:cNvPr id="5" name="Content Placeholder 4"/>
          <p:cNvSpPr>
            <a:spLocks noGrp="1"/>
          </p:cNvSpPr>
          <p:nvPr>
            <p:ph idx="1"/>
          </p:nvPr>
        </p:nvSpPr>
        <p:spPr/>
        <p:txBody>
          <a:bodyPr>
            <a:noAutofit/>
          </a:bodyPr>
          <a:lstStyle/>
          <a:p>
            <a:pPr marL="0" indent="0">
              <a:spcBef>
                <a:spcPts val="1800"/>
              </a:spcBef>
              <a:buNone/>
            </a:pPr>
            <a:r>
              <a:rPr lang="en-US" b="1" dirty="0">
                <a:latin typeface="+mn-lt"/>
              </a:rPr>
              <a:t>Topics</a:t>
            </a:r>
          </a:p>
          <a:p>
            <a:pPr marL="239713" indent="-239713">
              <a:spcBef>
                <a:spcPts val="1800"/>
              </a:spcBef>
            </a:pPr>
            <a:r>
              <a:rPr lang="en-US" sz="2400" dirty="0">
                <a:latin typeface="+mn-lt"/>
              </a:rPr>
              <a:t>Networking basics</a:t>
            </a:r>
          </a:p>
          <a:p>
            <a:pPr marL="239713" indent="-239713">
              <a:spcBef>
                <a:spcPts val="1800"/>
              </a:spcBef>
            </a:pPr>
            <a:r>
              <a:rPr lang="en-US" sz="2400" dirty="0"/>
              <a:t>Amazon VPC</a:t>
            </a:r>
          </a:p>
          <a:p>
            <a:pPr marL="239713" indent="-239713">
              <a:spcBef>
                <a:spcPts val="1800"/>
              </a:spcBef>
            </a:pPr>
            <a:r>
              <a:rPr lang="en-US" sz="2400" dirty="0"/>
              <a:t>VPC networking</a:t>
            </a:r>
          </a:p>
          <a:p>
            <a:pPr marL="239713" indent="-239713">
              <a:spcBef>
                <a:spcPts val="1800"/>
              </a:spcBef>
            </a:pPr>
            <a:r>
              <a:rPr lang="en-US" sz="2400" dirty="0">
                <a:latin typeface="+mn-lt"/>
              </a:rPr>
              <a:t>VPC security</a:t>
            </a:r>
          </a:p>
          <a:p>
            <a:pPr marL="239713" indent="-239713">
              <a:spcBef>
                <a:spcPts val="1800"/>
              </a:spcBef>
            </a:pPr>
            <a:r>
              <a:rPr lang="en-US" sz="2400" dirty="0">
                <a:latin typeface="+mn-lt"/>
              </a:rPr>
              <a:t>Amazon Route 53 </a:t>
            </a:r>
          </a:p>
          <a:p>
            <a:pPr marL="239713" indent="-239713">
              <a:spcBef>
                <a:spcPts val="1800"/>
              </a:spcBef>
            </a:pPr>
            <a:r>
              <a:rPr lang="en-US" sz="2400" dirty="0">
                <a:latin typeface="+mn-lt"/>
              </a:rPr>
              <a:t>Amazon CloudFront</a:t>
            </a:r>
          </a:p>
          <a:p>
            <a:pPr marL="0" indent="0">
              <a:buNone/>
            </a:pPr>
            <a:endParaRPr lang="en-US" b="1" dirty="0">
              <a:latin typeface="+mn-lt"/>
            </a:endParaRPr>
          </a:p>
        </p:txBody>
      </p:sp>
      <p:sp>
        <p:nvSpPr>
          <p:cNvPr id="6" name="Content Placeholder 5">
            <a:extLst>
              <a:ext uri="{FF2B5EF4-FFF2-40B4-BE49-F238E27FC236}">
                <a16:creationId xmlns:a16="http://schemas.microsoft.com/office/drawing/2014/main" id="{79AB60CE-670C-974B-8C37-C3795121745F}"/>
              </a:ext>
            </a:extLst>
          </p:cNvPr>
          <p:cNvSpPr>
            <a:spLocks noGrp="1"/>
          </p:cNvSpPr>
          <p:nvPr>
            <p:ph idx="13"/>
          </p:nvPr>
        </p:nvSpPr>
        <p:spPr/>
        <p:txBody>
          <a:bodyPr/>
          <a:lstStyle/>
          <a:p>
            <a:pPr marL="0" indent="0">
              <a:buNone/>
            </a:pPr>
            <a:r>
              <a:rPr lang="en-US" b="1" dirty="0"/>
              <a:t>Activities</a:t>
            </a:r>
            <a:endParaRPr lang="en-US" sz="3600" b="1" dirty="0"/>
          </a:p>
          <a:p>
            <a:r>
              <a:rPr lang="en-US" sz="2400" dirty="0"/>
              <a:t>Label a network diagram</a:t>
            </a:r>
          </a:p>
          <a:p>
            <a:r>
              <a:rPr lang="en-US" sz="2400" dirty="0"/>
              <a:t>Design a basic VPC architecture</a:t>
            </a:r>
            <a:br>
              <a:rPr lang="en-US" sz="2400" dirty="0"/>
            </a:br>
            <a:endParaRPr lang="en-US" sz="2400" dirty="0"/>
          </a:p>
          <a:p>
            <a:pPr marL="0" indent="0">
              <a:buNone/>
            </a:pPr>
            <a:r>
              <a:rPr lang="en-US" b="1" dirty="0"/>
              <a:t>Demo</a:t>
            </a:r>
          </a:p>
          <a:p>
            <a:r>
              <a:rPr lang="en-US" sz="2400" dirty="0"/>
              <a:t>VPC demonstration</a:t>
            </a:r>
            <a:br>
              <a:rPr lang="en-US" sz="2400" dirty="0"/>
            </a:br>
            <a:endParaRPr lang="en-US" sz="2400" dirty="0"/>
          </a:p>
          <a:p>
            <a:pPr marL="0" indent="0">
              <a:buNone/>
            </a:pPr>
            <a:r>
              <a:rPr lang="en-US" b="1" dirty="0"/>
              <a:t>Lab</a:t>
            </a:r>
          </a:p>
          <a:p>
            <a:r>
              <a:rPr lang="en-US" sz="2400" dirty="0"/>
              <a:t>Build your VPC and launch a web server</a:t>
            </a:r>
          </a:p>
          <a:p>
            <a:pPr marL="0" indent="0">
              <a:buNone/>
            </a:pPr>
            <a:endParaRPr lang="en-US" sz="2400" dirty="0">
              <a:latin typeface="+mn-lt"/>
            </a:endParaRPr>
          </a:p>
        </p:txBody>
      </p:sp>
      <p:grpSp>
        <p:nvGrpSpPr>
          <p:cNvPr id="7" name="Group 6" descr="knowledge check">
            <a:extLst>
              <a:ext uri="{FF2B5EF4-FFF2-40B4-BE49-F238E27FC236}">
                <a16:creationId xmlns:a16="http://schemas.microsoft.com/office/drawing/2014/main" id="{5A386CF2-48DE-3E4F-B27A-6F6B12236D70}"/>
              </a:ext>
              <a:ext uri="{C183D7F6-B498-43B3-948B-1728B52AA6E4}">
                <adec:decorative xmlns:adec="http://schemas.microsoft.com/office/drawing/2017/decorative" val="0"/>
              </a:ext>
            </a:extLst>
          </p:cNvPr>
          <p:cNvGrpSpPr/>
          <p:nvPr/>
        </p:nvGrpSpPr>
        <p:grpSpPr>
          <a:xfrm>
            <a:off x="6246312" y="5959350"/>
            <a:ext cx="2832953" cy="532323"/>
            <a:chOff x="4188879" y="4810544"/>
            <a:chExt cx="2832953" cy="532323"/>
          </a:xfrm>
        </p:grpSpPr>
        <p:sp>
          <p:nvSpPr>
            <p:cNvPr id="8" name="TextBox 7">
              <a:extLst>
                <a:ext uri="{FF2B5EF4-FFF2-40B4-BE49-F238E27FC236}">
                  <a16:creationId xmlns:a16="http://schemas.microsoft.com/office/drawing/2014/main" id="{94F8C5C3-D9C4-4E4C-8D0B-BD50A1C962C5}"/>
                </a:ext>
              </a:extLst>
            </p:cNvPr>
            <p:cNvSpPr txBox="1"/>
            <p:nvPr/>
          </p:nvSpPr>
          <p:spPr>
            <a:xfrm>
              <a:off x="4721202" y="4892040"/>
              <a:ext cx="2300630"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check</a:t>
              </a:r>
            </a:p>
          </p:txBody>
        </p:sp>
        <p:pic>
          <p:nvPicPr>
            <p:cNvPr id="9" name="Picture 8">
              <a:extLst>
                <a:ext uri="{FF2B5EF4-FFF2-40B4-BE49-F238E27FC236}">
                  <a16:creationId xmlns:a16="http://schemas.microsoft.com/office/drawing/2014/main" id="{7C7503A9-F744-2745-8305-1056CF885D90}"/>
                </a:ext>
                <a:ext uri="{C183D7F6-B498-43B3-948B-1728B52AA6E4}">
                  <adec:decorative xmlns:adec="http://schemas.microsoft.com/office/drawing/2017/decorative" val="1"/>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188879" y="4810544"/>
              <a:ext cx="532323" cy="532323"/>
            </a:xfrm>
            <a:prstGeom prst="rect">
              <a:avLst/>
            </a:prstGeom>
          </p:spPr>
        </p:pic>
      </p:grpSp>
      <p:sp>
        <p:nvSpPr>
          <p:cNvPr id="3" name="Footer Placeholder 2">
            <a:extLst>
              <a:ext uri="{FF2B5EF4-FFF2-40B4-BE49-F238E27FC236}">
                <a16:creationId xmlns:a16="http://schemas.microsoft.com/office/drawing/2014/main" id="{F6690F49-6F57-5C4A-9532-E7CF0D78A8DC}"/>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C17933E2-EE90-C246-AEFF-135CA8848EB0}"/>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a:t>
            </a:fld>
            <a:endParaRPr lang="en-US" dirty="0"/>
          </a:p>
        </p:txBody>
      </p:sp>
    </p:spTree>
    <p:custDataLst>
      <p:tags r:id="rId1"/>
    </p:custDataLst>
    <p:extLst>
      <p:ext uri="{BB962C8B-B14F-4D97-AF65-F5344CB8AC3E}">
        <p14:creationId xmlns:p14="http://schemas.microsoft.com/office/powerpoint/2010/main" val="95934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AF09-4C49-4443-8B41-5FD1A3822A8C}"/>
              </a:ext>
            </a:extLst>
          </p:cNvPr>
          <p:cNvSpPr>
            <a:spLocks noGrp="1"/>
          </p:cNvSpPr>
          <p:nvPr>
            <p:ph type="title"/>
          </p:nvPr>
        </p:nvSpPr>
        <p:spPr/>
        <p:txBody>
          <a:bodyPr/>
          <a:lstStyle/>
          <a:p>
            <a:r>
              <a:rPr lang="en-US" sz="3600" dirty="0"/>
              <a:t>Open Systems Interconnection (OSI) model</a:t>
            </a:r>
          </a:p>
        </p:txBody>
      </p:sp>
      <p:graphicFrame>
        <p:nvGraphicFramePr>
          <p:cNvPr id="6" name="Table Placeholder 3">
            <a:extLst>
              <a:ext uri="{FF2B5EF4-FFF2-40B4-BE49-F238E27FC236}">
                <a16:creationId xmlns:a16="http://schemas.microsoft.com/office/drawing/2014/main" id="{2BD9FE4F-F1DE-4918-969B-61330295E15F}"/>
              </a:ext>
            </a:extLst>
          </p:cNvPr>
          <p:cNvGraphicFramePr>
            <a:graphicFrameLocks/>
          </p:cNvGraphicFramePr>
          <p:nvPr>
            <p:extLst>
              <p:ext uri="{D42A27DB-BD31-4B8C-83A1-F6EECF244321}">
                <p14:modId xmlns:p14="http://schemas.microsoft.com/office/powerpoint/2010/main" val="2477485702"/>
              </p:ext>
            </p:extLst>
          </p:nvPr>
        </p:nvGraphicFramePr>
        <p:xfrm>
          <a:off x="267838" y="1488275"/>
          <a:ext cx="11656324" cy="4632768"/>
        </p:xfrm>
        <a:graphic>
          <a:graphicData uri="http://schemas.openxmlformats.org/drawingml/2006/table">
            <a:tbl>
              <a:tblPr firstRow="1" bandRow="1"/>
              <a:tblGrid>
                <a:gridCol w="1454375">
                  <a:extLst>
                    <a:ext uri="{9D8B030D-6E8A-4147-A177-3AD203B41FA5}">
                      <a16:colId xmlns:a16="http://schemas.microsoft.com/office/drawing/2014/main" val="20000"/>
                    </a:ext>
                  </a:extLst>
                </a:gridCol>
                <a:gridCol w="1276575">
                  <a:extLst>
                    <a:ext uri="{9D8B030D-6E8A-4147-A177-3AD203B41FA5}">
                      <a16:colId xmlns:a16="http://schemas.microsoft.com/office/drawing/2014/main" val="20001"/>
                    </a:ext>
                  </a:extLst>
                </a:gridCol>
                <a:gridCol w="6574062">
                  <a:extLst>
                    <a:ext uri="{9D8B030D-6E8A-4147-A177-3AD203B41FA5}">
                      <a16:colId xmlns:a16="http://schemas.microsoft.com/office/drawing/2014/main" val="20002"/>
                    </a:ext>
                  </a:extLst>
                </a:gridCol>
                <a:gridCol w="2351312">
                  <a:extLst>
                    <a:ext uri="{9D8B030D-6E8A-4147-A177-3AD203B41FA5}">
                      <a16:colId xmlns:a16="http://schemas.microsoft.com/office/drawing/2014/main" val="20003"/>
                    </a:ext>
                  </a:extLst>
                </a:gridCol>
              </a:tblGrid>
              <a:tr h="53641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dirty="0">
                          <a:solidFill>
                            <a:schemeClr val="tx1"/>
                          </a:solidFill>
                          <a:latin typeface="+mj-lt"/>
                          <a:ea typeface="Amazon Ember" panose="020B0603020204020204" pitchFamily="34" charset="0"/>
                          <a:cs typeface="Amazon Ember" panose="020B0603020204020204" pitchFamily="34" charset="0"/>
                        </a:rPr>
                        <a:t>Layer</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dirty="0">
                          <a:solidFill>
                            <a:schemeClr val="tx1"/>
                          </a:solidFill>
                          <a:latin typeface="+mj-lt"/>
                          <a:ea typeface="Amazon Ember" panose="020B0603020204020204" pitchFamily="34" charset="0"/>
                          <a:cs typeface="Amazon Ember" panose="020B0603020204020204" pitchFamily="34" charset="0"/>
                        </a:rPr>
                        <a:t>Number</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dirty="0">
                          <a:solidFill>
                            <a:schemeClr val="tx1"/>
                          </a:solidFill>
                          <a:latin typeface="+mj-lt"/>
                          <a:ea typeface="Amazon Ember" panose="020B0603020204020204" pitchFamily="34" charset="0"/>
                          <a:cs typeface="Amazon Ember" panose="020B0603020204020204" pitchFamily="34" charset="0"/>
                        </a:rPr>
                        <a:t>Function</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000" b="0" i="0" dirty="0">
                          <a:solidFill>
                            <a:schemeClr val="tx1"/>
                          </a:solidFill>
                          <a:latin typeface="+mj-lt"/>
                          <a:ea typeface="Amazon Ember" panose="020B0603020204020204" pitchFamily="34" charset="0"/>
                          <a:cs typeface="Amazon Ember" panose="020B0603020204020204" pitchFamily="34" charset="0"/>
                        </a:rPr>
                        <a:t>Protocol/Address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extLst>
                  <a:ext uri="{0D108BD9-81ED-4DB2-BD59-A6C34878D82A}">
                    <a16:rowId xmlns:a16="http://schemas.microsoft.com/office/drawing/2014/main" val="10000"/>
                  </a:ext>
                </a:extLst>
              </a:tr>
              <a:tr h="5643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600" b="0" i="0" dirty="0">
                          <a:solidFill>
                            <a:srgbClr val="232F3E"/>
                          </a:solidFill>
                          <a:latin typeface="+mj-lt"/>
                          <a:ea typeface="Amazon Ember Light" panose="020B0403020204020204" pitchFamily="34" charset="0"/>
                          <a:cs typeface="Amazon Ember Light" panose="020B0403020204020204" pitchFamily="34" charset="0"/>
                        </a:rPr>
                        <a:t>Application</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600" b="0" i="0" dirty="0">
                          <a:solidFill>
                            <a:srgbClr val="232F3E"/>
                          </a:solidFill>
                          <a:latin typeface="+mj-lt"/>
                          <a:ea typeface="Amazon Ember Light" panose="020B0403020204020204" pitchFamily="34" charset="0"/>
                          <a:cs typeface="Amazon Ember Light" panose="020B0403020204020204" pitchFamily="34" charset="0"/>
                        </a:rPr>
                        <a:t>7</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sz="1600" b="0" i="0" dirty="0">
                          <a:solidFill>
                            <a:srgbClr val="232F3E"/>
                          </a:solidFill>
                          <a:latin typeface="+mj-lt"/>
                          <a:ea typeface="Amazon Ember Light" panose="020B0403020204020204" pitchFamily="34" charset="0"/>
                          <a:cs typeface="Amazon Ember Light" panose="020B0403020204020204" pitchFamily="34" charset="0"/>
                        </a:rPr>
                        <a:t>Means for an application to access a computer network</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sz="1600" b="0" i="0" dirty="0">
                          <a:solidFill>
                            <a:srgbClr val="232F3E"/>
                          </a:solidFill>
                          <a:latin typeface="+mj-lt"/>
                          <a:ea typeface="Amazon Ember Light" panose="020B0403020204020204" pitchFamily="34" charset="0"/>
                          <a:cs typeface="Amazon Ember Light" panose="020B0403020204020204" pitchFamily="34" charset="0"/>
                        </a:rPr>
                        <a:t>HTTP(S), FTP, DHCP, LDAP</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73331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Presentation</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6</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Ensures that the application layer can read the data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Encryption</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ASCI, ICA</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53641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Session</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5</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Enables orderly exchange of data</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NetBIOS, RPC</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564345">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Transport</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4</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Provides protocols to support host-to-host communication</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TCP, UDP</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53641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Network</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3</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Routing and packet forwarding (routers)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IP</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374965473"/>
                  </a:ext>
                </a:extLst>
              </a:tr>
              <a:tr h="53641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Data link</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2</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Transfer data in the same LAN network (hubs and switches)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MAC</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56811062"/>
                  </a:ext>
                </a:extLst>
              </a:tr>
              <a:tr h="56434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Physical</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1</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Transmission and reception of raw bitstreams over a physical medium</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j-lt"/>
                          <a:ea typeface="Amazon Ember Light" panose="020B0403020204020204" pitchFamily="34" charset="0"/>
                          <a:cs typeface="Amazon Ember Light" panose="020B0403020204020204" pitchFamily="34" charset="0"/>
                        </a:rPr>
                        <a:t>Signals (1s and 0s)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615313496"/>
                  </a:ext>
                </a:extLst>
              </a:tr>
            </a:tbl>
          </a:graphicData>
        </a:graphic>
      </p:graphicFrame>
      <p:sp>
        <p:nvSpPr>
          <p:cNvPr id="4" name="Footer Placeholder 3">
            <a:extLst>
              <a:ext uri="{FF2B5EF4-FFF2-40B4-BE49-F238E27FC236}">
                <a16:creationId xmlns:a16="http://schemas.microsoft.com/office/drawing/2014/main" id="{96B0414D-E9EF-4E80-82E3-B7A39DA36751}"/>
              </a:ext>
              <a:ext uri="{C183D7F6-B498-43B3-948B-1728B52AA6E4}">
                <adec:decorative xmlns:adec="http://schemas.microsoft.com/office/drawing/2017/decorative" val="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2019, Amazon Web Services, Inc. or its Affiliates. All rights reserved.</a:t>
            </a:r>
          </a:p>
        </p:txBody>
      </p:sp>
      <p:sp>
        <p:nvSpPr>
          <p:cNvPr id="3" name="Slide Number Placeholder 2">
            <a:extLst>
              <a:ext uri="{FF2B5EF4-FFF2-40B4-BE49-F238E27FC236}">
                <a16:creationId xmlns:a16="http://schemas.microsoft.com/office/drawing/2014/main" id="{FE6662CE-F708-46EA-BC5C-0D6EDA51A4D1}"/>
              </a:ext>
              <a:ext uri="{C183D7F6-B498-43B3-948B-1728B52AA6E4}">
                <adec:decorative xmlns:adec="http://schemas.microsoft.com/office/drawing/2017/decorative" val="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29122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88FA4B-DEA6-442C-88A0-AE8F8A0259D5}"/>
              </a:ext>
            </a:extLst>
          </p:cNvPr>
          <p:cNvSpPr>
            <a:spLocks noGrp="1"/>
          </p:cNvSpPr>
          <p:nvPr>
            <p:ph type="body" sz="quarter" idx="10"/>
          </p:nvPr>
        </p:nvSpPr>
        <p:spPr/>
        <p:txBody>
          <a:bodyPr/>
          <a:lstStyle/>
          <a:p>
            <a:r>
              <a:rPr lang="en-US" dirty="0"/>
              <a:t>Module 5: Networking and Content Delivery</a:t>
            </a:r>
          </a:p>
        </p:txBody>
      </p:sp>
      <p:sp>
        <p:nvSpPr>
          <p:cNvPr id="2" name="Title 1"/>
          <p:cNvSpPr>
            <a:spLocks noGrp="1"/>
          </p:cNvSpPr>
          <p:nvPr>
            <p:ph type="title"/>
          </p:nvPr>
        </p:nvSpPr>
        <p:spPr/>
        <p:txBody>
          <a:bodyPr>
            <a:noAutofit/>
          </a:bodyPr>
          <a:lstStyle/>
          <a:p>
            <a:r>
              <a:rPr lang="en-US" sz="4000" dirty="0"/>
              <a:t>Section 2: Amazon VPC</a:t>
            </a:r>
          </a:p>
        </p:txBody>
      </p:sp>
      <p:sp>
        <p:nvSpPr>
          <p:cNvPr id="4" name="Footer Placeholder 3">
            <a:extLst>
              <a:ext uri="{FF2B5EF4-FFF2-40B4-BE49-F238E27FC236}">
                <a16:creationId xmlns:a16="http://schemas.microsoft.com/office/drawing/2014/main" id="{5B6CBF99-8D5D-4CF8-AAEA-FF9A858554B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287537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19DD-C864-4B1F-BDFF-2B4E11492383}"/>
              </a:ext>
            </a:extLst>
          </p:cNvPr>
          <p:cNvSpPr>
            <a:spLocks noGrp="1"/>
          </p:cNvSpPr>
          <p:nvPr>
            <p:ph type="title"/>
          </p:nvPr>
        </p:nvSpPr>
        <p:spPr/>
        <p:txBody>
          <a:bodyPr/>
          <a:lstStyle/>
          <a:p>
            <a:r>
              <a:rPr lang="en-US" dirty="0"/>
              <a:t>Amazon VPC</a:t>
            </a:r>
          </a:p>
        </p:txBody>
      </p:sp>
      <p:pic>
        <p:nvPicPr>
          <p:cNvPr id="6" name="Graphic 5">
            <a:extLst>
              <a:ext uri="{FF2B5EF4-FFF2-40B4-BE49-F238E27FC236}">
                <a16:creationId xmlns:a16="http://schemas.microsoft.com/office/drawing/2014/main" id="{5B13C49A-0AEC-4A20-84CE-C8C84923522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9100" y="1528175"/>
            <a:ext cx="1371600" cy="1371600"/>
          </a:xfrm>
          <a:prstGeom prst="rect">
            <a:avLst/>
          </a:prstGeom>
        </p:spPr>
      </p:pic>
      <p:sp>
        <p:nvSpPr>
          <p:cNvPr id="7" name="TextBox 6">
            <a:extLst>
              <a:ext uri="{FF2B5EF4-FFF2-40B4-BE49-F238E27FC236}">
                <a16:creationId xmlns:a16="http://schemas.microsoft.com/office/drawing/2014/main" id="{313D5743-93EE-4604-AF83-9A23B01AD693}"/>
              </a:ext>
            </a:extLst>
          </p:cNvPr>
          <p:cNvSpPr txBox="1"/>
          <p:nvPr/>
        </p:nvSpPr>
        <p:spPr>
          <a:xfrm>
            <a:off x="422564" y="3013501"/>
            <a:ext cx="1375698" cy="830997"/>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VPC</a:t>
            </a:r>
          </a:p>
        </p:txBody>
      </p:sp>
      <p:sp>
        <p:nvSpPr>
          <p:cNvPr id="3" name="Content Placeholder 2">
            <a:extLst>
              <a:ext uri="{FF2B5EF4-FFF2-40B4-BE49-F238E27FC236}">
                <a16:creationId xmlns:a16="http://schemas.microsoft.com/office/drawing/2014/main" id="{C55FAD45-680F-4EE5-A5D2-81C5793A080D}"/>
              </a:ext>
            </a:extLst>
          </p:cNvPr>
          <p:cNvSpPr>
            <a:spLocks noGrp="1"/>
          </p:cNvSpPr>
          <p:nvPr>
            <p:ph idx="1"/>
          </p:nvPr>
        </p:nvSpPr>
        <p:spPr>
          <a:xfrm>
            <a:off x="2161308" y="1528175"/>
            <a:ext cx="9611591" cy="4648788"/>
          </a:xfrm>
        </p:spPr>
        <p:txBody>
          <a:bodyPr/>
          <a:lstStyle/>
          <a:p>
            <a:r>
              <a:rPr lang="en-US" dirty="0"/>
              <a:t>Enables you to provision a </a:t>
            </a:r>
            <a:r>
              <a:rPr lang="en-US" b="1" dirty="0">
                <a:solidFill>
                  <a:schemeClr val="accent5"/>
                </a:solidFill>
              </a:rPr>
              <a:t>logically isolated</a:t>
            </a:r>
            <a:r>
              <a:rPr lang="en-US" dirty="0">
                <a:solidFill>
                  <a:schemeClr val="accent5"/>
                </a:solidFill>
              </a:rPr>
              <a:t> </a:t>
            </a:r>
            <a:r>
              <a:rPr lang="en-US" dirty="0"/>
              <a:t>section of the AWS Cloud where you can launch AWS resources in a virtual network that you define</a:t>
            </a:r>
          </a:p>
          <a:p>
            <a:r>
              <a:rPr lang="en-US" dirty="0"/>
              <a:t>Gives you </a:t>
            </a:r>
            <a:r>
              <a:rPr lang="en-US" b="1" dirty="0">
                <a:solidFill>
                  <a:schemeClr val="accent5"/>
                </a:solidFill>
              </a:rPr>
              <a:t>control over your virtual networking resources</a:t>
            </a:r>
            <a:r>
              <a:rPr lang="en-US" dirty="0"/>
              <a:t>, including:</a:t>
            </a:r>
          </a:p>
          <a:p>
            <a:pPr lvl="1"/>
            <a:r>
              <a:rPr lang="en-US" dirty="0"/>
              <a:t>Selection of IP address range</a:t>
            </a:r>
          </a:p>
          <a:p>
            <a:pPr lvl="1"/>
            <a:r>
              <a:rPr lang="en-US" dirty="0"/>
              <a:t>Creation of subnets</a:t>
            </a:r>
          </a:p>
          <a:p>
            <a:pPr lvl="1"/>
            <a:r>
              <a:rPr lang="en-US" dirty="0"/>
              <a:t>Configuration of route tables and network gateways</a:t>
            </a:r>
          </a:p>
          <a:p>
            <a:r>
              <a:rPr lang="en-US" dirty="0"/>
              <a:t>Enables you to </a:t>
            </a:r>
            <a:r>
              <a:rPr lang="en-US" b="1" dirty="0">
                <a:solidFill>
                  <a:schemeClr val="accent5"/>
                </a:solidFill>
              </a:rPr>
              <a:t>customize the network configuration</a:t>
            </a:r>
            <a:r>
              <a:rPr lang="en-US" dirty="0"/>
              <a:t> for your VPC</a:t>
            </a:r>
          </a:p>
          <a:p>
            <a:r>
              <a:rPr lang="en-US" dirty="0"/>
              <a:t>Enables you to use </a:t>
            </a:r>
            <a:r>
              <a:rPr lang="en-US" b="1" dirty="0">
                <a:solidFill>
                  <a:schemeClr val="accent5"/>
                </a:solidFill>
              </a:rPr>
              <a:t>multiple layers of security</a:t>
            </a:r>
            <a:endParaRPr lang="en-US" dirty="0">
              <a:solidFill>
                <a:schemeClr val="accent5"/>
              </a:solidFill>
            </a:endParaRPr>
          </a:p>
          <a:p>
            <a:endParaRPr lang="en-US" dirty="0"/>
          </a:p>
        </p:txBody>
      </p:sp>
      <p:sp>
        <p:nvSpPr>
          <p:cNvPr id="5" name="Footer Placeholder 4">
            <a:extLst>
              <a:ext uri="{FF2B5EF4-FFF2-40B4-BE49-F238E27FC236}">
                <a16:creationId xmlns:a16="http://schemas.microsoft.com/office/drawing/2014/main" id="{693312D9-4B74-4E45-9A4E-1F603DE2680D}"/>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FB56F618-4F98-4259-871F-42A6EEE0040B}"/>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22</a:t>
            </a:fld>
            <a:endParaRPr lang="en-US" dirty="0"/>
          </a:p>
        </p:txBody>
      </p:sp>
    </p:spTree>
    <p:custDataLst>
      <p:tags r:id="rId1"/>
    </p:custDataLst>
    <p:extLst>
      <p:ext uri="{BB962C8B-B14F-4D97-AF65-F5344CB8AC3E}">
        <p14:creationId xmlns:p14="http://schemas.microsoft.com/office/powerpoint/2010/main" val="2828958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VPCs and subnets</a:t>
            </a:r>
          </a:p>
        </p:txBody>
      </p:sp>
      <p:sp>
        <p:nvSpPr>
          <p:cNvPr id="8" name="Content Placeholder 7">
            <a:extLst>
              <a:ext uri="{FF2B5EF4-FFF2-40B4-BE49-F238E27FC236}">
                <a16:creationId xmlns:a16="http://schemas.microsoft.com/office/drawing/2014/main" id="{E119D091-850F-4401-A6D1-CB21EE448D1A}"/>
              </a:ext>
            </a:extLst>
          </p:cNvPr>
          <p:cNvSpPr>
            <a:spLocks noGrp="1"/>
          </p:cNvSpPr>
          <p:nvPr>
            <p:ph idx="1"/>
          </p:nvPr>
        </p:nvSpPr>
        <p:spPr/>
        <p:txBody>
          <a:bodyPr/>
          <a:lstStyle/>
          <a:p>
            <a:r>
              <a:rPr lang="en-US" dirty="0"/>
              <a:t>VPCs:</a:t>
            </a:r>
          </a:p>
          <a:p>
            <a:pPr lvl="1">
              <a:buClr>
                <a:schemeClr val="tx1"/>
              </a:buClr>
            </a:pPr>
            <a:r>
              <a:rPr lang="en-US" b="1" dirty="0">
                <a:solidFill>
                  <a:schemeClr val="accent5"/>
                </a:solidFill>
              </a:rPr>
              <a:t>Logically isolated </a:t>
            </a:r>
            <a:r>
              <a:rPr lang="en-US" dirty="0"/>
              <a:t>from other VPCs</a:t>
            </a:r>
          </a:p>
          <a:p>
            <a:pPr lvl="1">
              <a:buClr>
                <a:schemeClr val="tx1"/>
              </a:buClr>
            </a:pPr>
            <a:r>
              <a:rPr lang="en-US" b="1" dirty="0">
                <a:solidFill>
                  <a:schemeClr val="accent5"/>
                </a:solidFill>
              </a:rPr>
              <a:t>Dedicated</a:t>
            </a:r>
            <a:r>
              <a:rPr lang="en-US" dirty="0"/>
              <a:t> to your AWS account</a:t>
            </a:r>
          </a:p>
          <a:p>
            <a:pPr lvl="1">
              <a:buClr>
                <a:schemeClr val="tx1"/>
              </a:buClr>
            </a:pPr>
            <a:r>
              <a:rPr lang="en-US" dirty="0"/>
              <a:t>Belong to a single </a:t>
            </a:r>
            <a:r>
              <a:rPr lang="en-US" b="1" dirty="0">
                <a:solidFill>
                  <a:schemeClr val="accent5"/>
                </a:solidFill>
              </a:rPr>
              <a:t>AWS Region </a:t>
            </a:r>
            <a:r>
              <a:rPr lang="en-US" dirty="0"/>
              <a:t>and can span multiple Availability Zones</a:t>
            </a:r>
          </a:p>
          <a:p>
            <a:pPr>
              <a:buClr>
                <a:schemeClr val="tx1"/>
              </a:buClr>
            </a:pPr>
            <a:r>
              <a:rPr lang="en-US" dirty="0"/>
              <a:t>Subnets:</a:t>
            </a:r>
          </a:p>
          <a:p>
            <a:pPr lvl="1">
              <a:buClr>
                <a:schemeClr val="tx1"/>
              </a:buClr>
            </a:pPr>
            <a:r>
              <a:rPr lang="en-US" b="1" dirty="0">
                <a:solidFill>
                  <a:schemeClr val="accent5"/>
                </a:solidFill>
              </a:rPr>
              <a:t>Range of IP addresses</a:t>
            </a:r>
            <a:r>
              <a:rPr lang="en-US" b="1" dirty="0">
                <a:solidFill>
                  <a:schemeClr val="accent6"/>
                </a:solidFill>
              </a:rPr>
              <a:t> </a:t>
            </a:r>
            <a:r>
              <a:rPr lang="en-US" dirty="0"/>
              <a:t>that divide a VPC</a:t>
            </a:r>
          </a:p>
          <a:p>
            <a:pPr lvl="1">
              <a:buClr>
                <a:schemeClr val="tx1"/>
              </a:buClr>
            </a:pPr>
            <a:r>
              <a:rPr lang="en-US" dirty="0"/>
              <a:t>Belong to a single </a:t>
            </a:r>
            <a:r>
              <a:rPr lang="en-US" b="1" dirty="0">
                <a:solidFill>
                  <a:schemeClr val="accent5"/>
                </a:solidFill>
              </a:rPr>
              <a:t>Availability Zone</a:t>
            </a:r>
          </a:p>
          <a:p>
            <a:pPr lvl="1">
              <a:buClr>
                <a:schemeClr val="tx1"/>
              </a:buClr>
            </a:pPr>
            <a:r>
              <a:rPr lang="en-US" dirty="0"/>
              <a:t>Classified as </a:t>
            </a:r>
            <a:r>
              <a:rPr lang="en-US" b="1" dirty="0">
                <a:solidFill>
                  <a:schemeClr val="accent5"/>
                </a:solidFill>
              </a:rPr>
              <a:t>public</a:t>
            </a:r>
            <a:r>
              <a:rPr lang="en-US" b="1" dirty="0">
                <a:solidFill>
                  <a:schemeClr val="accent6"/>
                </a:solidFill>
              </a:rPr>
              <a:t> </a:t>
            </a:r>
            <a:r>
              <a:rPr lang="en-US" dirty="0"/>
              <a:t>or</a:t>
            </a:r>
            <a:r>
              <a:rPr lang="en-US" b="1" dirty="0">
                <a:solidFill>
                  <a:schemeClr val="accent6"/>
                </a:solidFill>
              </a:rPr>
              <a:t> </a:t>
            </a:r>
            <a:r>
              <a:rPr lang="en-US" b="1" dirty="0">
                <a:solidFill>
                  <a:schemeClr val="accent5"/>
                </a:solidFill>
              </a:rPr>
              <a:t>private</a:t>
            </a:r>
          </a:p>
        </p:txBody>
      </p:sp>
      <p:grpSp>
        <p:nvGrpSpPr>
          <p:cNvPr id="13" name="Group 12" descr="simple architecture diagram of the aws cloud with one region and one vpc spread across two availability zones. the vpc has one subnet inside each availability zone.">
            <a:extLst>
              <a:ext uri="{FF2B5EF4-FFF2-40B4-BE49-F238E27FC236}">
                <a16:creationId xmlns:a16="http://schemas.microsoft.com/office/drawing/2014/main" id="{FDB36299-A986-4260-9BFA-CEAA8FAD6E63}"/>
              </a:ext>
            </a:extLst>
          </p:cNvPr>
          <p:cNvGrpSpPr/>
          <p:nvPr/>
        </p:nvGrpSpPr>
        <p:grpSpPr>
          <a:xfrm>
            <a:off x="6268215" y="1528175"/>
            <a:ext cx="5605130" cy="4221461"/>
            <a:chOff x="6268215" y="1528175"/>
            <a:chExt cx="5605130" cy="4221461"/>
          </a:xfrm>
        </p:grpSpPr>
        <p:grpSp>
          <p:nvGrpSpPr>
            <p:cNvPr id="3" name="Group 2">
              <a:extLst>
                <a:ext uri="{FF2B5EF4-FFF2-40B4-BE49-F238E27FC236}">
                  <a16:creationId xmlns:a16="http://schemas.microsoft.com/office/drawing/2014/main" id="{DDCD66A0-2BCF-4034-8541-445A3791755A}"/>
                </a:ext>
              </a:extLst>
            </p:cNvPr>
            <p:cNvGrpSpPr/>
            <p:nvPr/>
          </p:nvGrpSpPr>
          <p:grpSpPr>
            <a:xfrm>
              <a:off x="6268215" y="1528175"/>
              <a:ext cx="5605130" cy="4221461"/>
              <a:chOff x="6268215" y="1528175"/>
              <a:chExt cx="5605130" cy="4221461"/>
            </a:xfrm>
          </p:grpSpPr>
          <p:sp>
            <p:nvSpPr>
              <p:cNvPr id="11" name="Rectangle 10">
                <a:extLst>
                  <a:ext uri="{FF2B5EF4-FFF2-40B4-BE49-F238E27FC236}">
                    <a16:creationId xmlns:a16="http://schemas.microsoft.com/office/drawing/2014/main" id="{21E5843D-C97A-438C-AF34-C074AF15688A}"/>
                  </a:ext>
                </a:extLst>
              </p:cNvPr>
              <p:cNvSpPr/>
              <p:nvPr/>
            </p:nvSpPr>
            <p:spPr>
              <a:xfrm>
                <a:off x="6268215" y="1528175"/>
                <a:ext cx="5605130" cy="4221461"/>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ea typeface="+mn-ea"/>
                    <a:cs typeface="+mn-cs"/>
                  </a:rPr>
                  <a:t>  AWS Cloud</a:t>
                </a:r>
              </a:p>
            </p:txBody>
          </p:sp>
          <p:pic>
            <p:nvPicPr>
              <p:cNvPr id="12" name="Graphic 11">
                <a:extLst>
                  <a:ext uri="{FF2B5EF4-FFF2-40B4-BE49-F238E27FC236}">
                    <a16:creationId xmlns:a16="http://schemas.microsoft.com/office/drawing/2014/main" id="{4681AF27-3732-4D77-89C2-3E31411B537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8215" y="1528175"/>
                <a:ext cx="457200" cy="457200"/>
              </a:xfrm>
              <a:prstGeom prst="rect">
                <a:avLst/>
              </a:prstGeom>
            </p:spPr>
          </p:pic>
        </p:grpSp>
        <p:grpSp>
          <p:nvGrpSpPr>
            <p:cNvPr id="5" name="Group 4">
              <a:extLst>
                <a:ext uri="{FF2B5EF4-FFF2-40B4-BE49-F238E27FC236}">
                  <a16:creationId xmlns:a16="http://schemas.microsoft.com/office/drawing/2014/main" id="{7C994E07-E60C-424B-AFF7-E3F204B2B588}"/>
                </a:ext>
              </a:extLst>
            </p:cNvPr>
            <p:cNvGrpSpPr/>
            <p:nvPr/>
          </p:nvGrpSpPr>
          <p:grpSpPr>
            <a:xfrm>
              <a:off x="6492504" y="2147455"/>
              <a:ext cx="5131460" cy="3394363"/>
              <a:chOff x="6492504" y="2147455"/>
              <a:chExt cx="5131460" cy="3394363"/>
            </a:xfrm>
          </p:grpSpPr>
          <p:sp>
            <p:nvSpPr>
              <p:cNvPr id="14" name="Rectangle 13">
                <a:extLst>
                  <a:ext uri="{FF2B5EF4-FFF2-40B4-BE49-F238E27FC236}">
                    <a16:creationId xmlns:a16="http://schemas.microsoft.com/office/drawing/2014/main" id="{53DAA754-A759-415E-BBDA-BAB73AE0DB87}"/>
                  </a:ext>
                </a:extLst>
              </p:cNvPr>
              <p:cNvSpPr/>
              <p:nvPr/>
            </p:nvSpPr>
            <p:spPr>
              <a:xfrm>
                <a:off x="6492504" y="2147455"/>
                <a:ext cx="5131460" cy="3394363"/>
              </a:xfrm>
              <a:prstGeom prst="rect">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600" dirty="0">
                    <a:solidFill>
                      <a:schemeClr val="accent3"/>
                    </a:solidFill>
                  </a:rPr>
                  <a:t>  Region</a:t>
                </a:r>
              </a:p>
            </p:txBody>
          </p:sp>
          <p:pic>
            <p:nvPicPr>
              <p:cNvPr id="15" name="Graphic 14">
                <a:extLst>
                  <a:ext uri="{FF2B5EF4-FFF2-40B4-BE49-F238E27FC236}">
                    <a16:creationId xmlns:a16="http://schemas.microsoft.com/office/drawing/2014/main" id="{F24332D0-D927-4863-ABDF-07052F51FC6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2504" y="2147455"/>
                <a:ext cx="457200" cy="457200"/>
              </a:xfrm>
              <a:prstGeom prst="rect">
                <a:avLst/>
              </a:prstGeom>
            </p:spPr>
          </p:pic>
        </p:grpSp>
        <p:sp>
          <p:nvSpPr>
            <p:cNvPr id="16" name="Rectangle 15">
              <a:extLst>
                <a:ext uri="{FF2B5EF4-FFF2-40B4-BE49-F238E27FC236}">
                  <a16:creationId xmlns:a16="http://schemas.microsoft.com/office/drawing/2014/main" id="{73F9E2FC-4856-4F61-AC80-5E79A21D9CA7}"/>
                </a:ext>
              </a:extLst>
            </p:cNvPr>
            <p:cNvSpPr/>
            <p:nvPr/>
          </p:nvSpPr>
          <p:spPr>
            <a:xfrm>
              <a:off x="7608801" y="2604655"/>
              <a:ext cx="1828800" cy="2725170"/>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chemeClr val="accent3"/>
                  </a:solidFill>
                </a:rPr>
                <a:t>Availability Zone 1</a:t>
              </a:r>
            </a:p>
          </p:txBody>
        </p:sp>
        <p:sp>
          <p:nvSpPr>
            <p:cNvPr id="17" name="Rectangle 16">
              <a:extLst>
                <a:ext uri="{FF2B5EF4-FFF2-40B4-BE49-F238E27FC236}">
                  <a16:creationId xmlns:a16="http://schemas.microsoft.com/office/drawing/2014/main" id="{BC85652B-F37D-4D09-821D-3C05390F0BAC}"/>
                </a:ext>
              </a:extLst>
            </p:cNvPr>
            <p:cNvSpPr/>
            <p:nvPr/>
          </p:nvSpPr>
          <p:spPr>
            <a:xfrm>
              <a:off x="9574605" y="2604655"/>
              <a:ext cx="1828800" cy="2725170"/>
            </a:xfrm>
            <a:prstGeom prst="rect">
              <a:avLst/>
            </a:prstGeom>
            <a:no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600" dirty="0">
                  <a:solidFill>
                    <a:schemeClr val="accent3"/>
                  </a:solidFill>
                </a:rPr>
                <a:t>Availability Zone 2</a:t>
              </a:r>
            </a:p>
          </p:txBody>
        </p:sp>
        <p:grpSp>
          <p:nvGrpSpPr>
            <p:cNvPr id="6" name="Group 5">
              <a:extLst>
                <a:ext uri="{FF2B5EF4-FFF2-40B4-BE49-F238E27FC236}">
                  <a16:creationId xmlns:a16="http://schemas.microsoft.com/office/drawing/2014/main" id="{F87D00F6-1798-4D17-B97A-8A7D71B3F4BF}"/>
                </a:ext>
              </a:extLst>
            </p:cNvPr>
            <p:cNvGrpSpPr/>
            <p:nvPr/>
          </p:nvGrpSpPr>
          <p:grpSpPr>
            <a:xfrm>
              <a:off x="6611265" y="3049416"/>
              <a:ext cx="4901435" cy="2090620"/>
              <a:chOff x="6611265" y="3049416"/>
              <a:chExt cx="4901435" cy="2090620"/>
            </a:xfrm>
          </p:grpSpPr>
          <p:sp>
            <p:nvSpPr>
              <p:cNvPr id="18" name="Rectangle 17">
                <a:extLst>
                  <a:ext uri="{FF2B5EF4-FFF2-40B4-BE49-F238E27FC236}">
                    <a16:creationId xmlns:a16="http://schemas.microsoft.com/office/drawing/2014/main" id="{6DA1BB7E-90F7-49DE-9CB0-FA223F85A836}"/>
                  </a:ext>
                </a:extLst>
              </p:cNvPr>
              <p:cNvSpPr/>
              <p:nvPr/>
            </p:nvSpPr>
            <p:spPr>
              <a:xfrm>
                <a:off x="6611265" y="3049416"/>
                <a:ext cx="4901435" cy="2090620"/>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VPC</a:t>
                </a:r>
                <a:endParaRPr kumimoji="0" lang="en-US" sz="1200" b="0" i="0" u="none" strike="noStrike" kern="0" cap="none" spc="0" normalizeH="0" baseline="0" noProof="0" dirty="0">
                  <a:ln w="0"/>
                  <a:solidFill>
                    <a:srgbClr val="1D8900"/>
                  </a:solidFill>
                  <a:effectLst/>
                  <a:uLnTx/>
                  <a:uFillTx/>
                  <a:ea typeface="+mn-ea"/>
                  <a:cs typeface="+mn-cs"/>
                </a:endParaRPr>
              </a:p>
            </p:txBody>
          </p:sp>
          <p:pic>
            <p:nvPicPr>
              <p:cNvPr id="19" name="Graphic 18">
                <a:extLst>
                  <a:ext uri="{FF2B5EF4-FFF2-40B4-BE49-F238E27FC236}">
                    <a16:creationId xmlns:a16="http://schemas.microsoft.com/office/drawing/2014/main" id="{42912232-CA59-4F8D-A21F-D8F5638236D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11266" y="3049416"/>
                <a:ext cx="457200" cy="457200"/>
              </a:xfrm>
              <a:prstGeom prst="rect">
                <a:avLst/>
              </a:prstGeom>
            </p:spPr>
          </p:pic>
        </p:grpSp>
        <p:grpSp>
          <p:nvGrpSpPr>
            <p:cNvPr id="7" name="Group 6">
              <a:extLst>
                <a:ext uri="{FF2B5EF4-FFF2-40B4-BE49-F238E27FC236}">
                  <a16:creationId xmlns:a16="http://schemas.microsoft.com/office/drawing/2014/main" id="{1E8F8472-99D5-4279-882D-84CF72751D33}"/>
                </a:ext>
              </a:extLst>
            </p:cNvPr>
            <p:cNvGrpSpPr/>
            <p:nvPr/>
          </p:nvGrpSpPr>
          <p:grpSpPr>
            <a:xfrm>
              <a:off x="7749169" y="3549288"/>
              <a:ext cx="1554480" cy="1145359"/>
              <a:chOff x="7749169" y="3549288"/>
              <a:chExt cx="1554480" cy="1145359"/>
            </a:xfrm>
          </p:grpSpPr>
          <p:sp>
            <p:nvSpPr>
              <p:cNvPr id="20" name="Rectangle 19">
                <a:extLst>
                  <a:ext uri="{FF2B5EF4-FFF2-40B4-BE49-F238E27FC236}">
                    <a16:creationId xmlns:a16="http://schemas.microsoft.com/office/drawing/2014/main" id="{F8FF7687-9960-4BCD-AC48-C90CC32799B3}"/>
                  </a:ext>
                </a:extLst>
              </p:cNvPr>
              <p:cNvSpPr/>
              <p:nvPr/>
            </p:nvSpPr>
            <p:spPr>
              <a:xfrm>
                <a:off x="7749169" y="3551647"/>
                <a:ext cx="1554480"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srgbClr val="1D8900"/>
                    </a:solidFill>
                  </a:rPr>
                  <a:t>   Su</a:t>
                </a:r>
                <a:r>
                  <a:rPr kumimoji="0" lang="en-US" sz="1600" b="0" i="0" u="none" strike="noStrike" kern="0" cap="none" spc="0" normalizeH="0" baseline="0" noProof="0" dirty="0">
                    <a:ln>
                      <a:noFill/>
                    </a:ln>
                    <a:solidFill>
                      <a:srgbClr val="1D8900"/>
                    </a:solidFill>
                    <a:effectLst/>
                    <a:uLnTx/>
                    <a:uFillTx/>
                  </a:rPr>
                  <a:t>bnet</a:t>
                </a:r>
              </a:p>
            </p:txBody>
          </p:sp>
          <p:pic>
            <p:nvPicPr>
              <p:cNvPr id="21" name="Graphic 20">
                <a:extLst>
                  <a:ext uri="{FF2B5EF4-FFF2-40B4-BE49-F238E27FC236}">
                    <a16:creationId xmlns:a16="http://schemas.microsoft.com/office/drawing/2014/main" id="{EEBDF25C-0A49-49C7-8623-9A369F99E032}"/>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49169" y="3549288"/>
                <a:ext cx="457200" cy="457200"/>
              </a:xfrm>
              <a:prstGeom prst="rect">
                <a:avLst/>
              </a:prstGeom>
            </p:spPr>
          </p:pic>
        </p:grpSp>
        <p:grpSp>
          <p:nvGrpSpPr>
            <p:cNvPr id="9" name="Group 8">
              <a:extLst>
                <a:ext uri="{FF2B5EF4-FFF2-40B4-BE49-F238E27FC236}">
                  <a16:creationId xmlns:a16="http://schemas.microsoft.com/office/drawing/2014/main" id="{144EEB2F-5125-4634-A65B-71141A598527}"/>
                </a:ext>
              </a:extLst>
            </p:cNvPr>
            <p:cNvGrpSpPr/>
            <p:nvPr/>
          </p:nvGrpSpPr>
          <p:grpSpPr>
            <a:xfrm>
              <a:off x="9661890" y="3549288"/>
              <a:ext cx="1554480" cy="1145359"/>
              <a:chOff x="9661890" y="3549288"/>
              <a:chExt cx="1554480" cy="1145359"/>
            </a:xfrm>
          </p:grpSpPr>
          <p:sp>
            <p:nvSpPr>
              <p:cNvPr id="23" name="Rectangle 22">
                <a:extLst>
                  <a:ext uri="{FF2B5EF4-FFF2-40B4-BE49-F238E27FC236}">
                    <a16:creationId xmlns:a16="http://schemas.microsoft.com/office/drawing/2014/main" id="{D47CC8D6-97FE-4D4B-88AF-F421BE1684A9}"/>
                  </a:ext>
                </a:extLst>
              </p:cNvPr>
              <p:cNvSpPr/>
              <p:nvPr/>
            </p:nvSpPr>
            <p:spPr>
              <a:xfrm>
                <a:off x="9661890" y="3551647"/>
                <a:ext cx="1554480"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srgbClr val="1D8900"/>
                    </a:solidFill>
                  </a:rPr>
                  <a:t>   S</a:t>
                </a:r>
                <a:r>
                  <a:rPr kumimoji="0" lang="en-US" sz="1600" b="0" i="0" u="none" strike="noStrike" kern="0" cap="none" spc="0" normalizeH="0" baseline="0" noProof="0" dirty="0">
                    <a:ln>
                      <a:noFill/>
                    </a:ln>
                    <a:solidFill>
                      <a:srgbClr val="1D8900"/>
                    </a:solidFill>
                    <a:effectLst/>
                    <a:uLnTx/>
                    <a:uFillTx/>
                  </a:rPr>
                  <a:t>ubnet</a:t>
                </a:r>
              </a:p>
            </p:txBody>
          </p:sp>
          <p:pic>
            <p:nvPicPr>
              <p:cNvPr id="24" name="Graphic 23">
                <a:extLst>
                  <a:ext uri="{FF2B5EF4-FFF2-40B4-BE49-F238E27FC236}">
                    <a16:creationId xmlns:a16="http://schemas.microsoft.com/office/drawing/2014/main" id="{7ACD9377-C0E5-45E2-8412-5AEFD144DC38}"/>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61890" y="3549288"/>
                <a:ext cx="457200" cy="457200"/>
              </a:xfrm>
              <a:prstGeom prst="rect">
                <a:avLst/>
              </a:prstGeom>
            </p:spPr>
          </p:pic>
        </p:grpSp>
      </p:grpSp>
      <p:sp>
        <p:nvSpPr>
          <p:cNvPr id="10" name="Footer Placeholder 4">
            <a:extLst>
              <a:ext uri="{FF2B5EF4-FFF2-40B4-BE49-F238E27FC236}">
                <a16:creationId xmlns:a16="http://schemas.microsoft.com/office/drawing/2014/main" id="{3ECF1B27-FA09-4F90-ACA7-1F776B10CECA}"/>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75C3B755-53CA-436F-BBEF-835374A6B516}"/>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23</a:t>
            </a:fld>
            <a:endParaRPr lang="en-US" dirty="0"/>
          </a:p>
        </p:txBody>
      </p:sp>
    </p:spTree>
    <p:custDataLst>
      <p:tags r:id="rId1"/>
    </p:custDataLst>
    <p:extLst>
      <p:ext uri="{BB962C8B-B14F-4D97-AF65-F5344CB8AC3E}">
        <p14:creationId xmlns:p14="http://schemas.microsoft.com/office/powerpoint/2010/main" val="2613653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a:t>
            </a:r>
          </a:p>
        </p:txBody>
      </p:sp>
      <p:sp>
        <p:nvSpPr>
          <p:cNvPr id="8" name="Content Placeholder 7">
            <a:extLst>
              <a:ext uri="{FF2B5EF4-FFF2-40B4-BE49-F238E27FC236}">
                <a16:creationId xmlns:a16="http://schemas.microsoft.com/office/drawing/2014/main" id="{ADD8EDD8-6001-4032-9B06-B302CB8B1E7B}"/>
              </a:ext>
            </a:extLst>
          </p:cNvPr>
          <p:cNvSpPr>
            <a:spLocks noGrp="1"/>
          </p:cNvSpPr>
          <p:nvPr>
            <p:ph idx="1"/>
          </p:nvPr>
        </p:nvSpPr>
        <p:spPr>
          <a:xfrm>
            <a:off x="419099" y="1528175"/>
            <a:ext cx="5773101" cy="4648788"/>
          </a:xfrm>
        </p:spPr>
        <p:txBody>
          <a:bodyPr/>
          <a:lstStyle/>
          <a:p>
            <a:r>
              <a:rPr lang="en-US" sz="2400" dirty="0"/>
              <a:t>When you create a VPC, you assign it to an IPv4 </a:t>
            </a:r>
            <a:r>
              <a:rPr lang="en-US" sz="2400" b="1" dirty="0">
                <a:solidFill>
                  <a:schemeClr val="accent5"/>
                </a:solidFill>
              </a:rPr>
              <a:t>CIDR block </a:t>
            </a:r>
            <a:r>
              <a:rPr lang="en-US" sz="2400" dirty="0"/>
              <a:t>(range of </a:t>
            </a:r>
            <a:r>
              <a:rPr lang="en-US" sz="2400" b="1" dirty="0">
                <a:solidFill>
                  <a:schemeClr val="accent5"/>
                </a:solidFill>
              </a:rPr>
              <a:t>private</a:t>
            </a:r>
            <a:r>
              <a:rPr lang="en-US" sz="2400" dirty="0"/>
              <a:t> IPv4 addresses).</a:t>
            </a:r>
          </a:p>
          <a:p>
            <a:r>
              <a:rPr lang="en-US" sz="2400" dirty="0"/>
              <a:t>You </a:t>
            </a:r>
            <a:r>
              <a:rPr lang="en-US" sz="2400" b="1" dirty="0">
                <a:solidFill>
                  <a:schemeClr val="accent5"/>
                </a:solidFill>
              </a:rPr>
              <a:t>cannot change the address range </a:t>
            </a:r>
            <a:r>
              <a:rPr lang="en-US" sz="2400" dirty="0"/>
              <a:t>after you create the VPC.</a:t>
            </a:r>
          </a:p>
          <a:p>
            <a:r>
              <a:rPr lang="en-US" sz="2400" dirty="0"/>
              <a:t>The </a:t>
            </a:r>
            <a:r>
              <a:rPr lang="en-US" sz="2400" b="1" dirty="0">
                <a:solidFill>
                  <a:schemeClr val="accent5"/>
                </a:solidFill>
              </a:rPr>
              <a:t>largest</a:t>
            </a:r>
            <a:r>
              <a:rPr lang="en-US" sz="2400" dirty="0"/>
              <a:t> IPv4 CIDR block size is </a:t>
            </a:r>
            <a:r>
              <a:rPr lang="en-US" sz="2400" b="1" dirty="0">
                <a:solidFill>
                  <a:schemeClr val="accent5"/>
                </a:solidFill>
              </a:rPr>
              <a:t>/16</a:t>
            </a:r>
            <a:r>
              <a:rPr lang="en-US" sz="2400" dirty="0"/>
              <a:t>.</a:t>
            </a:r>
          </a:p>
          <a:p>
            <a:r>
              <a:rPr lang="en-US" sz="2400" dirty="0"/>
              <a:t>The </a:t>
            </a:r>
            <a:r>
              <a:rPr lang="en-US" sz="2400" b="1" dirty="0">
                <a:solidFill>
                  <a:schemeClr val="accent5"/>
                </a:solidFill>
              </a:rPr>
              <a:t>smallest</a:t>
            </a:r>
            <a:r>
              <a:rPr lang="en-US" sz="2400" dirty="0"/>
              <a:t> IPv4 CIDR block size is </a:t>
            </a:r>
            <a:r>
              <a:rPr lang="en-US" sz="2400" b="1" dirty="0">
                <a:solidFill>
                  <a:schemeClr val="accent5"/>
                </a:solidFill>
              </a:rPr>
              <a:t>/28</a:t>
            </a:r>
            <a:r>
              <a:rPr lang="en-US" sz="2400" dirty="0"/>
              <a:t>.</a:t>
            </a:r>
          </a:p>
          <a:p>
            <a:r>
              <a:rPr lang="en-US" sz="2400" dirty="0"/>
              <a:t>IPv6 is also supported (with a different block size limit).</a:t>
            </a:r>
          </a:p>
          <a:p>
            <a:r>
              <a:rPr lang="en-US" sz="2400" dirty="0"/>
              <a:t>CIDR blocks of subnets </a:t>
            </a:r>
            <a:r>
              <a:rPr lang="en-US" sz="2400" b="1" dirty="0">
                <a:solidFill>
                  <a:schemeClr val="accent5"/>
                </a:solidFill>
              </a:rPr>
              <a:t>cannot overlap</a:t>
            </a:r>
            <a:r>
              <a:rPr lang="en-US" sz="2400" dirty="0"/>
              <a:t>.</a:t>
            </a:r>
          </a:p>
        </p:txBody>
      </p:sp>
      <p:grpSp>
        <p:nvGrpSpPr>
          <p:cNvPr id="3" name="Group 2">
            <a:extLst>
              <a:ext uri="{FF2B5EF4-FFF2-40B4-BE49-F238E27FC236}">
                <a16:creationId xmlns:a16="http://schemas.microsoft.com/office/drawing/2014/main" id="{35A6C171-12A0-4015-A36A-54E7EC6A3066}"/>
              </a:ext>
              <a:ext uri="{C183D7F6-B498-43B3-948B-1728B52AA6E4}">
                <adec:decorative xmlns:adec="http://schemas.microsoft.com/office/drawing/2017/decorative" val="1"/>
              </a:ext>
            </a:extLst>
          </p:cNvPr>
          <p:cNvGrpSpPr/>
          <p:nvPr/>
        </p:nvGrpSpPr>
        <p:grpSpPr>
          <a:xfrm>
            <a:off x="6268214" y="1587500"/>
            <a:ext cx="5504686" cy="2194791"/>
            <a:chOff x="6268214" y="1587500"/>
            <a:chExt cx="5504686" cy="2194791"/>
          </a:xfrm>
        </p:grpSpPr>
        <p:sp>
          <p:nvSpPr>
            <p:cNvPr id="12" name="TextBox 11">
              <a:extLst>
                <a:ext uri="{FF2B5EF4-FFF2-40B4-BE49-F238E27FC236}">
                  <a16:creationId xmlns:a16="http://schemas.microsoft.com/office/drawing/2014/main" id="{6C767CB7-FF56-4AFE-9BA0-634A83B4791D}"/>
                </a:ext>
              </a:extLst>
            </p:cNvPr>
            <p:cNvSpPr txBox="1"/>
            <p:nvPr/>
          </p:nvSpPr>
          <p:spPr>
            <a:xfrm>
              <a:off x="6433314" y="2343457"/>
              <a:ext cx="5098473" cy="1200329"/>
            </a:xfrm>
            <a:prstGeom prst="rect">
              <a:avLst/>
            </a:prstGeom>
            <a:noFill/>
          </p:spPr>
          <p:txBody>
            <a:bodyPr wrap="square" rtlCol="0">
              <a:spAutoFit/>
            </a:bodyPr>
            <a:lstStyle/>
            <a:p>
              <a:pPr algn="ctr"/>
              <a:r>
                <a:rPr lang="en-US" sz="2400"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x.x.x.x/16</a:t>
              </a:r>
              <a:r>
                <a:rPr lang="en-US" sz="2400"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or 65,536 addresses (max)</a:t>
              </a:r>
            </a:p>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to</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x.x.x.x/28</a:t>
              </a:r>
              <a:r>
                <a:rPr lang="en-US" sz="2400"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or 16 addresses (min)</a:t>
              </a:r>
            </a:p>
          </p:txBody>
        </p:sp>
        <p:sp>
          <p:nvSpPr>
            <p:cNvPr id="10" name="Rectangle 9">
              <a:extLst>
                <a:ext uri="{FF2B5EF4-FFF2-40B4-BE49-F238E27FC236}">
                  <a16:creationId xmlns:a16="http://schemas.microsoft.com/office/drawing/2014/main" id="{8AA8F078-82ED-40AA-8A06-3E097757284F}"/>
                </a:ext>
              </a:extLst>
            </p:cNvPr>
            <p:cNvSpPr/>
            <p:nvPr/>
          </p:nvSpPr>
          <p:spPr>
            <a:xfrm>
              <a:off x="6268214" y="1587500"/>
              <a:ext cx="5504686" cy="219479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VPC</a:t>
              </a:r>
              <a:endParaRPr kumimoji="0" lang="en-US" sz="1200" b="0" i="0" u="none" strike="noStrike" kern="0" cap="none" spc="0" normalizeH="0" baseline="0" noProof="0" dirty="0">
                <a:ln w="0"/>
                <a:solidFill>
                  <a:srgbClr val="1D8900"/>
                </a:solidFill>
                <a:effectLst/>
                <a:uLnTx/>
                <a:uFillTx/>
                <a:ea typeface="+mn-ea"/>
                <a:cs typeface="+mn-cs"/>
              </a:endParaRPr>
            </a:p>
          </p:txBody>
        </p:sp>
        <p:pic>
          <p:nvPicPr>
            <p:cNvPr id="13" name="Graphic 12">
              <a:extLst>
                <a:ext uri="{FF2B5EF4-FFF2-40B4-BE49-F238E27FC236}">
                  <a16:creationId xmlns:a16="http://schemas.microsoft.com/office/drawing/2014/main" id="{DC5E2AF6-B862-47E5-BC0A-6E1D632355C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8214" y="1587500"/>
              <a:ext cx="457200" cy="457200"/>
            </a:xfrm>
            <a:prstGeom prst="rect">
              <a:avLst/>
            </a:prstGeom>
          </p:spPr>
        </p:pic>
      </p:grpSp>
      <p:sp>
        <p:nvSpPr>
          <p:cNvPr id="11" name="Footer Placeholder 4">
            <a:extLst>
              <a:ext uri="{FF2B5EF4-FFF2-40B4-BE49-F238E27FC236}">
                <a16:creationId xmlns:a16="http://schemas.microsoft.com/office/drawing/2014/main" id="{7DE30F4A-8D16-4A31-B100-ECA0132EB5C0}"/>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13705B47-0AEB-45CD-AB2A-521A27E51895}"/>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24</a:t>
            </a:fld>
            <a:endParaRPr lang="en-US" dirty="0"/>
          </a:p>
        </p:txBody>
      </p:sp>
    </p:spTree>
    <p:custDataLst>
      <p:tags r:id="rId1"/>
    </p:custDataLst>
    <p:extLst>
      <p:ext uri="{BB962C8B-B14F-4D97-AF65-F5344CB8AC3E}">
        <p14:creationId xmlns:p14="http://schemas.microsoft.com/office/powerpoint/2010/main" val="33569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8C040A5-5B40-4F5A-8F82-EB6E526FDF27}"/>
              </a:ext>
            </a:extLst>
          </p:cNvPr>
          <p:cNvSpPr>
            <a:spLocks noGrp="1"/>
          </p:cNvSpPr>
          <p:nvPr>
            <p:ph type="title"/>
          </p:nvPr>
        </p:nvSpPr>
        <p:spPr/>
        <p:txBody>
          <a:bodyPr/>
          <a:lstStyle/>
          <a:p>
            <a:r>
              <a:rPr lang="en-US" dirty="0"/>
              <a:t>Reserved IP addresses</a:t>
            </a:r>
          </a:p>
        </p:txBody>
      </p:sp>
      <p:sp>
        <p:nvSpPr>
          <p:cNvPr id="30" name="TextBox 29">
            <a:extLst>
              <a:ext uri="{FF2B5EF4-FFF2-40B4-BE49-F238E27FC236}">
                <a16:creationId xmlns:a16="http://schemas.microsoft.com/office/drawing/2014/main" id="{7F54A6A5-45EB-46D0-BAC3-B9224A6F6EBA}"/>
              </a:ext>
            </a:extLst>
          </p:cNvPr>
          <p:cNvSpPr txBox="1"/>
          <p:nvPr/>
        </p:nvSpPr>
        <p:spPr>
          <a:xfrm>
            <a:off x="259812" y="1345998"/>
            <a:ext cx="11717540" cy="1200329"/>
          </a:xfrm>
          <a:prstGeom prst="rect">
            <a:avLst/>
          </a:prstGeom>
          <a:noFill/>
        </p:spPr>
        <p:txBody>
          <a:bodyPr wrap="square" rtlCol="0">
            <a:spAutoFit/>
          </a:bodyPr>
          <a:lstStyle/>
          <a:p>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Example</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A VPC with an IPv4 CIDR block of 10.0.0.0/16 has 65,536 total IP addresses.</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The VPC has four equal-sized subnets. Only 251 IP addresses are available for use by each subnet.</a:t>
            </a:r>
          </a:p>
        </p:txBody>
      </p:sp>
      <p:grpSp>
        <p:nvGrpSpPr>
          <p:cNvPr id="3" name="Group 2" descr="architecture diagram of a VPC with four equal-sized subnets.">
            <a:extLst>
              <a:ext uri="{FF2B5EF4-FFF2-40B4-BE49-F238E27FC236}">
                <a16:creationId xmlns:a16="http://schemas.microsoft.com/office/drawing/2014/main" id="{CFD50DE4-F810-4D8E-9B41-EA0516EFA0CC}"/>
              </a:ext>
            </a:extLst>
          </p:cNvPr>
          <p:cNvGrpSpPr/>
          <p:nvPr/>
        </p:nvGrpSpPr>
        <p:grpSpPr>
          <a:xfrm>
            <a:off x="467932" y="2852730"/>
            <a:ext cx="5980994" cy="3381883"/>
            <a:chOff x="467932" y="2852730"/>
            <a:chExt cx="4644394" cy="3381883"/>
          </a:xfrm>
        </p:grpSpPr>
        <p:grpSp>
          <p:nvGrpSpPr>
            <p:cNvPr id="34" name="Group 33">
              <a:extLst>
                <a:ext uri="{FF2B5EF4-FFF2-40B4-BE49-F238E27FC236}">
                  <a16:creationId xmlns:a16="http://schemas.microsoft.com/office/drawing/2014/main" id="{1315EF31-D321-420F-BF04-47B72D461CE4}"/>
                </a:ext>
              </a:extLst>
            </p:cNvPr>
            <p:cNvGrpSpPr/>
            <p:nvPr/>
          </p:nvGrpSpPr>
          <p:grpSpPr>
            <a:xfrm>
              <a:off x="467932" y="2852730"/>
              <a:ext cx="4644394" cy="3381883"/>
              <a:chOff x="467932" y="2603278"/>
              <a:chExt cx="4644394" cy="3381883"/>
            </a:xfrm>
          </p:grpSpPr>
          <p:grpSp>
            <p:nvGrpSpPr>
              <p:cNvPr id="28" name="Group 27">
                <a:extLst>
                  <a:ext uri="{FF2B5EF4-FFF2-40B4-BE49-F238E27FC236}">
                    <a16:creationId xmlns:a16="http://schemas.microsoft.com/office/drawing/2014/main" id="{0A4929FD-12BB-4D3C-9215-F8623F79853B}"/>
                  </a:ext>
                </a:extLst>
              </p:cNvPr>
              <p:cNvGrpSpPr/>
              <p:nvPr/>
            </p:nvGrpSpPr>
            <p:grpSpPr>
              <a:xfrm>
                <a:off x="467932" y="3159746"/>
                <a:ext cx="4577481" cy="2429264"/>
                <a:chOff x="-61597" y="3394364"/>
                <a:chExt cx="4577481" cy="2429264"/>
              </a:xfrm>
            </p:grpSpPr>
            <p:grpSp>
              <p:nvGrpSpPr>
                <p:cNvPr id="18" name="Group 17">
                  <a:extLst>
                    <a:ext uri="{FF2B5EF4-FFF2-40B4-BE49-F238E27FC236}">
                      <a16:creationId xmlns:a16="http://schemas.microsoft.com/office/drawing/2014/main" id="{066F8E97-E7A2-41D4-81E1-63F46499A522}"/>
                    </a:ext>
                  </a:extLst>
                </p:cNvPr>
                <p:cNvGrpSpPr/>
                <p:nvPr/>
              </p:nvGrpSpPr>
              <p:grpSpPr>
                <a:xfrm>
                  <a:off x="-61597" y="3394364"/>
                  <a:ext cx="2215503" cy="1145359"/>
                  <a:chOff x="-61597" y="3394364"/>
                  <a:chExt cx="2215503" cy="1145359"/>
                </a:xfrm>
              </p:grpSpPr>
              <p:sp>
                <p:nvSpPr>
                  <p:cNvPr id="10" name="Rectangle 9">
                    <a:extLst>
                      <a:ext uri="{FF2B5EF4-FFF2-40B4-BE49-F238E27FC236}">
                        <a16:creationId xmlns:a16="http://schemas.microsoft.com/office/drawing/2014/main" id="{2A5195AB-2752-4DE4-8FEB-B45164027D93}"/>
                      </a:ext>
                    </a:extLst>
                  </p:cNvPr>
                  <p:cNvSpPr/>
                  <p:nvPr/>
                </p:nvSpPr>
                <p:spPr>
                  <a:xfrm>
                    <a:off x="-61597" y="3396723"/>
                    <a:ext cx="2215503"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1D8900"/>
                        </a:solidFill>
                        <a:effectLst/>
                        <a:uLnTx/>
                        <a:uFillTx/>
                        <a:ea typeface="+mn-ea"/>
                        <a:cs typeface="+mn-cs"/>
                      </a:rPr>
                      <a:t>Subnet 1 (10.0.0.0/24)</a:t>
                    </a:r>
                  </a:p>
                </p:txBody>
              </p:sp>
              <p:pic>
                <p:nvPicPr>
                  <p:cNvPr id="11" name="Graphic 10">
                    <a:extLst>
                      <a:ext uri="{FF2B5EF4-FFF2-40B4-BE49-F238E27FC236}">
                        <a16:creationId xmlns:a16="http://schemas.microsoft.com/office/drawing/2014/main" id="{AD246BFB-53C8-4AB4-AD35-4C72A3BB754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36" y="3394364"/>
                    <a:ext cx="457200" cy="457200"/>
                  </a:xfrm>
                  <a:prstGeom prst="rect">
                    <a:avLst/>
                  </a:prstGeom>
                </p:spPr>
              </p:pic>
            </p:grpSp>
            <p:grpSp>
              <p:nvGrpSpPr>
                <p:cNvPr id="19" name="Group 18">
                  <a:extLst>
                    <a:ext uri="{FF2B5EF4-FFF2-40B4-BE49-F238E27FC236}">
                      <a16:creationId xmlns:a16="http://schemas.microsoft.com/office/drawing/2014/main" id="{A61FC9FC-9C26-467D-B557-5514C0256212}"/>
                    </a:ext>
                  </a:extLst>
                </p:cNvPr>
                <p:cNvGrpSpPr/>
                <p:nvPr/>
              </p:nvGrpSpPr>
              <p:grpSpPr>
                <a:xfrm>
                  <a:off x="-48036" y="4678269"/>
                  <a:ext cx="2232436" cy="1145359"/>
                  <a:chOff x="-48036" y="3394364"/>
                  <a:chExt cx="2232436" cy="1145359"/>
                </a:xfrm>
              </p:grpSpPr>
              <p:sp>
                <p:nvSpPr>
                  <p:cNvPr id="20" name="Rectangle 19">
                    <a:extLst>
                      <a:ext uri="{FF2B5EF4-FFF2-40B4-BE49-F238E27FC236}">
                        <a16:creationId xmlns:a16="http://schemas.microsoft.com/office/drawing/2014/main" id="{804F3551-80F5-48A2-9BF3-7C17469BEC3F}"/>
                      </a:ext>
                    </a:extLst>
                  </p:cNvPr>
                  <p:cNvSpPr/>
                  <p:nvPr/>
                </p:nvSpPr>
                <p:spPr>
                  <a:xfrm>
                    <a:off x="-48036" y="3396723"/>
                    <a:ext cx="2232436"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1D8900"/>
                        </a:solidFill>
                        <a:effectLst/>
                        <a:uLnTx/>
                        <a:uFillTx/>
                        <a:ea typeface="+mn-ea"/>
                        <a:cs typeface="+mn-cs"/>
                      </a:rPr>
                      <a:t>Subnet 4 (10.0.1.0/24)</a:t>
                    </a:r>
                  </a:p>
                </p:txBody>
              </p:sp>
              <p:pic>
                <p:nvPicPr>
                  <p:cNvPr id="21" name="Graphic 20">
                    <a:extLst>
                      <a:ext uri="{FF2B5EF4-FFF2-40B4-BE49-F238E27FC236}">
                        <a16:creationId xmlns:a16="http://schemas.microsoft.com/office/drawing/2014/main" id="{33C9663C-341E-495A-9CF8-7A28A02A402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350" y="3394364"/>
                    <a:ext cx="457200" cy="457200"/>
                  </a:xfrm>
                  <a:prstGeom prst="rect">
                    <a:avLst/>
                  </a:prstGeom>
                </p:spPr>
              </p:pic>
            </p:grpSp>
            <p:grpSp>
              <p:nvGrpSpPr>
                <p:cNvPr id="22" name="Group 21">
                  <a:extLst>
                    <a:ext uri="{FF2B5EF4-FFF2-40B4-BE49-F238E27FC236}">
                      <a16:creationId xmlns:a16="http://schemas.microsoft.com/office/drawing/2014/main" id="{A53AFFE5-F463-40C6-8781-A63AF84FFDE8}"/>
                    </a:ext>
                  </a:extLst>
                </p:cNvPr>
                <p:cNvGrpSpPr/>
                <p:nvPr/>
              </p:nvGrpSpPr>
              <p:grpSpPr>
                <a:xfrm>
                  <a:off x="2336800" y="3394364"/>
                  <a:ext cx="2179084" cy="1145359"/>
                  <a:chOff x="419100" y="3394364"/>
                  <a:chExt cx="2179084" cy="1145359"/>
                </a:xfrm>
              </p:grpSpPr>
              <p:sp>
                <p:nvSpPr>
                  <p:cNvPr id="23" name="Rectangle 22">
                    <a:extLst>
                      <a:ext uri="{FF2B5EF4-FFF2-40B4-BE49-F238E27FC236}">
                        <a16:creationId xmlns:a16="http://schemas.microsoft.com/office/drawing/2014/main" id="{31E2B787-FA35-466A-8483-3038641004AF}"/>
                      </a:ext>
                    </a:extLst>
                  </p:cNvPr>
                  <p:cNvSpPr/>
                  <p:nvPr/>
                </p:nvSpPr>
                <p:spPr>
                  <a:xfrm>
                    <a:off x="442195" y="3396723"/>
                    <a:ext cx="2155989"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D8900"/>
                        </a:solidFill>
                        <a:effectLst/>
                        <a:uLnTx/>
                        <a:uFillTx/>
                      </a:rPr>
                      <a:t>    </a:t>
                    </a:r>
                    <a:r>
                      <a:rPr lang="en-US" sz="1200" kern="0" dirty="0">
                        <a:solidFill>
                          <a:srgbClr val="1D8900"/>
                        </a:solidFill>
                      </a:rPr>
                      <a:t>  </a:t>
                    </a:r>
                    <a:r>
                      <a:rPr kumimoji="0" lang="en-US" sz="1600" b="0" i="0" u="none" strike="noStrike" kern="0" cap="none" spc="0" normalizeH="0" baseline="0" noProof="0" dirty="0">
                        <a:ln>
                          <a:noFill/>
                        </a:ln>
                        <a:solidFill>
                          <a:srgbClr val="1D8900"/>
                        </a:solidFill>
                        <a:effectLst/>
                        <a:uLnTx/>
                        <a:uFillTx/>
                      </a:rPr>
                      <a:t>Subnet 2 (10.0.2.0/24)</a:t>
                    </a:r>
                  </a:p>
                </p:txBody>
              </p:sp>
              <p:pic>
                <p:nvPicPr>
                  <p:cNvPr id="24" name="Graphic 23">
                    <a:extLst>
                      <a:ext uri="{FF2B5EF4-FFF2-40B4-BE49-F238E27FC236}">
                        <a16:creationId xmlns:a16="http://schemas.microsoft.com/office/drawing/2014/main" id="{D6BF39A1-F4A1-4543-B8E1-E688D04AE03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9100" y="3394364"/>
                    <a:ext cx="457200" cy="457200"/>
                  </a:xfrm>
                  <a:prstGeom prst="rect">
                    <a:avLst/>
                  </a:prstGeom>
                </p:spPr>
              </p:pic>
            </p:grpSp>
            <p:grpSp>
              <p:nvGrpSpPr>
                <p:cNvPr id="25" name="Group 24">
                  <a:extLst>
                    <a:ext uri="{FF2B5EF4-FFF2-40B4-BE49-F238E27FC236}">
                      <a16:creationId xmlns:a16="http://schemas.microsoft.com/office/drawing/2014/main" id="{FBB88604-3187-41AB-A9B1-DB738496C08F}"/>
                    </a:ext>
                  </a:extLst>
                </p:cNvPr>
                <p:cNvGrpSpPr/>
                <p:nvPr/>
              </p:nvGrpSpPr>
              <p:grpSpPr>
                <a:xfrm>
                  <a:off x="2336800" y="4678269"/>
                  <a:ext cx="2179083" cy="1145359"/>
                  <a:chOff x="419100" y="3394364"/>
                  <a:chExt cx="2179083" cy="1145359"/>
                </a:xfrm>
              </p:grpSpPr>
              <p:sp>
                <p:nvSpPr>
                  <p:cNvPr id="26" name="Rectangle 25">
                    <a:extLst>
                      <a:ext uri="{FF2B5EF4-FFF2-40B4-BE49-F238E27FC236}">
                        <a16:creationId xmlns:a16="http://schemas.microsoft.com/office/drawing/2014/main" id="{10854074-32C7-46D2-84C6-88C4AE6690BC}"/>
                      </a:ext>
                    </a:extLst>
                  </p:cNvPr>
                  <p:cNvSpPr/>
                  <p:nvPr/>
                </p:nvSpPr>
                <p:spPr>
                  <a:xfrm>
                    <a:off x="442194" y="3396723"/>
                    <a:ext cx="2155989" cy="11430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1D8900"/>
                        </a:solidFill>
                        <a:effectLst/>
                        <a:uLnTx/>
                        <a:uFillTx/>
                        <a:ea typeface="+mn-ea"/>
                        <a:cs typeface="+mn-cs"/>
                      </a:rPr>
                      <a:t>Subnet 3 (10.0.3.0/24)</a:t>
                    </a:r>
                  </a:p>
                </p:txBody>
              </p:sp>
              <p:pic>
                <p:nvPicPr>
                  <p:cNvPr id="27" name="Graphic 26">
                    <a:extLst>
                      <a:ext uri="{FF2B5EF4-FFF2-40B4-BE49-F238E27FC236}">
                        <a16:creationId xmlns:a16="http://schemas.microsoft.com/office/drawing/2014/main" id="{3B8BCF13-CAD0-4915-B71F-6A6A927B375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9100" y="3394364"/>
                    <a:ext cx="457200" cy="457200"/>
                  </a:xfrm>
                  <a:prstGeom prst="rect">
                    <a:avLst/>
                  </a:prstGeom>
                </p:spPr>
              </p:pic>
            </p:grpSp>
          </p:grpSp>
          <p:grpSp>
            <p:nvGrpSpPr>
              <p:cNvPr id="33" name="Group 32">
                <a:extLst>
                  <a:ext uri="{FF2B5EF4-FFF2-40B4-BE49-F238E27FC236}">
                    <a16:creationId xmlns:a16="http://schemas.microsoft.com/office/drawing/2014/main" id="{0B30FC63-C62B-4E58-8A51-D5585777686A}"/>
                  </a:ext>
                </a:extLst>
              </p:cNvPr>
              <p:cNvGrpSpPr/>
              <p:nvPr/>
            </p:nvGrpSpPr>
            <p:grpSpPr>
              <a:xfrm>
                <a:off x="467933" y="2603278"/>
                <a:ext cx="4644393" cy="3381883"/>
                <a:chOff x="467933" y="2603278"/>
                <a:chExt cx="4644393" cy="3381883"/>
              </a:xfrm>
            </p:grpSpPr>
            <p:sp>
              <p:nvSpPr>
                <p:cNvPr id="31" name="Rectangle 30">
                  <a:extLst>
                    <a:ext uri="{FF2B5EF4-FFF2-40B4-BE49-F238E27FC236}">
                      <a16:creationId xmlns:a16="http://schemas.microsoft.com/office/drawing/2014/main" id="{BD0C4DE9-CEC1-4E38-9BFD-2F05B5E0697A}"/>
                    </a:ext>
                  </a:extLst>
                </p:cNvPr>
                <p:cNvSpPr/>
                <p:nvPr/>
              </p:nvSpPr>
              <p:spPr>
                <a:xfrm>
                  <a:off x="467933" y="2603278"/>
                  <a:ext cx="4644393" cy="3381883"/>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VPC: 10.0.0.0/16</a:t>
                  </a:r>
                  <a:endParaRPr kumimoji="0" lang="en-US" sz="1200" b="0" i="0" u="none" strike="noStrike" kern="0" cap="none" spc="0" normalizeH="0" baseline="0" noProof="0" dirty="0">
                    <a:ln w="0"/>
                    <a:solidFill>
                      <a:srgbClr val="1D8900"/>
                    </a:solidFill>
                    <a:effectLst/>
                    <a:uLnTx/>
                    <a:uFillTx/>
                    <a:ea typeface="+mn-ea"/>
                    <a:cs typeface="+mn-cs"/>
                  </a:endParaRPr>
                </a:p>
              </p:txBody>
            </p:sp>
            <p:pic>
              <p:nvPicPr>
                <p:cNvPr id="32" name="Graphic 31">
                  <a:extLst>
                    <a:ext uri="{FF2B5EF4-FFF2-40B4-BE49-F238E27FC236}">
                      <a16:creationId xmlns:a16="http://schemas.microsoft.com/office/drawing/2014/main" id="{BDA38B5A-ADE4-410A-9F38-3F4F90C31BB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7934" y="2603279"/>
                  <a:ext cx="457200" cy="457200"/>
                </a:xfrm>
                <a:prstGeom prst="rect">
                  <a:avLst/>
                </a:prstGeom>
              </p:spPr>
            </p:pic>
          </p:grpSp>
        </p:grpSp>
        <p:sp>
          <p:nvSpPr>
            <p:cNvPr id="35" name="TextBox 34">
              <a:extLst>
                <a:ext uri="{FF2B5EF4-FFF2-40B4-BE49-F238E27FC236}">
                  <a16:creationId xmlns:a16="http://schemas.microsoft.com/office/drawing/2014/main" id="{46B670D3-AB61-44FC-A0FF-7AB6C7E071BE}"/>
                </a:ext>
              </a:extLst>
            </p:cNvPr>
            <p:cNvSpPr txBox="1"/>
            <p:nvPr/>
          </p:nvSpPr>
          <p:spPr>
            <a:xfrm>
              <a:off x="979122" y="3957923"/>
              <a:ext cx="1323442"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251 IP addresses</a:t>
              </a:r>
            </a:p>
          </p:txBody>
        </p:sp>
        <p:sp>
          <p:nvSpPr>
            <p:cNvPr id="36" name="TextBox 35">
              <a:extLst>
                <a:ext uri="{FF2B5EF4-FFF2-40B4-BE49-F238E27FC236}">
                  <a16:creationId xmlns:a16="http://schemas.microsoft.com/office/drawing/2014/main" id="{6CD49A6A-A6F3-4865-9C00-A0A1BEE2CB3D}"/>
                </a:ext>
              </a:extLst>
            </p:cNvPr>
            <p:cNvSpPr txBox="1"/>
            <p:nvPr/>
          </p:nvSpPr>
          <p:spPr>
            <a:xfrm>
              <a:off x="979122" y="5270536"/>
              <a:ext cx="1323442"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251 IP addresses</a:t>
              </a:r>
            </a:p>
          </p:txBody>
        </p:sp>
        <p:sp>
          <p:nvSpPr>
            <p:cNvPr id="37" name="TextBox 36">
              <a:extLst>
                <a:ext uri="{FF2B5EF4-FFF2-40B4-BE49-F238E27FC236}">
                  <a16:creationId xmlns:a16="http://schemas.microsoft.com/office/drawing/2014/main" id="{E215BEED-509F-4EDB-97E9-FC829EA31B26}"/>
                </a:ext>
              </a:extLst>
            </p:cNvPr>
            <p:cNvSpPr txBox="1"/>
            <p:nvPr/>
          </p:nvSpPr>
          <p:spPr>
            <a:xfrm>
              <a:off x="3169708" y="3981986"/>
              <a:ext cx="1323442"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251 IP addresses</a:t>
              </a:r>
            </a:p>
          </p:txBody>
        </p:sp>
        <p:sp>
          <p:nvSpPr>
            <p:cNvPr id="38" name="TextBox 37">
              <a:extLst>
                <a:ext uri="{FF2B5EF4-FFF2-40B4-BE49-F238E27FC236}">
                  <a16:creationId xmlns:a16="http://schemas.microsoft.com/office/drawing/2014/main" id="{8BF43741-C1ED-4202-8FE4-CCCF681C5267}"/>
                </a:ext>
              </a:extLst>
            </p:cNvPr>
            <p:cNvSpPr txBox="1"/>
            <p:nvPr/>
          </p:nvSpPr>
          <p:spPr>
            <a:xfrm>
              <a:off x="3207077" y="5246473"/>
              <a:ext cx="1323442"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251 IP addresses</a:t>
              </a:r>
            </a:p>
          </p:txBody>
        </p:sp>
      </p:grpSp>
      <p:graphicFrame>
        <p:nvGraphicFramePr>
          <p:cNvPr id="39" name="Table Placeholder 3">
            <a:extLst>
              <a:ext uri="{FF2B5EF4-FFF2-40B4-BE49-F238E27FC236}">
                <a16:creationId xmlns:a16="http://schemas.microsoft.com/office/drawing/2014/main" id="{C5BF2946-AEB8-4B04-A50D-74B1FB17B23B}"/>
              </a:ext>
            </a:extLst>
          </p:cNvPr>
          <p:cNvGraphicFramePr>
            <a:graphicFrameLocks/>
          </p:cNvGraphicFramePr>
          <p:nvPr>
            <p:extLst>
              <p:ext uri="{D42A27DB-BD31-4B8C-83A1-F6EECF244321}">
                <p14:modId xmlns:p14="http://schemas.microsoft.com/office/powerpoint/2010/main" val="473728154"/>
              </p:ext>
            </p:extLst>
          </p:nvPr>
        </p:nvGraphicFramePr>
        <p:xfrm>
          <a:off x="6857998" y="2413239"/>
          <a:ext cx="4930328" cy="3945117"/>
        </p:xfrm>
        <a:graphic>
          <a:graphicData uri="http://schemas.openxmlformats.org/drawingml/2006/table">
            <a:tbl>
              <a:tblPr firstRow="1" bandRow="1"/>
              <a:tblGrid>
                <a:gridCol w="2465164">
                  <a:extLst>
                    <a:ext uri="{9D8B030D-6E8A-4147-A177-3AD203B41FA5}">
                      <a16:colId xmlns:a16="http://schemas.microsoft.com/office/drawing/2014/main" val="20000"/>
                    </a:ext>
                  </a:extLst>
                </a:gridCol>
                <a:gridCol w="2465164">
                  <a:extLst>
                    <a:ext uri="{9D8B030D-6E8A-4147-A177-3AD203B41FA5}">
                      <a16:colId xmlns:a16="http://schemas.microsoft.com/office/drawing/2014/main" val="20001"/>
                    </a:ext>
                  </a:extLst>
                </a:gridCol>
              </a:tblGrid>
              <a:tr h="65180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i="0" dirty="0">
                          <a:solidFill>
                            <a:schemeClr val="tx1"/>
                          </a:solidFill>
                          <a:latin typeface="+mn-lt"/>
                          <a:ea typeface="Amazon Ember Light" panose="020B0403020204020204" pitchFamily="34" charset="0"/>
                          <a:cs typeface="Amazon Ember Light" panose="020B0403020204020204" pitchFamily="34" charset="0"/>
                        </a:rPr>
                        <a:t>IP Addresses for CIDR block 10.0.0.0/24</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i="0" dirty="0">
                          <a:solidFill>
                            <a:schemeClr val="tx1"/>
                          </a:solidFill>
                          <a:latin typeface="+mn-lt"/>
                          <a:ea typeface="Amazon Ember Light" panose="020B0403020204020204" pitchFamily="34" charset="0"/>
                          <a:cs typeface="Amazon Ember Light" panose="020B0403020204020204" pitchFamily="34" charset="0"/>
                        </a:rPr>
                        <a:t>Reserved for</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extLst>
                  <a:ext uri="{0D108BD9-81ED-4DB2-BD59-A6C34878D82A}">
                    <a16:rowId xmlns:a16="http://schemas.microsoft.com/office/drawing/2014/main" val="10000"/>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600" b="0" i="0" dirty="0">
                          <a:solidFill>
                            <a:srgbClr val="232F3E"/>
                          </a:solidFill>
                          <a:latin typeface="+mn-lt"/>
                          <a:ea typeface="Amazon Ember Light" panose="020B0403020204020204" pitchFamily="34" charset="0"/>
                          <a:cs typeface="Amazon Ember Light" panose="020B0403020204020204" pitchFamily="34" charset="0"/>
                        </a:rPr>
                        <a:t>10.0.0.0</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600" b="0" i="0" dirty="0">
                          <a:solidFill>
                            <a:srgbClr val="232F3E"/>
                          </a:solidFill>
                          <a:latin typeface="+mn-lt"/>
                          <a:ea typeface="Amazon Ember Light" panose="020B0403020204020204" pitchFamily="34" charset="0"/>
                          <a:cs typeface="Amazon Ember Light" panose="020B0403020204020204" pitchFamily="34" charset="0"/>
                        </a:rPr>
                        <a:t>Network address</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10.0.0.1</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Internal communication</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10.0.0.2</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Domain</a:t>
                      </a:r>
                      <a:r>
                        <a:rPr lang="en-US" sz="1600" b="0" i="0" baseline="0" dirty="0">
                          <a:solidFill>
                            <a:srgbClr val="232F3E"/>
                          </a:solidFill>
                          <a:latin typeface="+mn-lt"/>
                          <a:ea typeface="Amazon Ember Light" panose="020B0403020204020204" pitchFamily="34" charset="0"/>
                          <a:cs typeface="Amazon Ember Light" panose="020B0403020204020204" pitchFamily="34" charset="0"/>
                        </a:rPr>
                        <a:t> Name System (</a:t>
                      </a:r>
                      <a:r>
                        <a:rPr lang="en-US" sz="1600" b="0" i="0" dirty="0">
                          <a:solidFill>
                            <a:srgbClr val="232F3E"/>
                          </a:solidFill>
                          <a:latin typeface="+mn-lt"/>
                          <a:ea typeface="Amazon Ember Light" panose="020B0403020204020204" pitchFamily="34" charset="0"/>
                          <a:cs typeface="Amazon Ember Light" panose="020B0403020204020204" pitchFamily="34" charset="0"/>
                        </a:rPr>
                        <a:t>DNS) resolution</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10.0.0.3</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Future use</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6518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10.0.0.255</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dirty="0">
                          <a:solidFill>
                            <a:srgbClr val="232F3E"/>
                          </a:solidFill>
                          <a:latin typeface="+mn-lt"/>
                          <a:ea typeface="Amazon Ember Light" panose="020B0403020204020204" pitchFamily="34" charset="0"/>
                          <a:cs typeface="Amazon Ember Light" panose="020B0403020204020204" pitchFamily="34" charset="0"/>
                        </a:rPr>
                        <a:t>Network broadcast address</a:t>
                      </a:r>
                    </a:p>
                  </a:txBody>
                  <a:tcPr marL="137431" marR="137431" marT="68716" marB="68716"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113478091"/>
                  </a:ext>
                </a:extLst>
              </a:tr>
            </a:tbl>
          </a:graphicData>
        </a:graphic>
      </p:graphicFrame>
      <p:sp>
        <p:nvSpPr>
          <p:cNvPr id="6" name="Footer Placeholder 5">
            <a:extLst>
              <a:ext uri="{FF2B5EF4-FFF2-40B4-BE49-F238E27FC236}">
                <a16:creationId xmlns:a16="http://schemas.microsoft.com/office/drawing/2014/main" id="{1D49F4D9-4F2F-4CCA-AFD2-A087609F9E38}"/>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B0528EFE-4F7F-422A-A85A-0C94C6CA3136}"/>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25</a:t>
            </a:fld>
            <a:endParaRPr lang="en-US" dirty="0"/>
          </a:p>
        </p:txBody>
      </p:sp>
    </p:spTree>
    <p:custDataLst>
      <p:tags r:id="rId1"/>
    </p:custDataLst>
    <p:extLst>
      <p:ext uri="{BB962C8B-B14F-4D97-AF65-F5344CB8AC3E}">
        <p14:creationId xmlns:p14="http://schemas.microsoft.com/office/powerpoint/2010/main" val="3386929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network interface</a:t>
            </a:r>
          </a:p>
        </p:txBody>
      </p:sp>
      <p:sp>
        <p:nvSpPr>
          <p:cNvPr id="7" name="Content Placeholder 6">
            <a:extLst>
              <a:ext uri="{FF2B5EF4-FFF2-40B4-BE49-F238E27FC236}">
                <a16:creationId xmlns:a16="http://schemas.microsoft.com/office/drawing/2014/main" id="{5454E567-F6AB-456F-8E33-A6B4201FB191}"/>
              </a:ext>
            </a:extLst>
          </p:cNvPr>
          <p:cNvSpPr>
            <a:spLocks noGrp="1"/>
          </p:cNvSpPr>
          <p:nvPr>
            <p:ph idx="1"/>
          </p:nvPr>
        </p:nvSpPr>
        <p:spPr/>
        <p:txBody>
          <a:bodyPr/>
          <a:lstStyle/>
          <a:p>
            <a:pPr>
              <a:buClr>
                <a:schemeClr val="tx1"/>
              </a:buClr>
            </a:pPr>
            <a:r>
              <a:rPr lang="en-US" dirty="0"/>
              <a:t>An elastic network interface is a </a:t>
            </a:r>
            <a:r>
              <a:rPr lang="en-US" b="1" dirty="0">
                <a:solidFill>
                  <a:schemeClr val="accent5"/>
                </a:solidFill>
              </a:rPr>
              <a:t>virtual network interface </a:t>
            </a:r>
            <a:r>
              <a:rPr lang="en-US" dirty="0"/>
              <a:t>that you can:</a:t>
            </a:r>
          </a:p>
          <a:p>
            <a:pPr lvl="1">
              <a:buClr>
                <a:schemeClr val="tx1"/>
              </a:buClr>
            </a:pPr>
            <a:r>
              <a:rPr lang="en-US" dirty="0"/>
              <a:t>Attach to an instance.</a:t>
            </a:r>
          </a:p>
          <a:p>
            <a:pPr lvl="1">
              <a:buClr>
                <a:schemeClr val="tx1"/>
              </a:buClr>
            </a:pPr>
            <a:r>
              <a:rPr lang="en-US" dirty="0"/>
              <a:t>Detach from the instance, and attach to another instance to redirect network traffic.</a:t>
            </a:r>
          </a:p>
          <a:p>
            <a:pPr>
              <a:buClr>
                <a:schemeClr val="tx1"/>
              </a:buClr>
            </a:pPr>
            <a:r>
              <a:rPr lang="en-US" dirty="0"/>
              <a:t>Its </a:t>
            </a:r>
            <a:r>
              <a:rPr lang="en-US" b="1" dirty="0">
                <a:solidFill>
                  <a:schemeClr val="accent5"/>
                </a:solidFill>
              </a:rPr>
              <a:t>attributes follow </a:t>
            </a:r>
            <a:r>
              <a:rPr lang="en-US" dirty="0"/>
              <a:t>when it is reattached to a new instance.</a:t>
            </a:r>
          </a:p>
          <a:p>
            <a:pPr>
              <a:buClr>
                <a:schemeClr val="tx1"/>
              </a:buClr>
            </a:pPr>
            <a:r>
              <a:rPr lang="en-US" dirty="0"/>
              <a:t>Each instance in your VPC has a </a:t>
            </a:r>
            <a:r>
              <a:rPr lang="en-US" b="1" dirty="0">
                <a:solidFill>
                  <a:schemeClr val="accent5"/>
                </a:solidFill>
              </a:rPr>
              <a:t>default network interface </a:t>
            </a:r>
            <a:r>
              <a:rPr lang="en-US" dirty="0"/>
              <a:t>that is assigned a private IPv4 address from the IPv4 address range of your VPC.</a:t>
            </a:r>
          </a:p>
        </p:txBody>
      </p:sp>
      <p:grpSp>
        <p:nvGrpSpPr>
          <p:cNvPr id="3" name="Group 2" descr="subnet with an instance that has an elastic network interface attached.">
            <a:extLst>
              <a:ext uri="{FF2B5EF4-FFF2-40B4-BE49-F238E27FC236}">
                <a16:creationId xmlns:a16="http://schemas.microsoft.com/office/drawing/2014/main" id="{CC15E366-FB53-467A-86A7-FD312DE605AF}"/>
              </a:ext>
              <a:ext uri="{C183D7F6-B498-43B3-948B-1728B52AA6E4}">
                <adec:decorative xmlns:adec="http://schemas.microsoft.com/office/drawing/2017/decorative" val="0"/>
              </a:ext>
            </a:extLst>
          </p:cNvPr>
          <p:cNvGrpSpPr/>
          <p:nvPr/>
        </p:nvGrpSpPr>
        <p:grpSpPr>
          <a:xfrm>
            <a:off x="2152887" y="4765625"/>
            <a:ext cx="5544235" cy="1371600"/>
            <a:chOff x="2152887" y="4582750"/>
            <a:chExt cx="5544235" cy="1371600"/>
          </a:xfrm>
        </p:grpSpPr>
        <p:sp>
          <p:nvSpPr>
            <p:cNvPr id="6" name="Rectangle 5">
              <a:extLst>
                <a:ext uri="{FF2B5EF4-FFF2-40B4-BE49-F238E27FC236}">
                  <a16:creationId xmlns:a16="http://schemas.microsoft.com/office/drawing/2014/main" id="{34F09809-6D80-47A9-915D-EC48A48CC128}"/>
                </a:ext>
              </a:extLst>
            </p:cNvPr>
            <p:cNvSpPr/>
            <p:nvPr/>
          </p:nvSpPr>
          <p:spPr>
            <a:xfrm>
              <a:off x="4494879" y="4582750"/>
              <a:ext cx="3202243" cy="1371600"/>
            </a:xfrm>
            <a:prstGeom prst="rect">
              <a:avLst/>
            </a:prstGeom>
            <a:solidFill>
              <a:srgbClr val="E9F3E6"/>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kern="0" dirty="0">
                  <a:solidFill>
                    <a:srgbClr val="007CBC"/>
                  </a:solidFill>
                </a:rPr>
                <a:t>   </a:t>
              </a:r>
              <a:r>
                <a:rPr lang="en-US" sz="1600" b="1" kern="0" dirty="0">
                  <a:solidFill>
                    <a:srgbClr val="36961C"/>
                  </a:solidFill>
                </a:rPr>
                <a:t>S</a:t>
              </a:r>
              <a:r>
                <a:rPr kumimoji="0" lang="en-US" sz="1600" b="1" i="0" u="none" strike="noStrike" kern="0" cap="none" spc="0" normalizeH="0" baseline="0" noProof="0" dirty="0">
                  <a:ln>
                    <a:noFill/>
                  </a:ln>
                  <a:solidFill>
                    <a:srgbClr val="36961C"/>
                  </a:solidFill>
                  <a:effectLst/>
                  <a:uLnTx/>
                  <a:uFillTx/>
                </a:rPr>
                <a:t>ubnet: 10.0.1.0/24</a:t>
              </a:r>
            </a:p>
          </p:txBody>
        </p:sp>
        <p:pic>
          <p:nvPicPr>
            <p:cNvPr id="8" name="Graphic 7">
              <a:extLst>
                <a:ext uri="{FF2B5EF4-FFF2-40B4-BE49-F238E27FC236}">
                  <a16:creationId xmlns:a16="http://schemas.microsoft.com/office/drawing/2014/main" id="{54C24B31-D6E9-427B-89E7-AE5AD3D275F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7400" y="5268550"/>
              <a:ext cx="457200" cy="457200"/>
            </a:xfrm>
            <a:prstGeom prst="rect">
              <a:avLst/>
            </a:prstGeom>
          </p:spPr>
        </p:pic>
        <p:pic>
          <p:nvPicPr>
            <p:cNvPr id="10" name="Graphic 9">
              <a:extLst>
                <a:ext uri="{FF2B5EF4-FFF2-40B4-BE49-F238E27FC236}">
                  <a16:creationId xmlns:a16="http://schemas.microsoft.com/office/drawing/2014/main" id="{E73FA5B0-9567-4AD8-83A5-DFA67122E2B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6376" y="4850074"/>
              <a:ext cx="469900" cy="469900"/>
            </a:xfrm>
            <a:prstGeom prst="rect">
              <a:avLst/>
            </a:prstGeom>
          </p:spPr>
        </p:pic>
        <p:sp>
          <p:nvSpPr>
            <p:cNvPr id="11" name="TextBox 10">
              <a:extLst>
                <a:ext uri="{FF2B5EF4-FFF2-40B4-BE49-F238E27FC236}">
                  <a16:creationId xmlns:a16="http://schemas.microsoft.com/office/drawing/2014/main" id="{878465D5-FAD6-4C92-BBCF-B1924EE2848A}"/>
                </a:ext>
              </a:extLst>
            </p:cNvPr>
            <p:cNvSpPr txBox="1"/>
            <p:nvPr/>
          </p:nvSpPr>
          <p:spPr>
            <a:xfrm>
              <a:off x="2152887" y="5497150"/>
              <a:ext cx="238238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Elastic network interface</a:t>
              </a:r>
            </a:p>
          </p:txBody>
        </p:sp>
        <p:cxnSp>
          <p:nvCxnSpPr>
            <p:cNvPr id="12" name="Straight Connector 11">
              <a:extLst>
                <a:ext uri="{FF2B5EF4-FFF2-40B4-BE49-F238E27FC236}">
                  <a16:creationId xmlns:a16="http://schemas.microsoft.com/office/drawing/2014/main" id="{C27BE43E-37B6-4EAF-8245-442066B423FB}"/>
                </a:ext>
              </a:extLst>
            </p:cNvPr>
            <p:cNvCxnSpPr>
              <a:cxnSpLocks/>
              <a:stCxn id="11" idx="0"/>
              <a:endCxn id="10" idx="1"/>
            </p:cNvCxnSpPr>
            <p:nvPr/>
          </p:nvCxnSpPr>
          <p:spPr>
            <a:xfrm flipV="1">
              <a:off x="3344079" y="5085024"/>
              <a:ext cx="2512297" cy="412126"/>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a16="http://schemas.microsoft.com/office/drawing/2014/main" id="{5431F96A-8350-4121-874F-9FC9260A1006}"/>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94879" y="4582750"/>
              <a:ext cx="457200" cy="457200"/>
            </a:xfrm>
            <a:prstGeom prst="rect">
              <a:avLst/>
            </a:prstGeom>
          </p:spPr>
        </p:pic>
      </p:grpSp>
      <p:sp>
        <p:nvSpPr>
          <p:cNvPr id="5" name="Footer Placeholder 4">
            <a:extLst>
              <a:ext uri="{FF2B5EF4-FFF2-40B4-BE49-F238E27FC236}">
                <a16:creationId xmlns:a16="http://schemas.microsoft.com/office/drawing/2014/main" id="{A77145B5-2919-49A7-B443-F3F7A478A0D2}"/>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BF32A71F-87F1-4122-AF57-4F857C560E33}"/>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26</a:t>
            </a:fld>
            <a:endParaRPr lang="en-US" dirty="0"/>
          </a:p>
        </p:txBody>
      </p:sp>
    </p:spTree>
    <p:custDataLst>
      <p:tags r:id="rId1"/>
    </p:custDataLst>
    <p:extLst>
      <p:ext uri="{BB962C8B-B14F-4D97-AF65-F5344CB8AC3E}">
        <p14:creationId xmlns:p14="http://schemas.microsoft.com/office/powerpoint/2010/main" val="425907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7737-89BA-42F2-AD09-B894C2C59B8B}"/>
              </a:ext>
            </a:extLst>
          </p:cNvPr>
          <p:cNvSpPr>
            <a:spLocks noGrp="1"/>
          </p:cNvSpPr>
          <p:nvPr>
            <p:ph type="title"/>
          </p:nvPr>
        </p:nvSpPr>
        <p:spPr/>
        <p:txBody>
          <a:bodyPr/>
          <a:lstStyle/>
          <a:p>
            <a:r>
              <a:rPr lang="en-US" dirty="0"/>
              <a:t>Route tables and routes</a:t>
            </a:r>
          </a:p>
        </p:txBody>
      </p:sp>
      <p:sp>
        <p:nvSpPr>
          <p:cNvPr id="3" name="Content Placeholder 2">
            <a:extLst>
              <a:ext uri="{FF2B5EF4-FFF2-40B4-BE49-F238E27FC236}">
                <a16:creationId xmlns:a16="http://schemas.microsoft.com/office/drawing/2014/main" id="{7DBE2FF3-74D8-46AB-90D3-21DD3DDB21D1}"/>
              </a:ext>
            </a:extLst>
          </p:cNvPr>
          <p:cNvSpPr>
            <a:spLocks noGrp="1"/>
          </p:cNvSpPr>
          <p:nvPr>
            <p:ph idx="1"/>
          </p:nvPr>
        </p:nvSpPr>
        <p:spPr/>
        <p:txBody>
          <a:bodyPr/>
          <a:lstStyle/>
          <a:p>
            <a:r>
              <a:rPr lang="en-US" sz="2400" dirty="0"/>
              <a:t>A </a:t>
            </a:r>
            <a:r>
              <a:rPr lang="en-US" sz="2400" b="1" dirty="0">
                <a:solidFill>
                  <a:schemeClr val="accent5"/>
                </a:solidFill>
              </a:rPr>
              <a:t>route table </a:t>
            </a:r>
            <a:r>
              <a:rPr lang="en-US" sz="2400" dirty="0"/>
              <a:t>contains a set of rules (or routes) that </a:t>
            </a:r>
            <a:r>
              <a:rPr lang="en-US" sz="2400" b="1" dirty="0">
                <a:solidFill>
                  <a:schemeClr val="accent5"/>
                </a:solidFill>
              </a:rPr>
              <a:t>you can configure</a:t>
            </a:r>
            <a:r>
              <a:rPr lang="en-US" sz="2400" dirty="0">
                <a:solidFill>
                  <a:schemeClr val="accent5"/>
                </a:solidFill>
              </a:rPr>
              <a:t> </a:t>
            </a:r>
            <a:r>
              <a:rPr lang="en-US" sz="2400" dirty="0"/>
              <a:t>to direct network traffic from your subnet.</a:t>
            </a:r>
          </a:p>
          <a:p>
            <a:r>
              <a:rPr lang="en-US" sz="2400" dirty="0"/>
              <a:t>Each </a:t>
            </a:r>
            <a:r>
              <a:rPr lang="en-US" sz="2400" b="1" dirty="0">
                <a:solidFill>
                  <a:schemeClr val="accent5"/>
                </a:solidFill>
              </a:rPr>
              <a:t>route</a:t>
            </a:r>
            <a:r>
              <a:rPr lang="en-US" sz="2400" dirty="0"/>
              <a:t> specifies a destination and a target. </a:t>
            </a:r>
          </a:p>
          <a:p>
            <a:r>
              <a:rPr lang="en-US" sz="2400" dirty="0"/>
              <a:t>By default, every route table contains a </a:t>
            </a:r>
            <a:r>
              <a:rPr lang="en-US" sz="2400" b="1" dirty="0">
                <a:solidFill>
                  <a:schemeClr val="accent5"/>
                </a:solidFill>
              </a:rPr>
              <a:t>local route </a:t>
            </a:r>
            <a:r>
              <a:rPr lang="en-US" sz="2400" dirty="0"/>
              <a:t>for communication within the VPC.</a:t>
            </a:r>
          </a:p>
          <a:p>
            <a:r>
              <a:rPr lang="en-US" sz="2400" dirty="0"/>
              <a:t>Each </a:t>
            </a:r>
            <a:r>
              <a:rPr lang="en-US" sz="2400" b="1" dirty="0">
                <a:solidFill>
                  <a:schemeClr val="accent5"/>
                </a:solidFill>
              </a:rPr>
              <a:t>subnet must be associated with a route table</a:t>
            </a:r>
            <a:r>
              <a:rPr lang="en-US" sz="2400" dirty="0"/>
              <a:t> (at most one).</a:t>
            </a:r>
          </a:p>
        </p:txBody>
      </p:sp>
      <p:sp>
        <p:nvSpPr>
          <p:cNvPr id="19" name="TextBox 18">
            <a:extLst>
              <a:ext uri="{FF2B5EF4-FFF2-40B4-BE49-F238E27FC236}">
                <a16:creationId xmlns:a16="http://schemas.microsoft.com/office/drawing/2014/main" id="{41D0F9A6-B6E3-4385-8441-58C4D3B0EAF6}"/>
              </a:ext>
            </a:extLst>
          </p:cNvPr>
          <p:cNvSpPr txBox="1"/>
          <p:nvPr/>
        </p:nvSpPr>
        <p:spPr>
          <a:xfrm>
            <a:off x="6500637" y="1691086"/>
            <a:ext cx="3930884" cy="461665"/>
          </a:xfrm>
          <a:prstGeom prst="rect">
            <a:avLst/>
          </a:prstGeom>
          <a:noFill/>
        </p:spPr>
        <p:txBody>
          <a:bodyPr wrap="non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Main (Default) Route Table</a:t>
            </a:r>
          </a:p>
        </p:txBody>
      </p:sp>
      <p:graphicFrame>
        <p:nvGraphicFramePr>
          <p:cNvPr id="18" name="Table 17">
            <a:extLst>
              <a:ext uri="{FF2B5EF4-FFF2-40B4-BE49-F238E27FC236}">
                <a16:creationId xmlns:a16="http://schemas.microsoft.com/office/drawing/2014/main" id="{2E562670-F0E0-4FDD-886E-B674B25B9563}"/>
              </a:ext>
            </a:extLst>
          </p:cNvPr>
          <p:cNvGraphicFramePr>
            <a:graphicFrameLocks noGrp="1"/>
          </p:cNvGraphicFramePr>
          <p:nvPr>
            <p:extLst>
              <p:ext uri="{D42A27DB-BD31-4B8C-83A1-F6EECF244321}">
                <p14:modId xmlns:p14="http://schemas.microsoft.com/office/powerpoint/2010/main" val="393608076"/>
              </p:ext>
            </p:extLst>
          </p:nvPr>
        </p:nvGraphicFramePr>
        <p:xfrm>
          <a:off x="7324349" y="2238321"/>
          <a:ext cx="2283460" cy="1112520"/>
        </p:xfrm>
        <a:graphic>
          <a:graphicData uri="http://schemas.openxmlformats.org/drawingml/2006/table">
            <a:tbl>
              <a:tblPr firstRow="1" bandRow="1">
                <a:tableStyleId>{2D5ABB26-0587-4C30-8999-92F81FD0307C}</a:tableStyleId>
              </a:tblPr>
              <a:tblGrid>
                <a:gridCol w="1386205">
                  <a:extLst>
                    <a:ext uri="{9D8B030D-6E8A-4147-A177-3AD203B41FA5}">
                      <a16:colId xmlns:a16="http://schemas.microsoft.com/office/drawing/2014/main" val="3829441895"/>
                    </a:ext>
                  </a:extLst>
                </a:gridCol>
                <a:gridCol w="897255">
                  <a:extLst>
                    <a:ext uri="{9D8B030D-6E8A-4147-A177-3AD203B41FA5}">
                      <a16:colId xmlns:a16="http://schemas.microsoft.com/office/drawing/2014/main" val="3130759443"/>
                    </a:ext>
                  </a:extLst>
                </a:gridCol>
              </a:tblGrid>
              <a:tr h="370840">
                <a:tc>
                  <a:txBody>
                    <a:bodyPr/>
                    <a:lstStyle/>
                    <a:p>
                      <a:r>
                        <a:rPr lang="en-US"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r>
                        <a:rPr lang="en-US"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cxnSp>
        <p:nvCxnSpPr>
          <p:cNvPr id="22" name="Straight Connector 21">
            <a:extLst>
              <a:ext uri="{FF2B5EF4-FFF2-40B4-BE49-F238E27FC236}">
                <a16:creationId xmlns:a16="http://schemas.microsoft.com/office/drawing/2014/main" id="{DB807A4A-8F31-4724-BED8-D470AD802AAE}"/>
              </a:ext>
              <a:ext uri="{C183D7F6-B498-43B3-948B-1728B52AA6E4}">
                <adec:decorative xmlns:adec="http://schemas.microsoft.com/office/drawing/2017/decorative" val="1"/>
              </a:ext>
            </a:extLst>
          </p:cNvPr>
          <p:cNvCxnSpPr>
            <a:cxnSpLocks/>
          </p:cNvCxnSpPr>
          <p:nvPr/>
        </p:nvCxnSpPr>
        <p:spPr>
          <a:xfrm>
            <a:off x="7883236" y="2937997"/>
            <a:ext cx="1468582" cy="1521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DF46C4D-4FBE-4CF9-93F7-C621BE2B5E59}"/>
              </a:ext>
            </a:extLst>
          </p:cNvPr>
          <p:cNvSpPr txBox="1"/>
          <p:nvPr/>
        </p:nvSpPr>
        <p:spPr>
          <a:xfrm>
            <a:off x="8612436" y="4501011"/>
            <a:ext cx="2610010"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VPC CIDR block</a:t>
            </a:r>
          </a:p>
        </p:txBody>
      </p:sp>
      <p:sp>
        <p:nvSpPr>
          <p:cNvPr id="6" name="Footer Placeholder 5">
            <a:extLst>
              <a:ext uri="{FF2B5EF4-FFF2-40B4-BE49-F238E27FC236}">
                <a16:creationId xmlns:a16="http://schemas.microsoft.com/office/drawing/2014/main" id="{D0F557F2-48C4-4C93-9CDD-87F1C80E6DE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B4CAF015-3041-45CA-965D-6C012F34C842}"/>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27</a:t>
            </a:fld>
            <a:endParaRPr lang="en-US" dirty="0"/>
          </a:p>
        </p:txBody>
      </p:sp>
    </p:spTree>
    <p:custDataLst>
      <p:tags r:id="rId1"/>
    </p:custDataLst>
    <p:extLst>
      <p:ext uri="{BB962C8B-B14F-4D97-AF65-F5344CB8AC3E}">
        <p14:creationId xmlns:p14="http://schemas.microsoft.com/office/powerpoint/2010/main" val="3714148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A9215D-56A1-C14C-8D1D-ECD06964D449}"/>
              </a:ext>
            </a:extLst>
          </p:cNvPr>
          <p:cNvSpPr>
            <a:spLocks noGrp="1"/>
          </p:cNvSpPr>
          <p:nvPr>
            <p:ph type="title"/>
          </p:nvPr>
        </p:nvSpPr>
        <p:spPr/>
        <p:txBody>
          <a:bodyPr/>
          <a:lstStyle/>
          <a:p>
            <a:r>
              <a:rPr lang="en-US" dirty="0">
                <a:latin typeface="+mj-lt"/>
              </a:rPr>
              <a:t>Section 2 key takeaways</a:t>
            </a:r>
          </a:p>
        </p:txBody>
      </p:sp>
      <p:pic>
        <p:nvPicPr>
          <p:cNvPr id="6" name="Picture Placeholder 6">
            <a:extLst>
              <a:ext uri="{FF2B5EF4-FFF2-40B4-BE49-F238E27FC236}">
                <a16:creationId xmlns:a16="http://schemas.microsoft.com/office/drawing/2014/main" id="{DF245F4B-F83C-4547-948B-29463175E4C7}"/>
              </a:ext>
              <a:ext uri="{C183D7F6-B498-43B3-948B-1728B52AA6E4}">
                <adec:decorative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597222" y="2835670"/>
            <a:ext cx="3931314" cy="3104201"/>
          </a:xfrm>
          <a:prstGeom prst="rect">
            <a:avLst/>
          </a:prstGeom>
        </p:spPr>
      </p:pic>
      <p:sp>
        <p:nvSpPr>
          <p:cNvPr id="5" name="Content Placeholder 4">
            <a:extLst>
              <a:ext uri="{FF2B5EF4-FFF2-40B4-BE49-F238E27FC236}">
                <a16:creationId xmlns:a16="http://schemas.microsoft.com/office/drawing/2014/main" id="{5DED86B2-95F3-E144-93EC-D7312615DDBA}"/>
              </a:ext>
            </a:extLst>
          </p:cNvPr>
          <p:cNvSpPr>
            <a:spLocks noGrp="1"/>
          </p:cNvSpPr>
          <p:nvPr>
            <p:ph idx="16"/>
          </p:nvPr>
        </p:nvSpPr>
        <p:spPr>
          <a:xfrm>
            <a:off x="5714474" y="842211"/>
            <a:ext cx="5767612" cy="5514139"/>
          </a:xfrm>
        </p:spPr>
        <p:txBody>
          <a:bodyPr/>
          <a:lstStyle/>
          <a:p>
            <a:r>
              <a:rPr lang="en-US" sz="2400" dirty="0">
                <a:latin typeface="+mj-lt"/>
              </a:rPr>
              <a:t>A VPC is a logically isolated section of the AWS Cloud.</a:t>
            </a:r>
          </a:p>
          <a:p>
            <a:r>
              <a:rPr lang="en-US" sz="2400" dirty="0">
                <a:latin typeface="+mj-lt"/>
              </a:rPr>
              <a:t>A VPC belongs to one Region and requires a CIDR block.</a:t>
            </a:r>
          </a:p>
          <a:p>
            <a:r>
              <a:rPr lang="en-US" sz="2400" dirty="0">
                <a:latin typeface="+mj-lt"/>
              </a:rPr>
              <a:t>A VPC is subdivided into subnets.</a:t>
            </a:r>
          </a:p>
          <a:p>
            <a:r>
              <a:rPr lang="en-US" sz="2400" dirty="0">
                <a:latin typeface="+mj-lt"/>
              </a:rPr>
              <a:t>A subnet belongs to one Availability Zone and requires a CIDR block.</a:t>
            </a:r>
          </a:p>
          <a:p>
            <a:r>
              <a:rPr lang="en-US" sz="2400" dirty="0">
                <a:latin typeface="+mj-lt"/>
              </a:rPr>
              <a:t>Route tables control traffic for a subnet.</a:t>
            </a:r>
          </a:p>
          <a:p>
            <a:r>
              <a:rPr lang="en-US" sz="2400" dirty="0">
                <a:latin typeface="+mj-lt"/>
              </a:rPr>
              <a:t>Route tables have a built-in local route.</a:t>
            </a:r>
          </a:p>
          <a:p>
            <a:r>
              <a:rPr lang="en-US" sz="2400" dirty="0">
                <a:latin typeface="+mj-lt"/>
              </a:rPr>
              <a:t>You add additional routes to the table.</a:t>
            </a:r>
          </a:p>
          <a:p>
            <a:r>
              <a:rPr lang="en-US" sz="2400" dirty="0">
                <a:latin typeface="+mj-lt"/>
              </a:rPr>
              <a:t>The local route cannot be deleted.</a:t>
            </a:r>
          </a:p>
        </p:txBody>
      </p:sp>
      <p:sp>
        <p:nvSpPr>
          <p:cNvPr id="4" name="Slide Number Placeholder 3">
            <a:extLst>
              <a:ext uri="{FF2B5EF4-FFF2-40B4-BE49-F238E27FC236}">
                <a16:creationId xmlns:a16="http://schemas.microsoft.com/office/drawing/2014/main" id="{406E8B36-A7F8-3F48-8D41-4C8D5BF9F3EB}"/>
              </a:ex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28</a:t>
            </a:fld>
            <a:endParaRPr lang="en-US" dirty="0"/>
          </a:p>
        </p:txBody>
      </p:sp>
      <p:sp>
        <p:nvSpPr>
          <p:cNvPr id="2" name="Footer Placeholder 1">
            <a:extLst>
              <a:ext uri="{FF2B5EF4-FFF2-40B4-BE49-F238E27FC236}">
                <a16:creationId xmlns:a16="http://schemas.microsoft.com/office/drawing/2014/main" id="{46C0DCB9-C0D6-2842-8ED0-F06821F23D27}"/>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2418077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D278110-CA30-49E8-849C-19088C9CB793}"/>
              </a:ext>
            </a:extLst>
          </p:cNvPr>
          <p:cNvSpPr>
            <a:spLocks noGrp="1"/>
          </p:cNvSpPr>
          <p:nvPr>
            <p:ph type="body" sz="quarter" idx="10"/>
          </p:nvPr>
        </p:nvSpPr>
        <p:spPr/>
        <p:txBody>
          <a:bodyPr/>
          <a:lstStyle/>
          <a:p>
            <a:r>
              <a:rPr lang="en-US" dirty="0"/>
              <a:t>Module 5: Networking and Content Delivery</a:t>
            </a:r>
          </a:p>
        </p:txBody>
      </p:sp>
      <p:sp>
        <p:nvSpPr>
          <p:cNvPr id="7" name="Title 6">
            <a:extLst>
              <a:ext uri="{FF2B5EF4-FFF2-40B4-BE49-F238E27FC236}">
                <a16:creationId xmlns:a16="http://schemas.microsoft.com/office/drawing/2014/main" id="{7FB27B92-A832-41D2-A661-7D9DE20F3F1E}"/>
              </a:ext>
            </a:extLst>
          </p:cNvPr>
          <p:cNvSpPr>
            <a:spLocks noGrp="1"/>
          </p:cNvSpPr>
          <p:nvPr>
            <p:ph type="title"/>
          </p:nvPr>
        </p:nvSpPr>
        <p:spPr/>
        <p:txBody>
          <a:bodyPr/>
          <a:lstStyle/>
          <a:p>
            <a:r>
              <a:rPr lang="en-US" sz="4000" dirty="0"/>
              <a:t>Section 3: VPC networking</a:t>
            </a:r>
          </a:p>
        </p:txBody>
      </p:sp>
      <p:sp>
        <p:nvSpPr>
          <p:cNvPr id="6" name="Footer Placeholder 5">
            <a:extLst>
              <a:ext uri="{FF2B5EF4-FFF2-40B4-BE49-F238E27FC236}">
                <a16:creationId xmlns:a16="http://schemas.microsoft.com/office/drawing/2014/main" id="{4AC26442-6B3A-49E4-8DF3-5AB7936BF6C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64281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objectives</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p:txBody>
          <a:bodyPr/>
          <a:lstStyle/>
          <a:p>
            <a:pPr marL="0" indent="0">
              <a:spcBef>
                <a:spcPts val="800"/>
              </a:spcBef>
              <a:buNone/>
            </a:pPr>
            <a:r>
              <a:rPr lang="en-US" dirty="0">
                <a:latin typeface="+mn-lt"/>
              </a:rPr>
              <a:t>After completing this module, you should be able to:</a:t>
            </a:r>
          </a:p>
          <a:p>
            <a:pPr>
              <a:spcBef>
                <a:spcPts val="800"/>
              </a:spcBef>
            </a:pPr>
            <a:r>
              <a:rPr lang="en-US" sz="2400" dirty="0">
                <a:latin typeface="+mj-lt"/>
              </a:rPr>
              <a:t>Recognize the basics of networking</a:t>
            </a:r>
          </a:p>
          <a:p>
            <a:pPr>
              <a:spcBef>
                <a:spcPts val="800"/>
              </a:spcBef>
            </a:pPr>
            <a:r>
              <a:rPr lang="en-US" sz="2400" dirty="0">
                <a:latin typeface="+mj-lt"/>
              </a:rPr>
              <a:t>Describe virtual networking in the cloud with Amazon VPC</a:t>
            </a:r>
          </a:p>
          <a:p>
            <a:pPr>
              <a:spcBef>
                <a:spcPts val="800"/>
              </a:spcBef>
            </a:pPr>
            <a:r>
              <a:rPr lang="en-US" sz="2400" dirty="0">
                <a:latin typeface="+mj-lt"/>
              </a:rPr>
              <a:t>Label a network diagram</a:t>
            </a:r>
          </a:p>
          <a:p>
            <a:pPr>
              <a:spcBef>
                <a:spcPts val="800"/>
              </a:spcBef>
            </a:pPr>
            <a:r>
              <a:rPr lang="en-US" sz="2400" dirty="0">
                <a:latin typeface="+mj-lt"/>
              </a:rPr>
              <a:t>Design a basic VPC architecture</a:t>
            </a:r>
          </a:p>
          <a:p>
            <a:pPr>
              <a:spcBef>
                <a:spcPts val="800"/>
              </a:spcBef>
            </a:pPr>
            <a:r>
              <a:rPr lang="en-US" sz="2400" dirty="0">
                <a:latin typeface="+mj-lt"/>
              </a:rPr>
              <a:t>Indicate the steps to build a VPC</a:t>
            </a:r>
          </a:p>
          <a:p>
            <a:pPr>
              <a:spcBef>
                <a:spcPts val="800"/>
              </a:spcBef>
            </a:pPr>
            <a:r>
              <a:rPr lang="en-US" sz="2400" dirty="0">
                <a:latin typeface="+mj-lt"/>
              </a:rPr>
              <a:t>Identify security groups</a:t>
            </a:r>
          </a:p>
          <a:p>
            <a:pPr>
              <a:spcBef>
                <a:spcPts val="800"/>
              </a:spcBef>
            </a:pPr>
            <a:r>
              <a:rPr lang="en-US" sz="2400" dirty="0">
                <a:latin typeface="+mj-lt"/>
              </a:rPr>
              <a:t>Create your own VPC and add additional components to it to produce a customized network</a:t>
            </a:r>
          </a:p>
          <a:p>
            <a:pPr>
              <a:spcBef>
                <a:spcPts val="800"/>
              </a:spcBef>
            </a:pPr>
            <a:r>
              <a:rPr lang="en-US" sz="2400" dirty="0">
                <a:latin typeface="+mj-lt"/>
              </a:rPr>
              <a:t>Identify the fundamentals of Amazon Route 53</a:t>
            </a:r>
          </a:p>
          <a:p>
            <a:pPr>
              <a:spcBef>
                <a:spcPts val="800"/>
              </a:spcBef>
            </a:pPr>
            <a:r>
              <a:rPr lang="en-US" sz="2400" dirty="0">
                <a:latin typeface="+mj-lt"/>
              </a:rPr>
              <a:t>Recognize the benefits of Amazon CloudFront</a:t>
            </a:r>
            <a:endParaRPr lang="en-US" dirty="0">
              <a:latin typeface="+mj-lt"/>
            </a:endParaRPr>
          </a:p>
        </p:txBody>
      </p:sp>
      <p:sp>
        <p:nvSpPr>
          <p:cNvPr id="3" name="Footer Placeholder 2">
            <a:extLst>
              <a:ext uri="{FF2B5EF4-FFF2-40B4-BE49-F238E27FC236}">
                <a16:creationId xmlns:a16="http://schemas.microsoft.com/office/drawing/2014/main" id="{08EDF210-8A75-2740-8664-8AEB6CD1C241}"/>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5" name="Slide Number Placeholder 4">
            <a:extLst>
              <a:ext uri="{FF2B5EF4-FFF2-40B4-BE49-F238E27FC236}">
                <a16:creationId xmlns:a16="http://schemas.microsoft.com/office/drawing/2014/main" id="{D0E9032A-B193-E649-B33A-8B2DE7FF0AB8}"/>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pPr/>
              <a:t>3</a:t>
            </a:fld>
            <a:endParaRPr lang="en-US" dirty="0"/>
          </a:p>
        </p:txBody>
      </p:sp>
    </p:spTree>
    <p:custDataLst>
      <p:tags r:id="rId1"/>
    </p:custDataLst>
    <p:extLst>
      <p:ext uri="{BB962C8B-B14F-4D97-AF65-F5344CB8AC3E}">
        <p14:creationId xmlns:p14="http://schemas.microsoft.com/office/powerpoint/2010/main" val="1488807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CB7B-0806-44E8-B382-113C9D5EF30E}"/>
              </a:ext>
            </a:extLst>
          </p:cNvPr>
          <p:cNvSpPr>
            <a:spLocks noGrp="1"/>
          </p:cNvSpPr>
          <p:nvPr>
            <p:ph type="title"/>
          </p:nvPr>
        </p:nvSpPr>
        <p:spPr/>
        <p:txBody>
          <a:bodyPr/>
          <a:lstStyle/>
          <a:p>
            <a:r>
              <a:rPr lang="en-US" dirty="0">
                <a:latin typeface="+mn-lt"/>
              </a:rPr>
              <a:t>Internet gateway</a:t>
            </a:r>
          </a:p>
        </p:txBody>
      </p:sp>
      <p:grpSp>
        <p:nvGrpSpPr>
          <p:cNvPr id="3" name="Group 2" descr="architecture diagram of a vpc in aws cloud with two subnets. there is a two-way arrow between the instance in the public subnet and the route table, between the route table and the internet gateway, and between the internet gateway and the internet cloud.">
            <a:extLst>
              <a:ext uri="{FF2B5EF4-FFF2-40B4-BE49-F238E27FC236}">
                <a16:creationId xmlns:a16="http://schemas.microsoft.com/office/drawing/2014/main" id="{84EFCDD6-3A3B-4DB0-A28C-D7FC1C898520}"/>
              </a:ext>
            </a:extLst>
          </p:cNvPr>
          <p:cNvGrpSpPr/>
          <p:nvPr/>
        </p:nvGrpSpPr>
        <p:grpSpPr>
          <a:xfrm>
            <a:off x="152401" y="1273546"/>
            <a:ext cx="8850013" cy="5191619"/>
            <a:chOff x="152401" y="1273546"/>
            <a:chExt cx="8850013" cy="5191619"/>
          </a:xfrm>
        </p:grpSpPr>
        <p:sp>
          <p:nvSpPr>
            <p:cNvPr id="8" name="Rectangle 7">
              <a:extLst>
                <a:ext uri="{FF2B5EF4-FFF2-40B4-BE49-F238E27FC236}">
                  <a16:creationId xmlns:a16="http://schemas.microsoft.com/office/drawing/2014/main" id="{5B4C0FFB-E5B5-4C67-BE6A-8B849867AEE6}"/>
                </a:ext>
              </a:extLst>
            </p:cNvPr>
            <p:cNvSpPr/>
            <p:nvPr/>
          </p:nvSpPr>
          <p:spPr>
            <a:xfrm>
              <a:off x="1063615" y="2244988"/>
              <a:ext cx="3591473" cy="3961848"/>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14" name="Group 13">
              <a:extLst>
                <a:ext uri="{FF2B5EF4-FFF2-40B4-BE49-F238E27FC236}">
                  <a16:creationId xmlns:a16="http://schemas.microsoft.com/office/drawing/2014/main" id="{47A6ABD1-9F7B-4A5A-83E9-5223A19AFC06}"/>
                </a:ext>
                <a:ext uri="{C183D7F6-B498-43B3-948B-1728B52AA6E4}">
                  <adec:decorative xmlns:adec="http://schemas.microsoft.com/office/drawing/2017/decorative" val="1"/>
                </a:ext>
              </a:extLst>
            </p:cNvPr>
            <p:cNvGrpSpPr/>
            <p:nvPr/>
          </p:nvGrpSpPr>
          <p:grpSpPr>
            <a:xfrm>
              <a:off x="1315653" y="2980513"/>
              <a:ext cx="3200400" cy="1373959"/>
              <a:chOff x="1952969" y="2883528"/>
              <a:chExt cx="3200400" cy="1373959"/>
            </a:xfrm>
          </p:grpSpPr>
          <p:sp>
            <p:nvSpPr>
              <p:cNvPr id="12" name="Rectangle 11">
                <a:extLst>
                  <a:ext uri="{FF2B5EF4-FFF2-40B4-BE49-F238E27FC236}">
                    <a16:creationId xmlns:a16="http://schemas.microsoft.com/office/drawing/2014/main" id="{E7166951-D5F5-4D5F-A929-89BD67EC61E6}"/>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subnet:10.0.1.0/24</a:t>
                </a:r>
              </a:p>
            </p:txBody>
          </p:sp>
          <p:pic>
            <p:nvPicPr>
              <p:cNvPr id="13" name="Graphic 12">
                <a:extLst>
                  <a:ext uri="{FF2B5EF4-FFF2-40B4-BE49-F238E27FC236}">
                    <a16:creationId xmlns:a16="http://schemas.microsoft.com/office/drawing/2014/main" id="{0267DA52-0955-4E35-8F29-A775580B915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52970" y="2883528"/>
                <a:ext cx="457200" cy="457200"/>
              </a:xfrm>
              <a:prstGeom prst="rect">
                <a:avLst/>
              </a:prstGeom>
            </p:spPr>
          </p:pic>
        </p:grpSp>
        <p:pic>
          <p:nvPicPr>
            <p:cNvPr id="19" name="Graphic 18">
              <a:extLst>
                <a:ext uri="{FF2B5EF4-FFF2-40B4-BE49-F238E27FC236}">
                  <a16:creationId xmlns:a16="http://schemas.microsoft.com/office/drawing/2014/main" id="{0E04E710-C136-4047-9C54-ECAA9EACC9A4}"/>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26292" y="4136549"/>
              <a:ext cx="469900" cy="469900"/>
            </a:xfrm>
            <a:prstGeom prst="rect">
              <a:avLst/>
            </a:prstGeom>
          </p:spPr>
        </p:pic>
        <p:pic>
          <p:nvPicPr>
            <p:cNvPr id="39" name="Graphic 38">
              <a:extLst>
                <a:ext uri="{FF2B5EF4-FFF2-40B4-BE49-F238E27FC236}">
                  <a16:creationId xmlns:a16="http://schemas.microsoft.com/office/drawing/2014/main" id="{F15121F8-03C4-4A82-8228-CF9C5D6849D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99541" y="3519064"/>
              <a:ext cx="457200" cy="457200"/>
            </a:xfrm>
            <a:prstGeom prst="rect">
              <a:avLst/>
            </a:prstGeom>
          </p:spPr>
        </p:pic>
        <p:sp>
          <p:nvSpPr>
            <p:cNvPr id="56" name="TextBox 55">
              <a:extLst>
                <a:ext uri="{FF2B5EF4-FFF2-40B4-BE49-F238E27FC236}">
                  <a16:creationId xmlns:a16="http://schemas.microsoft.com/office/drawing/2014/main" id="{E39894E9-6961-4D66-ABF7-7CA2265F52F3}"/>
                </a:ext>
              </a:extLst>
            </p:cNvPr>
            <p:cNvSpPr txBox="1"/>
            <p:nvPr/>
          </p:nvSpPr>
          <p:spPr>
            <a:xfrm>
              <a:off x="5015417" y="4558468"/>
              <a:ext cx="731290"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Route</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table</a:t>
              </a:r>
            </a:p>
          </p:txBody>
        </p:sp>
        <p:grpSp>
          <p:nvGrpSpPr>
            <p:cNvPr id="43" name="Group 42">
              <a:extLst>
                <a:ext uri="{FF2B5EF4-FFF2-40B4-BE49-F238E27FC236}">
                  <a16:creationId xmlns:a16="http://schemas.microsoft.com/office/drawing/2014/main" id="{A1DC685B-EE79-452F-AB76-513C78195B75}"/>
                </a:ext>
                <a:ext uri="{C183D7F6-B498-43B3-948B-1728B52AA6E4}">
                  <adec:decorative xmlns:adec="http://schemas.microsoft.com/office/drawing/2017/decorative" val="1"/>
                </a:ext>
              </a:extLst>
            </p:cNvPr>
            <p:cNvGrpSpPr/>
            <p:nvPr/>
          </p:nvGrpSpPr>
          <p:grpSpPr>
            <a:xfrm>
              <a:off x="1315652" y="4508371"/>
              <a:ext cx="3202243" cy="1373958"/>
              <a:chOff x="1952968" y="4411386"/>
              <a:chExt cx="3202243" cy="1373958"/>
            </a:xfrm>
          </p:grpSpPr>
          <p:sp>
            <p:nvSpPr>
              <p:cNvPr id="60" name="Rectangle 59">
                <a:extLst>
                  <a:ext uri="{FF2B5EF4-FFF2-40B4-BE49-F238E27FC236}">
                    <a16:creationId xmlns:a16="http://schemas.microsoft.com/office/drawing/2014/main" id="{DBF2B20B-9790-4B72-ABB4-8220A1E13520}"/>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61" name="Graphic 60">
                <a:extLst>
                  <a:ext uri="{FF2B5EF4-FFF2-40B4-BE49-F238E27FC236}">
                    <a16:creationId xmlns:a16="http://schemas.microsoft.com/office/drawing/2014/main" id="{CCF479AE-2B36-4C6F-88F8-C48CDD88D7D8}"/>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52969" y="4411386"/>
                <a:ext cx="457200" cy="457200"/>
              </a:xfrm>
              <a:prstGeom prst="rect">
                <a:avLst/>
              </a:prstGeom>
            </p:spPr>
          </p:pic>
        </p:grpSp>
        <p:pic>
          <p:nvPicPr>
            <p:cNvPr id="47" name="Graphic 46">
              <a:extLst>
                <a:ext uri="{FF2B5EF4-FFF2-40B4-BE49-F238E27FC236}">
                  <a16:creationId xmlns:a16="http://schemas.microsoft.com/office/drawing/2014/main" id="{7DA55A85-A914-484A-92F7-A9F7F523CF9A}"/>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22254" y="3976264"/>
              <a:ext cx="1280160" cy="1280160"/>
            </a:xfrm>
            <a:prstGeom prst="rect">
              <a:avLst/>
            </a:prstGeom>
          </p:spPr>
        </p:pic>
        <p:cxnSp>
          <p:nvCxnSpPr>
            <p:cNvPr id="24" name="Connector: Curved 23">
              <a:extLst>
                <a:ext uri="{FF2B5EF4-FFF2-40B4-BE49-F238E27FC236}">
                  <a16:creationId xmlns:a16="http://schemas.microsoft.com/office/drawing/2014/main" id="{CE60E81C-BFE6-41DB-8C56-D0FF3D07A8A4}"/>
                </a:ext>
              </a:extLst>
            </p:cNvPr>
            <p:cNvCxnSpPr>
              <a:cxnSpLocks/>
              <a:stCxn id="39" idx="3"/>
            </p:cNvCxnSpPr>
            <p:nvPr/>
          </p:nvCxnSpPr>
          <p:spPr>
            <a:xfrm>
              <a:off x="3256741" y="3747664"/>
              <a:ext cx="1898754" cy="62369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6823E8-240C-48A6-98E8-5F1595854BAA}"/>
                </a:ext>
              </a:extLst>
            </p:cNvPr>
            <p:cNvCxnSpPr>
              <a:cxnSpLocks/>
              <a:endCxn id="19" idx="1"/>
            </p:cNvCxnSpPr>
            <p:nvPr/>
          </p:nvCxnSpPr>
          <p:spPr>
            <a:xfrm>
              <a:off x="5612695" y="4371356"/>
              <a:ext cx="713597"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a16="http://schemas.microsoft.com/office/drawing/2014/main" id="{85E76D4D-E3FF-4864-A50B-F16B6A929B2F}"/>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99541" y="5196529"/>
              <a:ext cx="457200" cy="457200"/>
            </a:xfrm>
            <a:prstGeom prst="rect">
              <a:avLst/>
            </a:prstGeom>
          </p:spPr>
        </p:pic>
        <p:sp>
          <p:nvSpPr>
            <p:cNvPr id="76" name="TextBox 75">
              <a:extLst>
                <a:ext uri="{FF2B5EF4-FFF2-40B4-BE49-F238E27FC236}">
                  <a16:creationId xmlns:a16="http://schemas.microsoft.com/office/drawing/2014/main" id="{7AC26BA0-581E-4089-A8FE-8F1AD877DE68}"/>
                </a:ext>
              </a:extLst>
            </p:cNvPr>
            <p:cNvSpPr txBox="1"/>
            <p:nvPr/>
          </p:nvSpPr>
          <p:spPr>
            <a:xfrm>
              <a:off x="7913333" y="5315175"/>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grpSp>
          <p:nvGrpSpPr>
            <p:cNvPr id="50" name="Group 49">
              <a:extLst>
                <a:ext uri="{FF2B5EF4-FFF2-40B4-BE49-F238E27FC236}">
                  <a16:creationId xmlns:a16="http://schemas.microsoft.com/office/drawing/2014/main" id="{FB8482AE-3EE5-4228-9493-754F72037038}"/>
                </a:ext>
              </a:extLst>
            </p:cNvPr>
            <p:cNvGrpSpPr/>
            <p:nvPr/>
          </p:nvGrpSpPr>
          <p:grpSpPr>
            <a:xfrm>
              <a:off x="152401" y="1273546"/>
              <a:ext cx="7162799" cy="5191619"/>
              <a:chOff x="152401" y="1273546"/>
              <a:chExt cx="7162799" cy="5191619"/>
            </a:xfrm>
          </p:grpSpPr>
          <p:sp>
            <p:nvSpPr>
              <p:cNvPr id="7" name="Rectangle 6">
                <a:extLst>
                  <a:ext uri="{FF2B5EF4-FFF2-40B4-BE49-F238E27FC236}">
                    <a16:creationId xmlns:a16="http://schemas.microsoft.com/office/drawing/2014/main" id="{F171ADE5-0976-44A9-9A89-45C11481B784}"/>
                  </a:ext>
                </a:extLst>
              </p:cNvPr>
              <p:cNvSpPr/>
              <p:nvPr/>
            </p:nvSpPr>
            <p:spPr>
              <a:xfrm>
                <a:off x="152401" y="1273546"/>
                <a:ext cx="7162799"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88" name="Graphic 87">
                <a:extLst>
                  <a:ext uri="{FF2B5EF4-FFF2-40B4-BE49-F238E27FC236}">
                    <a16:creationId xmlns:a16="http://schemas.microsoft.com/office/drawing/2014/main" id="{EEF809C2-F5DF-4295-BCA1-0C2171768706}"/>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52401" y="1273546"/>
                <a:ext cx="457200" cy="457200"/>
              </a:xfrm>
              <a:prstGeom prst="rect">
                <a:avLst/>
              </a:prstGeom>
            </p:spPr>
          </p:pic>
        </p:grpSp>
        <p:sp>
          <p:nvSpPr>
            <p:cNvPr id="77" name="Rectangle 76">
              <a:extLst>
                <a:ext uri="{FF2B5EF4-FFF2-40B4-BE49-F238E27FC236}">
                  <a16:creationId xmlns:a16="http://schemas.microsoft.com/office/drawing/2014/main" id="{8DE143CC-4DF7-426E-8F9A-37FCCE527142}"/>
                </a:ext>
              </a:extLst>
            </p:cNvPr>
            <p:cNvSpPr/>
            <p:nvPr/>
          </p:nvSpPr>
          <p:spPr>
            <a:xfrm>
              <a:off x="280551" y="1888174"/>
              <a:ext cx="6715994"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90" name="Graphic 89">
              <a:extLst>
                <a:ext uri="{FF2B5EF4-FFF2-40B4-BE49-F238E27FC236}">
                  <a16:creationId xmlns:a16="http://schemas.microsoft.com/office/drawing/2014/main" id="{855F8295-55CC-4462-821C-BE9B457EA4D0}"/>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80551" y="1888174"/>
              <a:ext cx="457200" cy="457200"/>
            </a:xfrm>
            <a:prstGeom prst="rect">
              <a:avLst/>
            </a:prstGeom>
          </p:spPr>
        </p:pic>
        <p:sp>
          <p:nvSpPr>
            <p:cNvPr id="6" name="Rectangle 5">
              <a:extLst>
                <a:ext uri="{FF2B5EF4-FFF2-40B4-BE49-F238E27FC236}">
                  <a16:creationId xmlns:a16="http://schemas.microsoft.com/office/drawing/2014/main" id="{8A00625C-5F01-45B9-BEB9-66443831D928}"/>
                </a:ext>
              </a:extLst>
            </p:cNvPr>
            <p:cNvSpPr/>
            <p:nvPr/>
          </p:nvSpPr>
          <p:spPr>
            <a:xfrm>
              <a:off x="581948" y="2624640"/>
              <a:ext cx="5971252"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92" name="Graphic 91">
              <a:extLst>
                <a:ext uri="{FF2B5EF4-FFF2-40B4-BE49-F238E27FC236}">
                  <a16:creationId xmlns:a16="http://schemas.microsoft.com/office/drawing/2014/main" id="{219EF3C6-FA3B-47E7-92FE-CFF1BBF34706}"/>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81948" y="2624640"/>
              <a:ext cx="457200" cy="457200"/>
            </a:xfrm>
            <a:prstGeom prst="rect">
              <a:avLst/>
            </a:prstGeom>
          </p:spPr>
        </p:pic>
        <p:cxnSp>
          <p:nvCxnSpPr>
            <p:cNvPr id="93" name="Straight Arrow Connector 92">
              <a:extLst>
                <a:ext uri="{FF2B5EF4-FFF2-40B4-BE49-F238E27FC236}">
                  <a16:creationId xmlns:a16="http://schemas.microsoft.com/office/drawing/2014/main" id="{62C08795-E67B-4575-B4C1-7F65B211628D}"/>
                </a:ext>
              </a:extLst>
            </p:cNvPr>
            <p:cNvCxnSpPr/>
            <p:nvPr/>
          </p:nvCxnSpPr>
          <p:spPr>
            <a:xfrm>
              <a:off x="6796192" y="4371499"/>
              <a:ext cx="9260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D180E7B4-6913-4029-8808-B26C219C705A}"/>
                </a:ext>
              </a:extLst>
            </p:cNvPr>
            <p:cNvSpPr txBox="1"/>
            <p:nvPr/>
          </p:nvSpPr>
          <p:spPr>
            <a:xfrm>
              <a:off x="6092968" y="4599957"/>
              <a:ext cx="941283" cy="830997"/>
            </a:xfrm>
            <a:prstGeom prst="rect">
              <a:avLst/>
            </a:prstGeom>
            <a:solidFill>
              <a:schemeClr val="bg1"/>
            </a:solid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gateway</a:t>
              </a:r>
            </a:p>
            <a:p>
              <a:pPr algn="ctr"/>
              <a:r>
                <a:rPr lang="en-US" sz="1600" dirty="0">
                  <a:ea typeface="Amazon Ember Light" panose="020B0403020204020204" pitchFamily="34" charset="0"/>
                  <a:cs typeface="Arial" panose="020B0604020202020204" pitchFamily="34" charset="0"/>
                </a:rPr>
                <a:t>(</a:t>
              </a:r>
              <a:r>
                <a:rPr lang="en-US" sz="1600" b="1" dirty="0">
                  <a:solidFill>
                    <a:schemeClr val="accent6"/>
                  </a:solidFill>
                  <a:ea typeface="Amazon Ember Light" panose="020B0403020204020204" pitchFamily="34" charset="0"/>
                  <a:cs typeface="Arial" panose="020B0604020202020204" pitchFamily="34" charset="0"/>
                </a:rPr>
                <a:t>igw-id</a:t>
              </a:r>
              <a:r>
                <a:rPr lang="en-US" sz="1600" dirty="0">
                  <a:ea typeface="Amazon Ember Light" panose="020B0403020204020204" pitchFamily="34" charset="0"/>
                  <a:cs typeface="Arial" panose="020B0604020202020204" pitchFamily="34" charset="0"/>
                </a:rPr>
                <a:t>)</a:t>
              </a:r>
            </a:p>
          </p:txBody>
        </p:sp>
        <p:pic>
          <p:nvPicPr>
            <p:cNvPr id="97" name="Graphic 96">
              <a:extLst>
                <a:ext uri="{FF2B5EF4-FFF2-40B4-BE49-F238E27FC236}">
                  <a16:creationId xmlns:a16="http://schemas.microsoft.com/office/drawing/2014/main" id="{6F01C76E-0298-409F-9C57-6CA0752F5143}"/>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146112" y="4147856"/>
              <a:ext cx="469900" cy="469900"/>
            </a:xfrm>
            <a:prstGeom prst="rect">
              <a:avLst/>
            </a:prstGeom>
          </p:spPr>
        </p:pic>
      </p:grpSp>
      <p:sp>
        <p:nvSpPr>
          <p:cNvPr id="95" name="TextBox 94">
            <a:extLst>
              <a:ext uri="{FF2B5EF4-FFF2-40B4-BE49-F238E27FC236}">
                <a16:creationId xmlns:a16="http://schemas.microsoft.com/office/drawing/2014/main" id="{5A7B5FA0-68D2-4EEA-8AA0-CF9FF952F855}"/>
              </a:ext>
            </a:extLst>
          </p:cNvPr>
          <p:cNvSpPr txBox="1"/>
          <p:nvPr/>
        </p:nvSpPr>
        <p:spPr>
          <a:xfrm>
            <a:off x="9388685" y="2879352"/>
            <a:ext cx="2553905"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Public Subnet Route Table</a:t>
            </a:r>
          </a:p>
        </p:txBody>
      </p:sp>
      <p:graphicFrame>
        <p:nvGraphicFramePr>
          <p:cNvPr id="94" name="Table 93">
            <a:extLst>
              <a:ext uri="{FF2B5EF4-FFF2-40B4-BE49-F238E27FC236}">
                <a16:creationId xmlns:a16="http://schemas.microsoft.com/office/drawing/2014/main" id="{F5E0CB77-ADCB-409B-861A-71EEBEA38B00}"/>
              </a:ext>
            </a:extLst>
          </p:cNvPr>
          <p:cNvGraphicFramePr>
            <a:graphicFrameLocks noGrp="1"/>
          </p:cNvGraphicFramePr>
          <p:nvPr>
            <p:extLst>
              <p:ext uri="{D42A27DB-BD31-4B8C-83A1-F6EECF244321}">
                <p14:modId xmlns:p14="http://schemas.microsoft.com/office/powerpoint/2010/main" val="3669040813"/>
              </p:ext>
            </p:extLst>
          </p:nvPr>
        </p:nvGraphicFramePr>
        <p:xfrm>
          <a:off x="9467773" y="3231128"/>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val="3829441895"/>
                    </a:ext>
                  </a:extLst>
                </a:gridCol>
                <a:gridCol w="93014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accent6"/>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sp>
        <p:nvSpPr>
          <p:cNvPr id="5" name="Footer Placeholder 4">
            <a:extLst>
              <a:ext uri="{FF2B5EF4-FFF2-40B4-BE49-F238E27FC236}">
                <a16:creationId xmlns:a16="http://schemas.microsoft.com/office/drawing/2014/main" id="{20984EBA-27B6-4A2E-82B8-80C2D4A05C9D}"/>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4" name="Slide Number Placeholder 3">
            <a:extLst>
              <a:ext uri="{FF2B5EF4-FFF2-40B4-BE49-F238E27FC236}">
                <a16:creationId xmlns:a16="http://schemas.microsoft.com/office/drawing/2014/main" id="{63C2347C-8E56-4DB2-81B3-41517F65E72B}"/>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latin typeface="+mn-lt"/>
              </a:rPr>
              <a:t>30</a:t>
            </a:fld>
            <a:endParaRPr lang="en-US" dirty="0">
              <a:latin typeface="+mn-lt"/>
            </a:endParaRPr>
          </a:p>
        </p:txBody>
      </p:sp>
    </p:spTree>
    <p:custDataLst>
      <p:tags r:id="rId1"/>
    </p:custDataLst>
    <p:extLst>
      <p:ext uri="{BB962C8B-B14F-4D97-AF65-F5344CB8AC3E}">
        <p14:creationId xmlns:p14="http://schemas.microsoft.com/office/powerpoint/2010/main" val="3365279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CB7B-0806-44E8-B382-113C9D5EF30E}"/>
              </a:ext>
            </a:extLst>
          </p:cNvPr>
          <p:cNvSpPr>
            <a:spLocks noGrp="1"/>
          </p:cNvSpPr>
          <p:nvPr>
            <p:ph type="title"/>
          </p:nvPr>
        </p:nvSpPr>
        <p:spPr/>
        <p:txBody>
          <a:bodyPr/>
          <a:lstStyle/>
          <a:p>
            <a:r>
              <a:rPr lang="en-US" sz="3600" dirty="0"/>
              <a:t>Network address translation (NAT) gateway</a:t>
            </a:r>
          </a:p>
        </p:txBody>
      </p:sp>
      <p:grpSp>
        <p:nvGrpSpPr>
          <p:cNvPr id="3" name="Group 2" descr="architecture diagram of a vpc in aws cloud with two subnets. there is a two-way arrow between the nat gateway in the public subnet and the route table, between the route table and the internet gateway, and between the internet gateway and the internet cloud.">
            <a:extLst>
              <a:ext uri="{FF2B5EF4-FFF2-40B4-BE49-F238E27FC236}">
                <a16:creationId xmlns:a16="http://schemas.microsoft.com/office/drawing/2014/main" id="{67F65078-193E-4EFF-9DC5-44BCCF75155C}"/>
              </a:ext>
            </a:extLst>
          </p:cNvPr>
          <p:cNvGrpSpPr/>
          <p:nvPr/>
        </p:nvGrpSpPr>
        <p:grpSpPr>
          <a:xfrm>
            <a:off x="152401" y="1225420"/>
            <a:ext cx="8850013" cy="5191619"/>
            <a:chOff x="152401" y="1273546"/>
            <a:chExt cx="8850013" cy="5191619"/>
          </a:xfrm>
        </p:grpSpPr>
        <p:sp>
          <p:nvSpPr>
            <p:cNvPr id="8" name="Rectangle 7">
              <a:extLst>
                <a:ext uri="{FF2B5EF4-FFF2-40B4-BE49-F238E27FC236}">
                  <a16:creationId xmlns:a16="http://schemas.microsoft.com/office/drawing/2014/main" id="{5B4C0FFB-E5B5-4C67-BE6A-8B849867AEE6}"/>
                </a:ext>
              </a:extLst>
            </p:cNvPr>
            <p:cNvSpPr/>
            <p:nvPr/>
          </p:nvSpPr>
          <p:spPr>
            <a:xfrm>
              <a:off x="1063615" y="2244988"/>
              <a:ext cx="3591473" cy="398091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latin typeface="Arial" panose="020B0604020202020204"/>
                  <a:ea typeface="+mn-ea"/>
                  <a:cs typeface="+mn-cs"/>
                </a:rPr>
                <a:t>Availability Zone</a:t>
              </a:r>
            </a:p>
          </p:txBody>
        </p:sp>
        <p:grpSp>
          <p:nvGrpSpPr>
            <p:cNvPr id="14" name="Group 13">
              <a:extLst>
                <a:ext uri="{FF2B5EF4-FFF2-40B4-BE49-F238E27FC236}">
                  <a16:creationId xmlns:a16="http://schemas.microsoft.com/office/drawing/2014/main" id="{47A6ABD1-9F7B-4A5A-83E9-5223A19AFC06}"/>
                </a:ext>
                <a:ext uri="{C183D7F6-B498-43B3-948B-1728B52AA6E4}">
                  <adec:decorative xmlns:adec="http://schemas.microsoft.com/office/drawing/2017/decorative" val="1"/>
                </a:ext>
              </a:extLst>
            </p:cNvPr>
            <p:cNvGrpSpPr/>
            <p:nvPr/>
          </p:nvGrpSpPr>
          <p:grpSpPr>
            <a:xfrm>
              <a:off x="1315653" y="2980513"/>
              <a:ext cx="3200400" cy="1373959"/>
              <a:chOff x="1952969" y="2883528"/>
              <a:chExt cx="3200400" cy="1373959"/>
            </a:xfrm>
          </p:grpSpPr>
          <p:sp>
            <p:nvSpPr>
              <p:cNvPr id="12" name="Rectangle 11">
                <a:extLst>
                  <a:ext uri="{FF2B5EF4-FFF2-40B4-BE49-F238E27FC236}">
                    <a16:creationId xmlns:a16="http://schemas.microsoft.com/office/drawing/2014/main" id="{E7166951-D5F5-4D5F-A929-89BD67EC61E6}"/>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latin typeface="Arial" panose="020B0604020202020204"/>
                    <a:ea typeface="+mn-ea"/>
                    <a:cs typeface="+mn-cs"/>
                  </a:rPr>
                  <a:t>   Public subnet:10.0.1.0/24</a:t>
                </a:r>
              </a:p>
            </p:txBody>
          </p:sp>
          <p:pic>
            <p:nvPicPr>
              <p:cNvPr id="13" name="Graphic 12">
                <a:extLst>
                  <a:ext uri="{FF2B5EF4-FFF2-40B4-BE49-F238E27FC236}">
                    <a16:creationId xmlns:a16="http://schemas.microsoft.com/office/drawing/2014/main" id="{0267DA52-0955-4E35-8F29-A775580B915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52970" y="2883528"/>
                <a:ext cx="457200" cy="457200"/>
              </a:xfrm>
              <a:prstGeom prst="rect">
                <a:avLst/>
              </a:prstGeom>
            </p:spPr>
          </p:pic>
        </p:grpSp>
        <p:grpSp>
          <p:nvGrpSpPr>
            <p:cNvPr id="43" name="Group 42">
              <a:extLst>
                <a:ext uri="{FF2B5EF4-FFF2-40B4-BE49-F238E27FC236}">
                  <a16:creationId xmlns:a16="http://schemas.microsoft.com/office/drawing/2014/main" id="{A1DC685B-EE79-452F-AB76-513C78195B75}"/>
                </a:ext>
                <a:ext uri="{C183D7F6-B498-43B3-948B-1728B52AA6E4}">
                  <adec:decorative xmlns:adec="http://schemas.microsoft.com/office/drawing/2017/decorative" val="1"/>
                </a:ext>
              </a:extLst>
            </p:cNvPr>
            <p:cNvGrpSpPr/>
            <p:nvPr/>
          </p:nvGrpSpPr>
          <p:grpSpPr>
            <a:xfrm>
              <a:off x="1315652" y="4508371"/>
              <a:ext cx="3202243" cy="1373958"/>
              <a:chOff x="1952968" y="4411386"/>
              <a:chExt cx="3202243" cy="1373958"/>
            </a:xfrm>
          </p:grpSpPr>
          <p:sp>
            <p:nvSpPr>
              <p:cNvPr id="60" name="Rectangle 59">
                <a:extLst>
                  <a:ext uri="{FF2B5EF4-FFF2-40B4-BE49-F238E27FC236}">
                    <a16:creationId xmlns:a16="http://schemas.microsoft.com/office/drawing/2014/main" id="{DBF2B20B-9790-4B72-ABB4-8220A1E13520}"/>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latin typeface="Arial" panose="020B0604020202020204"/>
                    <a:ea typeface="+mn-ea"/>
                    <a:cs typeface="+mn-cs"/>
                  </a:rPr>
                  <a:t>   Private subnet: 10.0.2.0/24</a:t>
                </a:r>
              </a:p>
            </p:txBody>
          </p:sp>
          <p:pic>
            <p:nvPicPr>
              <p:cNvPr id="61" name="Graphic 60">
                <a:extLst>
                  <a:ext uri="{FF2B5EF4-FFF2-40B4-BE49-F238E27FC236}">
                    <a16:creationId xmlns:a16="http://schemas.microsoft.com/office/drawing/2014/main" id="{CCF479AE-2B36-4C6F-88F8-C48CDD88D7D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52969" y="4411386"/>
                <a:ext cx="457200" cy="457200"/>
              </a:xfrm>
              <a:prstGeom prst="rect">
                <a:avLst/>
              </a:prstGeom>
            </p:spPr>
          </p:pic>
        </p:grpSp>
        <p:pic>
          <p:nvPicPr>
            <p:cNvPr id="47" name="Graphic 46">
              <a:extLst>
                <a:ext uri="{FF2B5EF4-FFF2-40B4-BE49-F238E27FC236}">
                  <a16:creationId xmlns:a16="http://schemas.microsoft.com/office/drawing/2014/main" id="{7DA55A85-A914-484A-92F7-A9F7F523CF9A}"/>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22254" y="3976264"/>
              <a:ext cx="1280160" cy="1280160"/>
            </a:xfrm>
            <a:prstGeom prst="rect">
              <a:avLst/>
            </a:prstGeom>
          </p:spPr>
        </p:pic>
        <p:cxnSp>
          <p:nvCxnSpPr>
            <p:cNvPr id="24" name="Connector: Curved 23">
              <a:extLst>
                <a:ext uri="{FF2B5EF4-FFF2-40B4-BE49-F238E27FC236}">
                  <a16:creationId xmlns:a16="http://schemas.microsoft.com/office/drawing/2014/main" id="{CE60E81C-BFE6-41DB-8C56-D0FF3D07A8A4}"/>
                </a:ext>
              </a:extLst>
            </p:cNvPr>
            <p:cNvCxnSpPr>
              <a:cxnSpLocks/>
              <a:stCxn id="35" idx="3"/>
            </p:cNvCxnSpPr>
            <p:nvPr/>
          </p:nvCxnSpPr>
          <p:spPr>
            <a:xfrm>
              <a:off x="3271251" y="3559287"/>
              <a:ext cx="1906946" cy="647006"/>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6823E8-240C-48A6-98E8-5F1595854BAA}"/>
                </a:ext>
              </a:extLst>
            </p:cNvPr>
            <p:cNvCxnSpPr>
              <a:cxnSpLocks/>
              <a:endCxn id="19" idx="1"/>
            </p:cNvCxnSpPr>
            <p:nvPr/>
          </p:nvCxnSpPr>
          <p:spPr>
            <a:xfrm>
              <a:off x="5612695" y="4371356"/>
              <a:ext cx="713597"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a16="http://schemas.microsoft.com/office/drawing/2014/main" id="{85E76D4D-E3FF-4864-A50B-F16B6A929B2F}"/>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99541" y="5196529"/>
              <a:ext cx="457200" cy="457200"/>
            </a:xfrm>
            <a:prstGeom prst="rect">
              <a:avLst/>
            </a:prstGeom>
          </p:spPr>
        </p:pic>
        <p:sp>
          <p:nvSpPr>
            <p:cNvPr id="76" name="TextBox 75">
              <a:extLst>
                <a:ext uri="{FF2B5EF4-FFF2-40B4-BE49-F238E27FC236}">
                  <a16:creationId xmlns:a16="http://schemas.microsoft.com/office/drawing/2014/main" id="{7AC26BA0-581E-4089-A8FE-8F1AD877DE68}"/>
                </a:ext>
              </a:extLst>
            </p:cNvPr>
            <p:cNvSpPr txBox="1"/>
            <p:nvPr/>
          </p:nvSpPr>
          <p:spPr>
            <a:xfrm>
              <a:off x="7913333" y="5315175"/>
              <a:ext cx="898003" cy="338554"/>
            </a:xfrm>
            <a:prstGeom prst="rect">
              <a:avLst/>
            </a:prstGeom>
            <a:no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Internet</a:t>
              </a:r>
            </a:p>
          </p:txBody>
        </p:sp>
        <p:grpSp>
          <p:nvGrpSpPr>
            <p:cNvPr id="50" name="Group 49">
              <a:extLst>
                <a:ext uri="{FF2B5EF4-FFF2-40B4-BE49-F238E27FC236}">
                  <a16:creationId xmlns:a16="http://schemas.microsoft.com/office/drawing/2014/main" id="{FB8482AE-3EE5-4228-9493-754F72037038}"/>
                </a:ext>
              </a:extLst>
            </p:cNvPr>
            <p:cNvGrpSpPr/>
            <p:nvPr/>
          </p:nvGrpSpPr>
          <p:grpSpPr>
            <a:xfrm>
              <a:off x="152401" y="1273546"/>
              <a:ext cx="7162799" cy="5191619"/>
              <a:chOff x="152401" y="1273546"/>
              <a:chExt cx="7162799" cy="5191619"/>
            </a:xfrm>
          </p:grpSpPr>
          <p:sp>
            <p:nvSpPr>
              <p:cNvPr id="7" name="Rectangle 6">
                <a:extLst>
                  <a:ext uri="{FF2B5EF4-FFF2-40B4-BE49-F238E27FC236}">
                    <a16:creationId xmlns:a16="http://schemas.microsoft.com/office/drawing/2014/main" id="{F171ADE5-0976-44A9-9A89-45C11481B784}"/>
                  </a:ext>
                </a:extLst>
              </p:cNvPr>
              <p:cNvSpPr/>
              <p:nvPr/>
            </p:nvSpPr>
            <p:spPr>
              <a:xfrm>
                <a:off x="152401" y="1273546"/>
                <a:ext cx="7162799"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Arial" panose="020B0604020202020204"/>
                    <a:ea typeface="+mn-ea"/>
                    <a:cs typeface="+mn-cs"/>
                  </a:rPr>
                  <a:t> </a:t>
                </a:r>
                <a:r>
                  <a:rPr kumimoji="0" lang="en-US" sz="1600" b="0" i="0" u="none" strike="noStrike" kern="0" cap="none" spc="0" normalizeH="0" baseline="0" noProof="0" dirty="0">
                    <a:ln>
                      <a:noFill/>
                    </a:ln>
                    <a:solidFill>
                      <a:sysClr val="windowText" lastClr="000000"/>
                    </a:solidFill>
                    <a:effectLst/>
                    <a:uLnTx/>
                    <a:uFillTx/>
                    <a:latin typeface="Arial" panose="020B0604020202020204"/>
                    <a:ea typeface="+mn-ea"/>
                    <a:cs typeface="+mn-cs"/>
                  </a:rPr>
                  <a:t>AWS Cloud</a:t>
                </a:r>
              </a:p>
            </p:txBody>
          </p:sp>
          <p:pic>
            <p:nvPicPr>
              <p:cNvPr id="88" name="Graphic 87">
                <a:extLst>
                  <a:ext uri="{FF2B5EF4-FFF2-40B4-BE49-F238E27FC236}">
                    <a16:creationId xmlns:a16="http://schemas.microsoft.com/office/drawing/2014/main" id="{EEF809C2-F5DF-4295-BCA1-0C2171768706}"/>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2401" y="1273546"/>
                <a:ext cx="457200" cy="457200"/>
              </a:xfrm>
              <a:prstGeom prst="rect">
                <a:avLst/>
              </a:prstGeom>
            </p:spPr>
          </p:pic>
        </p:grpSp>
        <p:sp>
          <p:nvSpPr>
            <p:cNvPr id="77" name="Rectangle 76">
              <a:extLst>
                <a:ext uri="{FF2B5EF4-FFF2-40B4-BE49-F238E27FC236}">
                  <a16:creationId xmlns:a16="http://schemas.microsoft.com/office/drawing/2014/main" id="{8DE143CC-4DF7-426E-8F9A-37FCCE527142}"/>
                </a:ext>
              </a:extLst>
            </p:cNvPr>
            <p:cNvSpPr/>
            <p:nvPr/>
          </p:nvSpPr>
          <p:spPr>
            <a:xfrm>
              <a:off x="280551" y="1888174"/>
              <a:ext cx="6715994"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latin typeface="Arial" panose="020B0604020202020204"/>
                  <a:ea typeface="+mn-ea"/>
                  <a:cs typeface="+mn-cs"/>
                </a:rPr>
                <a:t> Region</a:t>
              </a:r>
            </a:p>
          </p:txBody>
        </p:sp>
        <p:pic>
          <p:nvPicPr>
            <p:cNvPr id="90" name="Graphic 89">
              <a:extLst>
                <a:ext uri="{FF2B5EF4-FFF2-40B4-BE49-F238E27FC236}">
                  <a16:creationId xmlns:a16="http://schemas.microsoft.com/office/drawing/2014/main" id="{855F8295-55CC-4462-821C-BE9B457EA4D0}"/>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0551" y="1888174"/>
              <a:ext cx="457200" cy="457200"/>
            </a:xfrm>
            <a:prstGeom prst="rect">
              <a:avLst/>
            </a:prstGeom>
          </p:spPr>
        </p:pic>
        <p:grpSp>
          <p:nvGrpSpPr>
            <p:cNvPr id="52" name="Group 51">
              <a:extLst>
                <a:ext uri="{FF2B5EF4-FFF2-40B4-BE49-F238E27FC236}">
                  <a16:creationId xmlns:a16="http://schemas.microsoft.com/office/drawing/2014/main" id="{02151074-6006-4226-8C63-B9EEECF21964}"/>
                </a:ext>
              </a:extLst>
            </p:cNvPr>
            <p:cNvGrpSpPr/>
            <p:nvPr/>
          </p:nvGrpSpPr>
          <p:grpSpPr>
            <a:xfrm>
              <a:off x="581948" y="2624640"/>
              <a:ext cx="5971252" cy="3443417"/>
              <a:chOff x="581948" y="2624640"/>
              <a:chExt cx="5971252" cy="3443417"/>
            </a:xfrm>
          </p:grpSpPr>
          <p:sp>
            <p:nvSpPr>
              <p:cNvPr id="6" name="Rectangle 5">
                <a:extLst>
                  <a:ext uri="{FF2B5EF4-FFF2-40B4-BE49-F238E27FC236}">
                    <a16:creationId xmlns:a16="http://schemas.microsoft.com/office/drawing/2014/main" id="{8A00625C-5F01-45B9-BEB9-66443831D928}"/>
                  </a:ext>
                </a:extLst>
              </p:cNvPr>
              <p:cNvSpPr/>
              <p:nvPr/>
            </p:nvSpPr>
            <p:spPr>
              <a:xfrm>
                <a:off x="581948" y="2624640"/>
                <a:ext cx="5971252"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latin typeface="Arial" panose="020B0604020202020204"/>
                    <a:ea typeface="+mn-ea"/>
                    <a:cs typeface="+mn-cs"/>
                  </a:rPr>
                  <a:t> VPC: </a:t>
                </a:r>
                <a:r>
                  <a:rPr lang="en-US" sz="1600" dirty="0">
                    <a:solidFill>
                      <a:srgbClr val="1D8900"/>
                    </a:solidFill>
                    <a:latin typeface="Arial" panose="020B0604020202020204"/>
                  </a:rPr>
                  <a:t>10.0.0.0/16</a:t>
                </a:r>
              </a:p>
            </p:txBody>
          </p:sp>
          <p:pic>
            <p:nvPicPr>
              <p:cNvPr id="92" name="Graphic 91">
                <a:extLst>
                  <a:ext uri="{FF2B5EF4-FFF2-40B4-BE49-F238E27FC236}">
                    <a16:creationId xmlns:a16="http://schemas.microsoft.com/office/drawing/2014/main" id="{219EF3C6-FA3B-47E7-92FE-CFF1BBF34706}"/>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1948" y="2624640"/>
                <a:ext cx="457200" cy="457200"/>
              </a:xfrm>
              <a:prstGeom prst="rect">
                <a:avLst/>
              </a:prstGeom>
            </p:spPr>
          </p:pic>
        </p:grpSp>
        <p:pic>
          <p:nvPicPr>
            <p:cNvPr id="35" name="Graphic 34">
              <a:extLst>
                <a:ext uri="{FF2B5EF4-FFF2-40B4-BE49-F238E27FC236}">
                  <a16:creationId xmlns:a16="http://schemas.microsoft.com/office/drawing/2014/main" id="{206088EE-C9B4-472D-8C53-195D88601FCA}"/>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801351" y="3324337"/>
              <a:ext cx="469900" cy="469900"/>
            </a:xfrm>
            <a:prstGeom prst="rect">
              <a:avLst/>
            </a:prstGeom>
          </p:spPr>
        </p:pic>
        <p:sp>
          <p:nvSpPr>
            <p:cNvPr id="36" name="TextBox 35">
              <a:extLst>
                <a:ext uri="{FF2B5EF4-FFF2-40B4-BE49-F238E27FC236}">
                  <a16:creationId xmlns:a16="http://schemas.microsoft.com/office/drawing/2014/main" id="{0F73CB36-2D8B-444F-BBAF-1AC8FE209834}"/>
                </a:ext>
              </a:extLst>
            </p:cNvPr>
            <p:cNvSpPr txBox="1"/>
            <p:nvPr/>
          </p:nvSpPr>
          <p:spPr>
            <a:xfrm>
              <a:off x="2315463" y="3805760"/>
              <a:ext cx="1395190" cy="584775"/>
            </a:xfrm>
            <a:prstGeom prst="rect">
              <a:avLst/>
            </a:prstGeom>
            <a:no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NAT gateway</a:t>
              </a:r>
              <a:br>
                <a:rPr lang="en-US" sz="1600" dirty="0">
                  <a:latin typeface="Arial" panose="020B0604020202020204" pitchFamily="34" charset="0"/>
                  <a:ea typeface="Amazon Ember Light" panose="020B0403020204020204" pitchFamily="34" charset="0"/>
                  <a:cs typeface="Arial" panose="020B0604020202020204" pitchFamily="34" charset="0"/>
                </a:rPr>
              </a:br>
              <a:r>
                <a:rPr lang="en-US" sz="1600" dirty="0">
                  <a:latin typeface="Arial" panose="020B0604020202020204" pitchFamily="34" charset="0"/>
                  <a:ea typeface="Amazon Ember Light" panose="020B0403020204020204" pitchFamily="34" charset="0"/>
                  <a:cs typeface="Arial" panose="020B0604020202020204" pitchFamily="34" charset="0"/>
                </a:rPr>
                <a:t>(</a:t>
              </a:r>
              <a:r>
                <a:rPr lang="en-US" sz="1600" b="1" dirty="0">
                  <a:solidFill>
                    <a:schemeClr val="accent6"/>
                  </a:solidFill>
                  <a:latin typeface="Arial" panose="020B0604020202020204" pitchFamily="34" charset="0"/>
                  <a:ea typeface="Amazon Ember Light" panose="020B0403020204020204" pitchFamily="34" charset="0"/>
                  <a:cs typeface="Arial" panose="020B0604020202020204" pitchFamily="34" charset="0"/>
                </a:rPr>
                <a:t>nat-gw-id</a:t>
              </a:r>
              <a:r>
                <a:rPr lang="en-US" sz="1600" dirty="0">
                  <a:latin typeface="Arial" panose="020B0604020202020204" pitchFamily="34" charset="0"/>
                  <a:ea typeface="Amazon Ember Light" panose="020B0403020204020204" pitchFamily="34" charset="0"/>
                  <a:cs typeface="Arial" panose="020B0604020202020204" pitchFamily="34" charset="0"/>
                </a:rPr>
                <a:t>)</a:t>
              </a:r>
            </a:p>
          </p:txBody>
        </p:sp>
        <p:cxnSp>
          <p:nvCxnSpPr>
            <p:cNvPr id="37" name="Connector: Curved 36">
              <a:extLst>
                <a:ext uri="{FF2B5EF4-FFF2-40B4-BE49-F238E27FC236}">
                  <a16:creationId xmlns:a16="http://schemas.microsoft.com/office/drawing/2014/main" id="{4CE4351C-F54F-4899-894B-9D4B48054F0E}"/>
                </a:ext>
              </a:extLst>
            </p:cNvPr>
            <p:cNvCxnSpPr>
              <a:cxnSpLocks/>
              <a:stCxn id="44" idx="3"/>
              <a:endCxn id="57" idx="1"/>
            </p:cNvCxnSpPr>
            <p:nvPr/>
          </p:nvCxnSpPr>
          <p:spPr>
            <a:xfrm flipV="1">
              <a:off x="3256741" y="4647880"/>
              <a:ext cx="1934543" cy="777249"/>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3DF6FE7-D77B-4BDA-8DDB-40A085315080}"/>
                </a:ext>
              </a:extLst>
            </p:cNvPr>
            <p:cNvCxnSpPr>
              <a:stCxn id="19" idx="3"/>
            </p:cNvCxnSpPr>
            <p:nvPr/>
          </p:nvCxnSpPr>
          <p:spPr>
            <a:xfrm>
              <a:off x="6796192" y="4371499"/>
              <a:ext cx="9260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0E04E710-C136-4047-9C54-ECAA9EACC9A4}"/>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326292" y="4136549"/>
              <a:ext cx="469900" cy="469900"/>
            </a:xfrm>
            <a:prstGeom prst="rect">
              <a:avLst/>
            </a:prstGeom>
          </p:spPr>
        </p:pic>
        <p:sp>
          <p:nvSpPr>
            <p:cNvPr id="21" name="TextBox 20">
              <a:extLst>
                <a:ext uri="{FF2B5EF4-FFF2-40B4-BE49-F238E27FC236}">
                  <a16:creationId xmlns:a16="http://schemas.microsoft.com/office/drawing/2014/main" id="{15B59209-36FC-41A3-9E8D-99851701DA26}"/>
                </a:ext>
              </a:extLst>
            </p:cNvPr>
            <p:cNvSpPr txBox="1"/>
            <p:nvPr/>
          </p:nvSpPr>
          <p:spPr>
            <a:xfrm>
              <a:off x="6092968" y="4599957"/>
              <a:ext cx="941283" cy="830997"/>
            </a:xfrm>
            <a:prstGeom prst="rect">
              <a:avLst/>
            </a:prstGeom>
            <a:solidFill>
              <a:schemeClr val="bg1"/>
            </a:solid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Internet</a:t>
              </a:r>
              <a:br>
                <a:rPr lang="en-US" sz="1600" dirty="0">
                  <a:latin typeface="Arial" panose="020B0604020202020204" pitchFamily="34" charset="0"/>
                  <a:ea typeface="Amazon Ember Light" panose="020B0403020204020204" pitchFamily="34" charset="0"/>
                  <a:cs typeface="Arial" panose="020B0604020202020204" pitchFamily="34" charset="0"/>
                </a:rPr>
              </a:br>
              <a:r>
                <a:rPr lang="en-US" sz="1600" dirty="0">
                  <a:latin typeface="Arial" panose="020B0604020202020204" pitchFamily="34" charset="0"/>
                  <a:ea typeface="Amazon Ember Light" panose="020B0403020204020204" pitchFamily="34" charset="0"/>
                  <a:cs typeface="Arial" panose="020B0604020202020204" pitchFamily="34" charset="0"/>
                </a:rPr>
                <a:t>gateway</a:t>
              </a:r>
            </a:p>
            <a:p>
              <a:pPr algn="ctr"/>
              <a:r>
                <a:rPr lang="en-US" sz="1600" dirty="0">
                  <a:latin typeface="Arial" panose="020B0604020202020204" pitchFamily="34" charset="0"/>
                  <a:ea typeface="Amazon Ember Light" panose="020B0403020204020204" pitchFamily="34" charset="0"/>
                  <a:cs typeface="Arial" panose="020B0604020202020204" pitchFamily="34" charset="0"/>
                </a:rPr>
                <a:t>(</a:t>
              </a:r>
              <a:r>
                <a:rPr lang="en-US" sz="1600" b="1" dirty="0">
                  <a:solidFill>
                    <a:schemeClr val="accent6"/>
                  </a:solidFill>
                  <a:latin typeface="Arial" panose="020B0604020202020204" pitchFamily="34" charset="0"/>
                  <a:ea typeface="Amazon Ember Light" panose="020B0403020204020204" pitchFamily="34" charset="0"/>
                  <a:cs typeface="Arial" panose="020B0604020202020204" pitchFamily="34" charset="0"/>
                </a:rPr>
                <a:t>igw-id</a:t>
              </a:r>
              <a:r>
                <a:rPr lang="en-US" sz="1600" dirty="0">
                  <a:latin typeface="Arial" panose="020B0604020202020204" pitchFamily="34" charset="0"/>
                  <a:ea typeface="Amazon Ember Light" panose="020B0403020204020204" pitchFamily="34" charset="0"/>
                  <a:cs typeface="Arial" panose="020B0604020202020204" pitchFamily="34" charset="0"/>
                </a:rPr>
                <a:t>)</a:t>
              </a:r>
            </a:p>
          </p:txBody>
        </p:sp>
        <p:sp>
          <p:nvSpPr>
            <p:cNvPr id="55" name="TextBox 54">
              <a:extLst>
                <a:ext uri="{FF2B5EF4-FFF2-40B4-BE49-F238E27FC236}">
                  <a16:creationId xmlns:a16="http://schemas.microsoft.com/office/drawing/2014/main" id="{92831370-8133-41C0-9D66-18759DE820E7}"/>
                </a:ext>
              </a:extLst>
            </p:cNvPr>
            <p:cNvSpPr txBox="1"/>
            <p:nvPr/>
          </p:nvSpPr>
          <p:spPr>
            <a:xfrm>
              <a:off x="4747717" y="3288754"/>
              <a:ext cx="1266693" cy="584775"/>
            </a:xfrm>
            <a:prstGeom prst="rect">
              <a:avLst/>
            </a:prstGeom>
            <a:no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Public route</a:t>
              </a:r>
              <a:br>
                <a:rPr lang="en-US" sz="1600" dirty="0">
                  <a:latin typeface="Arial" panose="020B0604020202020204" pitchFamily="34" charset="0"/>
                  <a:ea typeface="Amazon Ember Light" panose="020B0403020204020204" pitchFamily="34" charset="0"/>
                  <a:cs typeface="Arial" panose="020B0604020202020204" pitchFamily="34" charset="0"/>
                </a:rPr>
              </a:br>
              <a:r>
                <a:rPr lang="en-US" sz="1600" dirty="0">
                  <a:latin typeface="Arial" panose="020B0604020202020204" pitchFamily="34" charset="0"/>
                  <a:ea typeface="Amazon Ember Light" panose="020B0403020204020204" pitchFamily="34" charset="0"/>
                  <a:cs typeface="Arial" panose="020B0604020202020204" pitchFamily="34" charset="0"/>
                </a:rPr>
                <a:t>table</a:t>
              </a:r>
            </a:p>
          </p:txBody>
        </p:sp>
        <p:pic>
          <p:nvPicPr>
            <p:cNvPr id="57" name="Graphic 56">
              <a:extLst>
                <a:ext uri="{FF2B5EF4-FFF2-40B4-BE49-F238E27FC236}">
                  <a16:creationId xmlns:a16="http://schemas.microsoft.com/office/drawing/2014/main" id="{41BBB7EE-D97B-4201-898D-E5953F1C4EFD}"/>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191284" y="4412930"/>
              <a:ext cx="469900" cy="469900"/>
            </a:xfrm>
            <a:prstGeom prst="rect">
              <a:avLst/>
            </a:prstGeom>
          </p:spPr>
        </p:pic>
        <p:pic>
          <p:nvPicPr>
            <p:cNvPr id="38" name="Graphic 37">
              <a:extLst>
                <a:ext uri="{FF2B5EF4-FFF2-40B4-BE49-F238E27FC236}">
                  <a16:creationId xmlns:a16="http://schemas.microsoft.com/office/drawing/2014/main" id="{C7E6EB43-7027-DD47-87D1-D56617D293D2}"/>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178197" y="3867119"/>
              <a:ext cx="469900" cy="469900"/>
            </a:xfrm>
            <a:prstGeom prst="rect">
              <a:avLst/>
            </a:prstGeom>
          </p:spPr>
        </p:pic>
        <p:sp>
          <p:nvSpPr>
            <p:cNvPr id="39" name="TextBox 38">
              <a:extLst>
                <a:ext uri="{FF2B5EF4-FFF2-40B4-BE49-F238E27FC236}">
                  <a16:creationId xmlns:a16="http://schemas.microsoft.com/office/drawing/2014/main" id="{FFFDF520-DA70-7544-A803-EB61859E8E2F}"/>
                </a:ext>
              </a:extLst>
            </p:cNvPr>
            <p:cNvSpPr txBox="1"/>
            <p:nvPr/>
          </p:nvSpPr>
          <p:spPr>
            <a:xfrm>
              <a:off x="4738925" y="4868046"/>
              <a:ext cx="1348446" cy="584775"/>
            </a:xfrm>
            <a:prstGeom prst="rect">
              <a:avLst/>
            </a:prstGeom>
            <a:noFill/>
          </p:spPr>
          <p:txBody>
            <a:bodyPr wrap="none" rtlCol="0">
              <a:spAutoFit/>
            </a:bodyPr>
            <a:lstStyle/>
            <a:p>
              <a:pPr algn="ctr"/>
              <a:r>
                <a:rPr lang="en-US" sz="1600" dirty="0">
                  <a:latin typeface="Arial" panose="020B0604020202020204" pitchFamily="34" charset="0"/>
                  <a:ea typeface="Amazon Ember Light" panose="020B0403020204020204" pitchFamily="34" charset="0"/>
                  <a:cs typeface="Arial" panose="020B0604020202020204" pitchFamily="34" charset="0"/>
                </a:rPr>
                <a:t>Private route</a:t>
              </a:r>
              <a:br>
                <a:rPr lang="en-US" sz="1600" dirty="0">
                  <a:latin typeface="Arial" panose="020B0604020202020204" pitchFamily="34" charset="0"/>
                  <a:ea typeface="Amazon Ember Light" panose="020B0403020204020204" pitchFamily="34" charset="0"/>
                  <a:cs typeface="Arial" panose="020B0604020202020204" pitchFamily="34" charset="0"/>
                </a:rPr>
              </a:br>
              <a:r>
                <a:rPr lang="en-US" sz="1600" dirty="0">
                  <a:latin typeface="Arial" panose="020B0604020202020204" pitchFamily="34" charset="0"/>
                  <a:ea typeface="Amazon Ember Light" panose="020B0403020204020204" pitchFamily="34" charset="0"/>
                  <a:cs typeface="Arial" panose="020B0604020202020204" pitchFamily="34" charset="0"/>
                </a:rPr>
                <a:t>table</a:t>
              </a:r>
            </a:p>
          </p:txBody>
        </p:sp>
        <p:cxnSp>
          <p:nvCxnSpPr>
            <p:cNvPr id="40" name="Connector: Curved 36">
              <a:extLst>
                <a:ext uri="{FF2B5EF4-FFF2-40B4-BE49-F238E27FC236}">
                  <a16:creationId xmlns:a16="http://schemas.microsoft.com/office/drawing/2014/main" id="{E2C7BD3C-B66A-A941-9629-726024F5FCCB}"/>
                </a:ext>
              </a:extLst>
            </p:cNvPr>
            <p:cNvCxnSpPr>
              <a:cxnSpLocks/>
            </p:cNvCxnSpPr>
            <p:nvPr/>
          </p:nvCxnSpPr>
          <p:spPr>
            <a:xfrm>
              <a:off x="3256741" y="3559287"/>
              <a:ext cx="1934543" cy="1040670"/>
            </a:xfrm>
            <a:prstGeom prst="curvedConnector3">
              <a:avLst>
                <a:gd name="adj1" fmla="val 36495"/>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887EA2E0-0C7F-43EF-A6F2-2A1A36B3F9AF}"/>
              </a:ext>
            </a:extLst>
          </p:cNvPr>
          <p:cNvSpPr txBox="1"/>
          <p:nvPr/>
        </p:nvSpPr>
        <p:spPr>
          <a:xfrm>
            <a:off x="9388686" y="2879351"/>
            <a:ext cx="2553904" cy="338554"/>
          </a:xfrm>
          <a:prstGeom prst="rect">
            <a:avLst/>
          </a:prstGeom>
          <a:noFill/>
        </p:spPr>
        <p:txBody>
          <a:bodyPr wrap="none" rtlCol="0">
            <a:spAutoFit/>
          </a:bodyPr>
          <a:lstStyle/>
          <a:p>
            <a:pPr algn="ctr"/>
            <a:r>
              <a:rPr lang="en-US" sz="1600" dirty="0">
                <a:latin typeface="+mj-lt"/>
                <a:ea typeface="Amazon Ember" panose="020B0603020204020204" pitchFamily="34" charset="0"/>
                <a:cs typeface="Amazon Ember" panose="020B0603020204020204" pitchFamily="34" charset="0"/>
              </a:rPr>
              <a:t>Public Subnet Route Table</a:t>
            </a:r>
          </a:p>
        </p:txBody>
      </p:sp>
      <p:graphicFrame>
        <p:nvGraphicFramePr>
          <p:cNvPr id="45" name="Table 44">
            <a:extLst>
              <a:ext uri="{FF2B5EF4-FFF2-40B4-BE49-F238E27FC236}">
                <a16:creationId xmlns:a16="http://schemas.microsoft.com/office/drawing/2014/main" id="{256A3687-8F24-4DDD-BA14-CD58F229155E}"/>
              </a:ext>
            </a:extLst>
          </p:cNvPr>
          <p:cNvGraphicFramePr>
            <a:graphicFrameLocks noGrp="1"/>
          </p:cNvGraphicFramePr>
          <p:nvPr>
            <p:extLst>
              <p:ext uri="{D42A27DB-BD31-4B8C-83A1-F6EECF244321}">
                <p14:modId xmlns:p14="http://schemas.microsoft.com/office/powerpoint/2010/main" val="3273155869"/>
              </p:ext>
            </p:extLst>
          </p:nvPr>
        </p:nvGraphicFramePr>
        <p:xfrm>
          <a:off x="9467773" y="3231128"/>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val="3829441895"/>
                    </a:ext>
                  </a:extLst>
                </a:gridCol>
                <a:gridCol w="93014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accent6"/>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sp>
        <p:nvSpPr>
          <p:cNvPr id="49" name="TextBox 48">
            <a:extLst>
              <a:ext uri="{FF2B5EF4-FFF2-40B4-BE49-F238E27FC236}">
                <a16:creationId xmlns:a16="http://schemas.microsoft.com/office/drawing/2014/main" id="{C0720B19-A466-4D3B-90EB-F976053778EB}"/>
              </a:ext>
            </a:extLst>
          </p:cNvPr>
          <p:cNvSpPr txBox="1"/>
          <p:nvPr/>
        </p:nvSpPr>
        <p:spPr>
          <a:xfrm>
            <a:off x="9349411" y="4763576"/>
            <a:ext cx="2632452" cy="338554"/>
          </a:xfrm>
          <a:prstGeom prst="rect">
            <a:avLst/>
          </a:prstGeom>
          <a:noFill/>
        </p:spPr>
        <p:txBody>
          <a:bodyPr wrap="none" rtlCol="0">
            <a:spAutoFit/>
          </a:bodyPr>
          <a:lstStyle/>
          <a:p>
            <a:pPr algn="ctr"/>
            <a:r>
              <a:rPr lang="en-US" sz="1600" dirty="0">
                <a:latin typeface="+mj-lt"/>
                <a:ea typeface="Amazon Ember" panose="020B0603020204020204" pitchFamily="34" charset="0"/>
                <a:cs typeface="Amazon Ember" panose="020B0603020204020204" pitchFamily="34" charset="0"/>
              </a:rPr>
              <a:t>Private Subnet Route Table</a:t>
            </a:r>
          </a:p>
        </p:txBody>
      </p:sp>
      <p:graphicFrame>
        <p:nvGraphicFramePr>
          <p:cNvPr id="46" name="Table 45">
            <a:extLst>
              <a:ext uri="{FF2B5EF4-FFF2-40B4-BE49-F238E27FC236}">
                <a16:creationId xmlns:a16="http://schemas.microsoft.com/office/drawing/2014/main" id="{BC8C1FB4-ECA5-4391-8D50-94A6029F0A61}"/>
              </a:ext>
            </a:extLst>
          </p:cNvPr>
          <p:cNvGraphicFramePr>
            <a:graphicFrameLocks noGrp="1"/>
          </p:cNvGraphicFramePr>
          <p:nvPr>
            <p:extLst>
              <p:ext uri="{D42A27DB-BD31-4B8C-83A1-F6EECF244321}">
                <p14:modId xmlns:p14="http://schemas.microsoft.com/office/powerpoint/2010/main" val="1435826197"/>
              </p:ext>
            </p:extLst>
          </p:nvPr>
        </p:nvGraphicFramePr>
        <p:xfrm>
          <a:off x="9466757" y="5113378"/>
          <a:ext cx="2397761" cy="1112520"/>
        </p:xfrm>
        <a:graphic>
          <a:graphicData uri="http://schemas.openxmlformats.org/drawingml/2006/table">
            <a:tbl>
              <a:tblPr firstRow="1" bandRow="1">
                <a:tableStyleId>{2D5ABB26-0587-4C30-8999-92F81FD0307C}</a:tableStyleId>
              </a:tblPr>
              <a:tblGrid>
                <a:gridCol w="1286193">
                  <a:extLst>
                    <a:ext uri="{9D8B030D-6E8A-4147-A177-3AD203B41FA5}">
                      <a16:colId xmlns:a16="http://schemas.microsoft.com/office/drawing/2014/main" val="3829441895"/>
                    </a:ext>
                  </a:extLst>
                </a:gridCol>
                <a:gridCol w="1111568">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accent6"/>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nat-gw-id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sp>
        <p:nvSpPr>
          <p:cNvPr id="5" name="Footer Placeholder 4">
            <a:extLst>
              <a:ext uri="{FF2B5EF4-FFF2-40B4-BE49-F238E27FC236}">
                <a16:creationId xmlns:a16="http://schemas.microsoft.com/office/drawing/2014/main" id="{20984EBA-27B6-4A2E-82B8-80C2D4A05C9D}"/>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63C2347C-8E56-4DB2-81B3-41517F65E72B}"/>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31</a:t>
            </a:fld>
            <a:endParaRPr lang="en-US" dirty="0"/>
          </a:p>
        </p:txBody>
      </p:sp>
    </p:spTree>
    <p:custDataLst>
      <p:tags r:id="rId1"/>
    </p:custDataLst>
    <p:extLst>
      <p:ext uri="{BB962C8B-B14F-4D97-AF65-F5344CB8AC3E}">
        <p14:creationId xmlns:p14="http://schemas.microsoft.com/office/powerpoint/2010/main" val="1325985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5379-A985-4BE4-8180-6181140AF103}"/>
              </a:ext>
            </a:extLst>
          </p:cNvPr>
          <p:cNvSpPr>
            <a:spLocks noGrp="1"/>
          </p:cNvSpPr>
          <p:nvPr>
            <p:ph type="title"/>
          </p:nvPr>
        </p:nvSpPr>
        <p:spPr/>
        <p:txBody>
          <a:bodyPr/>
          <a:lstStyle/>
          <a:p>
            <a:r>
              <a:rPr lang="en-US" dirty="0">
                <a:latin typeface="+mn-lt"/>
              </a:rPr>
              <a:t>VPC sharing</a:t>
            </a:r>
          </a:p>
        </p:txBody>
      </p:sp>
      <p:grpSp>
        <p:nvGrpSpPr>
          <p:cNvPr id="47" name="Group 46">
            <a:extLst>
              <a:ext uri="{FF2B5EF4-FFF2-40B4-BE49-F238E27FC236}">
                <a16:creationId xmlns:a16="http://schemas.microsoft.com/office/drawing/2014/main" id="{8928D507-B6E7-472A-9B05-65009D51EEA2}"/>
              </a:ext>
              <a:ext uri="{C183D7F6-B498-43B3-948B-1728B52AA6E4}">
                <adec:decorative xmlns:adec="http://schemas.microsoft.com/office/drawing/2017/decorative" val="1"/>
              </a:ext>
            </a:extLst>
          </p:cNvPr>
          <p:cNvGrpSpPr/>
          <p:nvPr/>
        </p:nvGrpSpPr>
        <p:grpSpPr>
          <a:xfrm>
            <a:off x="354814" y="1519391"/>
            <a:ext cx="11445443" cy="4536851"/>
            <a:chOff x="354814" y="1519391"/>
            <a:chExt cx="11445443" cy="4536851"/>
          </a:xfrm>
        </p:grpSpPr>
        <p:sp>
          <p:nvSpPr>
            <p:cNvPr id="5" name="Rectangle 4">
              <a:extLst>
                <a:ext uri="{FF2B5EF4-FFF2-40B4-BE49-F238E27FC236}">
                  <a16:creationId xmlns:a16="http://schemas.microsoft.com/office/drawing/2014/main" id="{BB9CEDF9-F411-4565-A732-2F7D747567D7}"/>
                </a:ext>
              </a:extLst>
            </p:cNvPr>
            <p:cNvSpPr/>
            <p:nvPr/>
          </p:nvSpPr>
          <p:spPr>
            <a:xfrm>
              <a:off x="1352005" y="2305878"/>
              <a:ext cx="9779821" cy="3379305"/>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VPC: Account A (owner)</a:t>
              </a:r>
              <a:endParaRPr kumimoji="0" lang="en-US" sz="1200" b="0" i="0" u="none" strike="noStrike" kern="0" cap="none" spc="0" normalizeH="0" baseline="0" noProof="0" dirty="0">
                <a:ln w="0"/>
                <a:solidFill>
                  <a:srgbClr val="1D8900"/>
                </a:solidFill>
                <a:effectLst/>
                <a:uLnTx/>
                <a:uFillTx/>
                <a:ea typeface="+mn-ea"/>
                <a:cs typeface="+mn-cs"/>
              </a:endParaRPr>
            </a:p>
          </p:txBody>
        </p:sp>
        <p:sp>
          <p:nvSpPr>
            <p:cNvPr id="6" name="Rectangle 5">
              <a:extLst>
                <a:ext uri="{FF2B5EF4-FFF2-40B4-BE49-F238E27FC236}">
                  <a16:creationId xmlns:a16="http://schemas.microsoft.com/office/drawing/2014/main" id="{914FA3D9-81D7-4F37-9BA8-19D251FCE9E1}"/>
                </a:ext>
              </a:extLst>
            </p:cNvPr>
            <p:cNvSpPr/>
            <p:nvPr/>
          </p:nvSpPr>
          <p:spPr>
            <a:xfrm>
              <a:off x="1915222" y="2995322"/>
              <a:ext cx="5031344" cy="2530836"/>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a:t>
              </a:r>
            </a:p>
          </p:txBody>
        </p:sp>
        <p:sp>
          <p:nvSpPr>
            <p:cNvPr id="7" name="Rectangle 6">
              <a:extLst>
                <a:ext uri="{FF2B5EF4-FFF2-40B4-BE49-F238E27FC236}">
                  <a16:creationId xmlns:a16="http://schemas.microsoft.com/office/drawing/2014/main" id="{A8CEAFD7-5858-42EF-8F3C-A2F1452AA583}"/>
                </a:ext>
              </a:extLst>
            </p:cNvPr>
            <p:cNvSpPr/>
            <p:nvPr/>
          </p:nvSpPr>
          <p:spPr>
            <a:xfrm>
              <a:off x="354814" y="1519391"/>
              <a:ext cx="11418085" cy="4536851"/>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ea typeface="+mn-ea"/>
                  <a:cs typeface="+mn-cs"/>
                </a:rPr>
                <a:t> AWS Cloud</a:t>
              </a:r>
            </a:p>
          </p:txBody>
        </p:sp>
        <p:pic>
          <p:nvPicPr>
            <p:cNvPr id="8" name="Graphic 7">
              <a:extLst>
                <a:ext uri="{FF2B5EF4-FFF2-40B4-BE49-F238E27FC236}">
                  <a16:creationId xmlns:a16="http://schemas.microsoft.com/office/drawing/2014/main" id="{3F55B087-CBA9-4E9D-AA59-593056AE7DD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4815" y="1519392"/>
              <a:ext cx="457200" cy="457200"/>
            </a:xfrm>
            <a:prstGeom prst="rect">
              <a:avLst/>
            </a:prstGeom>
          </p:spPr>
        </p:pic>
        <p:pic>
          <p:nvPicPr>
            <p:cNvPr id="9" name="Graphic 8">
              <a:extLst>
                <a:ext uri="{FF2B5EF4-FFF2-40B4-BE49-F238E27FC236}">
                  <a16:creationId xmlns:a16="http://schemas.microsoft.com/office/drawing/2014/main" id="{B7A6B502-5CF5-40D7-926A-197F62F68A11}"/>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2006" y="2305878"/>
              <a:ext cx="457200" cy="457200"/>
            </a:xfrm>
            <a:prstGeom prst="rect">
              <a:avLst/>
            </a:prstGeom>
          </p:spPr>
        </p:pic>
        <p:sp>
          <p:nvSpPr>
            <p:cNvPr id="10" name="Rectangle 9">
              <a:extLst>
                <a:ext uri="{FF2B5EF4-FFF2-40B4-BE49-F238E27FC236}">
                  <a16:creationId xmlns:a16="http://schemas.microsoft.com/office/drawing/2014/main" id="{657DF990-E3B3-421F-8F6B-C5DC4F5EEAE2}"/>
                </a:ext>
              </a:extLst>
            </p:cNvPr>
            <p:cNvSpPr/>
            <p:nvPr/>
          </p:nvSpPr>
          <p:spPr>
            <a:xfrm>
              <a:off x="7752572" y="2992963"/>
              <a:ext cx="2902176" cy="2533195"/>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a:t>
              </a:r>
            </a:p>
          </p:txBody>
        </p:sp>
        <p:pic>
          <p:nvPicPr>
            <p:cNvPr id="11" name="Graphic 10">
              <a:extLst>
                <a:ext uri="{FF2B5EF4-FFF2-40B4-BE49-F238E27FC236}">
                  <a16:creationId xmlns:a16="http://schemas.microsoft.com/office/drawing/2014/main" id="{A557C4CD-C616-4DE9-A712-2DD7FB909998}"/>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2572" y="2992963"/>
              <a:ext cx="457200" cy="457200"/>
            </a:xfrm>
            <a:prstGeom prst="rect">
              <a:avLst/>
            </a:prstGeom>
          </p:spPr>
        </p:pic>
        <p:pic>
          <p:nvPicPr>
            <p:cNvPr id="12" name="Graphic 11">
              <a:extLst>
                <a:ext uri="{FF2B5EF4-FFF2-40B4-BE49-F238E27FC236}">
                  <a16:creationId xmlns:a16="http://schemas.microsoft.com/office/drawing/2014/main" id="{C292DBA6-F84D-4399-915A-AF1632AE3FC7}"/>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15223" y="2992963"/>
              <a:ext cx="457200" cy="457200"/>
            </a:xfrm>
            <a:prstGeom prst="rect">
              <a:avLst/>
            </a:prstGeom>
          </p:spPr>
        </p:pic>
        <p:sp>
          <p:nvSpPr>
            <p:cNvPr id="13" name="Rectangle 12">
              <a:extLst>
                <a:ext uri="{FF2B5EF4-FFF2-40B4-BE49-F238E27FC236}">
                  <a16:creationId xmlns:a16="http://schemas.microsoft.com/office/drawing/2014/main" id="{8E26A70A-163D-476F-B0E8-3D2EE368188C}"/>
                </a:ext>
              </a:extLst>
            </p:cNvPr>
            <p:cNvSpPr/>
            <p:nvPr/>
          </p:nvSpPr>
          <p:spPr>
            <a:xfrm>
              <a:off x="894804" y="1881809"/>
              <a:ext cx="10621332" cy="39889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endParaRPr kumimoji="0" lang="en-US" sz="1200" b="0" i="0" u="none" strike="noStrike" kern="0" cap="none" spc="0" normalizeH="0" baseline="0" noProof="0" dirty="0">
                <a:ln>
                  <a:noFill/>
                </a:ln>
                <a:solidFill>
                  <a:srgbClr val="007CBC"/>
                </a:solidFill>
                <a:effectLst/>
                <a:uLnTx/>
                <a:uFillTx/>
                <a:ea typeface="+mn-ea"/>
                <a:cs typeface="+mn-cs"/>
              </a:endParaRPr>
            </a:p>
          </p:txBody>
        </p:sp>
        <p:pic>
          <p:nvPicPr>
            <p:cNvPr id="14" name="Graphic 13">
              <a:extLst>
                <a:ext uri="{FF2B5EF4-FFF2-40B4-BE49-F238E27FC236}">
                  <a16:creationId xmlns:a16="http://schemas.microsoft.com/office/drawing/2014/main" id="{D2F0EB7B-8A84-4D69-B0E2-0C53F16B59A6}"/>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4804" y="1881809"/>
              <a:ext cx="457200" cy="457200"/>
            </a:xfrm>
            <a:prstGeom prst="rect">
              <a:avLst/>
            </a:prstGeom>
          </p:spPr>
        </p:pic>
        <p:sp>
          <p:nvSpPr>
            <p:cNvPr id="15" name="Rectangle 14">
              <a:extLst>
                <a:ext uri="{FF2B5EF4-FFF2-40B4-BE49-F238E27FC236}">
                  <a16:creationId xmlns:a16="http://schemas.microsoft.com/office/drawing/2014/main" id="{120769A5-532B-4C86-B349-D2D10B025AD6}"/>
                </a:ext>
              </a:extLst>
            </p:cNvPr>
            <p:cNvSpPr/>
            <p:nvPr/>
          </p:nvSpPr>
          <p:spPr>
            <a:xfrm>
              <a:off x="2043555" y="3794461"/>
              <a:ext cx="2286000" cy="1544148"/>
            </a:xfrm>
            <a:prstGeom prst="rect">
              <a:avLst/>
            </a:prstGeom>
            <a:noFill/>
            <a:ln w="12700" cap="flat" cmpd="sng" algn="ctr">
              <a:solidFill>
                <a:srgbClr val="5A6B86"/>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A6B86"/>
                  </a:solidFill>
                  <a:effectLst/>
                  <a:uLnTx/>
                  <a:uFillTx/>
                  <a:ea typeface="+mn-ea"/>
                  <a:cs typeface="+mn-cs"/>
                </a:rPr>
                <a:t>Account B (participant)</a:t>
              </a:r>
            </a:p>
          </p:txBody>
        </p:sp>
        <p:sp>
          <p:nvSpPr>
            <p:cNvPr id="16" name="Rectangle 15">
              <a:extLst>
                <a:ext uri="{FF2B5EF4-FFF2-40B4-BE49-F238E27FC236}">
                  <a16:creationId xmlns:a16="http://schemas.microsoft.com/office/drawing/2014/main" id="{97CE96BF-7704-4B51-A587-779BE95769A4}"/>
                </a:ext>
              </a:extLst>
            </p:cNvPr>
            <p:cNvSpPr/>
            <p:nvPr/>
          </p:nvSpPr>
          <p:spPr>
            <a:xfrm>
              <a:off x="4498757" y="3794461"/>
              <a:ext cx="2286000" cy="1544148"/>
            </a:xfrm>
            <a:prstGeom prst="rect">
              <a:avLst/>
            </a:prstGeom>
            <a:noFill/>
            <a:ln w="12700" cap="flat" cmpd="sng" algn="ctr">
              <a:solidFill>
                <a:srgbClr val="5A6B86"/>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A6B86"/>
                  </a:solidFill>
                  <a:effectLst/>
                  <a:uLnTx/>
                  <a:uFillTx/>
                  <a:ea typeface="+mn-ea"/>
                  <a:cs typeface="+mn-cs"/>
                </a:rPr>
                <a:t>Account C (participant)</a:t>
              </a:r>
            </a:p>
          </p:txBody>
        </p:sp>
        <p:sp>
          <p:nvSpPr>
            <p:cNvPr id="17" name="Rectangle 16">
              <a:extLst>
                <a:ext uri="{FF2B5EF4-FFF2-40B4-BE49-F238E27FC236}">
                  <a16:creationId xmlns:a16="http://schemas.microsoft.com/office/drawing/2014/main" id="{5747DEBC-7FA9-40AB-8CB2-F8FB522A7A22}"/>
                </a:ext>
              </a:extLst>
            </p:cNvPr>
            <p:cNvSpPr/>
            <p:nvPr/>
          </p:nvSpPr>
          <p:spPr>
            <a:xfrm>
              <a:off x="7898296" y="3487747"/>
              <a:ext cx="2616776" cy="1850862"/>
            </a:xfrm>
            <a:prstGeom prst="rect">
              <a:avLst/>
            </a:prstGeom>
            <a:noFill/>
            <a:ln w="12700" cap="flat" cmpd="sng" algn="ctr">
              <a:solidFill>
                <a:srgbClr val="5A6B86"/>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A6B86"/>
                  </a:solidFill>
                  <a:effectLst/>
                  <a:uLnTx/>
                  <a:uFillTx/>
                  <a:ea typeface="+mn-ea"/>
                  <a:cs typeface="+mn-cs"/>
                </a:rPr>
                <a:t>Account D (participant)</a:t>
              </a:r>
            </a:p>
          </p:txBody>
        </p:sp>
        <p:pic>
          <p:nvPicPr>
            <p:cNvPr id="18" name="Graphic 17">
              <a:extLst>
                <a:ext uri="{FF2B5EF4-FFF2-40B4-BE49-F238E27FC236}">
                  <a16:creationId xmlns:a16="http://schemas.microsoft.com/office/drawing/2014/main" id="{BF9FC100-6087-49ED-9606-484B4331E40E}"/>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402658" y="4376961"/>
              <a:ext cx="469900" cy="469900"/>
            </a:xfrm>
            <a:prstGeom prst="rect">
              <a:avLst/>
            </a:prstGeom>
          </p:spPr>
        </p:pic>
        <p:pic>
          <p:nvPicPr>
            <p:cNvPr id="19" name="Graphic 18">
              <a:extLst>
                <a:ext uri="{FF2B5EF4-FFF2-40B4-BE49-F238E27FC236}">
                  <a16:creationId xmlns:a16="http://schemas.microsoft.com/office/drawing/2014/main" id="{20F6A2AF-0E5A-450C-AF3A-A1814E99B89E}"/>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97082" y="4376961"/>
              <a:ext cx="469900" cy="469900"/>
            </a:xfrm>
            <a:prstGeom prst="rect">
              <a:avLst/>
            </a:prstGeom>
          </p:spPr>
        </p:pic>
        <p:pic>
          <p:nvPicPr>
            <p:cNvPr id="20" name="Graphic 19">
              <a:extLst>
                <a:ext uri="{FF2B5EF4-FFF2-40B4-BE49-F238E27FC236}">
                  <a16:creationId xmlns:a16="http://schemas.microsoft.com/office/drawing/2014/main" id="{06D08CB8-AF8E-4891-966A-BA8DC1A009E2}"/>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847058" y="4376961"/>
              <a:ext cx="469900" cy="469900"/>
            </a:xfrm>
            <a:prstGeom prst="rect">
              <a:avLst/>
            </a:prstGeom>
          </p:spPr>
        </p:pic>
        <p:pic>
          <p:nvPicPr>
            <p:cNvPr id="21" name="Graphic 20">
              <a:extLst>
                <a:ext uri="{FF2B5EF4-FFF2-40B4-BE49-F238E27FC236}">
                  <a16:creationId xmlns:a16="http://schemas.microsoft.com/office/drawing/2014/main" id="{858F7705-CA2D-4944-B3D9-E25431C5989B}"/>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71528" y="4575741"/>
              <a:ext cx="469900" cy="469900"/>
            </a:xfrm>
            <a:prstGeom prst="rect">
              <a:avLst/>
            </a:prstGeom>
          </p:spPr>
        </p:pic>
        <p:pic>
          <p:nvPicPr>
            <p:cNvPr id="22" name="Graphic 21">
              <a:extLst>
                <a:ext uri="{FF2B5EF4-FFF2-40B4-BE49-F238E27FC236}">
                  <a16:creationId xmlns:a16="http://schemas.microsoft.com/office/drawing/2014/main" id="{B89AF046-6BEF-4463-925E-62E4EE6E4341}"/>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967974" y="4376961"/>
              <a:ext cx="469900" cy="469900"/>
            </a:xfrm>
            <a:prstGeom prst="rect">
              <a:avLst/>
            </a:prstGeom>
          </p:spPr>
        </p:pic>
        <p:pic>
          <p:nvPicPr>
            <p:cNvPr id="23" name="Graphic 22">
              <a:extLst>
                <a:ext uri="{FF2B5EF4-FFF2-40B4-BE49-F238E27FC236}">
                  <a16:creationId xmlns:a16="http://schemas.microsoft.com/office/drawing/2014/main" id="{3872516F-9891-4DB2-BF35-5CC89B0DD709}"/>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718066" y="4376961"/>
              <a:ext cx="457200" cy="457200"/>
            </a:xfrm>
            <a:prstGeom prst="rect">
              <a:avLst/>
            </a:prstGeom>
          </p:spPr>
        </p:pic>
        <p:pic>
          <p:nvPicPr>
            <p:cNvPr id="24" name="Graphic 23">
              <a:extLst>
                <a:ext uri="{FF2B5EF4-FFF2-40B4-BE49-F238E27FC236}">
                  <a16:creationId xmlns:a16="http://schemas.microsoft.com/office/drawing/2014/main" id="{811D71FB-B7F8-4162-BDED-D5A1C6B9FE10}"/>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105591" y="2646789"/>
              <a:ext cx="469900" cy="469900"/>
            </a:xfrm>
            <a:prstGeom prst="rect">
              <a:avLst/>
            </a:prstGeom>
          </p:spPr>
        </p:pic>
        <p:pic>
          <p:nvPicPr>
            <p:cNvPr id="25" name="Graphic 24">
              <a:extLst>
                <a:ext uri="{FF2B5EF4-FFF2-40B4-BE49-F238E27FC236}">
                  <a16:creationId xmlns:a16="http://schemas.microsoft.com/office/drawing/2014/main" id="{D5BDAF41-CFAB-42CB-A68F-580322ED85CB}"/>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899382" y="3711696"/>
              <a:ext cx="469900" cy="469900"/>
            </a:xfrm>
            <a:prstGeom prst="rect">
              <a:avLst/>
            </a:prstGeom>
          </p:spPr>
        </p:pic>
        <p:pic>
          <p:nvPicPr>
            <p:cNvPr id="26" name="Graphic 25">
              <a:extLst>
                <a:ext uri="{FF2B5EF4-FFF2-40B4-BE49-F238E27FC236}">
                  <a16:creationId xmlns:a16="http://schemas.microsoft.com/office/drawing/2014/main" id="{DB01743B-DE01-488C-931A-6F8ECE2BE283}"/>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463613" y="3821553"/>
              <a:ext cx="469900" cy="469900"/>
            </a:xfrm>
            <a:prstGeom prst="rect">
              <a:avLst/>
            </a:prstGeom>
          </p:spPr>
        </p:pic>
        <p:sp>
          <p:nvSpPr>
            <p:cNvPr id="27" name="TextBox 26">
              <a:extLst>
                <a:ext uri="{FF2B5EF4-FFF2-40B4-BE49-F238E27FC236}">
                  <a16:creationId xmlns:a16="http://schemas.microsoft.com/office/drawing/2014/main" id="{D6FE45DC-FE35-47A1-90D3-C361AAC47847}"/>
                </a:ext>
              </a:extLst>
            </p:cNvPr>
            <p:cNvSpPr txBox="1"/>
            <p:nvPr/>
          </p:nvSpPr>
          <p:spPr>
            <a:xfrm>
              <a:off x="2174180"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EC2 </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28" name="TextBox 27">
              <a:extLst>
                <a:ext uri="{FF2B5EF4-FFF2-40B4-BE49-F238E27FC236}">
                  <a16:creationId xmlns:a16="http://schemas.microsoft.com/office/drawing/2014/main" id="{190B025B-F832-4F84-AA36-E78E407695AE}"/>
                </a:ext>
              </a:extLst>
            </p:cNvPr>
            <p:cNvSpPr txBox="1"/>
            <p:nvPr/>
          </p:nvSpPr>
          <p:spPr>
            <a:xfrm>
              <a:off x="3268604"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EC2 </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29" name="TextBox 28">
              <a:extLst>
                <a:ext uri="{FF2B5EF4-FFF2-40B4-BE49-F238E27FC236}">
                  <a16:creationId xmlns:a16="http://schemas.microsoft.com/office/drawing/2014/main" id="{FF4249C7-8223-42FD-95FA-562417144597}"/>
                </a:ext>
              </a:extLst>
            </p:cNvPr>
            <p:cNvSpPr txBox="1"/>
            <p:nvPr/>
          </p:nvSpPr>
          <p:spPr>
            <a:xfrm>
              <a:off x="4618580"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EC2 </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30" name="TextBox 29">
              <a:extLst>
                <a:ext uri="{FF2B5EF4-FFF2-40B4-BE49-F238E27FC236}">
                  <a16:creationId xmlns:a16="http://schemas.microsoft.com/office/drawing/2014/main" id="{E8C38EEE-81AE-4F95-97E8-469CE802112A}"/>
                </a:ext>
              </a:extLst>
            </p:cNvPr>
            <p:cNvSpPr txBox="1"/>
            <p:nvPr/>
          </p:nvSpPr>
          <p:spPr>
            <a:xfrm>
              <a:off x="5739496" y="4800347"/>
              <a:ext cx="9268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RDS </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instance</a:t>
              </a:r>
            </a:p>
          </p:txBody>
        </p:sp>
        <p:sp>
          <p:nvSpPr>
            <p:cNvPr id="31" name="TextBox 30">
              <a:extLst>
                <a:ext uri="{FF2B5EF4-FFF2-40B4-BE49-F238E27FC236}">
                  <a16:creationId xmlns:a16="http://schemas.microsoft.com/office/drawing/2014/main" id="{2A0F7AEF-C5E8-49BF-8D98-8BF38221F5E1}"/>
                </a:ext>
              </a:extLst>
            </p:cNvPr>
            <p:cNvSpPr txBox="1"/>
            <p:nvPr/>
          </p:nvSpPr>
          <p:spPr>
            <a:xfrm>
              <a:off x="8038667" y="4999127"/>
              <a:ext cx="133562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EC2 instance</a:t>
              </a:r>
            </a:p>
          </p:txBody>
        </p:sp>
        <p:sp>
          <p:nvSpPr>
            <p:cNvPr id="32" name="TextBox 31">
              <a:extLst>
                <a:ext uri="{FF2B5EF4-FFF2-40B4-BE49-F238E27FC236}">
                  <a16:creationId xmlns:a16="http://schemas.microsoft.com/office/drawing/2014/main" id="{70C20852-137B-46DF-9A6F-FA7BC77C1B3E}"/>
                </a:ext>
              </a:extLst>
            </p:cNvPr>
            <p:cNvSpPr txBox="1"/>
            <p:nvPr/>
          </p:nvSpPr>
          <p:spPr>
            <a:xfrm>
              <a:off x="9484040" y="4800347"/>
              <a:ext cx="92525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Redshift</a:t>
              </a:r>
            </a:p>
          </p:txBody>
        </p:sp>
        <p:sp>
          <p:nvSpPr>
            <p:cNvPr id="33" name="TextBox 32">
              <a:extLst>
                <a:ext uri="{FF2B5EF4-FFF2-40B4-BE49-F238E27FC236}">
                  <a16:creationId xmlns:a16="http://schemas.microsoft.com/office/drawing/2014/main" id="{E38B37FB-F23F-4CCA-9D2F-C2396738FE54}"/>
                </a:ext>
              </a:extLst>
            </p:cNvPr>
            <p:cNvSpPr txBox="1"/>
            <p:nvPr/>
          </p:nvSpPr>
          <p:spPr>
            <a:xfrm>
              <a:off x="8008310" y="4267492"/>
              <a:ext cx="1380506"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NAT gateway</a:t>
              </a:r>
            </a:p>
          </p:txBody>
        </p:sp>
        <p:sp>
          <p:nvSpPr>
            <p:cNvPr id="34" name="TextBox 33">
              <a:extLst>
                <a:ext uri="{FF2B5EF4-FFF2-40B4-BE49-F238E27FC236}">
                  <a16:creationId xmlns:a16="http://schemas.microsoft.com/office/drawing/2014/main" id="{67025617-50C7-4817-BFD4-B159A9DED520}"/>
                </a:ext>
              </a:extLst>
            </p:cNvPr>
            <p:cNvSpPr txBox="1"/>
            <p:nvPr/>
          </p:nvSpPr>
          <p:spPr>
            <a:xfrm>
              <a:off x="10639873" y="4186977"/>
              <a:ext cx="1160384" cy="584775"/>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Internet gateway</a:t>
              </a:r>
            </a:p>
          </p:txBody>
        </p:sp>
        <p:cxnSp>
          <p:nvCxnSpPr>
            <p:cNvPr id="38" name="Connector: Elbow 37">
              <a:extLst>
                <a:ext uri="{FF2B5EF4-FFF2-40B4-BE49-F238E27FC236}">
                  <a16:creationId xmlns:a16="http://schemas.microsoft.com/office/drawing/2014/main" id="{4D2231EF-EA3A-480B-8B30-5F630EE4EA22}"/>
                </a:ext>
              </a:extLst>
            </p:cNvPr>
            <p:cNvCxnSpPr>
              <a:stCxn id="6" idx="0"/>
              <a:endCxn id="24" idx="1"/>
            </p:cNvCxnSpPr>
            <p:nvPr/>
          </p:nvCxnSpPr>
          <p:spPr>
            <a:xfrm rot="5400000" flipH="1" flipV="1">
              <a:off x="5711451" y="1601183"/>
              <a:ext cx="113583" cy="267469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188D6986-9644-433C-BCDD-7F984207EB09}"/>
                </a:ext>
              </a:extLst>
            </p:cNvPr>
            <p:cNvCxnSpPr>
              <a:stCxn id="10" idx="0"/>
              <a:endCxn id="24" idx="3"/>
            </p:cNvCxnSpPr>
            <p:nvPr/>
          </p:nvCxnSpPr>
          <p:spPr>
            <a:xfrm rot="16200000" flipV="1">
              <a:off x="8333964" y="2123266"/>
              <a:ext cx="111224" cy="1628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F852DF7D-F52C-4F65-9B83-0D9E24756865}"/>
                </a:ext>
              </a:extLst>
            </p:cNvPr>
            <p:cNvCxnSpPr>
              <a:stCxn id="24" idx="0"/>
              <a:endCxn id="25" idx="1"/>
            </p:cNvCxnSpPr>
            <p:nvPr/>
          </p:nvCxnSpPr>
          <p:spPr>
            <a:xfrm rot="16200000" flipH="1">
              <a:off x="8470032" y="1517297"/>
              <a:ext cx="1299857" cy="3558841"/>
            </a:xfrm>
            <a:prstGeom prst="bentConnector4">
              <a:avLst>
                <a:gd name="adj1" fmla="val -17587"/>
                <a:gd name="adj2" fmla="val 95752"/>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DC2EDA2-3AA9-4E7C-BBD4-AFF84C195470}"/>
                </a:ext>
              </a:extLst>
            </p:cNvPr>
            <p:cNvSpPr txBox="1"/>
            <p:nvPr/>
          </p:nvSpPr>
          <p:spPr>
            <a:xfrm>
              <a:off x="6945204" y="3122813"/>
              <a:ext cx="78739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Amazon Ember Light" panose="020B0403020204020204" pitchFamily="34" charset="0"/>
                  <a:cs typeface="Amazon Ember Light" panose="020B0403020204020204" pitchFamily="34" charset="0"/>
                </a:rPr>
                <a:t>Router</a:t>
              </a:r>
            </a:p>
          </p:txBody>
        </p:sp>
      </p:grpSp>
      <p:sp>
        <p:nvSpPr>
          <p:cNvPr id="4" name="Footer Placeholder 3">
            <a:extLst>
              <a:ext uri="{FF2B5EF4-FFF2-40B4-BE49-F238E27FC236}">
                <a16:creationId xmlns:a16="http://schemas.microsoft.com/office/drawing/2014/main" id="{C756BCFE-D8A3-420A-BB58-DE481ADD1CC2}"/>
              </a:ext>
              <a:ext uri="{C183D7F6-B498-43B3-948B-1728B52AA6E4}">
                <adec:decorative xmlns:adec="http://schemas.microsoft.com/office/drawing/2017/decorative" val="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tint val="75000"/>
                  </a:srgbClr>
                </a:solidFill>
                <a:effectLst/>
                <a:uLnTx/>
                <a:uFillTx/>
                <a:latin typeface="+mn-lt"/>
                <a:ea typeface="Amazon Ember Light" panose="020B0403020204020204" pitchFamily="34" charset="0"/>
                <a:cs typeface="Amazon Ember Light" panose="020B0403020204020204" pitchFamily="34" charset="0"/>
              </a:rPr>
              <a:t>© 2019, Amazon Web Services, Inc. or its Affiliates. All rights reserved.</a:t>
            </a:r>
          </a:p>
        </p:txBody>
      </p:sp>
      <p:sp>
        <p:nvSpPr>
          <p:cNvPr id="3" name="Slide Number Placeholder 2">
            <a:extLst>
              <a:ext uri="{FF2B5EF4-FFF2-40B4-BE49-F238E27FC236}">
                <a16:creationId xmlns:a16="http://schemas.microsoft.com/office/drawing/2014/main" id="{BD7BAE41-A2FF-4456-A61F-BB7F5E24E34E}"/>
              </a:ext>
              <a:ext uri="{C183D7F6-B498-43B3-948B-1728B52AA6E4}">
                <adec:decorative xmlns:adec="http://schemas.microsoft.com/office/drawing/2017/decorative" val="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mn-lt"/>
                <a:ea typeface="Amazon Ember Light" panose="020B0403020204020204" pitchFamily="34" charset="0"/>
                <a:cs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900" b="0" i="0" u="none" strike="noStrike" kern="1200" cap="none" spc="0" normalizeH="0" baseline="0" noProof="0" dirty="0">
              <a:ln>
                <a:noFill/>
              </a:ln>
              <a:solidFill>
                <a:srgbClr val="000000">
                  <a:tint val="75000"/>
                </a:srgbClr>
              </a:solidFill>
              <a:effectLst/>
              <a:uLnTx/>
              <a:uFillTx/>
              <a:latin typeface="+mn-lt"/>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780436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63EC-136F-4582-B457-CE2781C4D396}"/>
              </a:ext>
            </a:extLst>
          </p:cNvPr>
          <p:cNvSpPr>
            <a:spLocks noGrp="1"/>
          </p:cNvSpPr>
          <p:nvPr>
            <p:ph type="title"/>
          </p:nvPr>
        </p:nvSpPr>
        <p:spPr/>
        <p:txBody>
          <a:bodyPr/>
          <a:lstStyle/>
          <a:p>
            <a:r>
              <a:rPr lang="en-US" dirty="0">
                <a:latin typeface="+mn-lt"/>
              </a:rPr>
              <a:t>VPC peering</a:t>
            </a:r>
          </a:p>
        </p:txBody>
      </p:sp>
      <p:grpSp>
        <p:nvGrpSpPr>
          <p:cNvPr id="5" name="Group 4" descr="architecture diagram of two vpcs that are connected through a peering connection.">
            <a:extLst>
              <a:ext uri="{FF2B5EF4-FFF2-40B4-BE49-F238E27FC236}">
                <a16:creationId xmlns:a16="http://schemas.microsoft.com/office/drawing/2014/main" id="{4134AAC0-5541-4097-9A07-F907934D87B7}"/>
              </a:ext>
            </a:extLst>
          </p:cNvPr>
          <p:cNvGrpSpPr/>
          <p:nvPr/>
        </p:nvGrpSpPr>
        <p:grpSpPr>
          <a:xfrm>
            <a:off x="152401" y="1273546"/>
            <a:ext cx="7135090" cy="3091565"/>
            <a:chOff x="152401" y="1273546"/>
            <a:chExt cx="7135090" cy="3091565"/>
          </a:xfrm>
        </p:grpSpPr>
        <p:sp>
          <p:nvSpPr>
            <p:cNvPr id="14" name="Rectangle 13">
              <a:extLst>
                <a:ext uri="{FF2B5EF4-FFF2-40B4-BE49-F238E27FC236}">
                  <a16:creationId xmlns:a16="http://schemas.microsoft.com/office/drawing/2014/main" id="{5B37966B-0F00-4BB1-A87C-80D08B64C7C9}"/>
                </a:ext>
              </a:extLst>
            </p:cNvPr>
            <p:cNvSpPr/>
            <p:nvPr/>
          </p:nvSpPr>
          <p:spPr>
            <a:xfrm>
              <a:off x="152402" y="1273547"/>
              <a:ext cx="7135089" cy="309156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15" name="Graphic 14">
              <a:extLst>
                <a:ext uri="{FF2B5EF4-FFF2-40B4-BE49-F238E27FC236}">
                  <a16:creationId xmlns:a16="http://schemas.microsoft.com/office/drawing/2014/main" id="{3374C39C-0284-45E0-B4B8-97150E47943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2401" y="1273546"/>
              <a:ext cx="457200" cy="457200"/>
            </a:xfrm>
            <a:prstGeom prst="rect">
              <a:avLst/>
            </a:prstGeom>
          </p:spPr>
        </p:pic>
        <p:sp>
          <p:nvSpPr>
            <p:cNvPr id="18" name="Rectangle 17">
              <a:extLst>
                <a:ext uri="{FF2B5EF4-FFF2-40B4-BE49-F238E27FC236}">
                  <a16:creationId xmlns:a16="http://schemas.microsoft.com/office/drawing/2014/main" id="{88119CF5-13B1-4719-AC5E-D9F924ECB889}"/>
                </a:ext>
              </a:extLst>
            </p:cNvPr>
            <p:cNvSpPr/>
            <p:nvPr/>
          </p:nvSpPr>
          <p:spPr>
            <a:xfrm>
              <a:off x="498819" y="2139727"/>
              <a:ext cx="2576888" cy="1559433"/>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 </a:t>
              </a:r>
              <a:r>
                <a:rPr lang="en-US" sz="1600" dirty="0">
                  <a:solidFill>
                    <a:srgbClr val="1D8900"/>
                  </a:solidFill>
                </a:rPr>
                <a:t>10.0.0.0/16</a:t>
              </a:r>
            </a:p>
          </p:txBody>
        </p:sp>
        <p:pic>
          <p:nvPicPr>
            <p:cNvPr id="19" name="Graphic 18">
              <a:extLst>
                <a:ext uri="{FF2B5EF4-FFF2-40B4-BE49-F238E27FC236}">
                  <a16:creationId xmlns:a16="http://schemas.microsoft.com/office/drawing/2014/main" id="{98E76929-3177-4E44-8CDE-35BCC42FE15D}"/>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818" y="2139727"/>
              <a:ext cx="457200" cy="457200"/>
            </a:xfrm>
            <a:prstGeom prst="rect">
              <a:avLst/>
            </a:prstGeom>
          </p:spPr>
        </p:pic>
        <p:sp>
          <p:nvSpPr>
            <p:cNvPr id="30" name="Rectangle 29">
              <a:extLst>
                <a:ext uri="{FF2B5EF4-FFF2-40B4-BE49-F238E27FC236}">
                  <a16:creationId xmlns:a16="http://schemas.microsoft.com/office/drawing/2014/main" id="{F9B80223-4594-4D80-9288-E683667EF703}"/>
                </a:ext>
              </a:extLst>
            </p:cNvPr>
            <p:cNvSpPr/>
            <p:nvPr/>
          </p:nvSpPr>
          <p:spPr>
            <a:xfrm>
              <a:off x="4360162" y="2139727"/>
              <a:ext cx="2576888" cy="1559433"/>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B: </a:t>
              </a:r>
              <a:r>
                <a:rPr lang="en-US" sz="1600" dirty="0">
                  <a:solidFill>
                    <a:srgbClr val="1D8900"/>
                  </a:solidFill>
                </a:rPr>
                <a:t>10.3.0.0/16</a:t>
              </a:r>
            </a:p>
          </p:txBody>
        </p:sp>
        <p:pic>
          <p:nvPicPr>
            <p:cNvPr id="31" name="Graphic 30">
              <a:extLst>
                <a:ext uri="{FF2B5EF4-FFF2-40B4-BE49-F238E27FC236}">
                  <a16:creationId xmlns:a16="http://schemas.microsoft.com/office/drawing/2014/main" id="{D58A8E1C-73CD-47D1-BFD9-50832017633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0162" y="2139727"/>
              <a:ext cx="457200" cy="457200"/>
            </a:xfrm>
            <a:prstGeom prst="rect">
              <a:avLst/>
            </a:prstGeom>
          </p:spPr>
        </p:pic>
        <p:pic>
          <p:nvPicPr>
            <p:cNvPr id="33" name="Graphic 32">
              <a:extLst>
                <a:ext uri="{FF2B5EF4-FFF2-40B4-BE49-F238E27FC236}">
                  <a16:creationId xmlns:a16="http://schemas.microsoft.com/office/drawing/2014/main" id="{633A5CA8-07E5-41C0-9DB7-0974F22ADEF4}"/>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82984" y="2683409"/>
              <a:ext cx="469900" cy="469900"/>
            </a:xfrm>
            <a:prstGeom prst="rect">
              <a:avLst/>
            </a:prstGeom>
          </p:spPr>
        </p:pic>
        <p:sp>
          <p:nvSpPr>
            <p:cNvPr id="34" name="TextBox 33">
              <a:extLst>
                <a:ext uri="{FF2B5EF4-FFF2-40B4-BE49-F238E27FC236}">
                  <a16:creationId xmlns:a16="http://schemas.microsoft.com/office/drawing/2014/main" id="{1BC3BF46-1874-4E57-A462-82F6EB0020D9}"/>
                </a:ext>
              </a:extLst>
            </p:cNvPr>
            <p:cNvSpPr txBox="1"/>
            <p:nvPr/>
          </p:nvSpPr>
          <p:spPr>
            <a:xfrm>
              <a:off x="3127870" y="3176343"/>
              <a:ext cx="1180130" cy="830997"/>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Peering</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connection</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a:t>
              </a:r>
              <a:r>
                <a:rPr lang="en-US" sz="1600" dirty="0">
                  <a:solidFill>
                    <a:schemeClr val="accent6"/>
                  </a:solidFill>
                  <a:ea typeface="Amazon Ember Light" panose="020B0403020204020204" pitchFamily="34" charset="0"/>
                  <a:cs typeface="Arial" panose="020B0604020202020204" pitchFamily="34" charset="0"/>
                </a:rPr>
                <a:t>pcx-id</a:t>
              </a:r>
              <a:r>
                <a:rPr lang="en-US" sz="1600" dirty="0">
                  <a:ea typeface="Amazon Ember Light" panose="020B0403020204020204" pitchFamily="34" charset="0"/>
                  <a:cs typeface="Arial" panose="020B0604020202020204" pitchFamily="34" charset="0"/>
                </a:rPr>
                <a:t>)</a:t>
              </a:r>
            </a:p>
          </p:txBody>
        </p:sp>
        <p:cxnSp>
          <p:nvCxnSpPr>
            <p:cNvPr id="36" name="Straight Arrow Connector 35">
              <a:extLst>
                <a:ext uri="{FF2B5EF4-FFF2-40B4-BE49-F238E27FC236}">
                  <a16:creationId xmlns:a16="http://schemas.microsoft.com/office/drawing/2014/main" id="{4EC89B9B-BE69-4C2B-AC4C-4C1630B73354}"/>
                </a:ext>
              </a:extLst>
            </p:cNvPr>
            <p:cNvCxnSpPr>
              <a:cxnSpLocks/>
              <a:stCxn id="18" idx="3"/>
              <a:endCxn id="30" idx="1"/>
            </p:cNvCxnSpPr>
            <p:nvPr/>
          </p:nvCxnSpPr>
          <p:spPr>
            <a:xfrm>
              <a:off x="3075707" y="2919444"/>
              <a:ext cx="12844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81266A30-9FAB-404B-8C2F-F73518305A57}"/>
              </a:ext>
            </a:extLst>
          </p:cNvPr>
          <p:cNvSpPr txBox="1"/>
          <p:nvPr/>
        </p:nvSpPr>
        <p:spPr>
          <a:xfrm>
            <a:off x="555991" y="4703272"/>
            <a:ext cx="2436886" cy="369332"/>
          </a:xfrm>
          <a:prstGeom prst="rect">
            <a:avLst/>
          </a:prstGeom>
          <a:noFill/>
        </p:spPr>
        <p:txBody>
          <a:bodyPr wrap="none" rtlCol="0">
            <a:spAutoFit/>
          </a:bodyPr>
          <a:lstStyle/>
          <a:p>
            <a:pPr algn="ctr"/>
            <a:r>
              <a:rPr lang="en-US" dirty="0">
                <a:ea typeface="Amazon Ember" panose="020B0603020204020204" pitchFamily="34" charset="0"/>
                <a:cs typeface="Amazon Ember" panose="020B0603020204020204" pitchFamily="34" charset="0"/>
              </a:rPr>
              <a:t>Route Table for VPC A</a:t>
            </a:r>
          </a:p>
        </p:txBody>
      </p:sp>
      <p:graphicFrame>
        <p:nvGraphicFramePr>
          <p:cNvPr id="10" name="Table 9">
            <a:extLst>
              <a:ext uri="{FF2B5EF4-FFF2-40B4-BE49-F238E27FC236}">
                <a16:creationId xmlns:a16="http://schemas.microsoft.com/office/drawing/2014/main" id="{A252976E-784B-47F7-9919-C7BB5B50C80A}"/>
              </a:ext>
            </a:extLst>
          </p:cNvPr>
          <p:cNvGraphicFramePr>
            <a:graphicFrameLocks noGrp="1"/>
          </p:cNvGraphicFramePr>
          <p:nvPr>
            <p:extLst>
              <p:ext uri="{D42A27DB-BD31-4B8C-83A1-F6EECF244321}">
                <p14:modId xmlns:p14="http://schemas.microsoft.com/office/powerpoint/2010/main" val="1703419446"/>
              </p:ext>
            </p:extLst>
          </p:nvPr>
        </p:nvGraphicFramePr>
        <p:xfrm>
          <a:off x="473159" y="5080417"/>
          <a:ext cx="2602548" cy="1112520"/>
        </p:xfrm>
        <a:graphic>
          <a:graphicData uri="http://schemas.openxmlformats.org/drawingml/2006/table">
            <a:tbl>
              <a:tblPr firstRow="1" bandRow="1">
                <a:tableStyleId>{2D5ABB26-0587-4C30-8999-92F81FD0307C}</a:tableStyleId>
              </a:tblPr>
              <a:tblGrid>
                <a:gridCol w="1762443">
                  <a:extLst>
                    <a:ext uri="{9D8B030D-6E8A-4147-A177-3AD203B41FA5}">
                      <a16:colId xmlns:a16="http://schemas.microsoft.com/office/drawing/2014/main" val="3829441895"/>
                    </a:ext>
                  </a:extLst>
                </a:gridCol>
                <a:gridCol w="84010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accent6"/>
                          </a:solidFill>
                        </a:rPr>
                        <a:t>10.3.0.0/16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pcx-id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sp>
        <p:nvSpPr>
          <p:cNvPr id="39" name="TextBox 38">
            <a:extLst>
              <a:ext uri="{FF2B5EF4-FFF2-40B4-BE49-F238E27FC236}">
                <a16:creationId xmlns:a16="http://schemas.microsoft.com/office/drawing/2014/main" id="{163D78C3-EA3C-498D-A147-3FB357A48416}"/>
              </a:ext>
            </a:extLst>
          </p:cNvPr>
          <p:cNvSpPr txBox="1"/>
          <p:nvPr/>
        </p:nvSpPr>
        <p:spPr>
          <a:xfrm>
            <a:off x="4347247" y="4703272"/>
            <a:ext cx="2430474" cy="369332"/>
          </a:xfrm>
          <a:prstGeom prst="rect">
            <a:avLst/>
          </a:prstGeom>
          <a:noFill/>
        </p:spPr>
        <p:txBody>
          <a:bodyPr wrap="none" rtlCol="0">
            <a:spAutoFit/>
          </a:bodyPr>
          <a:lstStyle/>
          <a:p>
            <a:pPr algn="ctr"/>
            <a:r>
              <a:rPr lang="en-US" dirty="0">
                <a:ea typeface="Amazon Ember" panose="020B0603020204020204" pitchFamily="34" charset="0"/>
                <a:cs typeface="Amazon Ember" panose="020B0603020204020204" pitchFamily="34" charset="0"/>
              </a:rPr>
              <a:t>Route Table for VPC B</a:t>
            </a:r>
          </a:p>
        </p:txBody>
      </p:sp>
      <p:graphicFrame>
        <p:nvGraphicFramePr>
          <p:cNvPr id="38" name="Table 37">
            <a:extLst>
              <a:ext uri="{FF2B5EF4-FFF2-40B4-BE49-F238E27FC236}">
                <a16:creationId xmlns:a16="http://schemas.microsoft.com/office/drawing/2014/main" id="{774AEF22-E6C7-4512-B93C-E288AF30C2B0}"/>
              </a:ext>
            </a:extLst>
          </p:cNvPr>
          <p:cNvGraphicFramePr>
            <a:graphicFrameLocks noGrp="1"/>
          </p:cNvGraphicFramePr>
          <p:nvPr>
            <p:extLst>
              <p:ext uri="{D42A27DB-BD31-4B8C-83A1-F6EECF244321}">
                <p14:modId xmlns:p14="http://schemas.microsoft.com/office/powerpoint/2010/main" val="1752359068"/>
              </p:ext>
            </p:extLst>
          </p:nvPr>
        </p:nvGraphicFramePr>
        <p:xfrm>
          <a:off x="4261209" y="5080417"/>
          <a:ext cx="2602548" cy="1112520"/>
        </p:xfrm>
        <a:graphic>
          <a:graphicData uri="http://schemas.openxmlformats.org/drawingml/2006/table">
            <a:tbl>
              <a:tblPr firstRow="1" bandRow="1">
                <a:tableStyleId>{2D5ABB26-0587-4C30-8999-92F81FD0307C}</a:tableStyleId>
              </a:tblPr>
              <a:tblGrid>
                <a:gridCol w="1762443">
                  <a:extLst>
                    <a:ext uri="{9D8B030D-6E8A-4147-A177-3AD203B41FA5}">
                      <a16:colId xmlns:a16="http://schemas.microsoft.com/office/drawing/2014/main" val="3829441895"/>
                    </a:ext>
                  </a:extLst>
                </a:gridCol>
                <a:gridCol w="84010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r>
                        <a:rPr lang="en-US" sz="1600" dirty="0"/>
                        <a:t>10.3.0.0/16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accent6"/>
                          </a:solidFill>
                        </a:rPr>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pcx-id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sp>
        <p:nvSpPr>
          <p:cNvPr id="37" name="TextBox 36">
            <a:extLst>
              <a:ext uri="{FF2B5EF4-FFF2-40B4-BE49-F238E27FC236}">
                <a16:creationId xmlns:a16="http://schemas.microsoft.com/office/drawing/2014/main" id="{C8D41C8C-7CC9-476E-94B1-8C1CB1DAFCE9}"/>
              </a:ext>
            </a:extLst>
          </p:cNvPr>
          <p:cNvSpPr txBox="1"/>
          <p:nvPr/>
        </p:nvSpPr>
        <p:spPr>
          <a:xfrm>
            <a:off x="7627004" y="1446438"/>
            <a:ext cx="4145896" cy="4524315"/>
          </a:xfrm>
          <a:prstGeom prst="rect">
            <a:avLst/>
          </a:prstGeom>
          <a:noFill/>
        </p:spPr>
        <p:txBody>
          <a:bodyPr wrap="square" rtlCol="0">
            <a:spAutoFit/>
          </a:bodyPr>
          <a:lstStyle/>
          <a:p>
            <a:r>
              <a:rPr lang="en-US" sz="2400" dirty="0">
                <a:ea typeface="Amazon Ember Light" panose="020B0403020204020204" pitchFamily="34" charset="0"/>
                <a:cs typeface="Amazon Ember Light" panose="020B0403020204020204" pitchFamily="34" charset="0"/>
              </a:rPr>
              <a:t>You can connect VPCs in your own AWS account, between AWS accounts, or between AWS Regions.</a:t>
            </a:r>
          </a:p>
          <a:p>
            <a:endParaRPr lang="en-US" sz="2400" dirty="0">
              <a:ea typeface="Amazon Ember Light" panose="020B0403020204020204" pitchFamily="34" charset="0"/>
              <a:cs typeface="Amazon Ember Light" panose="020B0403020204020204" pitchFamily="34" charset="0"/>
            </a:endParaRPr>
          </a:p>
          <a:p>
            <a:r>
              <a:rPr lang="en-US" sz="2400" dirty="0">
                <a:ea typeface="Amazon Ember Light" panose="020B0403020204020204" pitchFamily="34" charset="0"/>
                <a:cs typeface="Amazon Ember Light" panose="020B0403020204020204" pitchFamily="34" charset="0"/>
              </a:rPr>
              <a:t>Restrictions:</a:t>
            </a:r>
          </a:p>
          <a:p>
            <a:pPr marL="457200" indent="-457200">
              <a:buFont typeface="Arial" panose="020B0604020202020204" pitchFamily="34" charset="0"/>
              <a:buChar char="•"/>
            </a:pPr>
            <a:r>
              <a:rPr lang="en-US" sz="2400" dirty="0">
                <a:ea typeface="Amazon Ember Light" panose="020B0403020204020204" pitchFamily="34" charset="0"/>
                <a:cs typeface="Amazon Ember Light" panose="020B0403020204020204" pitchFamily="34" charset="0"/>
              </a:rPr>
              <a:t>IP spaces cannot overlap.</a:t>
            </a:r>
          </a:p>
          <a:p>
            <a:pPr marL="457200" indent="-457200">
              <a:buFont typeface="Arial" panose="020B0604020202020204" pitchFamily="34" charset="0"/>
              <a:buChar char="•"/>
            </a:pPr>
            <a:r>
              <a:rPr lang="en-US" sz="2400" dirty="0">
                <a:ea typeface="Amazon Ember Light" panose="020B0403020204020204" pitchFamily="34" charset="0"/>
                <a:cs typeface="Amazon Ember Light" panose="020B0403020204020204" pitchFamily="34" charset="0"/>
              </a:rPr>
              <a:t>Transitive peering is not supported.</a:t>
            </a:r>
          </a:p>
          <a:p>
            <a:pPr marL="457200" indent="-457200">
              <a:buFont typeface="Arial" panose="020B0604020202020204" pitchFamily="34" charset="0"/>
              <a:buChar char="•"/>
            </a:pPr>
            <a:r>
              <a:rPr lang="en-US" sz="2400" dirty="0">
                <a:ea typeface="Amazon Ember Light" panose="020B0403020204020204" pitchFamily="34" charset="0"/>
                <a:cs typeface="Amazon Ember Light" panose="020B0403020204020204" pitchFamily="34" charset="0"/>
              </a:rPr>
              <a:t>You can only have one peering resource between the same two VPCs.</a:t>
            </a:r>
          </a:p>
        </p:txBody>
      </p:sp>
      <p:sp>
        <p:nvSpPr>
          <p:cNvPr id="4" name="Footer Placeholder 3">
            <a:extLst>
              <a:ext uri="{FF2B5EF4-FFF2-40B4-BE49-F238E27FC236}">
                <a16:creationId xmlns:a16="http://schemas.microsoft.com/office/drawing/2014/main" id="{BAF369AA-9721-4CA0-BFBC-CBAA8D26F075}"/>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id="{55AA9BD7-9979-429D-9C93-3B0B1AADA806}"/>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latin typeface="+mn-lt"/>
              </a:rPr>
              <a:t>33</a:t>
            </a:fld>
            <a:endParaRPr lang="en-US" dirty="0">
              <a:latin typeface="+mn-lt"/>
            </a:endParaRPr>
          </a:p>
        </p:txBody>
      </p:sp>
    </p:spTree>
    <p:custDataLst>
      <p:tags r:id="rId1"/>
    </p:custDataLst>
    <p:extLst>
      <p:ext uri="{BB962C8B-B14F-4D97-AF65-F5344CB8AC3E}">
        <p14:creationId xmlns:p14="http://schemas.microsoft.com/office/powerpoint/2010/main" val="297308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AWS Site-to-Site VPN</a:t>
            </a:r>
          </a:p>
        </p:txBody>
      </p:sp>
      <p:grpSp>
        <p:nvGrpSpPr>
          <p:cNvPr id="16" name="Group 15" descr="architecture diagram of a vpc in aws cloud with two subnets. there is a two-way arrow between the instance in the private subnet and the route table, between the route table and the vpn gateway, between the vpn gateway and the vpn connection in the internet cloud, between the vpn connection and the customer gateway, and between the customer gateway and the corporate data center.">
            <a:extLst>
              <a:ext uri="{FF2B5EF4-FFF2-40B4-BE49-F238E27FC236}">
                <a16:creationId xmlns:a16="http://schemas.microsoft.com/office/drawing/2014/main" id="{51BA1797-C66C-4F12-8F53-48A8CE63A9D3}"/>
              </a:ext>
            </a:extLst>
          </p:cNvPr>
          <p:cNvGrpSpPr/>
          <p:nvPr/>
        </p:nvGrpSpPr>
        <p:grpSpPr>
          <a:xfrm>
            <a:off x="152401" y="1273546"/>
            <a:ext cx="10631765" cy="5467338"/>
            <a:chOff x="152401" y="1273546"/>
            <a:chExt cx="10631765" cy="5467338"/>
          </a:xfrm>
        </p:grpSpPr>
        <p:grpSp>
          <p:nvGrpSpPr>
            <p:cNvPr id="10" name="Group 9">
              <a:extLst>
                <a:ext uri="{FF2B5EF4-FFF2-40B4-BE49-F238E27FC236}">
                  <a16:creationId xmlns:a16="http://schemas.microsoft.com/office/drawing/2014/main" id="{32626BBF-0213-41E5-9009-3CB8789B54D6}"/>
                </a:ext>
              </a:extLst>
            </p:cNvPr>
            <p:cNvGrpSpPr/>
            <p:nvPr/>
          </p:nvGrpSpPr>
          <p:grpSpPr>
            <a:xfrm>
              <a:off x="7117163" y="2441760"/>
              <a:ext cx="3667003" cy="4299124"/>
              <a:chOff x="7117163" y="2441760"/>
              <a:chExt cx="3667003" cy="4299124"/>
            </a:xfrm>
          </p:grpSpPr>
          <p:grpSp>
            <p:nvGrpSpPr>
              <p:cNvPr id="9" name="Group 8">
                <a:extLst>
                  <a:ext uri="{FF2B5EF4-FFF2-40B4-BE49-F238E27FC236}">
                    <a16:creationId xmlns:a16="http://schemas.microsoft.com/office/drawing/2014/main" id="{068BC141-1EDF-4443-AB63-BE57D07596C2}"/>
                  </a:ext>
                </a:extLst>
              </p:cNvPr>
              <p:cNvGrpSpPr/>
              <p:nvPr/>
            </p:nvGrpSpPr>
            <p:grpSpPr>
              <a:xfrm>
                <a:off x="7117163" y="2441760"/>
                <a:ext cx="2464833" cy="1633047"/>
                <a:chOff x="7117163" y="2441760"/>
                <a:chExt cx="2464833" cy="1633047"/>
              </a:xfrm>
            </p:grpSpPr>
            <p:sp>
              <p:nvSpPr>
                <p:cNvPr id="27" name="TextBox 26">
                  <a:extLst>
                    <a:ext uri="{FF2B5EF4-FFF2-40B4-BE49-F238E27FC236}">
                      <a16:creationId xmlns:a16="http://schemas.microsoft.com/office/drawing/2014/main" id="{CED54EEC-457B-4353-B8BF-A55C8F98C39B}"/>
                    </a:ext>
                  </a:extLst>
                </p:cNvPr>
                <p:cNvSpPr txBox="1"/>
                <p:nvPr/>
              </p:nvSpPr>
              <p:spPr>
                <a:xfrm>
                  <a:off x="7308242" y="3736253"/>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grpSp>
              <p:nvGrpSpPr>
                <p:cNvPr id="6" name="Group 5">
                  <a:extLst>
                    <a:ext uri="{FF2B5EF4-FFF2-40B4-BE49-F238E27FC236}">
                      <a16:creationId xmlns:a16="http://schemas.microsoft.com/office/drawing/2014/main" id="{66A56D04-7A34-46FC-A182-3BFCDE4C4D38}"/>
                    </a:ext>
                  </a:extLst>
                </p:cNvPr>
                <p:cNvGrpSpPr/>
                <p:nvPr/>
              </p:nvGrpSpPr>
              <p:grpSpPr>
                <a:xfrm>
                  <a:off x="7117163" y="2441760"/>
                  <a:ext cx="1280160" cy="1280160"/>
                  <a:chOff x="7117163" y="2441760"/>
                  <a:chExt cx="1280160" cy="1280160"/>
                </a:xfrm>
              </p:grpSpPr>
              <p:pic>
                <p:nvPicPr>
                  <p:cNvPr id="23" name="Graphic 22">
                    <a:extLst>
                      <a:ext uri="{FF2B5EF4-FFF2-40B4-BE49-F238E27FC236}">
                        <a16:creationId xmlns:a16="http://schemas.microsoft.com/office/drawing/2014/main" id="{B516D8AF-D464-463C-9BD3-220CBA8A110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17163" y="2441760"/>
                    <a:ext cx="1280160" cy="1280160"/>
                  </a:xfrm>
                  <a:prstGeom prst="rect">
                    <a:avLst/>
                  </a:prstGeom>
                </p:spPr>
              </p:pic>
              <p:pic>
                <p:nvPicPr>
                  <p:cNvPr id="50" name="Graphic 49">
                    <a:extLst>
                      <a:ext uri="{FF2B5EF4-FFF2-40B4-BE49-F238E27FC236}">
                        <a16:creationId xmlns:a16="http://schemas.microsoft.com/office/drawing/2014/main" id="{72427473-839F-4A6D-8827-EC6397FCB0B7}"/>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7243" y="2723201"/>
                    <a:ext cx="469900" cy="469900"/>
                  </a:xfrm>
                  <a:prstGeom prst="rect">
                    <a:avLst/>
                  </a:prstGeom>
                </p:spPr>
              </p:pic>
            </p:grpSp>
            <p:sp>
              <p:nvSpPr>
                <p:cNvPr id="51" name="TextBox 50">
                  <a:extLst>
                    <a:ext uri="{FF2B5EF4-FFF2-40B4-BE49-F238E27FC236}">
                      <a16:creationId xmlns:a16="http://schemas.microsoft.com/office/drawing/2014/main" id="{E9C16B08-29F3-42ED-AC6D-93F445230820}"/>
                    </a:ext>
                  </a:extLst>
                </p:cNvPr>
                <p:cNvSpPr txBox="1"/>
                <p:nvPr/>
              </p:nvSpPr>
              <p:spPr>
                <a:xfrm>
                  <a:off x="8318509" y="2658475"/>
                  <a:ext cx="1263487" cy="830997"/>
                </a:xfrm>
                <a:prstGeom prst="rect">
                  <a:avLst/>
                </a:prstGeom>
                <a:noFill/>
              </p:spPr>
              <p:txBody>
                <a:bodyPr wrap="none" rtlCol="0">
                  <a:spAutoFit/>
                </a:bodyPr>
                <a:lstStyle/>
                <a:p>
                  <a:r>
                    <a:rPr lang="en-US" sz="1600" dirty="0">
                      <a:ea typeface="Amazon Ember Light" panose="020B0403020204020204" pitchFamily="34" charset="0"/>
                      <a:cs typeface="Arial" panose="020B0604020202020204" pitchFamily="34" charset="0"/>
                    </a:rPr>
                    <a:t>Site-to-Site </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VPN </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connection</a:t>
                  </a:r>
                </a:p>
              </p:txBody>
            </p:sp>
          </p:grpSp>
          <p:grpSp>
            <p:nvGrpSpPr>
              <p:cNvPr id="76" name="Group 75">
                <a:extLst>
                  <a:ext uri="{FF2B5EF4-FFF2-40B4-BE49-F238E27FC236}">
                    <a16:creationId xmlns:a16="http://schemas.microsoft.com/office/drawing/2014/main" id="{E84A5ADA-0C8B-4936-B737-68E47ABD5DA9}"/>
                  </a:ext>
                </a:extLst>
              </p:cNvPr>
              <p:cNvGrpSpPr/>
              <p:nvPr/>
            </p:nvGrpSpPr>
            <p:grpSpPr>
              <a:xfrm>
                <a:off x="7826977" y="4130881"/>
                <a:ext cx="1434946" cy="1062989"/>
                <a:chOff x="7826977" y="4130881"/>
                <a:chExt cx="1434946" cy="1062989"/>
              </a:xfrm>
            </p:grpSpPr>
            <p:pic>
              <p:nvPicPr>
                <p:cNvPr id="52" name="Graphic 51">
                  <a:extLst>
                    <a:ext uri="{FF2B5EF4-FFF2-40B4-BE49-F238E27FC236}">
                      <a16:creationId xmlns:a16="http://schemas.microsoft.com/office/drawing/2014/main" id="{FA3FFBC3-8D49-464C-996E-46619FA737ED}"/>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37382" y="4130881"/>
                  <a:ext cx="469900" cy="469900"/>
                </a:xfrm>
                <a:prstGeom prst="rect">
                  <a:avLst/>
                </a:prstGeom>
              </p:spPr>
            </p:pic>
            <p:sp>
              <p:nvSpPr>
                <p:cNvPr id="54" name="TextBox 53">
                  <a:extLst>
                    <a:ext uri="{FF2B5EF4-FFF2-40B4-BE49-F238E27FC236}">
                      <a16:creationId xmlns:a16="http://schemas.microsoft.com/office/drawing/2014/main" id="{C1AEE5AE-BCBA-42F1-B302-67B99A6EC1BA}"/>
                    </a:ext>
                  </a:extLst>
                </p:cNvPr>
                <p:cNvSpPr txBox="1"/>
                <p:nvPr/>
              </p:nvSpPr>
              <p:spPr>
                <a:xfrm>
                  <a:off x="7826977" y="4609095"/>
                  <a:ext cx="1434946" cy="584775"/>
                </a:xfrm>
                <a:prstGeom prst="rect">
                  <a:avLst/>
                </a:prstGeom>
                <a:noFill/>
              </p:spPr>
              <p:txBody>
                <a:bodyPr wrap="square" rtlCol="0">
                  <a:spAutoFit/>
                </a:bodyPr>
                <a:lstStyle/>
                <a:p>
                  <a:pPr algn="ctr"/>
                  <a:r>
                    <a:rPr lang="en-US" sz="1600" dirty="0">
                      <a:ea typeface="Amazon Ember Light" panose="020B0403020204020204" pitchFamily="34" charset="0"/>
                      <a:cs typeface="Arial" panose="020B0604020202020204" pitchFamily="34" charset="0"/>
                    </a:rPr>
                    <a:t>Customer gateway</a:t>
                  </a:r>
                </a:p>
              </p:txBody>
            </p:sp>
          </p:grpSp>
          <p:grpSp>
            <p:nvGrpSpPr>
              <p:cNvPr id="77" name="Group 76">
                <a:extLst>
                  <a:ext uri="{FF2B5EF4-FFF2-40B4-BE49-F238E27FC236}">
                    <a16:creationId xmlns:a16="http://schemas.microsoft.com/office/drawing/2014/main" id="{17E943C9-6527-4553-BBE5-85C2577BADA5}"/>
                  </a:ext>
                </a:extLst>
              </p:cNvPr>
              <p:cNvGrpSpPr/>
              <p:nvPr/>
            </p:nvGrpSpPr>
            <p:grpSpPr>
              <a:xfrm>
                <a:off x="8544450" y="5191758"/>
                <a:ext cx="2239716" cy="1549126"/>
                <a:chOff x="8544450" y="5004083"/>
                <a:chExt cx="2239716" cy="1549126"/>
              </a:xfrm>
            </p:grpSpPr>
            <p:sp>
              <p:nvSpPr>
                <p:cNvPr id="57" name="TextBox 56">
                  <a:extLst>
                    <a:ext uri="{FF2B5EF4-FFF2-40B4-BE49-F238E27FC236}">
                      <a16:creationId xmlns:a16="http://schemas.microsoft.com/office/drawing/2014/main" id="{6A1B03FC-5C22-48F1-9120-18A8AC1EBD9A}"/>
                    </a:ext>
                  </a:extLst>
                </p:cNvPr>
                <p:cNvSpPr txBox="1"/>
                <p:nvPr/>
              </p:nvSpPr>
              <p:spPr>
                <a:xfrm>
                  <a:off x="8544450" y="5968434"/>
                  <a:ext cx="2239716"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Corporate data center:</a:t>
                  </a:r>
                  <a:br>
                    <a:rPr lang="en-US" sz="1600" dirty="0">
                      <a:ea typeface="Amazon Ember Light" panose="020B0403020204020204" pitchFamily="34" charset="0"/>
                      <a:cs typeface="Arial" panose="020B0604020202020204" pitchFamily="34" charset="0"/>
                    </a:rPr>
                  </a:br>
                  <a:r>
                    <a:rPr lang="en-US" sz="1600" dirty="0">
                      <a:solidFill>
                        <a:schemeClr val="accent6"/>
                      </a:solidFill>
                      <a:ea typeface="Amazon Ember Light" panose="020B0403020204020204" pitchFamily="34" charset="0"/>
                      <a:cs typeface="Arial" panose="020B0604020202020204" pitchFamily="34" charset="0"/>
                    </a:rPr>
                    <a:t>192.168.10.0/24</a:t>
                  </a:r>
                </a:p>
              </p:txBody>
            </p:sp>
            <p:pic>
              <p:nvPicPr>
                <p:cNvPr id="58" name="Graphic 57">
                  <a:extLst>
                    <a:ext uri="{FF2B5EF4-FFF2-40B4-BE49-F238E27FC236}">
                      <a16:creationId xmlns:a16="http://schemas.microsoft.com/office/drawing/2014/main" id="{A8F1D948-9D27-43FE-8003-0C05D4FA83A9}"/>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07108" y="5004083"/>
                  <a:ext cx="914400" cy="986166"/>
                </a:xfrm>
                <a:prstGeom prst="rect">
                  <a:avLst/>
                </a:prstGeom>
              </p:spPr>
            </p:pic>
          </p:grpSp>
        </p:grpSp>
        <p:grpSp>
          <p:nvGrpSpPr>
            <p:cNvPr id="15" name="Group 14">
              <a:extLst>
                <a:ext uri="{FF2B5EF4-FFF2-40B4-BE49-F238E27FC236}">
                  <a16:creationId xmlns:a16="http://schemas.microsoft.com/office/drawing/2014/main" id="{FC3B56E4-6799-4BD0-96A0-03E1F8C45788}"/>
                </a:ext>
              </a:extLst>
            </p:cNvPr>
            <p:cNvGrpSpPr/>
            <p:nvPr/>
          </p:nvGrpSpPr>
          <p:grpSpPr>
            <a:xfrm>
              <a:off x="8206245" y="3437712"/>
              <a:ext cx="1000863" cy="2247129"/>
              <a:chOff x="8206245" y="3437712"/>
              <a:chExt cx="1000863" cy="2247129"/>
            </a:xfrm>
          </p:grpSpPr>
          <p:cxnSp>
            <p:nvCxnSpPr>
              <p:cNvPr id="79" name="Connector: Curved 78">
                <a:extLst>
                  <a:ext uri="{FF2B5EF4-FFF2-40B4-BE49-F238E27FC236}">
                    <a16:creationId xmlns:a16="http://schemas.microsoft.com/office/drawing/2014/main" id="{D4307933-A52F-4E75-BE44-59F318EE9763}"/>
                  </a:ext>
                </a:extLst>
              </p:cNvPr>
              <p:cNvCxnSpPr/>
              <p:nvPr/>
            </p:nvCxnSpPr>
            <p:spPr>
              <a:xfrm rot="16200000" flipH="1">
                <a:off x="8077834" y="3566123"/>
                <a:ext cx="595027" cy="33820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F98C3ED3-3B97-465A-8C00-2F399B34DB7D}"/>
                  </a:ext>
                </a:extLst>
              </p:cNvPr>
              <p:cNvCxnSpPr>
                <a:cxnSpLocks/>
                <a:stCxn id="52" idx="3"/>
                <a:endCxn id="58" idx="1"/>
              </p:cNvCxnSpPr>
              <p:nvPr/>
            </p:nvCxnSpPr>
            <p:spPr>
              <a:xfrm>
                <a:off x="8807282" y="4365831"/>
                <a:ext cx="399826" cy="131901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F889269D-2DAE-45F9-AC7E-423B83363892}"/>
                </a:ext>
              </a:extLst>
            </p:cNvPr>
            <p:cNvGrpSpPr/>
            <p:nvPr/>
          </p:nvGrpSpPr>
          <p:grpSpPr>
            <a:xfrm>
              <a:off x="152401" y="1273546"/>
              <a:ext cx="6964762" cy="5191619"/>
              <a:chOff x="152401" y="1273546"/>
              <a:chExt cx="6964762" cy="5191619"/>
            </a:xfrm>
          </p:grpSpPr>
          <p:sp>
            <p:nvSpPr>
              <p:cNvPr id="8" name="Rectangle 7">
                <a:extLst>
                  <a:ext uri="{FF2B5EF4-FFF2-40B4-BE49-F238E27FC236}">
                    <a16:creationId xmlns:a16="http://schemas.microsoft.com/office/drawing/2014/main" id="{7C76DE27-2F19-4E6C-BFDC-621A4B422AE3}"/>
                  </a:ext>
                </a:extLst>
              </p:cNvPr>
              <p:cNvSpPr/>
              <p:nvPr/>
            </p:nvSpPr>
            <p:spPr>
              <a:xfrm>
                <a:off x="1063615" y="2244988"/>
                <a:ext cx="3591473" cy="397764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11" name="Group 10">
                <a:extLst>
                  <a:ext uri="{FF2B5EF4-FFF2-40B4-BE49-F238E27FC236}">
                    <a16:creationId xmlns:a16="http://schemas.microsoft.com/office/drawing/2014/main" id="{79E3B37F-B234-4688-8CDB-680EB58BA945}"/>
                  </a:ext>
                </a:extLst>
              </p:cNvPr>
              <p:cNvGrpSpPr/>
              <p:nvPr/>
            </p:nvGrpSpPr>
            <p:grpSpPr>
              <a:xfrm>
                <a:off x="1315653" y="2980513"/>
                <a:ext cx="3200400" cy="1373959"/>
                <a:chOff x="1952969" y="2883528"/>
                <a:chExt cx="3200400" cy="1373959"/>
              </a:xfrm>
            </p:grpSpPr>
            <p:sp>
              <p:nvSpPr>
                <p:cNvPr id="12" name="Rectangle 11">
                  <a:extLst>
                    <a:ext uri="{FF2B5EF4-FFF2-40B4-BE49-F238E27FC236}">
                      <a16:creationId xmlns:a16="http://schemas.microsoft.com/office/drawing/2014/main" id="{CC343EE9-BB60-4306-B44E-AAE06ED93752}"/>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subnet:10.1.0.0/24</a:t>
                  </a:r>
                </a:p>
              </p:txBody>
            </p:sp>
            <p:pic>
              <p:nvPicPr>
                <p:cNvPr id="13" name="Graphic 12">
                  <a:extLst>
                    <a:ext uri="{FF2B5EF4-FFF2-40B4-BE49-F238E27FC236}">
                      <a16:creationId xmlns:a16="http://schemas.microsoft.com/office/drawing/2014/main" id="{A494222C-1090-4921-BE54-B440907A79E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52970" y="2883528"/>
                  <a:ext cx="457200" cy="457200"/>
                </a:xfrm>
                <a:prstGeom prst="rect">
                  <a:avLst/>
                </a:prstGeom>
              </p:spPr>
            </p:pic>
          </p:grpSp>
          <p:grpSp>
            <p:nvGrpSpPr>
              <p:cNvPr id="20" name="Group 19">
                <a:extLst>
                  <a:ext uri="{FF2B5EF4-FFF2-40B4-BE49-F238E27FC236}">
                    <a16:creationId xmlns:a16="http://schemas.microsoft.com/office/drawing/2014/main" id="{AB29B062-CBDA-48D8-B5D7-79F2B8105BEB}"/>
                  </a:ext>
                </a:extLst>
              </p:cNvPr>
              <p:cNvGrpSpPr/>
              <p:nvPr/>
            </p:nvGrpSpPr>
            <p:grpSpPr>
              <a:xfrm>
                <a:off x="1315652" y="4508371"/>
                <a:ext cx="3202243" cy="1373958"/>
                <a:chOff x="1952968" y="4411386"/>
                <a:chExt cx="3202243" cy="1373958"/>
              </a:xfrm>
            </p:grpSpPr>
            <p:sp>
              <p:nvSpPr>
                <p:cNvPr id="21" name="Rectangle 20">
                  <a:extLst>
                    <a:ext uri="{FF2B5EF4-FFF2-40B4-BE49-F238E27FC236}">
                      <a16:creationId xmlns:a16="http://schemas.microsoft.com/office/drawing/2014/main" id="{28D07004-D6D8-4640-A909-9B58A94D51F5}"/>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22" name="Graphic 21">
                  <a:extLst>
                    <a:ext uri="{FF2B5EF4-FFF2-40B4-BE49-F238E27FC236}">
                      <a16:creationId xmlns:a16="http://schemas.microsoft.com/office/drawing/2014/main" id="{0D035CB2-361E-4A28-AE7D-2D72AB73DC69}"/>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952969" y="4411386"/>
                  <a:ext cx="457200" cy="457200"/>
                </a:xfrm>
                <a:prstGeom prst="rect">
                  <a:avLst/>
                </a:prstGeom>
              </p:spPr>
            </p:pic>
          </p:grpSp>
          <p:cxnSp>
            <p:nvCxnSpPr>
              <p:cNvPr id="25" name="Straight Arrow Connector 24">
                <a:extLst>
                  <a:ext uri="{FF2B5EF4-FFF2-40B4-BE49-F238E27FC236}">
                    <a16:creationId xmlns:a16="http://schemas.microsoft.com/office/drawing/2014/main" id="{CC5FA206-1D7C-4FC6-93D0-527493DEEA01}"/>
                  </a:ext>
                </a:extLst>
              </p:cNvPr>
              <p:cNvCxnSpPr>
                <a:cxnSpLocks/>
              </p:cNvCxnSpPr>
              <p:nvPr/>
            </p:nvCxnSpPr>
            <p:spPr>
              <a:xfrm>
                <a:off x="5432580" y="4371356"/>
                <a:ext cx="457200"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19E28968-5786-4E93-B223-A47EFDE9FF66}"/>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799541" y="5196529"/>
                <a:ext cx="457200" cy="457200"/>
              </a:xfrm>
              <a:prstGeom prst="rect">
                <a:avLst/>
              </a:prstGeom>
            </p:spPr>
          </p:pic>
          <p:sp>
            <p:nvSpPr>
              <p:cNvPr id="29" name="Rectangle 28">
                <a:extLst>
                  <a:ext uri="{FF2B5EF4-FFF2-40B4-BE49-F238E27FC236}">
                    <a16:creationId xmlns:a16="http://schemas.microsoft.com/office/drawing/2014/main" id="{181C6A07-C0B0-40C3-AE1C-777FBC3057CD}"/>
                  </a:ext>
                </a:extLst>
              </p:cNvPr>
              <p:cNvSpPr/>
              <p:nvPr/>
            </p:nvSpPr>
            <p:spPr>
              <a:xfrm>
                <a:off x="152402" y="1273546"/>
                <a:ext cx="6701094"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30" name="Graphic 29">
                <a:extLst>
                  <a:ext uri="{FF2B5EF4-FFF2-40B4-BE49-F238E27FC236}">
                    <a16:creationId xmlns:a16="http://schemas.microsoft.com/office/drawing/2014/main" id="{8880D3C7-6209-41DD-9B37-8749443CA7A6}"/>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52401" y="1273546"/>
                <a:ext cx="457200" cy="457200"/>
              </a:xfrm>
              <a:prstGeom prst="rect">
                <a:avLst/>
              </a:prstGeom>
            </p:spPr>
          </p:pic>
          <p:sp>
            <p:nvSpPr>
              <p:cNvPr id="32" name="Rectangle 31">
                <a:extLst>
                  <a:ext uri="{FF2B5EF4-FFF2-40B4-BE49-F238E27FC236}">
                    <a16:creationId xmlns:a16="http://schemas.microsoft.com/office/drawing/2014/main" id="{B14C4A37-EC8E-404F-87A3-50BE30621B56}"/>
                  </a:ext>
                </a:extLst>
              </p:cNvPr>
              <p:cNvSpPr/>
              <p:nvPr/>
            </p:nvSpPr>
            <p:spPr>
              <a:xfrm>
                <a:off x="280551" y="1888174"/>
                <a:ext cx="6329066" cy="4468176"/>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33" name="Graphic 32">
                <a:extLst>
                  <a:ext uri="{FF2B5EF4-FFF2-40B4-BE49-F238E27FC236}">
                    <a16:creationId xmlns:a16="http://schemas.microsoft.com/office/drawing/2014/main" id="{CD088023-4B5C-48D1-88DC-209A69502E09}"/>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80551" y="1888174"/>
                <a:ext cx="457200" cy="457200"/>
              </a:xfrm>
              <a:prstGeom prst="rect">
                <a:avLst/>
              </a:prstGeom>
            </p:spPr>
          </p:pic>
          <p:sp>
            <p:nvSpPr>
              <p:cNvPr id="35" name="Rectangle 34">
                <a:extLst>
                  <a:ext uri="{FF2B5EF4-FFF2-40B4-BE49-F238E27FC236}">
                    <a16:creationId xmlns:a16="http://schemas.microsoft.com/office/drawing/2014/main" id="{D84C0A9E-4F9C-4AC3-AD6E-F4FED31FE79F}"/>
                  </a:ext>
                </a:extLst>
              </p:cNvPr>
              <p:cNvSpPr/>
              <p:nvPr/>
            </p:nvSpPr>
            <p:spPr>
              <a:xfrm>
                <a:off x="581948" y="2624640"/>
                <a:ext cx="5528310"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36" name="Graphic 35">
                <a:extLst>
                  <a:ext uri="{FF2B5EF4-FFF2-40B4-BE49-F238E27FC236}">
                    <a16:creationId xmlns:a16="http://schemas.microsoft.com/office/drawing/2014/main" id="{CCCB30E3-5CE7-46D1-A33B-0AFBDCEF119F}"/>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81948" y="2624640"/>
                <a:ext cx="457200" cy="457200"/>
              </a:xfrm>
              <a:prstGeom prst="rect">
                <a:avLst/>
              </a:prstGeom>
            </p:spPr>
          </p:pic>
          <p:cxnSp>
            <p:nvCxnSpPr>
              <p:cNvPr id="39" name="Connector: Curved 38">
                <a:extLst>
                  <a:ext uri="{FF2B5EF4-FFF2-40B4-BE49-F238E27FC236}">
                    <a16:creationId xmlns:a16="http://schemas.microsoft.com/office/drawing/2014/main" id="{E083CBD5-3CD4-419F-AB03-DCE0DA8E070A}"/>
                  </a:ext>
                </a:extLst>
              </p:cNvPr>
              <p:cNvCxnSpPr>
                <a:cxnSpLocks/>
                <a:stCxn id="26" idx="3"/>
              </p:cNvCxnSpPr>
              <p:nvPr/>
            </p:nvCxnSpPr>
            <p:spPr>
              <a:xfrm flipV="1">
                <a:off x="3256741" y="4371356"/>
                <a:ext cx="1718639" cy="1053773"/>
              </a:xfrm>
              <a:prstGeom prst="curvedConnector3">
                <a:avLst>
                  <a:gd name="adj1" fmla="val 653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FA931712-A754-4340-80DA-E5F1AF17104A}"/>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904025" y="4130056"/>
                <a:ext cx="469900" cy="469900"/>
              </a:xfrm>
              <a:prstGeom prst="rect">
                <a:avLst/>
              </a:prstGeom>
            </p:spPr>
          </p:pic>
          <p:cxnSp>
            <p:nvCxnSpPr>
              <p:cNvPr id="47" name="Connector: Curved 46">
                <a:extLst>
                  <a:ext uri="{FF2B5EF4-FFF2-40B4-BE49-F238E27FC236}">
                    <a16:creationId xmlns:a16="http://schemas.microsoft.com/office/drawing/2014/main" id="{C7832A7E-9656-456C-964D-EF1DAACDDB3A}"/>
                  </a:ext>
                </a:extLst>
              </p:cNvPr>
              <p:cNvCxnSpPr>
                <a:cxnSpLocks/>
                <a:stCxn id="45" idx="3"/>
                <a:endCxn id="23" idx="1"/>
              </p:cNvCxnSpPr>
              <p:nvPr/>
            </p:nvCxnSpPr>
            <p:spPr>
              <a:xfrm flipV="1">
                <a:off x="6373925" y="3081840"/>
                <a:ext cx="743238" cy="1283166"/>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A285A80-864A-4466-BC36-7051F2D8E4B9}"/>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813394" y="3575540"/>
                <a:ext cx="457200" cy="457200"/>
              </a:xfrm>
              <a:prstGeom prst="rect">
                <a:avLst/>
              </a:prstGeom>
            </p:spPr>
          </p:pic>
          <p:sp>
            <p:nvSpPr>
              <p:cNvPr id="71" name="TextBox 70">
                <a:extLst>
                  <a:ext uri="{FF2B5EF4-FFF2-40B4-BE49-F238E27FC236}">
                    <a16:creationId xmlns:a16="http://schemas.microsoft.com/office/drawing/2014/main" id="{A52BA115-F2EE-4C2E-8241-23F2F8E41FBB}"/>
                  </a:ext>
                </a:extLst>
              </p:cNvPr>
              <p:cNvSpPr txBox="1"/>
              <p:nvPr/>
            </p:nvSpPr>
            <p:spPr>
              <a:xfrm>
                <a:off x="5665128" y="4571072"/>
                <a:ext cx="947695" cy="830997"/>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Virtual</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gateway</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a:t>
                </a:r>
                <a:r>
                  <a:rPr lang="en-US" sz="1600" dirty="0">
                    <a:solidFill>
                      <a:schemeClr val="accent6"/>
                    </a:solidFill>
                    <a:ea typeface="Amazon Ember Light" panose="020B0403020204020204" pitchFamily="34" charset="0"/>
                    <a:cs typeface="Arial" panose="020B0604020202020204" pitchFamily="34" charset="0"/>
                  </a:rPr>
                  <a:t>vgw-id</a:t>
                </a:r>
                <a:r>
                  <a:rPr lang="en-US" sz="1600" dirty="0">
                    <a:ea typeface="Amazon Ember Light" panose="020B0403020204020204" pitchFamily="34" charset="0"/>
                    <a:cs typeface="Arial" panose="020B0604020202020204" pitchFamily="34" charset="0"/>
                  </a:rPr>
                  <a:t>)</a:t>
                </a:r>
              </a:p>
            </p:txBody>
          </p:sp>
          <p:sp>
            <p:nvSpPr>
              <p:cNvPr id="90" name="TextBox 89">
                <a:extLst>
                  <a:ext uri="{FF2B5EF4-FFF2-40B4-BE49-F238E27FC236}">
                    <a16:creationId xmlns:a16="http://schemas.microsoft.com/office/drawing/2014/main" id="{F9BB8A9B-3A26-4A51-A163-706B7162A68C}"/>
                  </a:ext>
                </a:extLst>
              </p:cNvPr>
              <p:cNvSpPr txBox="1"/>
              <p:nvPr/>
            </p:nvSpPr>
            <p:spPr>
              <a:xfrm>
                <a:off x="4863012" y="4558468"/>
                <a:ext cx="731290"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Route</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table</a:t>
                </a:r>
              </a:p>
            </p:txBody>
          </p:sp>
          <p:pic>
            <p:nvPicPr>
              <p:cNvPr id="91" name="Graphic 90">
                <a:extLst>
                  <a:ext uri="{FF2B5EF4-FFF2-40B4-BE49-F238E27FC236}">
                    <a16:creationId xmlns:a16="http://schemas.microsoft.com/office/drawing/2014/main" id="{4FA3F02D-A9D5-4751-B386-D597C72CD2D5}"/>
                  </a:ext>
                  <a:ext uri="{C183D7F6-B498-43B3-948B-1728B52AA6E4}">
                    <adec:decorative xmlns:adec="http://schemas.microsoft.com/office/drawing/2017/decorative" val="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993707" y="4147856"/>
                <a:ext cx="469900" cy="469900"/>
              </a:xfrm>
              <a:prstGeom prst="rect">
                <a:avLst/>
              </a:prstGeom>
            </p:spPr>
          </p:pic>
        </p:grpSp>
      </p:grpSp>
      <p:sp>
        <p:nvSpPr>
          <p:cNvPr id="74" name="TextBox 73">
            <a:extLst>
              <a:ext uri="{FF2B5EF4-FFF2-40B4-BE49-F238E27FC236}">
                <a16:creationId xmlns:a16="http://schemas.microsoft.com/office/drawing/2014/main" id="{EA1EF6A5-5B99-423D-ABAA-D27F5A003AC9}"/>
              </a:ext>
            </a:extLst>
          </p:cNvPr>
          <p:cNvSpPr txBox="1"/>
          <p:nvPr/>
        </p:nvSpPr>
        <p:spPr>
          <a:xfrm>
            <a:off x="9743726" y="1554050"/>
            <a:ext cx="2435282"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Public subnet route table</a:t>
            </a:r>
          </a:p>
        </p:txBody>
      </p:sp>
      <p:graphicFrame>
        <p:nvGraphicFramePr>
          <p:cNvPr id="72" name="Table 71">
            <a:extLst>
              <a:ext uri="{FF2B5EF4-FFF2-40B4-BE49-F238E27FC236}">
                <a16:creationId xmlns:a16="http://schemas.microsoft.com/office/drawing/2014/main" id="{9B41B08F-F55A-48CF-81E0-BF6425331F69}"/>
              </a:ext>
            </a:extLst>
          </p:cNvPr>
          <p:cNvGraphicFramePr>
            <a:graphicFrameLocks noGrp="1"/>
          </p:cNvGraphicFramePr>
          <p:nvPr>
            <p:extLst>
              <p:ext uri="{D42A27DB-BD31-4B8C-83A1-F6EECF244321}">
                <p14:modId xmlns:p14="http://schemas.microsoft.com/office/powerpoint/2010/main" val="781348164"/>
              </p:ext>
            </p:extLst>
          </p:nvPr>
        </p:nvGraphicFramePr>
        <p:xfrm>
          <a:off x="9763503" y="1912542"/>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val="3829441895"/>
                    </a:ext>
                  </a:extLst>
                </a:gridCol>
                <a:gridCol w="93014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sp>
        <p:nvSpPr>
          <p:cNvPr id="75" name="TextBox 74">
            <a:extLst>
              <a:ext uri="{FF2B5EF4-FFF2-40B4-BE49-F238E27FC236}">
                <a16:creationId xmlns:a16="http://schemas.microsoft.com/office/drawing/2014/main" id="{302C8053-039C-4ED0-B783-A6E0799FD6BC}"/>
              </a:ext>
            </a:extLst>
          </p:cNvPr>
          <p:cNvSpPr txBox="1"/>
          <p:nvPr/>
        </p:nvSpPr>
        <p:spPr>
          <a:xfrm>
            <a:off x="9626877" y="3393882"/>
            <a:ext cx="2513830"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Private subnet route table</a:t>
            </a:r>
          </a:p>
        </p:txBody>
      </p:sp>
      <p:graphicFrame>
        <p:nvGraphicFramePr>
          <p:cNvPr id="73" name="Table 72">
            <a:extLst>
              <a:ext uri="{FF2B5EF4-FFF2-40B4-BE49-F238E27FC236}">
                <a16:creationId xmlns:a16="http://schemas.microsoft.com/office/drawing/2014/main" id="{C8BBDE86-412C-48CD-A98A-295FF0815C8F}"/>
              </a:ext>
            </a:extLst>
          </p:cNvPr>
          <p:cNvGraphicFramePr>
            <a:graphicFrameLocks noGrp="1"/>
          </p:cNvGraphicFramePr>
          <p:nvPr>
            <p:extLst>
              <p:ext uri="{D42A27DB-BD31-4B8C-83A1-F6EECF244321}">
                <p14:modId xmlns:p14="http://schemas.microsoft.com/office/powerpoint/2010/main" val="1686260205"/>
              </p:ext>
            </p:extLst>
          </p:nvPr>
        </p:nvGraphicFramePr>
        <p:xfrm>
          <a:off x="9582518" y="3729518"/>
          <a:ext cx="2602548" cy="1112520"/>
        </p:xfrm>
        <a:graphic>
          <a:graphicData uri="http://schemas.openxmlformats.org/drawingml/2006/table">
            <a:tbl>
              <a:tblPr firstRow="1" bandRow="1">
                <a:tableStyleId>{2D5ABB26-0587-4C30-8999-92F81FD0307C}</a:tableStyleId>
              </a:tblPr>
              <a:tblGrid>
                <a:gridCol w="1762443">
                  <a:extLst>
                    <a:ext uri="{9D8B030D-6E8A-4147-A177-3AD203B41FA5}">
                      <a16:colId xmlns:a16="http://schemas.microsoft.com/office/drawing/2014/main" val="3829441895"/>
                    </a:ext>
                  </a:extLst>
                </a:gridCol>
                <a:gridCol w="84010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accent6"/>
                          </a:solidFill>
                        </a:rPr>
                        <a:t>192.168.10.0/24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accent6"/>
                          </a:solidFill>
                        </a:rPr>
                        <a:t>vgw-id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sp>
        <p:nvSpPr>
          <p:cNvPr id="5" name="Footer Placeholder 4">
            <a:extLst>
              <a:ext uri="{FF2B5EF4-FFF2-40B4-BE49-F238E27FC236}">
                <a16:creationId xmlns:a16="http://schemas.microsoft.com/office/drawing/2014/main" id="{949B3ABA-0D61-4434-8F98-DAA1E9358A14}"/>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id="{7EED5395-4447-49DB-B54E-52FAFB2B8B14}"/>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latin typeface="+mn-lt"/>
              </a:rPr>
              <a:t>34</a:t>
            </a:fld>
            <a:endParaRPr lang="en-US" dirty="0">
              <a:latin typeface="+mn-lt"/>
            </a:endParaRPr>
          </a:p>
        </p:txBody>
      </p:sp>
    </p:spTree>
    <p:custDataLst>
      <p:tags r:id="rId1"/>
    </p:custDataLst>
    <p:extLst>
      <p:ext uri="{BB962C8B-B14F-4D97-AF65-F5344CB8AC3E}">
        <p14:creationId xmlns:p14="http://schemas.microsoft.com/office/powerpoint/2010/main" val="2603182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2A4A-0C43-4847-9633-33F2DBF9BBFA}"/>
              </a:ext>
            </a:extLst>
          </p:cNvPr>
          <p:cNvSpPr>
            <a:spLocks noGrp="1"/>
          </p:cNvSpPr>
          <p:nvPr>
            <p:ph type="title"/>
          </p:nvPr>
        </p:nvSpPr>
        <p:spPr/>
        <p:txBody>
          <a:bodyPr/>
          <a:lstStyle/>
          <a:p>
            <a:r>
              <a:rPr lang="en-US" dirty="0">
                <a:latin typeface="+mn-lt"/>
              </a:rPr>
              <a:t>AWS Direct Connect</a:t>
            </a:r>
          </a:p>
        </p:txBody>
      </p:sp>
      <p:grpSp>
        <p:nvGrpSpPr>
          <p:cNvPr id="5" name="Group 4" descr="architecture diagram of a vpc in aws cloud with two subnets. there is a two-way arrow between the instance in the private subnet and the route table, between the route table and the vpn gateway, between the vpn gateway and aws direct connect, between aws direct connect and the customer gateway, and between the customer gateway and the corporate data center.">
            <a:extLst>
              <a:ext uri="{FF2B5EF4-FFF2-40B4-BE49-F238E27FC236}">
                <a16:creationId xmlns:a16="http://schemas.microsoft.com/office/drawing/2014/main" id="{639D2DC3-AD60-40F3-BAD1-85D7AD96E8F6}"/>
              </a:ext>
            </a:extLst>
          </p:cNvPr>
          <p:cNvGrpSpPr/>
          <p:nvPr/>
        </p:nvGrpSpPr>
        <p:grpSpPr>
          <a:xfrm>
            <a:off x="152401" y="1197346"/>
            <a:ext cx="10631765" cy="5467338"/>
            <a:chOff x="152401" y="1273546"/>
            <a:chExt cx="10631765" cy="5467338"/>
          </a:xfrm>
        </p:grpSpPr>
        <p:sp>
          <p:nvSpPr>
            <p:cNvPr id="6" name="Rectangle 5">
              <a:extLst>
                <a:ext uri="{FF2B5EF4-FFF2-40B4-BE49-F238E27FC236}">
                  <a16:creationId xmlns:a16="http://schemas.microsoft.com/office/drawing/2014/main" id="{92C2A192-2434-43FA-B323-A1B73C8C9700}"/>
                </a:ext>
              </a:extLst>
            </p:cNvPr>
            <p:cNvSpPr/>
            <p:nvPr/>
          </p:nvSpPr>
          <p:spPr>
            <a:xfrm>
              <a:off x="1063615" y="2244988"/>
              <a:ext cx="3591473" cy="397764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7" name="Group 6">
              <a:extLst>
                <a:ext uri="{FF2B5EF4-FFF2-40B4-BE49-F238E27FC236}">
                  <a16:creationId xmlns:a16="http://schemas.microsoft.com/office/drawing/2014/main" id="{7DF71FC1-E5EB-487D-A700-7FD79F391467}"/>
                </a:ext>
                <a:ext uri="{C183D7F6-B498-43B3-948B-1728B52AA6E4}">
                  <adec:decorative xmlns:adec="http://schemas.microsoft.com/office/drawing/2017/decorative" val="1"/>
                </a:ext>
              </a:extLst>
            </p:cNvPr>
            <p:cNvGrpSpPr/>
            <p:nvPr/>
          </p:nvGrpSpPr>
          <p:grpSpPr>
            <a:xfrm>
              <a:off x="1315653" y="2980513"/>
              <a:ext cx="3200400" cy="1373959"/>
              <a:chOff x="1952969" y="2883528"/>
              <a:chExt cx="3200400" cy="1373959"/>
            </a:xfrm>
          </p:grpSpPr>
          <p:sp>
            <p:nvSpPr>
              <p:cNvPr id="8" name="Rectangle 7">
                <a:extLst>
                  <a:ext uri="{FF2B5EF4-FFF2-40B4-BE49-F238E27FC236}">
                    <a16:creationId xmlns:a16="http://schemas.microsoft.com/office/drawing/2014/main" id="{DB30EB6E-397F-46FF-BED2-0F073C1A232A}"/>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subnet:10.1.0.0/24</a:t>
                </a:r>
              </a:p>
            </p:txBody>
          </p:sp>
          <p:pic>
            <p:nvPicPr>
              <p:cNvPr id="9" name="Graphic 8">
                <a:extLst>
                  <a:ext uri="{FF2B5EF4-FFF2-40B4-BE49-F238E27FC236}">
                    <a16:creationId xmlns:a16="http://schemas.microsoft.com/office/drawing/2014/main" id="{B1DD4D74-CB70-4BB7-9DFE-142155E11D4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52970" y="2883528"/>
                <a:ext cx="457200" cy="457200"/>
              </a:xfrm>
              <a:prstGeom prst="rect">
                <a:avLst/>
              </a:prstGeom>
            </p:spPr>
          </p:pic>
        </p:grpSp>
        <p:grpSp>
          <p:nvGrpSpPr>
            <p:cNvPr id="12" name="Group 11">
              <a:extLst>
                <a:ext uri="{FF2B5EF4-FFF2-40B4-BE49-F238E27FC236}">
                  <a16:creationId xmlns:a16="http://schemas.microsoft.com/office/drawing/2014/main" id="{81D23B1A-42CB-4AEF-A99B-118048033B48}"/>
                </a:ext>
                <a:ext uri="{C183D7F6-B498-43B3-948B-1728B52AA6E4}">
                  <adec:decorative xmlns:adec="http://schemas.microsoft.com/office/drawing/2017/decorative" val="1"/>
                </a:ext>
              </a:extLst>
            </p:cNvPr>
            <p:cNvGrpSpPr/>
            <p:nvPr/>
          </p:nvGrpSpPr>
          <p:grpSpPr>
            <a:xfrm>
              <a:off x="1315652" y="4508371"/>
              <a:ext cx="3202243" cy="1373958"/>
              <a:chOff x="1952968" y="4411386"/>
              <a:chExt cx="3202243" cy="1373958"/>
            </a:xfrm>
          </p:grpSpPr>
          <p:sp>
            <p:nvSpPr>
              <p:cNvPr id="13" name="Rectangle 12">
                <a:extLst>
                  <a:ext uri="{FF2B5EF4-FFF2-40B4-BE49-F238E27FC236}">
                    <a16:creationId xmlns:a16="http://schemas.microsoft.com/office/drawing/2014/main" id="{D66D1770-1167-41FB-B9F3-1F701D1801B5}"/>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14" name="Graphic 13">
                <a:extLst>
                  <a:ext uri="{FF2B5EF4-FFF2-40B4-BE49-F238E27FC236}">
                    <a16:creationId xmlns:a16="http://schemas.microsoft.com/office/drawing/2014/main" id="{231942A6-CE44-4EC1-9DBE-0AD9EEA23CB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52969" y="4411386"/>
                <a:ext cx="457200" cy="457200"/>
              </a:xfrm>
              <a:prstGeom prst="rect">
                <a:avLst/>
              </a:prstGeom>
            </p:spPr>
          </p:pic>
        </p:grpSp>
        <p:pic>
          <p:nvPicPr>
            <p:cNvPr id="15" name="Graphic 14">
              <a:extLst>
                <a:ext uri="{FF2B5EF4-FFF2-40B4-BE49-F238E27FC236}">
                  <a16:creationId xmlns:a16="http://schemas.microsoft.com/office/drawing/2014/main" id="{C241922F-7DF5-4C85-BFE9-8FBFB01BBDFD}"/>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17163" y="1361103"/>
              <a:ext cx="1280160" cy="1280160"/>
            </a:xfrm>
            <a:prstGeom prst="rect">
              <a:avLst/>
            </a:prstGeom>
          </p:spPr>
        </p:pic>
        <p:cxnSp>
          <p:nvCxnSpPr>
            <p:cNvPr id="16" name="Straight Arrow Connector 15">
              <a:extLst>
                <a:ext uri="{FF2B5EF4-FFF2-40B4-BE49-F238E27FC236}">
                  <a16:creationId xmlns:a16="http://schemas.microsoft.com/office/drawing/2014/main" id="{565B7E94-353F-4B20-A00D-F61C2A91BAB5}"/>
                </a:ext>
                <a:ext uri="{C183D7F6-B498-43B3-948B-1728B52AA6E4}">
                  <adec:decorative xmlns:adec="http://schemas.microsoft.com/office/drawing/2017/decorative" val="1"/>
                </a:ext>
              </a:extLst>
            </p:cNvPr>
            <p:cNvCxnSpPr>
              <a:cxnSpLocks/>
            </p:cNvCxnSpPr>
            <p:nvPr/>
          </p:nvCxnSpPr>
          <p:spPr>
            <a:xfrm>
              <a:off x="5432580" y="4371356"/>
              <a:ext cx="457200"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7BA77A3F-A9D1-4CEB-9382-93C185B1DF9A}"/>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99541" y="5196529"/>
              <a:ext cx="457200" cy="457200"/>
            </a:xfrm>
            <a:prstGeom prst="rect">
              <a:avLst/>
            </a:prstGeom>
          </p:spPr>
        </p:pic>
        <p:sp>
          <p:nvSpPr>
            <p:cNvPr id="18" name="TextBox 17">
              <a:extLst>
                <a:ext uri="{FF2B5EF4-FFF2-40B4-BE49-F238E27FC236}">
                  <a16:creationId xmlns:a16="http://schemas.microsoft.com/office/drawing/2014/main" id="{8848FA08-0DD7-4D3B-9219-25E1EF4D9269}"/>
                </a:ext>
              </a:extLst>
            </p:cNvPr>
            <p:cNvSpPr txBox="1"/>
            <p:nvPr/>
          </p:nvSpPr>
          <p:spPr>
            <a:xfrm>
              <a:off x="6910893" y="2229637"/>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sp>
          <p:nvSpPr>
            <p:cNvPr id="19" name="Rectangle 18">
              <a:extLst>
                <a:ext uri="{FF2B5EF4-FFF2-40B4-BE49-F238E27FC236}">
                  <a16:creationId xmlns:a16="http://schemas.microsoft.com/office/drawing/2014/main" id="{E6D7E821-968F-4E3A-888F-CCDEB5876BE5}"/>
                </a:ext>
              </a:extLst>
            </p:cNvPr>
            <p:cNvSpPr/>
            <p:nvPr/>
          </p:nvSpPr>
          <p:spPr>
            <a:xfrm>
              <a:off x="152402" y="1273546"/>
              <a:ext cx="6701094"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20" name="Graphic 19">
              <a:extLst>
                <a:ext uri="{FF2B5EF4-FFF2-40B4-BE49-F238E27FC236}">
                  <a16:creationId xmlns:a16="http://schemas.microsoft.com/office/drawing/2014/main" id="{A3472748-239B-4D0B-9664-448B80B34CAF}"/>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2401" y="1273546"/>
              <a:ext cx="457200" cy="457200"/>
            </a:xfrm>
            <a:prstGeom prst="rect">
              <a:avLst/>
            </a:prstGeom>
          </p:spPr>
        </p:pic>
        <p:sp>
          <p:nvSpPr>
            <p:cNvPr id="21" name="Rectangle 20">
              <a:extLst>
                <a:ext uri="{FF2B5EF4-FFF2-40B4-BE49-F238E27FC236}">
                  <a16:creationId xmlns:a16="http://schemas.microsoft.com/office/drawing/2014/main" id="{47B3011B-A2CD-4112-84DC-9C93D5B69097}"/>
                </a:ext>
              </a:extLst>
            </p:cNvPr>
            <p:cNvSpPr/>
            <p:nvPr/>
          </p:nvSpPr>
          <p:spPr>
            <a:xfrm>
              <a:off x="280551" y="1888174"/>
              <a:ext cx="6329066"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22" name="Graphic 21">
              <a:extLst>
                <a:ext uri="{FF2B5EF4-FFF2-40B4-BE49-F238E27FC236}">
                  <a16:creationId xmlns:a16="http://schemas.microsoft.com/office/drawing/2014/main" id="{F8D92709-762D-4E52-A28A-19DD3A2B969C}"/>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0551" y="1888174"/>
              <a:ext cx="457200" cy="457200"/>
            </a:xfrm>
            <a:prstGeom prst="rect">
              <a:avLst/>
            </a:prstGeom>
          </p:spPr>
        </p:pic>
        <p:sp>
          <p:nvSpPr>
            <p:cNvPr id="23" name="Rectangle 22">
              <a:extLst>
                <a:ext uri="{FF2B5EF4-FFF2-40B4-BE49-F238E27FC236}">
                  <a16:creationId xmlns:a16="http://schemas.microsoft.com/office/drawing/2014/main" id="{AC2EB14A-8DFE-4A3D-A8C2-C9D87489922C}"/>
                </a:ext>
              </a:extLst>
            </p:cNvPr>
            <p:cNvSpPr/>
            <p:nvPr/>
          </p:nvSpPr>
          <p:spPr>
            <a:xfrm>
              <a:off x="581948" y="2624640"/>
              <a:ext cx="5528310"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24" name="Graphic 23">
              <a:extLst>
                <a:ext uri="{FF2B5EF4-FFF2-40B4-BE49-F238E27FC236}">
                  <a16:creationId xmlns:a16="http://schemas.microsoft.com/office/drawing/2014/main" id="{176C253B-8982-4EC8-B520-986DC774E80A}"/>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1948" y="2624640"/>
              <a:ext cx="457200" cy="457200"/>
            </a:xfrm>
            <a:prstGeom prst="rect">
              <a:avLst/>
            </a:prstGeom>
          </p:spPr>
        </p:pic>
        <p:cxnSp>
          <p:nvCxnSpPr>
            <p:cNvPr id="25" name="Connector: Curved 24">
              <a:extLst>
                <a:ext uri="{FF2B5EF4-FFF2-40B4-BE49-F238E27FC236}">
                  <a16:creationId xmlns:a16="http://schemas.microsoft.com/office/drawing/2014/main" id="{F8048AF3-452A-48D3-9677-9B46BDAF6697}"/>
                </a:ext>
              </a:extLst>
            </p:cNvPr>
            <p:cNvCxnSpPr>
              <a:cxnSpLocks/>
              <a:stCxn id="17" idx="3"/>
            </p:cNvCxnSpPr>
            <p:nvPr/>
          </p:nvCxnSpPr>
          <p:spPr>
            <a:xfrm flipV="1">
              <a:off x="3256741" y="4371356"/>
              <a:ext cx="1718639" cy="1053773"/>
            </a:xfrm>
            <a:prstGeom prst="curvedConnector3">
              <a:avLst>
                <a:gd name="adj1" fmla="val 65317"/>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75D94EC6-E869-43EA-9996-9673EB796541}"/>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904025" y="4130056"/>
              <a:ext cx="469900" cy="469900"/>
            </a:xfrm>
            <a:prstGeom prst="rect">
              <a:avLst/>
            </a:prstGeom>
          </p:spPr>
        </p:pic>
        <p:grpSp>
          <p:nvGrpSpPr>
            <p:cNvPr id="30" name="Group 29">
              <a:extLst>
                <a:ext uri="{FF2B5EF4-FFF2-40B4-BE49-F238E27FC236}">
                  <a16:creationId xmlns:a16="http://schemas.microsoft.com/office/drawing/2014/main" id="{CF35CA2E-8705-4B89-8313-7713EA25C075}"/>
                </a:ext>
              </a:extLst>
            </p:cNvPr>
            <p:cNvGrpSpPr/>
            <p:nvPr/>
          </p:nvGrpSpPr>
          <p:grpSpPr>
            <a:xfrm>
              <a:off x="7877496" y="4297139"/>
              <a:ext cx="1389674" cy="1034642"/>
              <a:chOff x="7877496" y="4130881"/>
              <a:chExt cx="1389674" cy="1034642"/>
            </a:xfrm>
          </p:grpSpPr>
          <p:pic>
            <p:nvPicPr>
              <p:cNvPr id="31" name="Graphic 30">
                <a:extLst>
                  <a:ext uri="{FF2B5EF4-FFF2-40B4-BE49-F238E27FC236}">
                    <a16:creationId xmlns:a16="http://schemas.microsoft.com/office/drawing/2014/main" id="{BB5CB69C-1E57-43DC-B9F0-DF597A6037EC}"/>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337382" y="4130881"/>
                <a:ext cx="469900" cy="469900"/>
              </a:xfrm>
              <a:prstGeom prst="rect">
                <a:avLst/>
              </a:prstGeom>
            </p:spPr>
          </p:pic>
          <p:sp>
            <p:nvSpPr>
              <p:cNvPr id="32" name="TextBox 31">
                <a:extLst>
                  <a:ext uri="{FF2B5EF4-FFF2-40B4-BE49-F238E27FC236}">
                    <a16:creationId xmlns:a16="http://schemas.microsoft.com/office/drawing/2014/main" id="{AA4A32F0-CB72-4FD0-A21F-96F23DB6146E}"/>
                  </a:ext>
                </a:extLst>
              </p:cNvPr>
              <p:cNvSpPr txBox="1"/>
              <p:nvPr/>
            </p:nvSpPr>
            <p:spPr>
              <a:xfrm>
                <a:off x="7877496" y="4580748"/>
                <a:ext cx="1389674" cy="584775"/>
              </a:xfrm>
              <a:prstGeom prst="rect">
                <a:avLst/>
              </a:prstGeom>
              <a:noFill/>
            </p:spPr>
            <p:txBody>
              <a:bodyPr wrap="square" rtlCol="0">
                <a:spAutoFit/>
              </a:bodyPr>
              <a:lstStyle/>
              <a:p>
                <a:pPr algn="ctr"/>
                <a:r>
                  <a:rPr lang="en-US" sz="1600" dirty="0">
                    <a:ea typeface="Amazon Ember Light" panose="020B0403020204020204" pitchFamily="34" charset="0"/>
                    <a:cs typeface="Arial" panose="020B0604020202020204" pitchFamily="34" charset="0"/>
                  </a:rPr>
                  <a:t>Customer gateway</a:t>
                </a:r>
              </a:p>
            </p:txBody>
          </p:sp>
        </p:grpSp>
        <p:grpSp>
          <p:nvGrpSpPr>
            <p:cNvPr id="33" name="Group 32">
              <a:extLst>
                <a:ext uri="{FF2B5EF4-FFF2-40B4-BE49-F238E27FC236}">
                  <a16:creationId xmlns:a16="http://schemas.microsoft.com/office/drawing/2014/main" id="{8D9BE422-8154-4FDE-BBF5-3249FF17EEE2}"/>
                </a:ext>
              </a:extLst>
            </p:cNvPr>
            <p:cNvGrpSpPr/>
            <p:nvPr/>
          </p:nvGrpSpPr>
          <p:grpSpPr>
            <a:xfrm>
              <a:off x="8544450" y="5191758"/>
              <a:ext cx="2239716" cy="1549126"/>
              <a:chOff x="8544450" y="5004083"/>
              <a:chExt cx="2239716" cy="1549126"/>
            </a:xfrm>
          </p:grpSpPr>
          <p:sp>
            <p:nvSpPr>
              <p:cNvPr id="34" name="TextBox 33">
                <a:extLst>
                  <a:ext uri="{FF2B5EF4-FFF2-40B4-BE49-F238E27FC236}">
                    <a16:creationId xmlns:a16="http://schemas.microsoft.com/office/drawing/2014/main" id="{C0B1FBA2-4B0F-434D-AD43-2AD6BBE2CD6D}"/>
                  </a:ext>
                </a:extLst>
              </p:cNvPr>
              <p:cNvSpPr txBox="1"/>
              <p:nvPr/>
            </p:nvSpPr>
            <p:spPr>
              <a:xfrm>
                <a:off x="8544450" y="5968434"/>
                <a:ext cx="2239716"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Corporate data center:</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192.168.10.0/24</a:t>
                </a:r>
              </a:p>
            </p:txBody>
          </p:sp>
          <p:pic>
            <p:nvPicPr>
              <p:cNvPr id="35" name="Graphic 34">
                <a:extLst>
                  <a:ext uri="{FF2B5EF4-FFF2-40B4-BE49-F238E27FC236}">
                    <a16:creationId xmlns:a16="http://schemas.microsoft.com/office/drawing/2014/main" id="{BD8A6215-3D35-40B6-8BA3-03E6F332B5D7}"/>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07108" y="5004083"/>
                <a:ext cx="914400" cy="986166"/>
              </a:xfrm>
              <a:prstGeom prst="rect">
                <a:avLst/>
              </a:prstGeom>
            </p:spPr>
          </p:pic>
        </p:grpSp>
        <p:pic>
          <p:nvPicPr>
            <p:cNvPr id="36" name="Graphic 35">
              <a:extLst>
                <a:ext uri="{FF2B5EF4-FFF2-40B4-BE49-F238E27FC236}">
                  <a16:creationId xmlns:a16="http://schemas.microsoft.com/office/drawing/2014/main" id="{B2031B8F-79F0-40B0-A09E-20606D6FCA69}"/>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3394" y="3575540"/>
              <a:ext cx="457200" cy="457200"/>
            </a:xfrm>
            <a:prstGeom prst="rect">
              <a:avLst/>
            </a:prstGeom>
          </p:spPr>
        </p:pic>
        <p:sp>
          <p:nvSpPr>
            <p:cNvPr id="37" name="TextBox 36">
              <a:extLst>
                <a:ext uri="{FF2B5EF4-FFF2-40B4-BE49-F238E27FC236}">
                  <a16:creationId xmlns:a16="http://schemas.microsoft.com/office/drawing/2014/main" id="{A4493FF0-808E-47A3-8AC7-37DC9B8E8E8A}"/>
                </a:ext>
              </a:extLst>
            </p:cNvPr>
            <p:cNvSpPr txBox="1"/>
            <p:nvPr/>
          </p:nvSpPr>
          <p:spPr>
            <a:xfrm>
              <a:off x="5668334" y="4571072"/>
              <a:ext cx="941283"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Virtual</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gateway</a:t>
              </a:r>
            </a:p>
          </p:txBody>
        </p:sp>
        <p:cxnSp>
          <p:nvCxnSpPr>
            <p:cNvPr id="43" name="Connector: Curved 42">
              <a:extLst>
                <a:ext uri="{FF2B5EF4-FFF2-40B4-BE49-F238E27FC236}">
                  <a16:creationId xmlns:a16="http://schemas.microsoft.com/office/drawing/2014/main" id="{7B5F0CB5-9A8F-42C1-9C8D-40E09EAB312E}"/>
                </a:ext>
              </a:extLst>
            </p:cNvPr>
            <p:cNvCxnSpPr>
              <a:cxnSpLocks/>
              <a:stCxn id="31" idx="3"/>
              <a:endCxn id="35" idx="1"/>
            </p:cNvCxnSpPr>
            <p:nvPr/>
          </p:nvCxnSpPr>
          <p:spPr>
            <a:xfrm>
              <a:off x="8807282" y="4532089"/>
              <a:ext cx="399826" cy="1152752"/>
            </a:xfrm>
            <a:prstGeom prst="curvedConnector3">
              <a:avLst>
                <a:gd name="adj1" fmla="val 8465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Graphic 43">
              <a:extLst>
                <a:ext uri="{FF2B5EF4-FFF2-40B4-BE49-F238E27FC236}">
                  <a16:creationId xmlns:a16="http://schemas.microsoft.com/office/drawing/2014/main" id="{C0ACD156-3366-4255-84DD-0BF421B23462}"/>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263093" y="3029951"/>
              <a:ext cx="711200" cy="711200"/>
            </a:xfrm>
            <a:prstGeom prst="rect">
              <a:avLst/>
            </a:prstGeom>
          </p:spPr>
        </p:pic>
        <p:sp>
          <p:nvSpPr>
            <p:cNvPr id="45" name="TextBox 44">
              <a:extLst>
                <a:ext uri="{FF2B5EF4-FFF2-40B4-BE49-F238E27FC236}">
                  <a16:creationId xmlns:a16="http://schemas.microsoft.com/office/drawing/2014/main" id="{3441B3C0-0402-4450-95D5-BAA66F3A511E}"/>
                </a:ext>
              </a:extLst>
            </p:cNvPr>
            <p:cNvSpPr txBox="1"/>
            <p:nvPr/>
          </p:nvSpPr>
          <p:spPr>
            <a:xfrm>
              <a:off x="6979422" y="3783749"/>
              <a:ext cx="1294329"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AWS Direct </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Connect</a:t>
              </a:r>
            </a:p>
          </p:txBody>
        </p:sp>
        <p:cxnSp>
          <p:nvCxnSpPr>
            <p:cNvPr id="48" name="Connector: Curved 47">
              <a:extLst>
                <a:ext uri="{FF2B5EF4-FFF2-40B4-BE49-F238E27FC236}">
                  <a16:creationId xmlns:a16="http://schemas.microsoft.com/office/drawing/2014/main" id="{0DA21BBF-0BCD-4195-8295-4CC531E03DDA}"/>
                </a:ext>
              </a:extLst>
            </p:cNvPr>
            <p:cNvCxnSpPr>
              <a:cxnSpLocks/>
              <a:stCxn id="31" idx="0"/>
              <a:endCxn id="44" idx="3"/>
            </p:cNvCxnSpPr>
            <p:nvPr/>
          </p:nvCxnSpPr>
          <p:spPr>
            <a:xfrm rot="16200000" flipV="1">
              <a:off x="7817519" y="3542325"/>
              <a:ext cx="911588" cy="598039"/>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CC673572-AB9F-47E8-8A4E-4CBD897A2431}"/>
                </a:ext>
              </a:extLst>
            </p:cNvPr>
            <p:cNvCxnSpPr>
              <a:stCxn id="44" idx="1"/>
              <a:endCxn id="26" idx="3"/>
            </p:cNvCxnSpPr>
            <p:nvPr/>
          </p:nvCxnSpPr>
          <p:spPr>
            <a:xfrm rot="10800000" flipV="1">
              <a:off x="6373925" y="3385550"/>
              <a:ext cx="889168" cy="97945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D4B8AF4-0885-486D-A860-1E81121D54A0}"/>
                </a:ext>
              </a:extLst>
            </p:cNvPr>
            <p:cNvSpPr txBox="1"/>
            <p:nvPr/>
          </p:nvSpPr>
          <p:spPr>
            <a:xfrm>
              <a:off x="6159462" y="3506607"/>
              <a:ext cx="825867" cy="584775"/>
            </a:xfrm>
            <a:prstGeom prst="rect">
              <a:avLst/>
            </a:prstGeom>
            <a:solidFill>
              <a:schemeClr val="bg1"/>
            </a:solidFill>
          </p:spPr>
          <p:txBody>
            <a:bodyPr wrap="none" rtlCol="0">
              <a:spAutoFit/>
            </a:bodyPr>
            <a:lstStyle/>
            <a:p>
              <a:pPr algn="ctr"/>
              <a:r>
                <a:rPr lang="en-US" sz="1600" dirty="0">
                  <a:ea typeface="Amazon Ember Light" panose="020B0403020204020204" pitchFamily="34" charset="0"/>
                  <a:cs typeface="Amazon Ember Light" panose="020B0403020204020204" pitchFamily="34" charset="0"/>
                </a:rPr>
                <a:t>802.1q</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VLAN</a:t>
              </a:r>
            </a:p>
          </p:txBody>
        </p:sp>
        <p:sp>
          <p:nvSpPr>
            <p:cNvPr id="57" name="TextBox 56">
              <a:extLst>
                <a:ext uri="{FF2B5EF4-FFF2-40B4-BE49-F238E27FC236}">
                  <a16:creationId xmlns:a16="http://schemas.microsoft.com/office/drawing/2014/main" id="{883E0474-8E70-488B-A8F8-B6D8F7B2488F}"/>
                </a:ext>
              </a:extLst>
            </p:cNvPr>
            <p:cNvSpPr txBox="1"/>
            <p:nvPr/>
          </p:nvSpPr>
          <p:spPr>
            <a:xfrm>
              <a:off x="4849159" y="4558468"/>
              <a:ext cx="731290" cy="584775"/>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Route</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table</a:t>
              </a:r>
            </a:p>
          </p:txBody>
        </p:sp>
        <p:pic>
          <p:nvPicPr>
            <p:cNvPr id="58" name="Graphic 57">
              <a:extLst>
                <a:ext uri="{FF2B5EF4-FFF2-40B4-BE49-F238E27FC236}">
                  <a16:creationId xmlns:a16="http://schemas.microsoft.com/office/drawing/2014/main" id="{C13CBBCA-3B73-4C60-8C03-C50FF7D5FC7C}"/>
                </a:ext>
                <a:ext uri="{C183D7F6-B498-43B3-948B-1728B52AA6E4}">
                  <adec:decorative xmlns:adec="http://schemas.microsoft.com/office/drawing/2017/decorative" val="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979854" y="4147856"/>
              <a:ext cx="469900" cy="469900"/>
            </a:xfrm>
            <a:prstGeom prst="rect">
              <a:avLst/>
            </a:prstGeom>
          </p:spPr>
        </p:pic>
      </p:grpSp>
      <p:sp>
        <p:nvSpPr>
          <p:cNvPr id="4" name="Footer Placeholder 3">
            <a:extLst>
              <a:ext uri="{FF2B5EF4-FFF2-40B4-BE49-F238E27FC236}">
                <a16:creationId xmlns:a16="http://schemas.microsoft.com/office/drawing/2014/main" id="{F5862541-139F-4393-BE5F-3613C498E5EF}"/>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id="{77E8ACDF-AA30-40F1-8BEA-9BC955E17C75}"/>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latin typeface="+mn-lt"/>
              </a:rPr>
              <a:t>35</a:t>
            </a:fld>
            <a:endParaRPr lang="en-US" dirty="0">
              <a:latin typeface="+mn-lt"/>
            </a:endParaRPr>
          </a:p>
        </p:txBody>
      </p:sp>
    </p:spTree>
    <p:custDataLst>
      <p:tags r:id="rId1"/>
    </p:custDataLst>
    <p:extLst>
      <p:ext uri="{BB962C8B-B14F-4D97-AF65-F5344CB8AC3E}">
        <p14:creationId xmlns:p14="http://schemas.microsoft.com/office/powerpoint/2010/main" val="147059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9B87-A0DA-42B6-8AA0-FFACB2671C01}"/>
              </a:ext>
            </a:extLst>
          </p:cNvPr>
          <p:cNvSpPr>
            <a:spLocks noGrp="1"/>
          </p:cNvSpPr>
          <p:nvPr>
            <p:ph type="title"/>
          </p:nvPr>
        </p:nvSpPr>
        <p:spPr/>
        <p:txBody>
          <a:bodyPr/>
          <a:lstStyle/>
          <a:p>
            <a:r>
              <a:rPr lang="en-US" dirty="0">
                <a:latin typeface="+mn-lt"/>
              </a:rPr>
              <a:t>VPC endpoints</a:t>
            </a:r>
          </a:p>
        </p:txBody>
      </p:sp>
      <p:sp>
        <p:nvSpPr>
          <p:cNvPr id="5" name="Rectangle 4">
            <a:extLst>
              <a:ext uri="{FF2B5EF4-FFF2-40B4-BE49-F238E27FC236}">
                <a16:creationId xmlns:a16="http://schemas.microsoft.com/office/drawing/2014/main" id="{67AB0244-7A41-4AA6-91BB-EB5D4805A53F}"/>
              </a:ext>
            </a:extLst>
          </p:cNvPr>
          <p:cNvSpPr/>
          <p:nvPr/>
        </p:nvSpPr>
        <p:spPr>
          <a:xfrm>
            <a:off x="1063615" y="2181488"/>
            <a:ext cx="3591473" cy="3975703"/>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6" name="Group 5">
            <a:extLst>
              <a:ext uri="{FF2B5EF4-FFF2-40B4-BE49-F238E27FC236}">
                <a16:creationId xmlns:a16="http://schemas.microsoft.com/office/drawing/2014/main" id="{7E90A7D4-7E65-4C84-91E5-FDF56869253D}"/>
              </a:ext>
            </a:extLst>
          </p:cNvPr>
          <p:cNvGrpSpPr/>
          <p:nvPr/>
        </p:nvGrpSpPr>
        <p:grpSpPr>
          <a:xfrm>
            <a:off x="1315653" y="2917013"/>
            <a:ext cx="3200400" cy="1373959"/>
            <a:chOff x="1952969" y="2883528"/>
            <a:chExt cx="3200400" cy="1373959"/>
          </a:xfrm>
        </p:grpSpPr>
        <p:sp>
          <p:nvSpPr>
            <p:cNvPr id="7" name="Rectangle 6">
              <a:extLst>
                <a:ext uri="{FF2B5EF4-FFF2-40B4-BE49-F238E27FC236}">
                  <a16:creationId xmlns:a16="http://schemas.microsoft.com/office/drawing/2014/main" id="{23A4B05D-83A4-4100-92AC-14D0E49EF52F}"/>
                </a:ext>
              </a:extLst>
            </p:cNvPr>
            <p:cNvSpPr/>
            <p:nvPr/>
          </p:nvSpPr>
          <p:spPr>
            <a:xfrm>
              <a:off x="1952969" y="2885887"/>
              <a:ext cx="320040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subnet:10.0.1.0/24</a:t>
              </a:r>
            </a:p>
          </p:txBody>
        </p:sp>
        <p:pic>
          <p:nvPicPr>
            <p:cNvPr id="8" name="Graphic 7">
              <a:extLst>
                <a:ext uri="{FF2B5EF4-FFF2-40B4-BE49-F238E27FC236}">
                  <a16:creationId xmlns:a16="http://schemas.microsoft.com/office/drawing/2014/main" id="{3F0B8C41-46E1-44BF-95A8-21ED46BCF45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52970" y="2883528"/>
              <a:ext cx="457200" cy="457200"/>
            </a:xfrm>
            <a:prstGeom prst="rect">
              <a:avLst/>
            </a:prstGeom>
          </p:spPr>
        </p:pic>
      </p:grpSp>
      <p:pic>
        <p:nvPicPr>
          <p:cNvPr id="10" name="Graphic 9">
            <a:extLst>
              <a:ext uri="{FF2B5EF4-FFF2-40B4-BE49-F238E27FC236}">
                <a16:creationId xmlns:a16="http://schemas.microsoft.com/office/drawing/2014/main" id="{E6441B27-8803-4E8A-89D7-C7A66E1C348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99408" y="3232640"/>
            <a:ext cx="457200" cy="457200"/>
          </a:xfrm>
          <a:prstGeom prst="rect">
            <a:avLst/>
          </a:prstGeom>
        </p:spPr>
      </p:pic>
      <p:grpSp>
        <p:nvGrpSpPr>
          <p:cNvPr id="14" name="Group 13">
            <a:extLst>
              <a:ext uri="{FF2B5EF4-FFF2-40B4-BE49-F238E27FC236}">
                <a16:creationId xmlns:a16="http://schemas.microsoft.com/office/drawing/2014/main" id="{05F84D69-698C-4052-AA61-F198B88AE4BC}"/>
              </a:ext>
            </a:extLst>
          </p:cNvPr>
          <p:cNvGrpSpPr/>
          <p:nvPr/>
        </p:nvGrpSpPr>
        <p:grpSpPr>
          <a:xfrm>
            <a:off x="1315652" y="4444871"/>
            <a:ext cx="3202243" cy="1373958"/>
            <a:chOff x="1952968" y="4411386"/>
            <a:chExt cx="3202243" cy="1373958"/>
          </a:xfrm>
        </p:grpSpPr>
        <p:sp>
          <p:nvSpPr>
            <p:cNvPr id="15" name="Rectangle 14">
              <a:extLst>
                <a:ext uri="{FF2B5EF4-FFF2-40B4-BE49-F238E27FC236}">
                  <a16:creationId xmlns:a16="http://schemas.microsoft.com/office/drawing/2014/main" id="{ED3F3010-872E-4EE8-B9D8-323EDFE90471}"/>
                </a:ext>
              </a:extLst>
            </p:cNvPr>
            <p:cNvSpPr/>
            <p:nvPr/>
          </p:nvSpPr>
          <p:spPr>
            <a:xfrm>
              <a:off x="1952968" y="4413744"/>
              <a:ext cx="3202243"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16" name="Graphic 15">
              <a:extLst>
                <a:ext uri="{FF2B5EF4-FFF2-40B4-BE49-F238E27FC236}">
                  <a16:creationId xmlns:a16="http://schemas.microsoft.com/office/drawing/2014/main" id="{E799D0B8-5DD4-4820-80EE-E79F68F4EE4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2969" y="4411386"/>
              <a:ext cx="457200" cy="457200"/>
            </a:xfrm>
            <a:prstGeom prst="rect">
              <a:avLst/>
            </a:prstGeom>
          </p:spPr>
        </p:pic>
      </p:grpSp>
      <p:cxnSp>
        <p:nvCxnSpPr>
          <p:cNvPr id="18" name="Connector: Curved 17">
            <a:extLst>
              <a:ext uri="{FF2B5EF4-FFF2-40B4-BE49-F238E27FC236}">
                <a16:creationId xmlns:a16="http://schemas.microsoft.com/office/drawing/2014/main" id="{C6D9B23C-BF36-4016-87B3-5A936C9FD59C}"/>
              </a:ext>
            </a:extLst>
          </p:cNvPr>
          <p:cNvCxnSpPr>
            <a:cxnSpLocks/>
            <a:stCxn id="36" idx="3"/>
            <a:endCxn id="35" idx="1"/>
          </p:cNvCxnSpPr>
          <p:nvPr/>
        </p:nvCxnSpPr>
        <p:spPr>
          <a:xfrm flipV="1">
            <a:off x="3858386" y="3569864"/>
            <a:ext cx="1208296" cy="1488705"/>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F6DC64F-32F5-4B8B-9D76-382A532660FA}"/>
              </a:ext>
            </a:extLst>
          </p:cNvPr>
          <p:cNvCxnSpPr>
            <a:cxnSpLocks/>
          </p:cNvCxnSpPr>
          <p:nvPr/>
        </p:nvCxnSpPr>
        <p:spPr>
          <a:xfrm>
            <a:off x="5586781" y="3518181"/>
            <a:ext cx="713597" cy="1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Graphic 19">
            <a:extLst>
              <a:ext uri="{FF2B5EF4-FFF2-40B4-BE49-F238E27FC236}">
                <a16:creationId xmlns:a16="http://schemas.microsoft.com/office/drawing/2014/main" id="{8F12D2F1-2DD4-436A-9E17-634DE0B9A5D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99408" y="4829969"/>
            <a:ext cx="457200" cy="457200"/>
          </a:xfrm>
          <a:prstGeom prst="rect">
            <a:avLst/>
          </a:prstGeom>
        </p:spPr>
      </p:pic>
      <p:sp>
        <p:nvSpPr>
          <p:cNvPr id="21" name="TextBox 20">
            <a:extLst>
              <a:ext uri="{FF2B5EF4-FFF2-40B4-BE49-F238E27FC236}">
                <a16:creationId xmlns:a16="http://schemas.microsoft.com/office/drawing/2014/main" id="{1902E067-6DE5-4B23-96B1-7220AEB20639}"/>
              </a:ext>
            </a:extLst>
          </p:cNvPr>
          <p:cNvSpPr txBox="1"/>
          <p:nvPr/>
        </p:nvSpPr>
        <p:spPr>
          <a:xfrm>
            <a:off x="5935051" y="3824853"/>
            <a:ext cx="1646530" cy="1077218"/>
          </a:xfrm>
          <a:prstGeom prst="rect">
            <a:avLst/>
          </a:prstGeom>
          <a:noFill/>
        </p:spPr>
        <p:txBody>
          <a:bodyPr wrap="square" rtlCol="0">
            <a:spAutoFit/>
          </a:bodyPr>
          <a:lstStyle/>
          <a:p>
            <a:pPr algn="ctr"/>
            <a:r>
              <a:rPr lang="en-US" sz="1600" dirty="0">
                <a:ea typeface="Amazon Ember Light" panose="020B0403020204020204" pitchFamily="34" charset="0"/>
                <a:cs typeface="Arial" panose="020B0604020202020204" pitchFamily="34" charset="0"/>
              </a:rPr>
              <a:t>Amazon</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Simple Storage Service (Amazon S3)</a:t>
            </a:r>
          </a:p>
        </p:txBody>
      </p:sp>
      <p:sp>
        <p:nvSpPr>
          <p:cNvPr id="23" name="Rectangle 22">
            <a:extLst>
              <a:ext uri="{FF2B5EF4-FFF2-40B4-BE49-F238E27FC236}">
                <a16:creationId xmlns:a16="http://schemas.microsoft.com/office/drawing/2014/main" id="{1F3319C9-789E-4F81-8B5C-4BC073C0E18C}"/>
              </a:ext>
            </a:extLst>
          </p:cNvPr>
          <p:cNvSpPr/>
          <p:nvPr/>
        </p:nvSpPr>
        <p:spPr>
          <a:xfrm>
            <a:off x="152401" y="1210046"/>
            <a:ext cx="7418804"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24" name="Graphic 23">
            <a:extLst>
              <a:ext uri="{FF2B5EF4-FFF2-40B4-BE49-F238E27FC236}">
                <a16:creationId xmlns:a16="http://schemas.microsoft.com/office/drawing/2014/main" id="{4124AA9F-9C8F-4FAC-AC97-C6F74AF125B2}"/>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401" y="1210046"/>
            <a:ext cx="457200" cy="457200"/>
          </a:xfrm>
          <a:prstGeom prst="rect">
            <a:avLst/>
          </a:prstGeom>
        </p:spPr>
      </p:pic>
      <p:sp>
        <p:nvSpPr>
          <p:cNvPr id="26" name="Rectangle 25">
            <a:extLst>
              <a:ext uri="{FF2B5EF4-FFF2-40B4-BE49-F238E27FC236}">
                <a16:creationId xmlns:a16="http://schemas.microsoft.com/office/drawing/2014/main" id="{A89853AB-C896-43CA-83D7-A957BBEB7BAD}"/>
              </a:ext>
            </a:extLst>
          </p:cNvPr>
          <p:cNvSpPr/>
          <p:nvPr/>
        </p:nvSpPr>
        <p:spPr>
          <a:xfrm>
            <a:off x="280550" y="1824674"/>
            <a:ext cx="5256031" cy="4460804"/>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27" name="Graphic 26">
            <a:extLst>
              <a:ext uri="{FF2B5EF4-FFF2-40B4-BE49-F238E27FC236}">
                <a16:creationId xmlns:a16="http://schemas.microsoft.com/office/drawing/2014/main" id="{AD352833-EE4B-4845-AD26-57CFB43C7B6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551" y="1824674"/>
            <a:ext cx="457200" cy="457200"/>
          </a:xfrm>
          <a:prstGeom prst="rect">
            <a:avLst/>
          </a:prstGeom>
        </p:spPr>
      </p:pic>
      <p:sp>
        <p:nvSpPr>
          <p:cNvPr id="29" name="Rectangle 28">
            <a:extLst>
              <a:ext uri="{FF2B5EF4-FFF2-40B4-BE49-F238E27FC236}">
                <a16:creationId xmlns:a16="http://schemas.microsoft.com/office/drawing/2014/main" id="{C5D5DB7C-D067-44F4-B834-289A165D4858}"/>
              </a:ext>
            </a:extLst>
          </p:cNvPr>
          <p:cNvSpPr/>
          <p:nvPr/>
        </p:nvSpPr>
        <p:spPr>
          <a:xfrm>
            <a:off x="581948" y="2561140"/>
            <a:ext cx="4712092"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30" name="Graphic 29">
            <a:extLst>
              <a:ext uri="{FF2B5EF4-FFF2-40B4-BE49-F238E27FC236}">
                <a16:creationId xmlns:a16="http://schemas.microsoft.com/office/drawing/2014/main" id="{D48182A9-6B8B-4FB4-98E7-DC7594B81A47}"/>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1948" y="2561140"/>
            <a:ext cx="457200" cy="457200"/>
          </a:xfrm>
          <a:prstGeom prst="rect">
            <a:avLst/>
          </a:prstGeom>
        </p:spPr>
      </p:pic>
      <p:sp>
        <p:nvSpPr>
          <p:cNvPr id="34" name="TextBox 33">
            <a:extLst>
              <a:ext uri="{FF2B5EF4-FFF2-40B4-BE49-F238E27FC236}">
                <a16:creationId xmlns:a16="http://schemas.microsoft.com/office/drawing/2014/main" id="{41BF2177-B638-4744-8399-0ED13294F28B}"/>
              </a:ext>
            </a:extLst>
          </p:cNvPr>
          <p:cNvSpPr txBox="1"/>
          <p:nvPr/>
        </p:nvSpPr>
        <p:spPr>
          <a:xfrm>
            <a:off x="4753244" y="3952555"/>
            <a:ext cx="1096775" cy="830997"/>
          </a:xfrm>
          <a:prstGeom prst="rect">
            <a:avLst/>
          </a:prstGeom>
          <a:solidFill>
            <a:schemeClr val="bg1"/>
          </a:solidFill>
        </p:spPr>
        <p:txBody>
          <a:bodyPr wrap="none" rtlCol="0">
            <a:spAutoFit/>
          </a:bodyPr>
          <a:lstStyle/>
          <a:p>
            <a:pPr algn="ctr"/>
            <a:r>
              <a:rPr lang="en-US" sz="1600" dirty="0">
                <a:ea typeface="Amazon Ember Light" panose="020B0403020204020204" pitchFamily="34" charset="0"/>
                <a:cs typeface="Arial" panose="020B0604020202020204" pitchFamily="34" charset="0"/>
              </a:rPr>
              <a:t>VPC </a:t>
            </a:r>
            <a:br>
              <a:rPr lang="en-US" sz="1600" dirty="0">
                <a:ea typeface="Amazon Ember Light" panose="020B0403020204020204" pitchFamily="34" charset="0"/>
                <a:cs typeface="Arial" panose="020B0604020202020204" pitchFamily="34" charset="0"/>
              </a:rPr>
            </a:br>
            <a:r>
              <a:rPr lang="en-US" sz="1600" dirty="0">
                <a:ea typeface="Amazon Ember Light" panose="020B0403020204020204" pitchFamily="34" charset="0"/>
                <a:cs typeface="Arial" panose="020B0604020202020204" pitchFamily="34" charset="0"/>
              </a:rPr>
              <a:t>endpoint</a:t>
            </a:r>
          </a:p>
          <a:p>
            <a:pPr algn="ctr"/>
            <a:r>
              <a:rPr lang="en-US" sz="1600" dirty="0">
                <a:ea typeface="Amazon Ember Light" panose="020B0403020204020204" pitchFamily="34" charset="0"/>
                <a:cs typeface="Arial" panose="020B0604020202020204" pitchFamily="34" charset="0"/>
              </a:rPr>
              <a:t>(</a:t>
            </a:r>
            <a:r>
              <a:rPr lang="en-US" sz="1600" dirty="0">
                <a:solidFill>
                  <a:schemeClr val="accent6"/>
                </a:solidFill>
                <a:ea typeface="Amazon Ember Light" panose="020B0403020204020204" pitchFamily="34" charset="0"/>
                <a:cs typeface="Arial" panose="020B0604020202020204" pitchFamily="34" charset="0"/>
              </a:rPr>
              <a:t>vpcep-id</a:t>
            </a:r>
            <a:r>
              <a:rPr lang="en-US" sz="1600" dirty="0">
                <a:ea typeface="Amazon Ember Light" panose="020B0403020204020204" pitchFamily="34" charset="0"/>
                <a:cs typeface="Arial" panose="020B0604020202020204" pitchFamily="34" charset="0"/>
              </a:rPr>
              <a:t>)</a:t>
            </a:r>
          </a:p>
        </p:txBody>
      </p:sp>
      <p:pic>
        <p:nvPicPr>
          <p:cNvPr id="35" name="Graphic 34">
            <a:extLst>
              <a:ext uri="{FF2B5EF4-FFF2-40B4-BE49-F238E27FC236}">
                <a16:creationId xmlns:a16="http://schemas.microsoft.com/office/drawing/2014/main" id="{C5FB6F86-7B03-4805-A138-2DBE298A4F23}"/>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066682" y="3334914"/>
            <a:ext cx="469900" cy="469900"/>
          </a:xfrm>
          <a:prstGeom prst="rect">
            <a:avLst/>
          </a:prstGeom>
        </p:spPr>
      </p:pic>
      <p:pic>
        <p:nvPicPr>
          <p:cNvPr id="41" name="Graphic 40">
            <a:extLst>
              <a:ext uri="{FF2B5EF4-FFF2-40B4-BE49-F238E27FC236}">
                <a16:creationId xmlns:a16="http://schemas.microsoft.com/office/drawing/2014/main" id="{E23B3097-1ED3-4CA9-8E81-3AC84A1D1704}"/>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62788" y="3334914"/>
            <a:ext cx="364084" cy="457200"/>
          </a:xfrm>
          <a:prstGeom prst="rect">
            <a:avLst/>
          </a:prstGeom>
        </p:spPr>
      </p:pic>
      <p:sp>
        <p:nvSpPr>
          <p:cNvPr id="33" name="TextBox 32">
            <a:extLst>
              <a:ext uri="{FF2B5EF4-FFF2-40B4-BE49-F238E27FC236}">
                <a16:creationId xmlns:a16="http://schemas.microsoft.com/office/drawing/2014/main" id="{1ECEF27B-339F-482B-B567-CF626DE6A8EB}"/>
              </a:ext>
            </a:extLst>
          </p:cNvPr>
          <p:cNvSpPr txBox="1"/>
          <p:nvPr/>
        </p:nvSpPr>
        <p:spPr>
          <a:xfrm>
            <a:off x="7664821" y="1271840"/>
            <a:ext cx="2553904" cy="338554"/>
          </a:xfrm>
          <a:prstGeom prst="rect">
            <a:avLst/>
          </a:prstGeom>
          <a:noFill/>
        </p:spPr>
        <p:txBody>
          <a:bodyPr wrap="none" rtlCol="0">
            <a:spAutoFit/>
          </a:bodyPr>
          <a:lstStyle/>
          <a:p>
            <a:pPr algn="ctr"/>
            <a:r>
              <a:rPr lang="en-US" sz="1600" dirty="0">
                <a:ea typeface="Amazon Ember" panose="020B0603020204020204" pitchFamily="34" charset="0"/>
                <a:cs typeface="Amazon Ember" panose="020B0603020204020204" pitchFamily="34" charset="0"/>
              </a:rPr>
              <a:t>Public Subnet Route Table</a:t>
            </a:r>
          </a:p>
        </p:txBody>
      </p:sp>
      <p:graphicFrame>
        <p:nvGraphicFramePr>
          <p:cNvPr id="32" name="Table 31">
            <a:extLst>
              <a:ext uri="{FF2B5EF4-FFF2-40B4-BE49-F238E27FC236}">
                <a16:creationId xmlns:a16="http://schemas.microsoft.com/office/drawing/2014/main" id="{3814BA56-6487-426F-93C7-E99E4035C20D}"/>
              </a:ext>
            </a:extLst>
          </p:cNvPr>
          <p:cNvGraphicFramePr>
            <a:graphicFrameLocks noGrp="1"/>
          </p:cNvGraphicFramePr>
          <p:nvPr>
            <p:extLst>
              <p:ext uri="{D42A27DB-BD31-4B8C-83A1-F6EECF244321}">
                <p14:modId xmlns:p14="http://schemas.microsoft.com/office/powerpoint/2010/main" val="244041723"/>
              </p:ext>
            </p:extLst>
          </p:nvPr>
        </p:nvGraphicFramePr>
        <p:xfrm>
          <a:off x="7743906" y="1623616"/>
          <a:ext cx="2467613"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val="3829441895"/>
                    </a:ext>
                  </a:extLst>
                </a:gridCol>
                <a:gridCol w="1002030">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r>
                        <a:rPr lang="en-US" sz="1600" dirty="0"/>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accent6"/>
                          </a:solidFill>
                        </a:rPr>
                        <a:t>Amazon S3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solidFill>
                            <a:schemeClr val="accent6"/>
                          </a:solidFill>
                        </a:rPr>
                        <a:t>vpcep</a:t>
                      </a:r>
                      <a:r>
                        <a:rPr lang="en-US" sz="1600" dirty="0">
                          <a:solidFill>
                            <a:schemeClr val="accent6"/>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sp>
        <p:nvSpPr>
          <p:cNvPr id="42" name="TextBox 41">
            <a:extLst>
              <a:ext uri="{FF2B5EF4-FFF2-40B4-BE49-F238E27FC236}">
                <a16:creationId xmlns:a16="http://schemas.microsoft.com/office/drawing/2014/main" id="{4AE81213-1538-4901-985A-3E9A46F27398}"/>
              </a:ext>
            </a:extLst>
          </p:cNvPr>
          <p:cNvSpPr txBox="1"/>
          <p:nvPr/>
        </p:nvSpPr>
        <p:spPr>
          <a:xfrm>
            <a:off x="7743906" y="3240435"/>
            <a:ext cx="4395133" cy="3108543"/>
          </a:xfrm>
          <a:prstGeom prst="rect">
            <a:avLst/>
          </a:prstGeom>
          <a:noFill/>
        </p:spPr>
        <p:txBody>
          <a:bodyPr wrap="square" rtlCol="0">
            <a:spAutoFit/>
          </a:bodyPr>
          <a:lstStyle/>
          <a:p>
            <a:r>
              <a:rPr lang="en-US" sz="2800" dirty="0">
                <a:ea typeface="Amazon Ember Light" panose="020B0403020204020204" pitchFamily="34" charset="0"/>
                <a:cs typeface="Amazon Ember Light" panose="020B0403020204020204" pitchFamily="34" charset="0"/>
              </a:rPr>
              <a:t>Two types of endpoints:</a:t>
            </a:r>
          </a:p>
          <a:p>
            <a:pPr marL="457200" indent="-457200">
              <a:buClr>
                <a:schemeClr val="tx1"/>
              </a:buClr>
              <a:buFont typeface="Arial" panose="020B0604020202020204" pitchFamily="34" charset="0"/>
              <a:buChar char="•"/>
            </a:pPr>
            <a:r>
              <a:rPr lang="en-US" sz="2800" b="1" dirty="0">
                <a:solidFill>
                  <a:schemeClr val="accent5"/>
                </a:solidFill>
                <a:ea typeface="Amazon Ember Light" panose="020B0403020204020204" pitchFamily="34" charset="0"/>
                <a:cs typeface="Amazon Ember Light" panose="020B0403020204020204" pitchFamily="34" charset="0"/>
              </a:rPr>
              <a:t>Interface</a:t>
            </a:r>
            <a:r>
              <a:rPr lang="en-US" sz="2800" dirty="0">
                <a:ea typeface="Amazon Ember Light" panose="020B0403020204020204" pitchFamily="34" charset="0"/>
                <a:cs typeface="Amazon Ember Light" panose="020B0403020204020204" pitchFamily="34" charset="0"/>
              </a:rPr>
              <a:t> endpoints (powered by AWS PrivateLink)</a:t>
            </a:r>
          </a:p>
          <a:p>
            <a:pPr marL="457200" indent="-457200">
              <a:buClr>
                <a:schemeClr val="tx1"/>
              </a:buClr>
              <a:buFont typeface="Arial" panose="020B0604020202020204" pitchFamily="34" charset="0"/>
              <a:buChar char="•"/>
            </a:pPr>
            <a:r>
              <a:rPr lang="en-US" sz="2800" b="1" dirty="0">
                <a:solidFill>
                  <a:schemeClr val="accent5"/>
                </a:solidFill>
                <a:ea typeface="Amazon Ember Light" panose="020B0403020204020204" pitchFamily="34" charset="0"/>
                <a:cs typeface="Amazon Ember Light" panose="020B0403020204020204" pitchFamily="34" charset="0"/>
              </a:rPr>
              <a:t>Gateway</a:t>
            </a:r>
            <a:r>
              <a:rPr lang="en-US" sz="2800" dirty="0">
                <a:ea typeface="Amazon Ember Light" panose="020B0403020204020204" pitchFamily="34" charset="0"/>
                <a:cs typeface="Amazon Ember Light" panose="020B0403020204020204" pitchFamily="34" charset="0"/>
              </a:rPr>
              <a:t> endpoints (Amazon S3 and Amazon DynamoDB)</a:t>
            </a:r>
          </a:p>
        </p:txBody>
      </p:sp>
      <p:sp>
        <p:nvSpPr>
          <p:cNvPr id="4" name="Footer Placeholder 3">
            <a:extLst>
              <a:ext uri="{FF2B5EF4-FFF2-40B4-BE49-F238E27FC236}">
                <a16:creationId xmlns:a16="http://schemas.microsoft.com/office/drawing/2014/main" id="{5442D857-B56D-4FF1-A8E8-98800E85EDCF}"/>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id="{17D6C47A-3747-4596-9F72-209A4FED6CFC}"/>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latin typeface="+mn-lt"/>
              </a:rPr>
              <a:t>36</a:t>
            </a:fld>
            <a:endParaRPr lang="en-US" dirty="0">
              <a:latin typeface="+mn-lt"/>
            </a:endParaRPr>
          </a:p>
        </p:txBody>
      </p:sp>
      <p:pic>
        <p:nvPicPr>
          <p:cNvPr id="36" name="Graphic 35">
            <a:extLst>
              <a:ext uri="{FF2B5EF4-FFF2-40B4-BE49-F238E27FC236}">
                <a16:creationId xmlns:a16="http://schemas.microsoft.com/office/drawing/2014/main" id="{8D9E41D6-BC3A-40DA-8DCB-FCBD2CF8449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388486" y="4823619"/>
            <a:ext cx="469900" cy="469900"/>
          </a:xfrm>
          <a:prstGeom prst="rect">
            <a:avLst/>
          </a:prstGeom>
        </p:spPr>
      </p:pic>
      <p:cxnSp>
        <p:nvCxnSpPr>
          <p:cNvPr id="31" name="Connector: Elbow 30">
            <a:extLst>
              <a:ext uri="{FF2B5EF4-FFF2-40B4-BE49-F238E27FC236}">
                <a16:creationId xmlns:a16="http://schemas.microsoft.com/office/drawing/2014/main" id="{83C2F41E-844F-42AF-A742-164CBA8B18C7}"/>
              </a:ext>
            </a:extLst>
          </p:cNvPr>
          <p:cNvCxnSpPr>
            <a:cxnSpLocks/>
            <a:stCxn id="10" idx="3"/>
            <a:endCxn id="36" idx="0"/>
          </p:cNvCxnSpPr>
          <p:nvPr/>
        </p:nvCxnSpPr>
        <p:spPr>
          <a:xfrm>
            <a:off x="2556608" y="3461240"/>
            <a:ext cx="1066828" cy="1362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28E559-DECA-481A-8B57-125AA250B67E}"/>
              </a:ext>
            </a:extLst>
          </p:cNvPr>
          <p:cNvCxnSpPr>
            <a:stCxn id="20" idx="3"/>
            <a:endCxn id="36" idx="1"/>
          </p:cNvCxnSpPr>
          <p:nvPr/>
        </p:nvCxnSpPr>
        <p:spPr>
          <a:xfrm>
            <a:off x="2556608" y="5058569"/>
            <a:ext cx="8318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EDDAA94-5A31-4EF2-BD17-D8B39B3CBA54}"/>
              </a:ext>
            </a:extLst>
          </p:cNvPr>
          <p:cNvSpPr txBox="1"/>
          <p:nvPr/>
        </p:nvSpPr>
        <p:spPr>
          <a:xfrm>
            <a:off x="2727197" y="5207666"/>
            <a:ext cx="1792478" cy="584775"/>
          </a:xfrm>
          <a:prstGeom prst="rect">
            <a:avLst/>
          </a:prstGeom>
          <a:noFill/>
        </p:spPr>
        <p:txBody>
          <a:bodyPr wrap="none" rtlCol="0">
            <a:sp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Elastic </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Network Interface</a:t>
            </a:r>
          </a:p>
        </p:txBody>
      </p:sp>
      <p:sp>
        <p:nvSpPr>
          <p:cNvPr id="46" name="TextBox 45">
            <a:extLst>
              <a:ext uri="{FF2B5EF4-FFF2-40B4-BE49-F238E27FC236}">
                <a16:creationId xmlns:a16="http://schemas.microsoft.com/office/drawing/2014/main" id="{C495F6F6-4F06-46AB-972C-626D6517C7A0}"/>
              </a:ext>
            </a:extLst>
          </p:cNvPr>
          <p:cNvSpPr txBox="1"/>
          <p:nvPr/>
        </p:nvSpPr>
        <p:spPr>
          <a:xfrm>
            <a:off x="4154557" y="1245295"/>
            <a:ext cx="3134191" cy="584775"/>
          </a:xfrm>
          <a:prstGeom prst="rect">
            <a:avLst/>
          </a:prstGeom>
          <a:noFill/>
        </p:spPr>
        <p:txBody>
          <a:bodyPr wrap="none" rtlCol="0">
            <a:spAutoFit/>
          </a:bodyPr>
          <a:lstStyle/>
          <a:p>
            <a:r>
              <a:rPr lang="en-US" sz="16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Default DNS hostname or</a:t>
            </a:r>
            <a:br>
              <a:rPr lang="en-US" sz="16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rPr>
              <a:t>endpoint-specific DNS hostname</a:t>
            </a:r>
          </a:p>
        </p:txBody>
      </p:sp>
      <p:cxnSp>
        <p:nvCxnSpPr>
          <p:cNvPr id="48" name="Straight Connector 47">
            <a:extLst>
              <a:ext uri="{FF2B5EF4-FFF2-40B4-BE49-F238E27FC236}">
                <a16:creationId xmlns:a16="http://schemas.microsoft.com/office/drawing/2014/main" id="{E163AF45-E457-4A05-B9E9-912EC5737FF1}"/>
              </a:ext>
            </a:extLst>
          </p:cNvPr>
          <p:cNvCxnSpPr>
            <a:cxnSpLocks/>
            <a:stCxn id="46" idx="1"/>
          </p:cNvCxnSpPr>
          <p:nvPr/>
        </p:nvCxnSpPr>
        <p:spPr>
          <a:xfrm flipH="1">
            <a:off x="2866768" y="1537683"/>
            <a:ext cx="1287789" cy="18635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7363C8F-81BF-440C-9090-501894F917A4}"/>
              </a:ext>
            </a:extLst>
          </p:cNvPr>
          <p:cNvCxnSpPr>
            <a:cxnSpLocks/>
            <a:stCxn id="46" idx="1"/>
          </p:cNvCxnSpPr>
          <p:nvPr/>
        </p:nvCxnSpPr>
        <p:spPr>
          <a:xfrm flipH="1">
            <a:off x="2727197" y="1537683"/>
            <a:ext cx="1427360" cy="34843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25672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4393F6-7078-6045-9BA6-9DF15770B47C}"/>
              </a:ext>
            </a:extLst>
          </p:cNvPr>
          <p:cNvSpPr>
            <a:spLocks noGrp="1"/>
          </p:cNvSpPr>
          <p:nvPr>
            <p:ph type="sldNum" sz="quarter" idx="12"/>
          </p:nvPr>
        </p:nvSpPr>
        <p:spPr/>
        <p:txBody>
          <a:bodyPr/>
          <a:lstStyle/>
          <a:p>
            <a:fld id="{B6A95138-A96E-2F42-A959-2EFD44FE4AB7}" type="slidenum">
              <a:rPr lang="en-US" smtClean="0"/>
              <a:t>37</a:t>
            </a:fld>
            <a:endParaRPr lang="en-US" dirty="0"/>
          </a:p>
        </p:txBody>
      </p:sp>
      <p:sp>
        <p:nvSpPr>
          <p:cNvPr id="4" name="Footer Placeholder 3">
            <a:extLst>
              <a:ext uri="{FF2B5EF4-FFF2-40B4-BE49-F238E27FC236}">
                <a16:creationId xmlns:a16="http://schemas.microsoft.com/office/drawing/2014/main" id="{9FBD5097-E297-FA4A-8448-2D2FD6AA967F}"/>
              </a:ext>
            </a:extLst>
          </p:cNvPr>
          <p:cNvSpPr>
            <a:spLocks noGrp="1"/>
          </p:cNvSpPr>
          <p:nvPr>
            <p:ph type="ftr" sz="quarter" idx="3"/>
          </p:nvPr>
        </p:nvSpPr>
        <p:spPr/>
        <p:txBody>
          <a:bodyPr/>
          <a:lstStyle/>
          <a:p>
            <a:r>
              <a:rPr lang="en-US"/>
              <a:t>© 2019, Amazon Web Services, Inc. or its Affiliates. All rights reserved.</a:t>
            </a:r>
            <a:endParaRPr lang="en-US" dirty="0"/>
          </a:p>
        </p:txBody>
      </p:sp>
      <p:sp>
        <p:nvSpPr>
          <p:cNvPr id="5" name="Title 1">
            <a:extLst>
              <a:ext uri="{FF2B5EF4-FFF2-40B4-BE49-F238E27FC236}">
                <a16:creationId xmlns:a16="http://schemas.microsoft.com/office/drawing/2014/main" id="{865C60C5-6333-AF48-BD36-1291044191F3}"/>
              </a:ext>
            </a:extLst>
          </p:cNvPr>
          <p:cNvSpPr txBox="1">
            <a:spLocks/>
          </p:cNvSpPr>
          <p:nvPr/>
        </p:nvSpPr>
        <p:spPr>
          <a:xfrm>
            <a:off x="419100" y="365125"/>
            <a:ext cx="9034272" cy="474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b="0" i="0" kern="120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AWS Transit Gateway</a:t>
            </a:r>
          </a:p>
        </p:txBody>
      </p:sp>
      <p:sp>
        <p:nvSpPr>
          <p:cNvPr id="6" name="TextBox 5">
            <a:extLst>
              <a:ext uri="{FF2B5EF4-FFF2-40B4-BE49-F238E27FC236}">
                <a16:creationId xmlns:a16="http://schemas.microsoft.com/office/drawing/2014/main" id="{25921BD6-090F-9944-B5EA-B6ECB439443B}"/>
              </a:ext>
            </a:extLst>
          </p:cNvPr>
          <p:cNvSpPr txBox="1"/>
          <p:nvPr/>
        </p:nvSpPr>
        <p:spPr>
          <a:xfrm>
            <a:off x="2250894" y="1366332"/>
            <a:ext cx="202651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From this…</a:t>
            </a:r>
          </a:p>
        </p:txBody>
      </p:sp>
      <p:grpSp>
        <p:nvGrpSpPr>
          <p:cNvPr id="7" name="Group 6">
            <a:extLst>
              <a:ext uri="{FF2B5EF4-FFF2-40B4-BE49-F238E27FC236}">
                <a16:creationId xmlns:a16="http://schemas.microsoft.com/office/drawing/2014/main" id="{2A289BCB-C3F6-794F-A10A-9EC537DD20C9}"/>
              </a:ext>
              <a:ext uri="{C183D7F6-B498-43B3-948B-1728B52AA6E4}">
                <adec:decorative xmlns:adec="http://schemas.microsoft.com/office/drawing/2017/decorative" val="1"/>
              </a:ext>
            </a:extLst>
          </p:cNvPr>
          <p:cNvGrpSpPr/>
          <p:nvPr/>
        </p:nvGrpSpPr>
        <p:grpSpPr>
          <a:xfrm>
            <a:off x="340546" y="2188255"/>
            <a:ext cx="6029042" cy="3722215"/>
            <a:chOff x="-176284" y="1247350"/>
            <a:chExt cx="6029042" cy="3722215"/>
          </a:xfrm>
        </p:grpSpPr>
        <p:cxnSp>
          <p:nvCxnSpPr>
            <p:cNvPr id="8" name="Straight Connector 7">
              <a:extLst>
                <a:ext uri="{FF2B5EF4-FFF2-40B4-BE49-F238E27FC236}">
                  <a16:creationId xmlns:a16="http://schemas.microsoft.com/office/drawing/2014/main" id="{87884EBE-E330-824A-8783-4D304D105613}"/>
                </a:ext>
              </a:extLst>
            </p:cNvPr>
            <p:cNvCxnSpPr>
              <a:cxnSpLocks/>
              <a:stCxn id="47" idx="2"/>
              <a:endCxn id="43" idx="1"/>
            </p:cNvCxnSpPr>
            <p:nvPr/>
          </p:nvCxnSpPr>
          <p:spPr>
            <a:xfrm>
              <a:off x="3465212" y="3043433"/>
              <a:ext cx="590738" cy="101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0B58C82-175D-5F4B-B5D9-D9CE17E807ED}"/>
                </a:ext>
              </a:extLst>
            </p:cNvPr>
            <p:cNvCxnSpPr>
              <a:cxnSpLocks/>
              <a:stCxn id="61" idx="2"/>
              <a:endCxn id="55" idx="1"/>
            </p:cNvCxnSpPr>
            <p:nvPr/>
          </p:nvCxnSpPr>
          <p:spPr>
            <a:xfrm>
              <a:off x="1588711" y="3043433"/>
              <a:ext cx="744553" cy="101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7A90AAA-00FF-0B42-AB4D-63AE4946F8A1}"/>
                </a:ext>
              </a:extLst>
            </p:cNvPr>
            <p:cNvCxnSpPr>
              <a:stCxn id="57" idx="2"/>
              <a:endCxn id="47" idx="1"/>
            </p:cNvCxnSpPr>
            <p:nvPr/>
          </p:nvCxnSpPr>
          <p:spPr>
            <a:xfrm>
              <a:off x="2561872" y="1832126"/>
              <a:ext cx="674740" cy="98270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4227F7-9842-564C-826C-65EA98E27D93}"/>
                </a:ext>
              </a:extLst>
            </p:cNvPr>
            <p:cNvSpPr/>
            <p:nvPr/>
          </p:nvSpPr>
          <p:spPr>
            <a:xfrm>
              <a:off x="2567291" y="1247350"/>
              <a:ext cx="2693826" cy="3722215"/>
            </a:xfrm>
            <a:prstGeom prst="rect">
              <a:avLst/>
            </a:prstGeom>
            <a:noFill/>
            <a:ln w="12700" cap="flat" cmpd="sng" algn="ctr">
              <a:solidFill>
                <a:srgbClr val="5A6B86"/>
              </a:solidFill>
              <a:prstDash val="solid"/>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A6B86"/>
                </a:solidFill>
                <a:effectLst/>
                <a:uLnTx/>
                <a:uFillTx/>
                <a:latin typeface="Arial" panose="020B0604020202020204"/>
                <a:ea typeface="+mn-ea"/>
                <a:cs typeface="+mn-cs"/>
              </a:endParaRPr>
            </a:p>
          </p:txBody>
        </p:sp>
        <p:grpSp>
          <p:nvGrpSpPr>
            <p:cNvPr id="12" name="Group 11">
              <a:extLst>
                <a:ext uri="{FF2B5EF4-FFF2-40B4-BE49-F238E27FC236}">
                  <a16:creationId xmlns:a16="http://schemas.microsoft.com/office/drawing/2014/main" id="{8F44AF3C-2556-7A49-B68B-38EAEFA9FFBD}"/>
                </a:ext>
              </a:extLst>
            </p:cNvPr>
            <p:cNvGrpSpPr/>
            <p:nvPr/>
          </p:nvGrpSpPr>
          <p:grpSpPr>
            <a:xfrm>
              <a:off x="-176284" y="3652045"/>
              <a:ext cx="1180131" cy="1041975"/>
              <a:chOff x="6115881" y="4341029"/>
              <a:chExt cx="1180131" cy="1041975"/>
            </a:xfrm>
          </p:grpSpPr>
          <p:pic>
            <p:nvPicPr>
              <p:cNvPr id="63" name="Graphic 62">
                <a:extLst>
                  <a:ext uri="{FF2B5EF4-FFF2-40B4-BE49-F238E27FC236}">
                    <a16:creationId xmlns:a16="http://schemas.microsoft.com/office/drawing/2014/main" id="{95E5E38E-54A1-4A4B-9011-C1759DEEAB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7346" y="4341029"/>
                <a:ext cx="457200" cy="457200"/>
              </a:xfrm>
              <a:prstGeom prst="rect">
                <a:avLst/>
              </a:prstGeom>
            </p:spPr>
          </p:pic>
          <p:sp>
            <p:nvSpPr>
              <p:cNvPr id="64" name="TextBox 63">
                <a:extLst>
                  <a:ext uri="{FF2B5EF4-FFF2-40B4-BE49-F238E27FC236}">
                    <a16:creationId xmlns:a16="http://schemas.microsoft.com/office/drawing/2014/main" id="{E0297681-59E6-CA4D-88DB-A711335A5B0C}"/>
                  </a:ext>
                </a:extLst>
              </p:cNvPr>
              <p:cNvSpPr txBox="1"/>
              <p:nvPr/>
            </p:nvSpPr>
            <p:spPr>
              <a:xfrm>
                <a:off x="6115881" y="4798229"/>
                <a:ext cx="118013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13" name="Group 12">
              <a:extLst>
                <a:ext uri="{FF2B5EF4-FFF2-40B4-BE49-F238E27FC236}">
                  <a16:creationId xmlns:a16="http://schemas.microsoft.com/office/drawing/2014/main" id="{9DE921C8-246E-FC45-91FE-BC4D37249E0B}"/>
                </a:ext>
              </a:extLst>
            </p:cNvPr>
            <p:cNvGrpSpPr/>
            <p:nvPr/>
          </p:nvGrpSpPr>
          <p:grpSpPr>
            <a:xfrm>
              <a:off x="998645" y="2586233"/>
              <a:ext cx="1180131" cy="1041975"/>
              <a:chOff x="6232409" y="4341029"/>
              <a:chExt cx="1180131" cy="1041975"/>
            </a:xfrm>
          </p:grpSpPr>
          <p:pic>
            <p:nvPicPr>
              <p:cNvPr id="61" name="Graphic 60">
                <a:extLst>
                  <a:ext uri="{FF2B5EF4-FFF2-40B4-BE49-F238E27FC236}">
                    <a16:creationId xmlns:a16="http://schemas.microsoft.com/office/drawing/2014/main" id="{5DB1D12C-16D0-CD4F-8DBD-D8AE227C6FAF}"/>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93875" y="4341029"/>
                <a:ext cx="457200" cy="457200"/>
              </a:xfrm>
              <a:prstGeom prst="rect">
                <a:avLst/>
              </a:prstGeom>
            </p:spPr>
          </p:pic>
          <p:sp>
            <p:nvSpPr>
              <p:cNvPr id="62" name="TextBox 61">
                <a:extLst>
                  <a:ext uri="{FF2B5EF4-FFF2-40B4-BE49-F238E27FC236}">
                    <a16:creationId xmlns:a16="http://schemas.microsoft.com/office/drawing/2014/main" id="{803BBCF4-938A-C34B-9487-66AA63CDE283}"/>
                  </a:ext>
                </a:extLst>
              </p:cNvPr>
              <p:cNvSpPr txBox="1"/>
              <p:nvPr/>
            </p:nvSpPr>
            <p:spPr>
              <a:xfrm>
                <a:off x="6232409" y="4798229"/>
                <a:ext cx="1180131"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14" name="Group 13">
              <a:extLst>
                <a:ext uri="{FF2B5EF4-FFF2-40B4-BE49-F238E27FC236}">
                  <a16:creationId xmlns:a16="http://schemas.microsoft.com/office/drawing/2014/main" id="{CE4474BD-B8EE-3D41-A51A-ADBD047D4CE3}"/>
                </a:ext>
              </a:extLst>
            </p:cNvPr>
            <p:cNvGrpSpPr/>
            <p:nvPr/>
          </p:nvGrpSpPr>
          <p:grpSpPr>
            <a:xfrm>
              <a:off x="998645" y="1374926"/>
              <a:ext cx="1180131" cy="1041975"/>
              <a:chOff x="6232409" y="4341029"/>
              <a:chExt cx="1180131" cy="1041975"/>
            </a:xfrm>
          </p:grpSpPr>
          <p:pic>
            <p:nvPicPr>
              <p:cNvPr id="59" name="Graphic 58">
                <a:extLst>
                  <a:ext uri="{FF2B5EF4-FFF2-40B4-BE49-F238E27FC236}">
                    <a16:creationId xmlns:a16="http://schemas.microsoft.com/office/drawing/2014/main" id="{C586779D-71BF-534B-BC30-04001F8D00B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93875" y="4341029"/>
                <a:ext cx="457200" cy="457200"/>
              </a:xfrm>
              <a:prstGeom prst="rect">
                <a:avLst/>
              </a:prstGeom>
            </p:spPr>
          </p:pic>
          <p:sp>
            <p:nvSpPr>
              <p:cNvPr id="60" name="TextBox 59">
                <a:extLst>
                  <a:ext uri="{FF2B5EF4-FFF2-40B4-BE49-F238E27FC236}">
                    <a16:creationId xmlns:a16="http://schemas.microsoft.com/office/drawing/2014/main" id="{8E03A422-973E-1346-8FBA-57758D2D53CF}"/>
                  </a:ext>
                </a:extLst>
              </p:cNvPr>
              <p:cNvSpPr txBox="1"/>
              <p:nvPr/>
            </p:nvSpPr>
            <p:spPr>
              <a:xfrm>
                <a:off x="6232409" y="4798229"/>
                <a:ext cx="1180131"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15" name="Group 14">
              <a:extLst>
                <a:ext uri="{FF2B5EF4-FFF2-40B4-BE49-F238E27FC236}">
                  <a16:creationId xmlns:a16="http://schemas.microsoft.com/office/drawing/2014/main" id="{220C3086-6C8C-7E48-9C8B-A7B7EBDC7039}"/>
                </a:ext>
              </a:extLst>
            </p:cNvPr>
            <p:cNvGrpSpPr/>
            <p:nvPr/>
          </p:nvGrpSpPr>
          <p:grpSpPr>
            <a:xfrm>
              <a:off x="2099245" y="1374926"/>
              <a:ext cx="925253" cy="1041975"/>
              <a:chOff x="8651361" y="2038184"/>
              <a:chExt cx="925253" cy="1041975"/>
            </a:xfrm>
          </p:grpSpPr>
          <p:pic>
            <p:nvPicPr>
              <p:cNvPr id="57" name="Graphic 56">
                <a:extLst>
                  <a:ext uri="{FF2B5EF4-FFF2-40B4-BE49-F238E27FC236}">
                    <a16:creationId xmlns:a16="http://schemas.microsoft.com/office/drawing/2014/main" id="{A9321AE8-54CA-294C-B10E-DC285EBCEB1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5388" y="2038184"/>
                <a:ext cx="457200" cy="457200"/>
              </a:xfrm>
              <a:prstGeom prst="rect">
                <a:avLst/>
              </a:prstGeom>
            </p:spPr>
          </p:pic>
          <p:sp>
            <p:nvSpPr>
              <p:cNvPr id="58" name="TextBox 57">
                <a:extLst>
                  <a:ext uri="{FF2B5EF4-FFF2-40B4-BE49-F238E27FC236}">
                    <a16:creationId xmlns:a16="http://schemas.microsoft.com/office/drawing/2014/main" id="{41D3F028-75B5-4645-B5B8-C55D01A52732}"/>
                  </a:ext>
                </a:extLst>
              </p:cNvPr>
              <p:cNvSpPr txBox="1"/>
              <p:nvPr/>
            </p:nvSpPr>
            <p:spPr>
              <a:xfrm>
                <a:off x="8651361" y="2495384"/>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16" name="Group 15">
              <a:extLst>
                <a:ext uri="{FF2B5EF4-FFF2-40B4-BE49-F238E27FC236}">
                  <a16:creationId xmlns:a16="http://schemas.microsoft.com/office/drawing/2014/main" id="{199F8125-A28F-8B4A-9FB5-A0F24D7A9CF0}"/>
                </a:ext>
              </a:extLst>
            </p:cNvPr>
            <p:cNvGrpSpPr/>
            <p:nvPr/>
          </p:nvGrpSpPr>
          <p:grpSpPr>
            <a:xfrm>
              <a:off x="2099237" y="3825594"/>
              <a:ext cx="925253" cy="1041975"/>
              <a:chOff x="8651361" y="2038184"/>
              <a:chExt cx="925253" cy="1041975"/>
            </a:xfrm>
          </p:grpSpPr>
          <p:pic>
            <p:nvPicPr>
              <p:cNvPr id="55" name="Graphic 54">
                <a:extLst>
                  <a:ext uri="{FF2B5EF4-FFF2-40B4-BE49-F238E27FC236}">
                    <a16:creationId xmlns:a16="http://schemas.microsoft.com/office/drawing/2014/main" id="{638B453D-8B40-994E-AD53-006705BAC3C5}"/>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5388" y="2038184"/>
                <a:ext cx="457200" cy="457200"/>
              </a:xfrm>
              <a:prstGeom prst="rect">
                <a:avLst/>
              </a:prstGeom>
            </p:spPr>
          </p:pic>
          <p:sp>
            <p:nvSpPr>
              <p:cNvPr id="56" name="TextBox 55">
                <a:extLst>
                  <a:ext uri="{FF2B5EF4-FFF2-40B4-BE49-F238E27FC236}">
                    <a16:creationId xmlns:a16="http://schemas.microsoft.com/office/drawing/2014/main" id="{ACA2B15B-79BF-9B4A-B90C-0AD0386ADE0C}"/>
                  </a:ext>
                </a:extLst>
              </p:cNvPr>
              <p:cNvSpPr txBox="1"/>
              <p:nvPr/>
            </p:nvSpPr>
            <p:spPr>
              <a:xfrm>
                <a:off x="8651361" y="2495384"/>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17" name="Group 16">
              <a:extLst>
                <a:ext uri="{FF2B5EF4-FFF2-40B4-BE49-F238E27FC236}">
                  <a16:creationId xmlns:a16="http://schemas.microsoft.com/office/drawing/2014/main" id="{92D28CA1-FFA2-304F-9C5A-457C97F23E9A}"/>
                </a:ext>
              </a:extLst>
            </p:cNvPr>
            <p:cNvGrpSpPr/>
            <p:nvPr/>
          </p:nvGrpSpPr>
          <p:grpSpPr>
            <a:xfrm>
              <a:off x="2161753" y="2586233"/>
              <a:ext cx="862737" cy="1041975"/>
              <a:chOff x="9022003" y="4878619"/>
              <a:chExt cx="862737" cy="1041975"/>
            </a:xfrm>
          </p:grpSpPr>
          <p:pic>
            <p:nvPicPr>
              <p:cNvPr id="53" name="Graphic 52">
                <a:extLst>
                  <a:ext uri="{FF2B5EF4-FFF2-40B4-BE49-F238E27FC236}">
                    <a16:creationId xmlns:a16="http://schemas.microsoft.com/office/drawing/2014/main" id="{8CC20133-CDE7-464C-A073-D467FF32DB5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51148" y="4878619"/>
                <a:ext cx="457200" cy="457200"/>
              </a:xfrm>
              <a:prstGeom prst="rect">
                <a:avLst/>
              </a:prstGeom>
            </p:spPr>
          </p:pic>
          <p:sp>
            <p:nvSpPr>
              <p:cNvPr id="54" name="TextBox 53">
                <a:extLst>
                  <a:ext uri="{FF2B5EF4-FFF2-40B4-BE49-F238E27FC236}">
                    <a16:creationId xmlns:a16="http://schemas.microsoft.com/office/drawing/2014/main" id="{BA8EE85A-7DA7-CB45-BFD4-F15899F62C5F}"/>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18" name="Group 17">
              <a:extLst>
                <a:ext uri="{FF2B5EF4-FFF2-40B4-BE49-F238E27FC236}">
                  <a16:creationId xmlns:a16="http://schemas.microsoft.com/office/drawing/2014/main" id="{1FA52ACC-FF8C-C747-8A6D-F708BC409B9A}"/>
                </a:ext>
              </a:extLst>
            </p:cNvPr>
            <p:cNvGrpSpPr/>
            <p:nvPr/>
          </p:nvGrpSpPr>
          <p:grpSpPr>
            <a:xfrm>
              <a:off x="2941900" y="1374926"/>
              <a:ext cx="862737" cy="1041975"/>
              <a:chOff x="9022003" y="4878619"/>
              <a:chExt cx="862737" cy="1041975"/>
            </a:xfrm>
          </p:grpSpPr>
          <p:pic>
            <p:nvPicPr>
              <p:cNvPr id="51" name="Graphic 50">
                <a:extLst>
                  <a:ext uri="{FF2B5EF4-FFF2-40B4-BE49-F238E27FC236}">
                    <a16:creationId xmlns:a16="http://schemas.microsoft.com/office/drawing/2014/main" id="{1D847FD0-8362-CD41-9571-B4E88D5BA0D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51148" y="4878619"/>
                <a:ext cx="457200" cy="457200"/>
              </a:xfrm>
              <a:prstGeom prst="rect">
                <a:avLst/>
              </a:prstGeom>
            </p:spPr>
          </p:pic>
          <p:sp>
            <p:nvSpPr>
              <p:cNvPr id="52" name="TextBox 51">
                <a:extLst>
                  <a:ext uri="{FF2B5EF4-FFF2-40B4-BE49-F238E27FC236}">
                    <a16:creationId xmlns:a16="http://schemas.microsoft.com/office/drawing/2014/main" id="{536A27F6-09E0-2F4D-8F33-27EC5421AF71}"/>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19" name="Group 18">
              <a:extLst>
                <a:ext uri="{FF2B5EF4-FFF2-40B4-BE49-F238E27FC236}">
                  <a16:creationId xmlns:a16="http://schemas.microsoft.com/office/drawing/2014/main" id="{2E2A802B-1092-F64F-AD24-F33B86FFA3C8}"/>
                </a:ext>
              </a:extLst>
            </p:cNvPr>
            <p:cNvGrpSpPr/>
            <p:nvPr/>
          </p:nvGrpSpPr>
          <p:grpSpPr>
            <a:xfrm>
              <a:off x="2941900" y="3825594"/>
              <a:ext cx="862737" cy="1041975"/>
              <a:chOff x="9022003" y="4878619"/>
              <a:chExt cx="862737" cy="1041975"/>
            </a:xfrm>
          </p:grpSpPr>
          <p:pic>
            <p:nvPicPr>
              <p:cNvPr id="49" name="Graphic 48">
                <a:extLst>
                  <a:ext uri="{FF2B5EF4-FFF2-40B4-BE49-F238E27FC236}">
                    <a16:creationId xmlns:a16="http://schemas.microsoft.com/office/drawing/2014/main" id="{B939C9B7-DCD1-CB45-AAC9-1359B727A96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51148" y="4878619"/>
                <a:ext cx="457200" cy="457200"/>
              </a:xfrm>
              <a:prstGeom prst="rect">
                <a:avLst/>
              </a:prstGeom>
            </p:spPr>
          </p:pic>
          <p:sp>
            <p:nvSpPr>
              <p:cNvPr id="50" name="TextBox 49">
                <a:extLst>
                  <a:ext uri="{FF2B5EF4-FFF2-40B4-BE49-F238E27FC236}">
                    <a16:creationId xmlns:a16="http://schemas.microsoft.com/office/drawing/2014/main" id="{895B7BF0-254A-4043-90AF-CB916AD77916}"/>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20" name="Group 19">
              <a:extLst>
                <a:ext uri="{FF2B5EF4-FFF2-40B4-BE49-F238E27FC236}">
                  <a16:creationId xmlns:a16="http://schemas.microsoft.com/office/drawing/2014/main" id="{3E16DC1F-1260-7140-A1D0-D19040A108A1}"/>
                </a:ext>
              </a:extLst>
            </p:cNvPr>
            <p:cNvGrpSpPr/>
            <p:nvPr/>
          </p:nvGrpSpPr>
          <p:grpSpPr>
            <a:xfrm>
              <a:off x="3007467" y="2586233"/>
              <a:ext cx="862737" cy="1041975"/>
              <a:chOff x="9022003" y="4878619"/>
              <a:chExt cx="862737" cy="1041975"/>
            </a:xfrm>
          </p:grpSpPr>
          <p:pic>
            <p:nvPicPr>
              <p:cNvPr id="47" name="Graphic 46">
                <a:extLst>
                  <a:ext uri="{FF2B5EF4-FFF2-40B4-BE49-F238E27FC236}">
                    <a16:creationId xmlns:a16="http://schemas.microsoft.com/office/drawing/2014/main" id="{4E375675-7CDF-7B47-BD29-F4C6F0D86AB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51148" y="4878619"/>
                <a:ext cx="457200" cy="457200"/>
              </a:xfrm>
              <a:prstGeom prst="rect">
                <a:avLst/>
              </a:prstGeom>
            </p:spPr>
          </p:pic>
          <p:sp>
            <p:nvSpPr>
              <p:cNvPr id="48" name="TextBox 47">
                <a:extLst>
                  <a:ext uri="{FF2B5EF4-FFF2-40B4-BE49-F238E27FC236}">
                    <a16:creationId xmlns:a16="http://schemas.microsoft.com/office/drawing/2014/main" id="{3A5F40E1-FFD7-D649-A2CE-D8F8804C6B4B}"/>
                  </a:ext>
                </a:extLst>
              </p:cNvPr>
              <p:cNvSpPr txBox="1"/>
              <p:nvPr/>
            </p:nvSpPr>
            <p:spPr>
              <a:xfrm>
                <a:off x="9022003" y="5335819"/>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21" name="Group 20">
              <a:extLst>
                <a:ext uri="{FF2B5EF4-FFF2-40B4-BE49-F238E27FC236}">
                  <a16:creationId xmlns:a16="http://schemas.microsoft.com/office/drawing/2014/main" id="{C8E6E54B-A0A0-8B4A-A1CD-4EC1757EE98A}"/>
                </a:ext>
              </a:extLst>
            </p:cNvPr>
            <p:cNvGrpSpPr/>
            <p:nvPr/>
          </p:nvGrpSpPr>
          <p:grpSpPr>
            <a:xfrm>
              <a:off x="3821923" y="1374926"/>
              <a:ext cx="925253" cy="1041975"/>
              <a:chOff x="5451941" y="1374926"/>
              <a:chExt cx="925253" cy="1041975"/>
            </a:xfrm>
          </p:grpSpPr>
          <p:pic>
            <p:nvPicPr>
              <p:cNvPr id="45" name="Graphic 44">
                <a:extLst>
                  <a:ext uri="{FF2B5EF4-FFF2-40B4-BE49-F238E27FC236}">
                    <a16:creationId xmlns:a16="http://schemas.microsoft.com/office/drawing/2014/main" id="{4E4665BF-54B5-9B4B-BD22-187DDE555A32}"/>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85967" y="1374926"/>
                <a:ext cx="457200" cy="457200"/>
              </a:xfrm>
              <a:prstGeom prst="rect">
                <a:avLst/>
              </a:prstGeom>
            </p:spPr>
          </p:pic>
          <p:sp>
            <p:nvSpPr>
              <p:cNvPr id="46" name="TextBox 45">
                <a:extLst>
                  <a:ext uri="{FF2B5EF4-FFF2-40B4-BE49-F238E27FC236}">
                    <a16:creationId xmlns:a16="http://schemas.microsoft.com/office/drawing/2014/main" id="{3A47F608-F463-1043-9A1E-D30A78FB5F06}"/>
                  </a:ext>
                </a:extLst>
              </p:cNvPr>
              <p:cNvSpPr txBox="1"/>
              <p:nvPr/>
            </p:nvSpPr>
            <p:spPr>
              <a:xfrm>
                <a:off x="5451941" y="1832126"/>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22" name="Group 21">
              <a:extLst>
                <a:ext uri="{FF2B5EF4-FFF2-40B4-BE49-F238E27FC236}">
                  <a16:creationId xmlns:a16="http://schemas.microsoft.com/office/drawing/2014/main" id="{41962D0F-CEB3-184F-B80A-596D729CBFC7}"/>
                </a:ext>
              </a:extLst>
            </p:cNvPr>
            <p:cNvGrpSpPr/>
            <p:nvPr/>
          </p:nvGrpSpPr>
          <p:grpSpPr>
            <a:xfrm>
              <a:off x="3821923" y="3825594"/>
              <a:ext cx="925253" cy="1041975"/>
              <a:chOff x="8651361" y="2038184"/>
              <a:chExt cx="925253" cy="1041975"/>
            </a:xfrm>
          </p:grpSpPr>
          <p:pic>
            <p:nvPicPr>
              <p:cNvPr id="43" name="Graphic 42">
                <a:extLst>
                  <a:ext uri="{FF2B5EF4-FFF2-40B4-BE49-F238E27FC236}">
                    <a16:creationId xmlns:a16="http://schemas.microsoft.com/office/drawing/2014/main" id="{8146AC1D-B2A4-964A-9150-2693EB56E4E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85388" y="2038184"/>
                <a:ext cx="457200" cy="457200"/>
              </a:xfrm>
              <a:prstGeom prst="rect">
                <a:avLst/>
              </a:prstGeom>
            </p:spPr>
          </p:pic>
          <p:sp>
            <p:nvSpPr>
              <p:cNvPr id="44" name="TextBox 43">
                <a:extLst>
                  <a:ext uri="{FF2B5EF4-FFF2-40B4-BE49-F238E27FC236}">
                    <a16:creationId xmlns:a16="http://schemas.microsoft.com/office/drawing/2014/main" id="{67A4C0EE-259C-DF4B-9BA9-8530A2AE9FBD}"/>
                  </a:ext>
                </a:extLst>
              </p:cNvPr>
              <p:cNvSpPr txBox="1"/>
              <p:nvPr/>
            </p:nvSpPr>
            <p:spPr>
              <a:xfrm>
                <a:off x="8651361" y="2495384"/>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23" name="Group 22">
              <a:extLst>
                <a:ext uri="{FF2B5EF4-FFF2-40B4-BE49-F238E27FC236}">
                  <a16:creationId xmlns:a16="http://schemas.microsoft.com/office/drawing/2014/main" id="{76F6B00B-4607-C64C-95C4-91DF2F2B3730}"/>
                </a:ext>
              </a:extLst>
            </p:cNvPr>
            <p:cNvGrpSpPr/>
            <p:nvPr/>
          </p:nvGrpSpPr>
          <p:grpSpPr>
            <a:xfrm>
              <a:off x="3853181" y="2586233"/>
              <a:ext cx="862737" cy="1041975"/>
              <a:chOff x="5483199" y="2586233"/>
              <a:chExt cx="862737" cy="1041975"/>
            </a:xfrm>
          </p:grpSpPr>
          <p:pic>
            <p:nvPicPr>
              <p:cNvPr id="41" name="Graphic 40">
                <a:extLst>
                  <a:ext uri="{FF2B5EF4-FFF2-40B4-BE49-F238E27FC236}">
                    <a16:creationId xmlns:a16="http://schemas.microsoft.com/office/drawing/2014/main" id="{4B696F12-1084-1048-B9E7-128BA375FDC2}"/>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85967" y="2586233"/>
                <a:ext cx="457200" cy="457200"/>
              </a:xfrm>
              <a:prstGeom prst="rect">
                <a:avLst/>
              </a:prstGeom>
            </p:spPr>
          </p:pic>
          <p:sp>
            <p:nvSpPr>
              <p:cNvPr id="42" name="TextBox 41">
                <a:extLst>
                  <a:ext uri="{FF2B5EF4-FFF2-40B4-BE49-F238E27FC236}">
                    <a16:creationId xmlns:a16="http://schemas.microsoft.com/office/drawing/2014/main" id="{1E532962-9675-134A-9756-55315463C283}"/>
                  </a:ext>
                </a:extLst>
              </p:cNvPr>
              <p:cNvSpPr txBox="1"/>
              <p:nvPr/>
            </p:nvSpPr>
            <p:spPr>
              <a:xfrm>
                <a:off x="5483199" y="3043433"/>
                <a:ext cx="862737"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peering</a:t>
                </a:r>
              </a:p>
            </p:txBody>
          </p:sp>
        </p:grpSp>
        <p:grpSp>
          <p:nvGrpSpPr>
            <p:cNvPr id="24" name="Group 23">
              <a:extLst>
                <a:ext uri="{FF2B5EF4-FFF2-40B4-BE49-F238E27FC236}">
                  <a16:creationId xmlns:a16="http://schemas.microsoft.com/office/drawing/2014/main" id="{046DF165-D2D7-DC41-B5B9-44B30FF6CB81}"/>
                </a:ext>
              </a:extLst>
            </p:cNvPr>
            <p:cNvGrpSpPr/>
            <p:nvPr/>
          </p:nvGrpSpPr>
          <p:grpSpPr>
            <a:xfrm>
              <a:off x="4605302" y="2586233"/>
              <a:ext cx="1247456" cy="1316251"/>
              <a:chOff x="6961896" y="1240692"/>
              <a:chExt cx="1247456" cy="1316251"/>
            </a:xfrm>
          </p:grpSpPr>
          <p:pic>
            <p:nvPicPr>
              <p:cNvPr id="39" name="Graphic 38">
                <a:extLst>
                  <a:ext uri="{FF2B5EF4-FFF2-40B4-BE49-F238E27FC236}">
                    <a16:creationId xmlns:a16="http://schemas.microsoft.com/office/drawing/2014/main" id="{6B210A88-9238-A54C-929B-027E969601BE}"/>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57024" y="1240692"/>
                <a:ext cx="457200" cy="457200"/>
              </a:xfrm>
              <a:prstGeom prst="rect">
                <a:avLst/>
              </a:prstGeom>
            </p:spPr>
          </p:pic>
          <p:sp>
            <p:nvSpPr>
              <p:cNvPr id="40" name="TextBox 39">
                <a:extLst>
                  <a:ext uri="{FF2B5EF4-FFF2-40B4-BE49-F238E27FC236}">
                    <a16:creationId xmlns:a16="http://schemas.microsoft.com/office/drawing/2014/main" id="{E011C907-0883-5A46-9E21-AC1CB26D1CC3}"/>
                  </a:ext>
                </a:extLst>
              </p:cNvPr>
              <p:cNvSpPr txBox="1"/>
              <p:nvPr/>
            </p:nvSpPr>
            <p:spPr>
              <a:xfrm>
                <a:off x="6961896" y="1725946"/>
                <a:ext cx="1247456" cy="830997"/>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Direct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gateway</a:t>
                </a:r>
              </a:p>
            </p:txBody>
          </p:sp>
        </p:grpSp>
        <p:cxnSp>
          <p:nvCxnSpPr>
            <p:cNvPr id="25" name="Straight Connector 24">
              <a:extLst>
                <a:ext uri="{FF2B5EF4-FFF2-40B4-BE49-F238E27FC236}">
                  <a16:creationId xmlns:a16="http://schemas.microsoft.com/office/drawing/2014/main" id="{094AA0FA-D86B-BA48-8596-3DA4F636CE4A}"/>
                </a:ext>
              </a:extLst>
            </p:cNvPr>
            <p:cNvCxnSpPr>
              <a:cxnSpLocks/>
              <a:stCxn id="37" idx="2"/>
              <a:endCxn id="61" idx="1"/>
            </p:cNvCxnSpPr>
            <p:nvPr/>
          </p:nvCxnSpPr>
          <p:spPr>
            <a:xfrm>
              <a:off x="413781" y="1832126"/>
              <a:ext cx="946330" cy="982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69A723-969E-8C46-817B-5F2937D7CB7C}"/>
                </a:ext>
              </a:extLst>
            </p:cNvPr>
            <p:cNvCxnSpPr>
              <a:stCxn id="37" idx="3"/>
              <a:endCxn id="59" idx="1"/>
            </p:cNvCxnSpPr>
            <p:nvPr/>
          </p:nvCxnSpPr>
          <p:spPr>
            <a:xfrm>
              <a:off x="642381" y="1603526"/>
              <a:ext cx="717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A81694-4824-7043-80F3-43ECA90E537E}"/>
                </a:ext>
              </a:extLst>
            </p:cNvPr>
            <p:cNvCxnSpPr>
              <a:stCxn id="59" idx="3"/>
              <a:endCxn id="57" idx="1"/>
            </p:cNvCxnSpPr>
            <p:nvPr/>
          </p:nvCxnSpPr>
          <p:spPr>
            <a:xfrm>
              <a:off x="1817311" y="1603526"/>
              <a:ext cx="5159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A1C036-F227-A64B-8DC3-5E119FB3B6DD}"/>
                </a:ext>
              </a:extLst>
            </p:cNvPr>
            <p:cNvCxnSpPr>
              <a:stCxn id="57" idx="3"/>
              <a:endCxn id="51" idx="1"/>
            </p:cNvCxnSpPr>
            <p:nvPr/>
          </p:nvCxnSpPr>
          <p:spPr>
            <a:xfrm>
              <a:off x="2790472" y="1603526"/>
              <a:ext cx="3805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FDE5288-D4AB-844E-85C8-1CEBBE28FE99}"/>
                </a:ext>
              </a:extLst>
            </p:cNvPr>
            <p:cNvCxnSpPr>
              <a:stCxn id="51" idx="3"/>
              <a:endCxn id="45" idx="1"/>
            </p:cNvCxnSpPr>
            <p:nvPr/>
          </p:nvCxnSpPr>
          <p:spPr>
            <a:xfrm>
              <a:off x="3628245" y="1603526"/>
              <a:ext cx="427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22D98F-DC2E-D343-9ACB-7E4F43C0D627}"/>
                </a:ext>
              </a:extLst>
            </p:cNvPr>
            <p:cNvCxnSpPr>
              <a:stCxn id="46" idx="2"/>
              <a:endCxn id="41" idx="0"/>
            </p:cNvCxnSpPr>
            <p:nvPr/>
          </p:nvCxnSpPr>
          <p:spPr>
            <a:xfrm flipH="1">
              <a:off x="4284549" y="2416901"/>
              <a:ext cx="1" cy="1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5C4D1AC-4E1C-8C48-8C89-6FE36C8629EC}"/>
                </a:ext>
              </a:extLst>
            </p:cNvPr>
            <p:cNvCxnSpPr>
              <a:stCxn id="42" idx="2"/>
              <a:endCxn id="43" idx="0"/>
            </p:cNvCxnSpPr>
            <p:nvPr/>
          </p:nvCxnSpPr>
          <p:spPr>
            <a:xfrm>
              <a:off x="4284550" y="3628208"/>
              <a:ext cx="0" cy="197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4524937-8899-1941-A4E5-D4808EF7F70B}"/>
                </a:ext>
              </a:extLst>
            </p:cNvPr>
            <p:cNvCxnSpPr>
              <a:stCxn id="55" idx="3"/>
              <a:endCxn id="49" idx="1"/>
            </p:cNvCxnSpPr>
            <p:nvPr/>
          </p:nvCxnSpPr>
          <p:spPr>
            <a:xfrm>
              <a:off x="2790464" y="4054194"/>
              <a:ext cx="3805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C05BB83-CFF0-BC43-8D87-477CD05632DB}"/>
                </a:ext>
              </a:extLst>
            </p:cNvPr>
            <p:cNvCxnSpPr>
              <a:stCxn id="49" idx="3"/>
              <a:endCxn id="43" idx="1"/>
            </p:cNvCxnSpPr>
            <p:nvPr/>
          </p:nvCxnSpPr>
          <p:spPr>
            <a:xfrm>
              <a:off x="3628245" y="4054194"/>
              <a:ext cx="42770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22432CD-8274-7F4F-91D8-EC2BD8AD9026}"/>
                </a:ext>
              </a:extLst>
            </p:cNvPr>
            <p:cNvGrpSpPr/>
            <p:nvPr/>
          </p:nvGrpSpPr>
          <p:grpSpPr>
            <a:xfrm>
              <a:off x="-123543" y="1374926"/>
              <a:ext cx="1074648" cy="1041975"/>
              <a:chOff x="-1554774" y="1374926"/>
              <a:chExt cx="1074648" cy="1041975"/>
            </a:xfrm>
          </p:grpSpPr>
          <p:pic>
            <p:nvPicPr>
              <p:cNvPr id="37" name="Graphic 36">
                <a:extLst>
                  <a:ext uri="{FF2B5EF4-FFF2-40B4-BE49-F238E27FC236}">
                    <a16:creationId xmlns:a16="http://schemas.microsoft.com/office/drawing/2014/main" id="{F429EB94-5CA8-3442-88BB-D35EDB2650F4}"/>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46050" y="1374926"/>
                <a:ext cx="457200" cy="457200"/>
              </a:xfrm>
              <a:prstGeom prst="rect">
                <a:avLst/>
              </a:prstGeom>
            </p:spPr>
          </p:pic>
          <p:sp>
            <p:nvSpPr>
              <p:cNvPr id="38" name="TextBox 37">
                <a:extLst>
                  <a:ext uri="{FF2B5EF4-FFF2-40B4-BE49-F238E27FC236}">
                    <a16:creationId xmlns:a16="http://schemas.microsoft.com/office/drawing/2014/main" id="{BB8EC05A-68D5-A645-B523-D31AC463EA5E}"/>
                  </a:ext>
                </a:extLst>
              </p:cNvPr>
              <p:cNvSpPr txBox="1"/>
              <p:nvPr/>
            </p:nvSpPr>
            <p:spPr>
              <a:xfrm>
                <a:off x="-1554774" y="1832126"/>
                <a:ext cx="1074648" cy="584775"/>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Customer gateway</a:t>
                </a:r>
              </a:p>
            </p:txBody>
          </p:sp>
        </p:grpSp>
        <p:cxnSp>
          <p:nvCxnSpPr>
            <p:cNvPr id="35" name="Straight Connector 34">
              <a:extLst>
                <a:ext uri="{FF2B5EF4-FFF2-40B4-BE49-F238E27FC236}">
                  <a16:creationId xmlns:a16="http://schemas.microsoft.com/office/drawing/2014/main" id="{AA78EF55-3459-2B47-B1BB-E011689E48D5}"/>
                </a:ext>
              </a:extLst>
            </p:cNvPr>
            <p:cNvCxnSpPr>
              <a:stCxn id="38" idx="2"/>
              <a:endCxn id="63" idx="0"/>
            </p:cNvCxnSpPr>
            <p:nvPr/>
          </p:nvCxnSpPr>
          <p:spPr>
            <a:xfrm>
              <a:off x="413781" y="2416901"/>
              <a:ext cx="0" cy="1235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or: Elbow 93">
              <a:extLst>
                <a:ext uri="{FF2B5EF4-FFF2-40B4-BE49-F238E27FC236}">
                  <a16:creationId xmlns:a16="http://schemas.microsoft.com/office/drawing/2014/main" id="{3FBE9089-092C-E943-9572-C0745350ABBF}"/>
                </a:ext>
              </a:extLst>
            </p:cNvPr>
            <p:cNvCxnSpPr>
              <a:cxnSpLocks/>
              <a:stCxn id="64" idx="2"/>
              <a:endCxn id="44" idx="2"/>
            </p:cNvCxnSpPr>
            <p:nvPr/>
          </p:nvCxnSpPr>
          <p:spPr>
            <a:xfrm rot="16200000" flipH="1">
              <a:off x="2262392" y="2845410"/>
              <a:ext cx="173549" cy="3870768"/>
            </a:xfrm>
            <a:prstGeom prst="bentConnector3">
              <a:avLst>
                <a:gd name="adj1" fmla="val 231721"/>
              </a:avLst>
            </a:prstGeom>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2529C38F-33D5-6243-8914-6F1C2ED94F20}"/>
              </a:ext>
            </a:extLst>
          </p:cNvPr>
          <p:cNvSpPr txBox="1"/>
          <p:nvPr/>
        </p:nvSpPr>
        <p:spPr>
          <a:xfrm>
            <a:off x="8392397" y="1366332"/>
            <a:ext cx="160492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To this…</a:t>
            </a:r>
          </a:p>
        </p:txBody>
      </p:sp>
      <p:grpSp>
        <p:nvGrpSpPr>
          <p:cNvPr id="66" name="Group 65">
            <a:extLst>
              <a:ext uri="{FF2B5EF4-FFF2-40B4-BE49-F238E27FC236}">
                <a16:creationId xmlns:a16="http://schemas.microsoft.com/office/drawing/2014/main" id="{4D5A2727-BA06-694B-87CE-C3AB48128107}"/>
              </a:ext>
              <a:ext uri="{C183D7F6-B498-43B3-948B-1728B52AA6E4}">
                <adec:decorative xmlns:adec="http://schemas.microsoft.com/office/drawing/2017/decorative" val="1"/>
              </a:ext>
            </a:extLst>
          </p:cNvPr>
          <p:cNvGrpSpPr/>
          <p:nvPr/>
        </p:nvGrpSpPr>
        <p:grpSpPr>
          <a:xfrm>
            <a:off x="7496194" y="2182044"/>
            <a:ext cx="4155176" cy="4355019"/>
            <a:chOff x="7111884" y="2182044"/>
            <a:chExt cx="4155176" cy="4355019"/>
          </a:xfrm>
        </p:grpSpPr>
        <p:cxnSp>
          <p:nvCxnSpPr>
            <p:cNvPr id="67" name="Straight Connector 66">
              <a:extLst>
                <a:ext uri="{FF2B5EF4-FFF2-40B4-BE49-F238E27FC236}">
                  <a16:creationId xmlns:a16="http://schemas.microsoft.com/office/drawing/2014/main" id="{A197AB99-8618-434B-98DA-FE994D5C1769}"/>
                </a:ext>
              </a:extLst>
            </p:cNvPr>
            <p:cNvCxnSpPr>
              <a:cxnSpLocks/>
              <a:stCxn id="92" idx="2"/>
            </p:cNvCxnSpPr>
            <p:nvPr/>
          </p:nvCxnSpPr>
          <p:spPr>
            <a:xfrm>
              <a:off x="7574511" y="3362755"/>
              <a:ext cx="1279335" cy="548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313AE97-FC33-2346-B142-C0F9DF0264D9}"/>
                </a:ext>
              </a:extLst>
            </p:cNvPr>
            <p:cNvCxnSpPr>
              <a:stCxn id="80" idx="2"/>
              <a:endCxn id="82" idx="0"/>
            </p:cNvCxnSpPr>
            <p:nvPr/>
          </p:nvCxnSpPr>
          <p:spPr>
            <a:xfrm>
              <a:off x="9189472" y="4559368"/>
              <a:ext cx="1" cy="93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4AA0F25-C169-F04D-BC64-D511206BE130}"/>
                </a:ext>
              </a:extLst>
            </p:cNvPr>
            <p:cNvCxnSpPr>
              <a:stCxn id="80" idx="0"/>
              <a:endCxn id="84" idx="2"/>
            </p:cNvCxnSpPr>
            <p:nvPr/>
          </p:nvCxnSpPr>
          <p:spPr>
            <a:xfrm flipV="1">
              <a:off x="9189472" y="2639244"/>
              <a:ext cx="0" cy="1208924"/>
            </a:xfrm>
            <a:prstGeom prst="line">
              <a:avLst/>
            </a:prstGeom>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12A91BCD-9F46-1944-95D9-D39E2276F39A}"/>
                </a:ext>
              </a:extLst>
            </p:cNvPr>
            <p:cNvGrpSpPr/>
            <p:nvPr/>
          </p:nvGrpSpPr>
          <p:grpSpPr>
            <a:xfrm>
              <a:off x="7111884" y="2905555"/>
              <a:ext cx="925253" cy="1041975"/>
              <a:chOff x="7101945" y="2547743"/>
              <a:chExt cx="925253" cy="1041975"/>
            </a:xfrm>
          </p:grpSpPr>
          <p:pic>
            <p:nvPicPr>
              <p:cNvPr id="92" name="Graphic 91">
                <a:extLst>
                  <a:ext uri="{FF2B5EF4-FFF2-40B4-BE49-F238E27FC236}">
                    <a16:creationId xmlns:a16="http://schemas.microsoft.com/office/drawing/2014/main" id="{3DA8AC9C-D6BF-CC4E-81AA-DC8E004D7D3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35972" y="2547743"/>
                <a:ext cx="457200" cy="457200"/>
              </a:xfrm>
              <a:prstGeom prst="rect">
                <a:avLst/>
              </a:prstGeom>
            </p:spPr>
          </p:pic>
          <p:sp>
            <p:nvSpPr>
              <p:cNvPr id="93" name="TextBox 92">
                <a:extLst>
                  <a:ext uri="{FF2B5EF4-FFF2-40B4-BE49-F238E27FC236}">
                    <a16:creationId xmlns:a16="http://schemas.microsoft.com/office/drawing/2014/main" id="{F24937EC-4E50-EA4F-9FDA-7335E4A3685A}"/>
                  </a:ext>
                </a:extLst>
              </p:cNvPr>
              <p:cNvSpPr txBox="1"/>
              <p:nvPr/>
            </p:nvSpPr>
            <p:spPr>
              <a:xfrm>
                <a:off x="7101945" y="3004943"/>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1" name="Group 70">
              <a:extLst>
                <a:ext uri="{FF2B5EF4-FFF2-40B4-BE49-F238E27FC236}">
                  <a16:creationId xmlns:a16="http://schemas.microsoft.com/office/drawing/2014/main" id="{E8B77404-348A-CB44-8FFE-9F659E1DF64F}"/>
                </a:ext>
              </a:extLst>
            </p:cNvPr>
            <p:cNvGrpSpPr/>
            <p:nvPr/>
          </p:nvGrpSpPr>
          <p:grpSpPr>
            <a:xfrm>
              <a:off x="7111884" y="4621711"/>
              <a:ext cx="925253" cy="1041975"/>
              <a:chOff x="7121823" y="4263899"/>
              <a:chExt cx="925253" cy="1041975"/>
            </a:xfrm>
          </p:grpSpPr>
          <p:pic>
            <p:nvPicPr>
              <p:cNvPr id="90" name="Graphic 89">
                <a:extLst>
                  <a:ext uri="{FF2B5EF4-FFF2-40B4-BE49-F238E27FC236}">
                    <a16:creationId xmlns:a16="http://schemas.microsoft.com/office/drawing/2014/main" id="{0EEC687F-EFED-A64F-8790-ABD1685C817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5850" y="4263899"/>
                <a:ext cx="457200" cy="457200"/>
              </a:xfrm>
              <a:prstGeom prst="rect">
                <a:avLst/>
              </a:prstGeom>
            </p:spPr>
          </p:pic>
          <p:sp>
            <p:nvSpPr>
              <p:cNvPr id="91" name="TextBox 90">
                <a:extLst>
                  <a:ext uri="{FF2B5EF4-FFF2-40B4-BE49-F238E27FC236}">
                    <a16:creationId xmlns:a16="http://schemas.microsoft.com/office/drawing/2014/main" id="{1FF57BD6-169D-BA4D-BD69-7A02EEA15D5E}"/>
                  </a:ext>
                </a:extLst>
              </p:cNvPr>
              <p:cNvSpPr txBox="1"/>
              <p:nvPr/>
            </p:nvSpPr>
            <p:spPr>
              <a:xfrm>
                <a:off x="7121823" y="4721099"/>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2" name="Group 71">
              <a:extLst>
                <a:ext uri="{FF2B5EF4-FFF2-40B4-BE49-F238E27FC236}">
                  <a16:creationId xmlns:a16="http://schemas.microsoft.com/office/drawing/2014/main" id="{35C299B2-892A-B844-AFDA-F855E91B811B}"/>
                </a:ext>
              </a:extLst>
            </p:cNvPr>
            <p:cNvGrpSpPr/>
            <p:nvPr/>
          </p:nvGrpSpPr>
          <p:grpSpPr>
            <a:xfrm>
              <a:off x="10341807" y="2905555"/>
              <a:ext cx="925253" cy="1041975"/>
              <a:chOff x="10314005" y="2547743"/>
              <a:chExt cx="925253" cy="1041975"/>
            </a:xfrm>
          </p:grpSpPr>
          <p:pic>
            <p:nvPicPr>
              <p:cNvPr id="88" name="Graphic 87">
                <a:extLst>
                  <a:ext uri="{FF2B5EF4-FFF2-40B4-BE49-F238E27FC236}">
                    <a16:creationId xmlns:a16="http://schemas.microsoft.com/office/drawing/2014/main" id="{AF41AE31-7528-7E48-A57C-961952D8A6F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48032" y="2547743"/>
                <a:ext cx="457200" cy="457200"/>
              </a:xfrm>
              <a:prstGeom prst="rect">
                <a:avLst/>
              </a:prstGeom>
            </p:spPr>
          </p:pic>
          <p:sp>
            <p:nvSpPr>
              <p:cNvPr id="89" name="TextBox 88">
                <a:extLst>
                  <a:ext uri="{FF2B5EF4-FFF2-40B4-BE49-F238E27FC236}">
                    <a16:creationId xmlns:a16="http://schemas.microsoft.com/office/drawing/2014/main" id="{CE726183-6D2F-6348-AB14-551D7E8E60CE}"/>
                  </a:ext>
                </a:extLst>
              </p:cNvPr>
              <p:cNvSpPr txBox="1"/>
              <p:nvPr/>
            </p:nvSpPr>
            <p:spPr>
              <a:xfrm>
                <a:off x="10314005" y="3004943"/>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3" name="Group 72">
              <a:extLst>
                <a:ext uri="{FF2B5EF4-FFF2-40B4-BE49-F238E27FC236}">
                  <a16:creationId xmlns:a16="http://schemas.microsoft.com/office/drawing/2014/main" id="{EA8FE4B5-33C9-6A4A-9E50-E8D68450AF13}"/>
                </a:ext>
              </a:extLst>
            </p:cNvPr>
            <p:cNvGrpSpPr/>
            <p:nvPr/>
          </p:nvGrpSpPr>
          <p:grpSpPr>
            <a:xfrm>
              <a:off x="10341807" y="4621711"/>
              <a:ext cx="925253" cy="1041975"/>
              <a:chOff x="10369608" y="4263899"/>
              <a:chExt cx="925253" cy="1041975"/>
            </a:xfrm>
          </p:grpSpPr>
          <p:pic>
            <p:nvPicPr>
              <p:cNvPr id="86" name="Graphic 85">
                <a:extLst>
                  <a:ext uri="{FF2B5EF4-FFF2-40B4-BE49-F238E27FC236}">
                    <a16:creationId xmlns:a16="http://schemas.microsoft.com/office/drawing/2014/main" id="{10625DB8-EC7B-AC4F-B07E-C8DB6E330C5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03635" y="4263899"/>
                <a:ext cx="457200" cy="457200"/>
              </a:xfrm>
              <a:prstGeom prst="rect">
                <a:avLst/>
              </a:prstGeom>
            </p:spPr>
          </p:pic>
          <p:sp>
            <p:nvSpPr>
              <p:cNvPr id="87" name="TextBox 86">
                <a:extLst>
                  <a:ext uri="{FF2B5EF4-FFF2-40B4-BE49-F238E27FC236}">
                    <a16:creationId xmlns:a16="http://schemas.microsoft.com/office/drawing/2014/main" id="{3A0A0E2F-2009-D64D-A1DD-D877BD9B566A}"/>
                  </a:ext>
                </a:extLst>
              </p:cNvPr>
              <p:cNvSpPr txBox="1"/>
              <p:nvPr/>
            </p:nvSpPr>
            <p:spPr>
              <a:xfrm>
                <a:off x="10369608" y="4721099"/>
                <a:ext cx="925253"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Amazon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VPC</a:t>
                </a:r>
              </a:p>
            </p:txBody>
          </p:sp>
        </p:grpSp>
        <p:grpSp>
          <p:nvGrpSpPr>
            <p:cNvPr id="74" name="Group 73">
              <a:extLst>
                <a:ext uri="{FF2B5EF4-FFF2-40B4-BE49-F238E27FC236}">
                  <a16:creationId xmlns:a16="http://schemas.microsoft.com/office/drawing/2014/main" id="{100FB085-BCAD-EB4C-AABC-5BE140B89459}"/>
                </a:ext>
              </a:extLst>
            </p:cNvPr>
            <p:cNvGrpSpPr/>
            <p:nvPr/>
          </p:nvGrpSpPr>
          <p:grpSpPr>
            <a:xfrm>
              <a:off x="8565744" y="2182044"/>
              <a:ext cx="1247456" cy="1316251"/>
              <a:chOff x="8627338" y="1824232"/>
              <a:chExt cx="1247456" cy="1316251"/>
            </a:xfrm>
          </p:grpSpPr>
          <p:pic>
            <p:nvPicPr>
              <p:cNvPr id="84" name="Graphic 83">
                <a:extLst>
                  <a:ext uri="{FF2B5EF4-FFF2-40B4-BE49-F238E27FC236}">
                    <a16:creationId xmlns:a16="http://schemas.microsoft.com/office/drawing/2014/main" id="{49A75FB0-02E6-094A-B9FB-7A3FE4B1ACB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22466" y="1824232"/>
                <a:ext cx="457200" cy="457200"/>
              </a:xfrm>
              <a:prstGeom prst="rect">
                <a:avLst/>
              </a:prstGeom>
            </p:spPr>
          </p:pic>
          <p:sp>
            <p:nvSpPr>
              <p:cNvPr id="85" name="TextBox 84">
                <a:extLst>
                  <a:ext uri="{FF2B5EF4-FFF2-40B4-BE49-F238E27FC236}">
                    <a16:creationId xmlns:a16="http://schemas.microsoft.com/office/drawing/2014/main" id="{85203EA5-0632-4A49-83D6-1065DC304ED1}"/>
                  </a:ext>
                </a:extLst>
              </p:cNvPr>
              <p:cNvSpPr txBox="1"/>
              <p:nvPr/>
            </p:nvSpPr>
            <p:spPr>
              <a:xfrm>
                <a:off x="8627338" y="2309486"/>
                <a:ext cx="1247456" cy="830997"/>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Direct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gateway</a:t>
                </a:r>
              </a:p>
            </p:txBody>
          </p:sp>
        </p:grpSp>
        <p:grpSp>
          <p:nvGrpSpPr>
            <p:cNvPr id="75" name="Group 74">
              <a:extLst>
                <a:ext uri="{FF2B5EF4-FFF2-40B4-BE49-F238E27FC236}">
                  <a16:creationId xmlns:a16="http://schemas.microsoft.com/office/drawing/2014/main" id="{98806469-F125-C743-86B8-E30F2C6F27C1}"/>
                </a:ext>
              </a:extLst>
            </p:cNvPr>
            <p:cNvGrpSpPr/>
            <p:nvPr/>
          </p:nvGrpSpPr>
          <p:grpSpPr>
            <a:xfrm>
              <a:off x="8599407" y="5495088"/>
              <a:ext cx="1180131" cy="1041975"/>
              <a:chOff x="8651785" y="5137276"/>
              <a:chExt cx="1180131" cy="1041975"/>
            </a:xfrm>
          </p:grpSpPr>
          <p:pic>
            <p:nvPicPr>
              <p:cNvPr id="82" name="Graphic 81">
                <a:extLst>
                  <a:ext uri="{FF2B5EF4-FFF2-40B4-BE49-F238E27FC236}">
                    <a16:creationId xmlns:a16="http://schemas.microsoft.com/office/drawing/2014/main" id="{E0BBF6DD-7390-BE40-828B-20F7574B72A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13251" y="5137276"/>
                <a:ext cx="457200" cy="457200"/>
              </a:xfrm>
              <a:prstGeom prst="rect">
                <a:avLst/>
              </a:prstGeom>
            </p:spPr>
          </p:pic>
          <p:sp>
            <p:nvSpPr>
              <p:cNvPr id="83" name="TextBox 82">
                <a:extLst>
                  <a:ext uri="{FF2B5EF4-FFF2-40B4-BE49-F238E27FC236}">
                    <a16:creationId xmlns:a16="http://schemas.microsoft.com/office/drawing/2014/main" id="{C432473C-ED38-9843-86D6-B79A563F0740}"/>
                  </a:ext>
                </a:extLst>
              </p:cNvPr>
              <p:cNvSpPr txBox="1"/>
              <p:nvPr/>
            </p:nvSpPr>
            <p:spPr>
              <a:xfrm>
                <a:off x="8651785" y="5594476"/>
                <a:ext cx="1180131"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VPN</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connection</a:t>
                </a:r>
              </a:p>
            </p:txBody>
          </p:sp>
        </p:grpSp>
        <p:grpSp>
          <p:nvGrpSpPr>
            <p:cNvPr id="76" name="Group 75">
              <a:extLst>
                <a:ext uri="{FF2B5EF4-FFF2-40B4-BE49-F238E27FC236}">
                  <a16:creationId xmlns:a16="http://schemas.microsoft.com/office/drawing/2014/main" id="{AE947A8B-CFC5-AD44-BDBF-47EB75604039}"/>
                </a:ext>
              </a:extLst>
            </p:cNvPr>
            <p:cNvGrpSpPr/>
            <p:nvPr/>
          </p:nvGrpSpPr>
          <p:grpSpPr>
            <a:xfrm>
              <a:off x="8374986" y="3848168"/>
              <a:ext cx="1628972" cy="1297047"/>
              <a:chOff x="8427364" y="3383600"/>
              <a:chExt cx="1628972" cy="1297047"/>
            </a:xfrm>
          </p:grpSpPr>
          <p:pic>
            <p:nvPicPr>
              <p:cNvPr id="80" name="Graphic 79">
                <a:extLst>
                  <a:ext uri="{FF2B5EF4-FFF2-40B4-BE49-F238E27FC236}">
                    <a16:creationId xmlns:a16="http://schemas.microsoft.com/office/drawing/2014/main" id="{F7027D6E-9819-3B41-980C-E6DA639B9621}"/>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886250" y="3383600"/>
                <a:ext cx="711200" cy="711200"/>
              </a:xfrm>
              <a:prstGeom prst="rect">
                <a:avLst/>
              </a:prstGeom>
            </p:spPr>
          </p:pic>
          <p:sp>
            <p:nvSpPr>
              <p:cNvPr id="81" name="TextBox 80">
                <a:extLst>
                  <a:ext uri="{FF2B5EF4-FFF2-40B4-BE49-F238E27FC236}">
                    <a16:creationId xmlns:a16="http://schemas.microsoft.com/office/drawing/2014/main" id="{B25E2BF4-CB5E-9D44-813C-5AD042C7BB53}"/>
                  </a:ext>
                </a:extLst>
              </p:cNvPr>
              <p:cNvSpPr txBox="1"/>
              <p:nvPr/>
            </p:nvSpPr>
            <p:spPr>
              <a:xfrm>
                <a:off x="8427364" y="4095872"/>
                <a:ext cx="1628972" cy="584775"/>
              </a:xfrm>
              <a:prstGeom prst="rect">
                <a:avLst/>
              </a:prstGeom>
              <a:solidFill>
                <a:schemeClr val="bg1"/>
              </a:solid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AWS </a:t>
                </a:r>
                <a:b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b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Transit Gateway</a:t>
                </a:r>
              </a:p>
            </p:txBody>
          </p:sp>
        </p:grpSp>
        <p:cxnSp>
          <p:nvCxnSpPr>
            <p:cNvPr id="77" name="Straight Connector 76">
              <a:extLst>
                <a:ext uri="{FF2B5EF4-FFF2-40B4-BE49-F238E27FC236}">
                  <a16:creationId xmlns:a16="http://schemas.microsoft.com/office/drawing/2014/main" id="{BF48869B-2278-BE47-B2B6-D027FB19F963}"/>
                </a:ext>
              </a:extLst>
            </p:cNvPr>
            <p:cNvCxnSpPr>
              <a:cxnSpLocks/>
              <a:endCxn id="90" idx="3"/>
            </p:cNvCxnSpPr>
            <p:nvPr/>
          </p:nvCxnSpPr>
          <p:spPr>
            <a:xfrm flipH="1">
              <a:off x="7803111" y="4456751"/>
              <a:ext cx="1030761" cy="393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E73CC6-F55C-FA4A-BEB0-380AC40162AB}"/>
                </a:ext>
              </a:extLst>
            </p:cNvPr>
            <p:cNvCxnSpPr>
              <a:cxnSpLocks/>
              <a:endCxn id="88" idx="1"/>
            </p:cNvCxnSpPr>
            <p:nvPr/>
          </p:nvCxnSpPr>
          <p:spPr>
            <a:xfrm flipV="1">
              <a:off x="9545072" y="3134155"/>
              <a:ext cx="1030762" cy="813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FEC5C4C-E978-1640-9DF7-F368A9DCCA4C}"/>
                </a:ext>
              </a:extLst>
            </p:cNvPr>
            <p:cNvCxnSpPr>
              <a:cxnSpLocks/>
              <a:endCxn id="86" idx="1"/>
            </p:cNvCxnSpPr>
            <p:nvPr/>
          </p:nvCxnSpPr>
          <p:spPr>
            <a:xfrm>
              <a:off x="9545072" y="4424607"/>
              <a:ext cx="1030762" cy="42570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7173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CB7B-0806-44E8-B382-113C9D5EF30E}"/>
              </a:ext>
            </a:extLst>
          </p:cNvPr>
          <p:cNvSpPr>
            <a:spLocks noGrp="1"/>
          </p:cNvSpPr>
          <p:nvPr>
            <p:ph type="title"/>
          </p:nvPr>
        </p:nvSpPr>
        <p:spPr/>
        <p:txBody>
          <a:bodyPr/>
          <a:lstStyle/>
          <a:p>
            <a:r>
              <a:rPr lang="en-US" dirty="0"/>
              <a:t>Activity: Label this network diagram</a:t>
            </a:r>
          </a:p>
        </p:txBody>
      </p:sp>
      <p:grpSp>
        <p:nvGrpSpPr>
          <p:cNvPr id="15" name="Group 14" descr="architecture diagram with question marks over various components that need a label.">
            <a:extLst>
              <a:ext uri="{FF2B5EF4-FFF2-40B4-BE49-F238E27FC236}">
                <a16:creationId xmlns:a16="http://schemas.microsoft.com/office/drawing/2014/main" id="{E9483FA9-C64B-4385-9914-2DD013EFC3B8}"/>
              </a:ext>
            </a:extLst>
          </p:cNvPr>
          <p:cNvGrpSpPr/>
          <p:nvPr/>
        </p:nvGrpSpPr>
        <p:grpSpPr>
          <a:xfrm>
            <a:off x="152400" y="1207045"/>
            <a:ext cx="11887200" cy="5149305"/>
            <a:chOff x="152400" y="1207045"/>
            <a:chExt cx="11887200" cy="5149305"/>
          </a:xfrm>
        </p:grpSpPr>
        <p:sp>
          <p:nvSpPr>
            <p:cNvPr id="7" name="Rectangle 6">
              <a:extLst>
                <a:ext uri="{FF2B5EF4-FFF2-40B4-BE49-F238E27FC236}">
                  <a16:creationId xmlns:a16="http://schemas.microsoft.com/office/drawing/2014/main" id="{F171ADE5-0976-44A9-9A89-45C11481B784}"/>
                </a:ext>
              </a:extLst>
            </p:cNvPr>
            <p:cNvSpPr/>
            <p:nvPr/>
          </p:nvSpPr>
          <p:spPr>
            <a:xfrm>
              <a:off x="152400" y="1213376"/>
              <a:ext cx="11887200" cy="514297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sp>
          <p:nvSpPr>
            <p:cNvPr id="60" name="Rectangle 59">
              <a:extLst>
                <a:ext uri="{FF2B5EF4-FFF2-40B4-BE49-F238E27FC236}">
                  <a16:creationId xmlns:a16="http://schemas.microsoft.com/office/drawing/2014/main" id="{DBF2B20B-9790-4B72-ABB4-8220A1E13520}"/>
                </a:ext>
              </a:extLst>
            </p:cNvPr>
            <p:cNvSpPr/>
            <p:nvPr/>
          </p:nvSpPr>
          <p:spPr>
            <a:xfrm>
              <a:off x="2562575" y="4178210"/>
              <a:ext cx="3202243" cy="164592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r>
                <a:rPr kumimoji="0" lang="en-US" sz="1600" b="0" i="0" u="none" strike="noStrike" kern="0" cap="none" spc="0" normalizeH="0" baseline="0" noProof="0" dirty="0">
                  <a:ln>
                    <a:noFill/>
                  </a:ln>
                  <a:solidFill>
                    <a:srgbClr val="E6F2F8"/>
                  </a:solidFill>
                  <a:effectLst/>
                  <a:uLnTx/>
                  <a:uFillTx/>
                  <a:ea typeface="+mn-ea"/>
                  <a:cs typeface="+mn-cs"/>
                </a:rPr>
                <a:t>Private subnet</a:t>
              </a:r>
              <a:r>
                <a:rPr kumimoji="0" lang="en-US" sz="1600" b="0" i="0" u="none" strike="noStrike" kern="0" cap="none" spc="0" normalizeH="0" baseline="0" noProof="0" dirty="0">
                  <a:ln>
                    <a:noFill/>
                  </a:ln>
                  <a:solidFill>
                    <a:srgbClr val="007CBC"/>
                  </a:solidFill>
                  <a:effectLst/>
                  <a:uLnTx/>
                  <a:uFillTx/>
                  <a:ea typeface="+mn-ea"/>
                  <a:cs typeface="+mn-cs"/>
                </a:rPr>
                <a:t>: 10.0.2.0/24</a:t>
              </a:r>
            </a:p>
          </p:txBody>
        </p:sp>
        <p:sp>
          <p:nvSpPr>
            <p:cNvPr id="6" name="Rectangle 5">
              <a:extLst>
                <a:ext uri="{FF2B5EF4-FFF2-40B4-BE49-F238E27FC236}">
                  <a16:creationId xmlns:a16="http://schemas.microsoft.com/office/drawing/2014/main" id="{8A00625C-5F01-45B9-BEB9-66443831D928}"/>
                </a:ext>
              </a:extLst>
            </p:cNvPr>
            <p:cNvSpPr/>
            <p:nvPr/>
          </p:nvSpPr>
          <p:spPr>
            <a:xfrm>
              <a:off x="1330105" y="2319231"/>
              <a:ext cx="6428414" cy="362413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a:t>
              </a:r>
            </a:p>
          </p:txBody>
        </p:sp>
        <p:sp>
          <p:nvSpPr>
            <p:cNvPr id="8" name="Rectangle 7">
              <a:extLst>
                <a:ext uri="{FF2B5EF4-FFF2-40B4-BE49-F238E27FC236}">
                  <a16:creationId xmlns:a16="http://schemas.microsoft.com/office/drawing/2014/main" id="{5B4C0FFB-E5B5-4C67-BE6A-8B849867AEE6}"/>
                </a:ext>
              </a:extLst>
            </p:cNvPr>
            <p:cNvSpPr/>
            <p:nvPr/>
          </p:nvSpPr>
          <p:spPr>
            <a:xfrm>
              <a:off x="2365951" y="1856508"/>
              <a:ext cx="3591473" cy="4239491"/>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7CBC"/>
                </a:solidFill>
                <a:effectLst/>
                <a:uLnTx/>
                <a:uFillTx/>
                <a:ea typeface="+mn-ea"/>
                <a:cs typeface="+mn-cs"/>
              </a:endParaRPr>
            </a:p>
          </p:txBody>
        </p:sp>
        <p:pic>
          <p:nvPicPr>
            <p:cNvPr id="9" name="Graphic 8">
              <a:extLst>
                <a:ext uri="{FF2B5EF4-FFF2-40B4-BE49-F238E27FC236}">
                  <a16:creationId xmlns:a16="http://schemas.microsoft.com/office/drawing/2014/main" id="{B9C9485F-2EBC-422E-83CE-8240D384700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2400" y="1207045"/>
              <a:ext cx="457200" cy="457200"/>
            </a:xfrm>
            <a:prstGeom prst="rect">
              <a:avLst/>
            </a:prstGeom>
          </p:spPr>
        </p:pic>
        <p:pic>
          <p:nvPicPr>
            <p:cNvPr id="10" name="Graphic 9">
              <a:extLst>
                <a:ext uri="{FF2B5EF4-FFF2-40B4-BE49-F238E27FC236}">
                  <a16:creationId xmlns:a16="http://schemas.microsoft.com/office/drawing/2014/main" id="{57B9F8D3-23EE-4311-9531-2D91CA789FF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0104" y="2319231"/>
              <a:ext cx="457200" cy="457200"/>
            </a:xfrm>
            <a:prstGeom prst="rect">
              <a:avLst/>
            </a:prstGeom>
          </p:spPr>
        </p:pic>
        <p:sp>
          <p:nvSpPr>
            <p:cNvPr id="11" name="TextBox 10">
              <a:extLst>
                <a:ext uri="{FF2B5EF4-FFF2-40B4-BE49-F238E27FC236}">
                  <a16:creationId xmlns:a16="http://schemas.microsoft.com/office/drawing/2014/main" id="{886F81AE-A049-4C19-9057-49A3AC07DB81}"/>
                </a:ext>
              </a:extLst>
            </p:cNvPr>
            <p:cNvSpPr txBox="1"/>
            <p:nvPr/>
          </p:nvSpPr>
          <p:spPr>
            <a:xfrm>
              <a:off x="5751918" y="5561494"/>
              <a:ext cx="2006600" cy="338554"/>
            </a:xfrm>
            <a:prstGeom prst="rect">
              <a:avLst/>
            </a:prstGeom>
            <a:noFill/>
          </p:spPr>
          <p:txBody>
            <a:bodyPr wrap="square" rtlCol="0">
              <a:spAutoFit/>
            </a:bodyPr>
            <a:lstStyle/>
            <a:p>
              <a:pPr algn="ctr"/>
              <a:r>
                <a:rPr lang="en-US" sz="1600" dirty="0">
                  <a:solidFill>
                    <a:srgbClr val="1D8900"/>
                  </a:solidFill>
                </a:rPr>
                <a:t>10.0.0.0/16</a:t>
              </a:r>
            </a:p>
          </p:txBody>
        </p:sp>
        <p:sp>
          <p:nvSpPr>
            <p:cNvPr id="12" name="Rectangle 11">
              <a:extLst>
                <a:ext uri="{FF2B5EF4-FFF2-40B4-BE49-F238E27FC236}">
                  <a16:creationId xmlns:a16="http://schemas.microsoft.com/office/drawing/2014/main" id="{E7166951-D5F5-4D5F-A929-89BD67EC61E6}"/>
                </a:ext>
              </a:extLst>
            </p:cNvPr>
            <p:cNvSpPr/>
            <p:nvPr/>
          </p:nvSpPr>
          <p:spPr>
            <a:xfrm>
              <a:off x="2562576" y="2442536"/>
              <a:ext cx="3202243" cy="164592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E9F3E6"/>
                  </a:solidFill>
                  <a:effectLst/>
                  <a:uLnTx/>
                  <a:uFillTx/>
                  <a:ea typeface="+mn-ea"/>
                  <a:cs typeface="+mn-cs"/>
                </a:rPr>
                <a:t>Public subnet</a:t>
              </a:r>
              <a:r>
                <a:rPr kumimoji="0" lang="en-US" sz="1600" b="0" i="0" u="none" strike="noStrike" kern="0" cap="none" spc="0" normalizeH="0" baseline="0" noProof="0" dirty="0">
                  <a:ln>
                    <a:noFill/>
                  </a:ln>
                  <a:solidFill>
                    <a:srgbClr val="1D8900"/>
                  </a:solidFill>
                  <a:effectLst/>
                  <a:uLnTx/>
                  <a:uFillTx/>
                  <a:ea typeface="+mn-ea"/>
                  <a:cs typeface="+mn-cs"/>
                </a:rPr>
                <a:t>:10.0.1.0/24</a:t>
              </a:r>
            </a:p>
          </p:txBody>
        </p:sp>
        <p:pic>
          <p:nvPicPr>
            <p:cNvPr id="13" name="Graphic 12">
              <a:extLst>
                <a:ext uri="{FF2B5EF4-FFF2-40B4-BE49-F238E27FC236}">
                  <a16:creationId xmlns:a16="http://schemas.microsoft.com/office/drawing/2014/main" id="{0267DA52-0955-4E35-8F29-A775580B9157}"/>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2577" y="2440178"/>
              <a:ext cx="457200" cy="457200"/>
            </a:xfrm>
            <a:prstGeom prst="rect">
              <a:avLst/>
            </a:prstGeom>
          </p:spPr>
        </p:pic>
        <p:pic>
          <p:nvPicPr>
            <p:cNvPr id="19" name="Graphic 18">
              <a:extLst>
                <a:ext uri="{FF2B5EF4-FFF2-40B4-BE49-F238E27FC236}">
                  <a16:creationId xmlns:a16="http://schemas.microsoft.com/office/drawing/2014/main" id="{0E04E710-C136-4047-9C54-ECAA9EACC9A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20269" y="2064878"/>
              <a:ext cx="469900" cy="469900"/>
            </a:xfrm>
            <a:prstGeom prst="rect">
              <a:avLst/>
            </a:prstGeom>
          </p:spPr>
        </p:pic>
        <p:pic>
          <p:nvPicPr>
            <p:cNvPr id="39" name="Graphic 38">
              <a:extLst>
                <a:ext uri="{FF2B5EF4-FFF2-40B4-BE49-F238E27FC236}">
                  <a16:creationId xmlns:a16="http://schemas.microsoft.com/office/drawing/2014/main" id="{F15121F8-03C4-4A82-8228-CF9C5D6849DC}"/>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01869" y="3034149"/>
              <a:ext cx="457200" cy="457200"/>
            </a:xfrm>
            <a:prstGeom prst="rect">
              <a:avLst/>
            </a:prstGeom>
          </p:spPr>
        </p:pic>
        <p:pic>
          <p:nvPicPr>
            <p:cNvPr id="44" name="Graphic 43">
              <a:extLst>
                <a:ext uri="{FF2B5EF4-FFF2-40B4-BE49-F238E27FC236}">
                  <a16:creationId xmlns:a16="http://schemas.microsoft.com/office/drawing/2014/main" id="{85E76D4D-E3FF-4864-A50B-F16B6A929B2F}"/>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35096" y="5099544"/>
              <a:ext cx="457200" cy="457200"/>
            </a:xfrm>
            <a:prstGeom prst="rect">
              <a:avLst/>
            </a:prstGeom>
          </p:spPr>
        </p:pic>
        <p:pic>
          <p:nvPicPr>
            <p:cNvPr id="61" name="Graphic 60">
              <a:extLst>
                <a:ext uri="{FF2B5EF4-FFF2-40B4-BE49-F238E27FC236}">
                  <a16:creationId xmlns:a16="http://schemas.microsoft.com/office/drawing/2014/main" id="{CCF479AE-2B36-4C6F-88F8-C48CDD88D7D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562576" y="4178210"/>
              <a:ext cx="457200" cy="457200"/>
            </a:xfrm>
            <a:prstGeom prst="rect">
              <a:avLst/>
            </a:prstGeom>
          </p:spPr>
        </p:pic>
        <p:pic>
          <p:nvPicPr>
            <p:cNvPr id="71" name="Graphic 70">
              <a:extLst>
                <a:ext uri="{FF2B5EF4-FFF2-40B4-BE49-F238E27FC236}">
                  <a16:creationId xmlns:a16="http://schemas.microsoft.com/office/drawing/2014/main" id="{F7F6D664-D6F5-496B-ABFA-C8CD8FC46412}"/>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706281" y="3053606"/>
              <a:ext cx="469900" cy="469900"/>
            </a:xfrm>
            <a:prstGeom prst="rect">
              <a:avLst/>
            </a:prstGeom>
          </p:spPr>
        </p:pic>
        <p:sp>
          <p:nvSpPr>
            <p:cNvPr id="73" name="TextBox 72">
              <a:extLst>
                <a:ext uri="{FF2B5EF4-FFF2-40B4-BE49-F238E27FC236}">
                  <a16:creationId xmlns:a16="http://schemas.microsoft.com/office/drawing/2014/main" id="{F1EF0657-6055-4EF8-A2C1-6162362BB58B}"/>
                </a:ext>
              </a:extLst>
            </p:cNvPr>
            <p:cNvSpPr txBox="1"/>
            <p:nvPr/>
          </p:nvSpPr>
          <p:spPr>
            <a:xfrm>
              <a:off x="4789018" y="3576445"/>
              <a:ext cx="463588"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Q6</a:t>
              </a:r>
            </a:p>
          </p:txBody>
        </p:sp>
        <p:sp>
          <p:nvSpPr>
            <p:cNvPr id="77" name="Rectangle 76">
              <a:extLst>
                <a:ext uri="{FF2B5EF4-FFF2-40B4-BE49-F238E27FC236}">
                  <a16:creationId xmlns:a16="http://schemas.microsoft.com/office/drawing/2014/main" id="{8DE143CC-4DF7-426E-8F9A-37FCCE527142}"/>
                </a:ext>
              </a:extLst>
            </p:cNvPr>
            <p:cNvSpPr/>
            <p:nvPr/>
          </p:nvSpPr>
          <p:spPr>
            <a:xfrm>
              <a:off x="419100" y="1733520"/>
              <a:ext cx="7630391" cy="4519622"/>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p>
          </p:txBody>
        </p:sp>
        <p:pic>
          <p:nvPicPr>
            <p:cNvPr id="78" name="Graphic 77">
              <a:extLst>
                <a:ext uri="{FF2B5EF4-FFF2-40B4-BE49-F238E27FC236}">
                  <a16:creationId xmlns:a16="http://schemas.microsoft.com/office/drawing/2014/main" id="{BB80363B-72FA-4B30-A324-7D42434FEAF6}"/>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19100" y="1733520"/>
              <a:ext cx="457200" cy="457200"/>
            </a:xfrm>
            <a:prstGeom prst="rect">
              <a:avLst/>
            </a:prstGeom>
          </p:spPr>
        </p:pic>
        <p:pic>
          <p:nvPicPr>
            <p:cNvPr id="81" name="Graphic 80">
              <a:extLst>
                <a:ext uri="{FF2B5EF4-FFF2-40B4-BE49-F238E27FC236}">
                  <a16:creationId xmlns:a16="http://schemas.microsoft.com/office/drawing/2014/main" id="{5503B2CF-F03C-4053-92E9-3AACE977CB67}"/>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924072" y="4681068"/>
              <a:ext cx="469900" cy="469900"/>
            </a:xfrm>
            <a:prstGeom prst="rect">
              <a:avLst/>
            </a:prstGeom>
          </p:spPr>
        </p:pic>
        <p:sp>
          <p:nvSpPr>
            <p:cNvPr id="82" name="TextBox 81">
              <a:extLst>
                <a:ext uri="{FF2B5EF4-FFF2-40B4-BE49-F238E27FC236}">
                  <a16:creationId xmlns:a16="http://schemas.microsoft.com/office/drawing/2014/main" id="{A268F417-4DB2-42A0-88C6-B01CB96477D4}"/>
                </a:ext>
              </a:extLst>
            </p:cNvPr>
            <p:cNvSpPr txBox="1"/>
            <p:nvPr/>
          </p:nvSpPr>
          <p:spPr>
            <a:xfrm>
              <a:off x="3040479" y="5098133"/>
              <a:ext cx="269626"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sp>
          <p:nvSpPr>
            <p:cNvPr id="90" name="TextBox 89">
              <a:extLst>
                <a:ext uri="{FF2B5EF4-FFF2-40B4-BE49-F238E27FC236}">
                  <a16:creationId xmlns:a16="http://schemas.microsoft.com/office/drawing/2014/main" id="{9BD5F12B-9061-47F6-B7B3-FC589F9101A8}"/>
                </a:ext>
              </a:extLst>
            </p:cNvPr>
            <p:cNvSpPr txBox="1"/>
            <p:nvPr/>
          </p:nvSpPr>
          <p:spPr>
            <a:xfrm>
              <a:off x="2736208" y="3589779"/>
              <a:ext cx="1495922"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 _?_ IP address</a:t>
              </a:r>
            </a:p>
          </p:txBody>
        </p:sp>
        <p:sp>
          <p:nvSpPr>
            <p:cNvPr id="91" name="Rectangle 90">
              <a:extLst>
                <a:ext uri="{FF2B5EF4-FFF2-40B4-BE49-F238E27FC236}">
                  <a16:creationId xmlns:a16="http://schemas.microsoft.com/office/drawing/2014/main" id="{6B3F1415-BCD4-473B-BE05-E86D14A3E7CF}"/>
                </a:ext>
              </a:extLst>
            </p:cNvPr>
            <p:cNvSpPr/>
            <p:nvPr/>
          </p:nvSpPr>
          <p:spPr>
            <a:xfrm>
              <a:off x="955963" y="1773378"/>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a:t>
              </a:r>
            </a:p>
          </p:txBody>
        </p:sp>
        <p:sp>
          <p:nvSpPr>
            <p:cNvPr id="92" name="Rectangle 91">
              <a:extLst>
                <a:ext uri="{FF2B5EF4-FFF2-40B4-BE49-F238E27FC236}">
                  <a16:creationId xmlns:a16="http://schemas.microsoft.com/office/drawing/2014/main" id="{06476FDF-6DD2-4F9E-AE6A-031F374DF349}"/>
                </a:ext>
              </a:extLst>
            </p:cNvPr>
            <p:cNvSpPr/>
            <p:nvPr/>
          </p:nvSpPr>
          <p:spPr>
            <a:xfrm>
              <a:off x="1826077" y="2338131"/>
              <a:ext cx="45720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a:t>
              </a:r>
            </a:p>
          </p:txBody>
        </p:sp>
        <p:sp>
          <p:nvSpPr>
            <p:cNvPr id="93" name="Rectangle 92">
              <a:extLst>
                <a:ext uri="{FF2B5EF4-FFF2-40B4-BE49-F238E27FC236}">
                  <a16:creationId xmlns:a16="http://schemas.microsoft.com/office/drawing/2014/main" id="{0F6E66B0-A60B-4B28-BB3F-F9F67EA4BC3E}"/>
                </a:ext>
              </a:extLst>
            </p:cNvPr>
            <p:cNvSpPr/>
            <p:nvPr/>
          </p:nvSpPr>
          <p:spPr>
            <a:xfrm>
              <a:off x="3741998" y="1911555"/>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a:t>
              </a:r>
            </a:p>
          </p:txBody>
        </p:sp>
        <p:sp>
          <p:nvSpPr>
            <p:cNvPr id="97" name="TextBox 96">
              <a:extLst>
                <a:ext uri="{FF2B5EF4-FFF2-40B4-BE49-F238E27FC236}">
                  <a16:creationId xmlns:a16="http://schemas.microsoft.com/office/drawing/2014/main" id="{8E5674E7-0C5C-4080-BCA8-3A6C3D6EF081}"/>
                </a:ext>
              </a:extLst>
            </p:cNvPr>
            <p:cNvSpPr txBox="1"/>
            <p:nvPr/>
          </p:nvSpPr>
          <p:spPr>
            <a:xfrm>
              <a:off x="6600938" y="2625946"/>
              <a:ext cx="269626" cy="338554"/>
            </a:xfrm>
            <a:prstGeom prst="rect">
              <a:avLst/>
            </a:prstGeom>
            <a:no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sp>
          <p:nvSpPr>
            <p:cNvPr id="98" name="TextBox 97">
              <a:extLst>
                <a:ext uri="{FF2B5EF4-FFF2-40B4-BE49-F238E27FC236}">
                  <a16:creationId xmlns:a16="http://schemas.microsoft.com/office/drawing/2014/main" id="{075E0770-42E2-4792-89A8-487B88C6AAB4}"/>
                </a:ext>
              </a:extLst>
            </p:cNvPr>
            <p:cNvSpPr txBox="1"/>
            <p:nvPr/>
          </p:nvSpPr>
          <p:spPr>
            <a:xfrm>
              <a:off x="3430469" y="4284320"/>
              <a:ext cx="269626"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cxnSp>
          <p:nvCxnSpPr>
            <p:cNvPr id="100" name="Straight Connector 99">
              <a:extLst>
                <a:ext uri="{FF2B5EF4-FFF2-40B4-BE49-F238E27FC236}">
                  <a16:creationId xmlns:a16="http://schemas.microsoft.com/office/drawing/2014/main" id="{06543B80-62F1-4504-A01D-D31A7413E7C6}"/>
                </a:ext>
              </a:extLst>
            </p:cNvPr>
            <p:cNvCxnSpPr>
              <a:cxnSpLocks/>
              <a:stCxn id="82" idx="3"/>
              <a:endCxn id="81" idx="1"/>
            </p:cNvCxnSpPr>
            <p:nvPr/>
          </p:nvCxnSpPr>
          <p:spPr>
            <a:xfrm flipV="1">
              <a:off x="3310105" y="4916018"/>
              <a:ext cx="613967" cy="351392"/>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7FDB713-2D98-4BC3-B4C2-976DB39124B6}"/>
                </a:ext>
              </a:extLst>
            </p:cNvPr>
            <p:cNvSpPr txBox="1"/>
            <p:nvPr/>
          </p:nvSpPr>
          <p:spPr>
            <a:xfrm>
              <a:off x="6577065" y="4577464"/>
              <a:ext cx="269626" cy="338554"/>
            </a:xfrm>
            <a:prstGeom prst="rect">
              <a:avLst/>
            </a:prstGeom>
            <a:no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sp>
          <p:nvSpPr>
            <p:cNvPr id="103" name="TextBox 102">
              <a:extLst>
                <a:ext uri="{FF2B5EF4-FFF2-40B4-BE49-F238E27FC236}">
                  <a16:creationId xmlns:a16="http://schemas.microsoft.com/office/drawing/2014/main" id="{36D8EAFE-1A6F-48D0-8956-C02CD2A45C11}"/>
                </a:ext>
              </a:extLst>
            </p:cNvPr>
            <p:cNvSpPr txBox="1"/>
            <p:nvPr/>
          </p:nvSpPr>
          <p:spPr>
            <a:xfrm>
              <a:off x="3444319" y="2497084"/>
              <a:ext cx="269626"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t>
              </a:r>
            </a:p>
          </p:txBody>
        </p:sp>
        <p:cxnSp>
          <p:nvCxnSpPr>
            <p:cNvPr id="105" name="Connector: Curved 104">
              <a:extLst>
                <a:ext uri="{FF2B5EF4-FFF2-40B4-BE49-F238E27FC236}">
                  <a16:creationId xmlns:a16="http://schemas.microsoft.com/office/drawing/2014/main" id="{864D1D5C-CBCF-4CE7-9FAB-0C3B08404EFA}"/>
                </a:ext>
              </a:extLst>
            </p:cNvPr>
            <p:cNvCxnSpPr>
              <a:stCxn id="71" idx="3"/>
            </p:cNvCxnSpPr>
            <p:nvPr/>
          </p:nvCxnSpPr>
          <p:spPr>
            <a:xfrm>
              <a:off x="5176181" y="3288556"/>
              <a:ext cx="1224619" cy="995764"/>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1D7173EE-A67D-4F62-A80B-CBF18F557512}"/>
                </a:ext>
              </a:extLst>
            </p:cNvPr>
            <p:cNvCxnSpPr>
              <a:cxnSpLocks/>
              <a:stCxn id="81" idx="3"/>
            </p:cNvCxnSpPr>
            <p:nvPr/>
          </p:nvCxnSpPr>
          <p:spPr>
            <a:xfrm flipV="1">
              <a:off x="4393972" y="4268549"/>
              <a:ext cx="1974145" cy="64746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DD2E0C40-C049-44C2-83DE-0FF53CAD24A9}"/>
                </a:ext>
              </a:extLst>
            </p:cNvPr>
            <p:cNvCxnSpPr>
              <a:cxnSpLocks/>
              <a:stCxn id="97" idx="2"/>
            </p:cNvCxnSpPr>
            <p:nvPr/>
          </p:nvCxnSpPr>
          <p:spPr>
            <a:xfrm>
              <a:off x="6735751" y="2964500"/>
              <a:ext cx="19954" cy="1053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960C38ED-ED96-4A4C-AE68-E071C0CD70EB}"/>
                </a:ext>
              </a:extLst>
            </p:cNvPr>
            <p:cNvCxnSpPr>
              <a:cxnSpLocks/>
              <a:stCxn id="19" idx="0"/>
            </p:cNvCxnSpPr>
            <p:nvPr/>
          </p:nvCxnSpPr>
          <p:spPr>
            <a:xfrm rot="5400000" flipH="1" flipV="1">
              <a:off x="8241430" y="309967"/>
              <a:ext cx="268701" cy="324112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Graphic 114">
              <a:extLst>
                <a:ext uri="{FF2B5EF4-FFF2-40B4-BE49-F238E27FC236}">
                  <a16:creationId xmlns:a16="http://schemas.microsoft.com/office/drawing/2014/main" id="{B0B2D66B-3579-4B74-A9D7-443FDE22ACF9}"/>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119361" y="1271818"/>
              <a:ext cx="1280160" cy="1280160"/>
            </a:xfrm>
            <a:prstGeom prst="rect">
              <a:avLst/>
            </a:prstGeom>
          </p:spPr>
        </p:pic>
        <p:sp>
          <p:nvSpPr>
            <p:cNvPr id="116" name="TextBox 115">
              <a:extLst>
                <a:ext uri="{FF2B5EF4-FFF2-40B4-BE49-F238E27FC236}">
                  <a16:creationId xmlns:a16="http://schemas.microsoft.com/office/drawing/2014/main" id="{F661AEA3-B256-4C18-84DC-592A38823109}"/>
                </a:ext>
              </a:extLst>
            </p:cNvPr>
            <p:cNvSpPr txBox="1"/>
            <p:nvPr/>
          </p:nvSpPr>
          <p:spPr>
            <a:xfrm>
              <a:off x="10310440" y="2610729"/>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sp>
          <p:nvSpPr>
            <p:cNvPr id="131" name="TextBox 130">
              <a:extLst>
                <a:ext uri="{FF2B5EF4-FFF2-40B4-BE49-F238E27FC236}">
                  <a16:creationId xmlns:a16="http://schemas.microsoft.com/office/drawing/2014/main" id="{036C1D01-F64B-46AF-B3BB-631FAFF5A830}"/>
                </a:ext>
              </a:extLst>
            </p:cNvPr>
            <p:cNvSpPr txBox="1"/>
            <p:nvPr/>
          </p:nvSpPr>
          <p:spPr>
            <a:xfrm>
              <a:off x="3440976" y="5570029"/>
              <a:ext cx="1441420"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_?_ IP address</a:t>
              </a:r>
            </a:p>
          </p:txBody>
        </p:sp>
        <p:pic>
          <p:nvPicPr>
            <p:cNvPr id="133" name="Graphic 132">
              <a:extLst>
                <a:ext uri="{FF2B5EF4-FFF2-40B4-BE49-F238E27FC236}">
                  <a16:creationId xmlns:a16="http://schemas.microsoft.com/office/drawing/2014/main" id="{19CF37B0-EA6E-45A7-9B35-0DA3ED65C40C}"/>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490005" y="4037021"/>
              <a:ext cx="469900" cy="469900"/>
            </a:xfrm>
            <a:prstGeom prst="rect">
              <a:avLst/>
            </a:prstGeom>
          </p:spPr>
        </p:pic>
      </p:grpSp>
      <p:graphicFrame>
        <p:nvGraphicFramePr>
          <p:cNvPr id="94" name="Table 93">
            <a:extLst>
              <a:ext uri="{FF2B5EF4-FFF2-40B4-BE49-F238E27FC236}">
                <a16:creationId xmlns:a16="http://schemas.microsoft.com/office/drawing/2014/main" id="{84A1DE26-D088-444C-849E-4ACF27FA3051}"/>
              </a:ext>
            </a:extLst>
          </p:cNvPr>
          <p:cNvGraphicFramePr>
            <a:graphicFrameLocks noGrp="1"/>
          </p:cNvGraphicFramePr>
          <p:nvPr>
            <p:extLst>
              <p:ext uri="{D42A27DB-BD31-4B8C-83A1-F6EECF244321}">
                <p14:modId xmlns:p14="http://schemas.microsoft.com/office/powerpoint/2010/main" val="2827402209"/>
              </p:ext>
            </p:extLst>
          </p:nvPr>
        </p:nvGraphicFramePr>
        <p:xfrm>
          <a:off x="8917385" y="3970965"/>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val="3829441895"/>
                    </a:ext>
                  </a:extLst>
                </a:gridCol>
                <a:gridCol w="93014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pPr algn="ctr"/>
                      <a:r>
                        <a:rPr lang="en-US" sz="1600" dirty="0">
                          <a:highlight>
                            <a:srgbClr val="FFFF00"/>
                          </a:high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highlight>
                            <a:srgbClr val="FFFF00"/>
                          </a:highligh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grpSp>
        <p:nvGrpSpPr>
          <p:cNvPr id="14" name="Group 13" descr="question marks pointing to boxes around a 2 by 3 table and around a row in the table.  two cells of the table have a question mark.">
            <a:extLst>
              <a:ext uri="{FF2B5EF4-FFF2-40B4-BE49-F238E27FC236}">
                <a16:creationId xmlns:a16="http://schemas.microsoft.com/office/drawing/2014/main" id="{824CD53A-EDCF-4EFC-8200-39AA065D1EDC}"/>
              </a:ext>
            </a:extLst>
          </p:cNvPr>
          <p:cNvGrpSpPr/>
          <p:nvPr/>
        </p:nvGrpSpPr>
        <p:grpSpPr>
          <a:xfrm>
            <a:off x="7908561" y="2676601"/>
            <a:ext cx="3635639" cy="2474367"/>
            <a:chOff x="7908561" y="2676601"/>
            <a:chExt cx="3635639" cy="2474367"/>
          </a:xfrm>
        </p:grpSpPr>
        <p:cxnSp>
          <p:nvCxnSpPr>
            <p:cNvPr id="120" name="Straight Connector 119">
              <a:extLst>
                <a:ext uri="{FF2B5EF4-FFF2-40B4-BE49-F238E27FC236}">
                  <a16:creationId xmlns:a16="http://schemas.microsoft.com/office/drawing/2014/main" id="{E9E3E223-618A-4616-A2AE-345CEAA109BB}"/>
                </a:ext>
              </a:extLst>
            </p:cNvPr>
            <p:cNvCxnSpPr>
              <a:cxnSpLocks/>
              <a:stCxn id="127" idx="0"/>
              <a:endCxn id="121" idx="2"/>
            </p:cNvCxnSpPr>
            <p:nvPr/>
          </p:nvCxnSpPr>
          <p:spPr>
            <a:xfrm flipH="1" flipV="1">
              <a:off x="9303279" y="3015155"/>
              <a:ext cx="813609" cy="87596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BA7B0E-12D8-4041-83D3-087FC09C08DC}"/>
                </a:ext>
              </a:extLst>
            </p:cNvPr>
            <p:cNvSpPr txBox="1"/>
            <p:nvPr/>
          </p:nvSpPr>
          <p:spPr>
            <a:xfrm>
              <a:off x="9154039" y="2676601"/>
              <a:ext cx="29848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a:t>
              </a:r>
            </a:p>
          </p:txBody>
        </p:sp>
        <p:sp>
          <p:nvSpPr>
            <p:cNvPr id="122" name="Rectangle 121">
              <a:extLst>
                <a:ext uri="{FF2B5EF4-FFF2-40B4-BE49-F238E27FC236}">
                  <a16:creationId xmlns:a16="http://schemas.microsoft.com/office/drawing/2014/main" id="{2183E006-E3C8-404D-A925-91AC3A69FCF5}"/>
                </a:ext>
              </a:extLst>
            </p:cNvPr>
            <p:cNvSpPr/>
            <p:nvPr/>
          </p:nvSpPr>
          <p:spPr>
            <a:xfrm>
              <a:off x="8709560" y="4268549"/>
              <a:ext cx="2834640" cy="5209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A8380A55-03C1-406A-82B5-670A9EDE8A47}"/>
                </a:ext>
              </a:extLst>
            </p:cNvPr>
            <p:cNvCxnSpPr>
              <a:cxnSpLocks/>
              <a:stCxn id="122" idx="1"/>
              <a:endCxn id="124" idx="3"/>
            </p:cNvCxnSpPr>
            <p:nvPr/>
          </p:nvCxnSpPr>
          <p:spPr>
            <a:xfrm flipH="1" flipV="1">
              <a:off x="8207041" y="3875733"/>
              <a:ext cx="502519" cy="653298"/>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614E457-91D0-447B-842B-2EE48D062AE3}"/>
                </a:ext>
              </a:extLst>
            </p:cNvPr>
            <p:cNvSpPr txBox="1"/>
            <p:nvPr/>
          </p:nvSpPr>
          <p:spPr>
            <a:xfrm>
              <a:off x="7908561" y="3706456"/>
              <a:ext cx="29848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a:t>
              </a:r>
            </a:p>
          </p:txBody>
        </p:sp>
        <p:sp>
          <p:nvSpPr>
            <p:cNvPr id="127" name="Rectangle 126">
              <a:extLst>
                <a:ext uri="{FF2B5EF4-FFF2-40B4-BE49-F238E27FC236}">
                  <a16:creationId xmlns:a16="http://schemas.microsoft.com/office/drawing/2014/main" id="{83366235-419F-4873-A8C9-B2168C7CE05C}"/>
                </a:ext>
              </a:extLst>
            </p:cNvPr>
            <p:cNvSpPr/>
            <p:nvPr/>
          </p:nvSpPr>
          <p:spPr>
            <a:xfrm>
              <a:off x="8834255" y="3891122"/>
              <a:ext cx="2565266" cy="12598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ooter Placeholder 4">
            <a:extLst>
              <a:ext uri="{FF2B5EF4-FFF2-40B4-BE49-F238E27FC236}">
                <a16:creationId xmlns:a16="http://schemas.microsoft.com/office/drawing/2014/main" id="{20984EBA-27B6-4A2E-82B8-80C2D4A05C9D}"/>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63C2347C-8E56-4DB2-81B3-41517F65E72B}"/>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38</a:t>
            </a:fld>
            <a:endParaRPr lang="en-US" dirty="0"/>
          </a:p>
        </p:txBody>
      </p:sp>
    </p:spTree>
    <p:custDataLst>
      <p:tags r:id="rId1"/>
    </p:custDataLst>
    <p:extLst>
      <p:ext uri="{BB962C8B-B14F-4D97-AF65-F5344CB8AC3E}">
        <p14:creationId xmlns:p14="http://schemas.microsoft.com/office/powerpoint/2010/main" val="2809934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CB7B-0806-44E8-B382-113C9D5EF30E}"/>
              </a:ext>
            </a:extLst>
          </p:cNvPr>
          <p:cNvSpPr>
            <a:spLocks noGrp="1"/>
          </p:cNvSpPr>
          <p:nvPr>
            <p:ph type="title"/>
          </p:nvPr>
        </p:nvSpPr>
        <p:spPr/>
        <p:txBody>
          <a:bodyPr/>
          <a:lstStyle/>
          <a:p>
            <a:r>
              <a:rPr lang="en-US" dirty="0"/>
              <a:t>Activity: Solution</a:t>
            </a:r>
          </a:p>
        </p:txBody>
      </p:sp>
      <p:grpSp>
        <p:nvGrpSpPr>
          <p:cNvPr id="14" name="Group 13" descr="labeled architecture diagram.">
            <a:extLst>
              <a:ext uri="{FF2B5EF4-FFF2-40B4-BE49-F238E27FC236}">
                <a16:creationId xmlns:a16="http://schemas.microsoft.com/office/drawing/2014/main" id="{797C9A88-F817-4545-9293-57F63AD34C33}"/>
              </a:ext>
            </a:extLst>
          </p:cNvPr>
          <p:cNvGrpSpPr/>
          <p:nvPr/>
        </p:nvGrpSpPr>
        <p:grpSpPr>
          <a:xfrm>
            <a:off x="152400" y="1207045"/>
            <a:ext cx="11887200" cy="5149305"/>
            <a:chOff x="152400" y="1207045"/>
            <a:chExt cx="11887200" cy="5149305"/>
          </a:xfrm>
        </p:grpSpPr>
        <p:sp>
          <p:nvSpPr>
            <p:cNvPr id="60" name="Rectangle 59">
              <a:extLst>
                <a:ext uri="{FF2B5EF4-FFF2-40B4-BE49-F238E27FC236}">
                  <a16:creationId xmlns:a16="http://schemas.microsoft.com/office/drawing/2014/main" id="{DBF2B20B-9790-4B72-ABB4-8220A1E13520}"/>
                </a:ext>
              </a:extLst>
            </p:cNvPr>
            <p:cNvSpPr/>
            <p:nvPr/>
          </p:nvSpPr>
          <p:spPr>
            <a:xfrm>
              <a:off x="2562575" y="4178210"/>
              <a:ext cx="3202243" cy="164592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r>
                <a:rPr kumimoji="0" lang="en-US" sz="1600" b="0" i="0" u="none" strike="noStrike" kern="0" cap="none" spc="0" normalizeH="0" baseline="0" noProof="0" dirty="0">
                  <a:ln>
                    <a:noFill/>
                  </a:ln>
                  <a:solidFill>
                    <a:srgbClr val="E6F2F8"/>
                  </a:solidFill>
                  <a:effectLst/>
                  <a:uLnTx/>
                  <a:uFillTx/>
                  <a:ea typeface="+mn-ea"/>
                  <a:cs typeface="+mn-cs"/>
                </a:rPr>
                <a:t>Private subnet</a:t>
              </a:r>
              <a:r>
                <a:rPr kumimoji="0" lang="en-US" sz="1600" b="0" i="0" u="none" strike="noStrike" kern="0" cap="none" spc="0" normalizeH="0" baseline="0" noProof="0" dirty="0">
                  <a:ln>
                    <a:noFill/>
                  </a:ln>
                  <a:solidFill>
                    <a:srgbClr val="007CBC"/>
                  </a:solidFill>
                  <a:effectLst/>
                  <a:uLnTx/>
                  <a:uFillTx/>
                  <a:ea typeface="+mn-ea"/>
                  <a:cs typeface="+mn-cs"/>
                </a:rPr>
                <a:t>: 10.0.2.0/24</a:t>
              </a:r>
            </a:p>
          </p:txBody>
        </p:sp>
        <p:sp>
          <p:nvSpPr>
            <p:cNvPr id="6" name="Rectangle 5">
              <a:extLst>
                <a:ext uri="{FF2B5EF4-FFF2-40B4-BE49-F238E27FC236}">
                  <a16:creationId xmlns:a16="http://schemas.microsoft.com/office/drawing/2014/main" id="{8A00625C-5F01-45B9-BEB9-66443831D928}"/>
                </a:ext>
              </a:extLst>
            </p:cNvPr>
            <p:cNvSpPr/>
            <p:nvPr/>
          </p:nvSpPr>
          <p:spPr>
            <a:xfrm>
              <a:off x="1330105" y="2319231"/>
              <a:ext cx="6428414" cy="3624131"/>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w="0"/>
                  <a:solidFill>
                    <a:srgbClr val="1D8900"/>
                  </a:solidFill>
                  <a:effectLst/>
                  <a:uLnTx/>
                  <a:uFillTx/>
                  <a:ea typeface="+mn-ea"/>
                  <a:cs typeface="+mn-cs"/>
                </a:rPr>
                <a:t> </a:t>
              </a:r>
            </a:p>
          </p:txBody>
        </p:sp>
        <p:sp>
          <p:nvSpPr>
            <p:cNvPr id="7" name="Rectangle 6">
              <a:extLst>
                <a:ext uri="{FF2B5EF4-FFF2-40B4-BE49-F238E27FC236}">
                  <a16:creationId xmlns:a16="http://schemas.microsoft.com/office/drawing/2014/main" id="{F171ADE5-0976-44A9-9A89-45C11481B784}"/>
                </a:ext>
              </a:extLst>
            </p:cNvPr>
            <p:cNvSpPr/>
            <p:nvPr/>
          </p:nvSpPr>
          <p:spPr>
            <a:xfrm>
              <a:off x="152400" y="1213376"/>
              <a:ext cx="11887200" cy="5142974"/>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sp>
          <p:nvSpPr>
            <p:cNvPr id="8" name="Rectangle 7">
              <a:extLst>
                <a:ext uri="{FF2B5EF4-FFF2-40B4-BE49-F238E27FC236}">
                  <a16:creationId xmlns:a16="http://schemas.microsoft.com/office/drawing/2014/main" id="{5B4C0FFB-E5B5-4C67-BE6A-8B849867AEE6}"/>
                </a:ext>
              </a:extLst>
            </p:cNvPr>
            <p:cNvSpPr/>
            <p:nvPr/>
          </p:nvSpPr>
          <p:spPr>
            <a:xfrm>
              <a:off x="2365951" y="1856508"/>
              <a:ext cx="3591473" cy="4239491"/>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7CBC"/>
                </a:solidFill>
                <a:effectLst/>
                <a:uLnTx/>
                <a:uFillTx/>
                <a:ea typeface="+mn-ea"/>
                <a:cs typeface="+mn-cs"/>
              </a:endParaRPr>
            </a:p>
          </p:txBody>
        </p:sp>
        <p:pic>
          <p:nvPicPr>
            <p:cNvPr id="9" name="Graphic 8">
              <a:extLst>
                <a:ext uri="{FF2B5EF4-FFF2-40B4-BE49-F238E27FC236}">
                  <a16:creationId xmlns:a16="http://schemas.microsoft.com/office/drawing/2014/main" id="{B9C9485F-2EBC-422E-83CE-8240D384700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2400" y="1207045"/>
              <a:ext cx="457200" cy="457200"/>
            </a:xfrm>
            <a:prstGeom prst="rect">
              <a:avLst/>
            </a:prstGeom>
          </p:spPr>
        </p:pic>
        <p:pic>
          <p:nvPicPr>
            <p:cNvPr id="10" name="Graphic 9">
              <a:extLst>
                <a:ext uri="{FF2B5EF4-FFF2-40B4-BE49-F238E27FC236}">
                  <a16:creationId xmlns:a16="http://schemas.microsoft.com/office/drawing/2014/main" id="{57B9F8D3-23EE-4311-9531-2D91CA789FF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0104" y="2319231"/>
              <a:ext cx="457200" cy="457200"/>
            </a:xfrm>
            <a:prstGeom prst="rect">
              <a:avLst/>
            </a:prstGeom>
          </p:spPr>
        </p:pic>
        <p:sp>
          <p:nvSpPr>
            <p:cNvPr id="11" name="TextBox 10">
              <a:extLst>
                <a:ext uri="{FF2B5EF4-FFF2-40B4-BE49-F238E27FC236}">
                  <a16:creationId xmlns:a16="http://schemas.microsoft.com/office/drawing/2014/main" id="{886F81AE-A049-4C19-9057-49A3AC07DB81}"/>
                </a:ext>
              </a:extLst>
            </p:cNvPr>
            <p:cNvSpPr txBox="1"/>
            <p:nvPr/>
          </p:nvSpPr>
          <p:spPr>
            <a:xfrm>
              <a:off x="5751918" y="5561494"/>
              <a:ext cx="2006600" cy="338554"/>
            </a:xfrm>
            <a:prstGeom prst="rect">
              <a:avLst/>
            </a:prstGeom>
            <a:noFill/>
          </p:spPr>
          <p:txBody>
            <a:bodyPr wrap="square" rtlCol="0">
              <a:spAutoFit/>
            </a:bodyPr>
            <a:lstStyle/>
            <a:p>
              <a:pPr algn="ctr"/>
              <a:r>
                <a:rPr lang="en-US" sz="1600" dirty="0">
                  <a:solidFill>
                    <a:srgbClr val="1D8900"/>
                  </a:solidFill>
                </a:rPr>
                <a:t>10.0.0.0/16</a:t>
              </a:r>
            </a:p>
          </p:txBody>
        </p:sp>
        <p:sp>
          <p:nvSpPr>
            <p:cNvPr id="12" name="Rectangle 11">
              <a:extLst>
                <a:ext uri="{FF2B5EF4-FFF2-40B4-BE49-F238E27FC236}">
                  <a16:creationId xmlns:a16="http://schemas.microsoft.com/office/drawing/2014/main" id="{E7166951-D5F5-4D5F-A929-89BD67EC61E6}"/>
                </a:ext>
              </a:extLst>
            </p:cNvPr>
            <p:cNvSpPr/>
            <p:nvPr/>
          </p:nvSpPr>
          <p:spPr>
            <a:xfrm>
              <a:off x="2562576" y="2442536"/>
              <a:ext cx="3202243" cy="164592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a:t>
              </a:r>
              <a:r>
                <a:rPr kumimoji="0" lang="en-US" sz="1600" b="0" i="0" u="none" strike="noStrike" kern="0" cap="none" spc="0" normalizeH="0" baseline="0" noProof="0" dirty="0">
                  <a:ln>
                    <a:noFill/>
                  </a:ln>
                  <a:solidFill>
                    <a:srgbClr val="E9F3E6"/>
                  </a:solidFill>
                  <a:effectLst/>
                  <a:uLnTx/>
                  <a:uFillTx/>
                  <a:ea typeface="+mn-ea"/>
                  <a:cs typeface="+mn-cs"/>
                </a:rPr>
                <a:t>Public subnet</a:t>
              </a:r>
              <a:r>
                <a:rPr kumimoji="0" lang="en-US" sz="1600" b="0" i="0" u="none" strike="noStrike" kern="0" cap="none" spc="0" normalizeH="0" baseline="0" noProof="0" dirty="0">
                  <a:ln>
                    <a:noFill/>
                  </a:ln>
                  <a:solidFill>
                    <a:srgbClr val="1D8900"/>
                  </a:solidFill>
                  <a:effectLst/>
                  <a:uLnTx/>
                  <a:uFillTx/>
                  <a:ea typeface="+mn-ea"/>
                  <a:cs typeface="+mn-cs"/>
                </a:rPr>
                <a:t>:10.0.1.0/24</a:t>
              </a:r>
            </a:p>
          </p:txBody>
        </p:sp>
        <p:pic>
          <p:nvPicPr>
            <p:cNvPr id="13" name="Graphic 12">
              <a:extLst>
                <a:ext uri="{FF2B5EF4-FFF2-40B4-BE49-F238E27FC236}">
                  <a16:creationId xmlns:a16="http://schemas.microsoft.com/office/drawing/2014/main" id="{0267DA52-0955-4E35-8F29-A775580B9157}"/>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2577" y="2440178"/>
              <a:ext cx="457200" cy="457200"/>
            </a:xfrm>
            <a:prstGeom prst="rect">
              <a:avLst/>
            </a:prstGeom>
          </p:spPr>
        </p:pic>
        <p:pic>
          <p:nvPicPr>
            <p:cNvPr id="19" name="Graphic 18">
              <a:extLst>
                <a:ext uri="{FF2B5EF4-FFF2-40B4-BE49-F238E27FC236}">
                  <a16:creationId xmlns:a16="http://schemas.microsoft.com/office/drawing/2014/main" id="{0E04E710-C136-4047-9C54-ECAA9EACC9A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20269" y="2064878"/>
              <a:ext cx="469900" cy="469900"/>
            </a:xfrm>
            <a:prstGeom prst="rect">
              <a:avLst/>
            </a:prstGeom>
          </p:spPr>
        </p:pic>
        <p:pic>
          <p:nvPicPr>
            <p:cNvPr id="39" name="Graphic 38">
              <a:extLst>
                <a:ext uri="{FF2B5EF4-FFF2-40B4-BE49-F238E27FC236}">
                  <a16:creationId xmlns:a16="http://schemas.microsoft.com/office/drawing/2014/main" id="{F15121F8-03C4-4A82-8228-CF9C5D6849DC}"/>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01869" y="3034149"/>
              <a:ext cx="457200" cy="457200"/>
            </a:xfrm>
            <a:prstGeom prst="rect">
              <a:avLst/>
            </a:prstGeom>
          </p:spPr>
        </p:pic>
        <p:pic>
          <p:nvPicPr>
            <p:cNvPr id="44" name="Graphic 43">
              <a:extLst>
                <a:ext uri="{FF2B5EF4-FFF2-40B4-BE49-F238E27FC236}">
                  <a16:creationId xmlns:a16="http://schemas.microsoft.com/office/drawing/2014/main" id="{85E76D4D-E3FF-4864-A50B-F16B6A929B2F}"/>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35096" y="5099544"/>
              <a:ext cx="457200" cy="457200"/>
            </a:xfrm>
            <a:prstGeom prst="rect">
              <a:avLst/>
            </a:prstGeom>
          </p:spPr>
        </p:pic>
        <p:pic>
          <p:nvPicPr>
            <p:cNvPr id="61" name="Graphic 60">
              <a:extLst>
                <a:ext uri="{FF2B5EF4-FFF2-40B4-BE49-F238E27FC236}">
                  <a16:creationId xmlns:a16="http://schemas.microsoft.com/office/drawing/2014/main" id="{CCF479AE-2B36-4C6F-88F8-C48CDD88D7D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562576" y="4178210"/>
              <a:ext cx="457200" cy="457200"/>
            </a:xfrm>
            <a:prstGeom prst="rect">
              <a:avLst/>
            </a:prstGeom>
          </p:spPr>
        </p:pic>
        <p:pic>
          <p:nvPicPr>
            <p:cNvPr id="71" name="Graphic 70">
              <a:extLst>
                <a:ext uri="{FF2B5EF4-FFF2-40B4-BE49-F238E27FC236}">
                  <a16:creationId xmlns:a16="http://schemas.microsoft.com/office/drawing/2014/main" id="{F7F6D664-D6F5-496B-ABFA-C8CD8FC46412}"/>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706281" y="3053606"/>
              <a:ext cx="469900" cy="469900"/>
            </a:xfrm>
            <a:prstGeom prst="rect">
              <a:avLst/>
            </a:prstGeom>
          </p:spPr>
        </p:pic>
        <p:sp>
          <p:nvSpPr>
            <p:cNvPr id="73" name="TextBox 72">
              <a:extLst>
                <a:ext uri="{FF2B5EF4-FFF2-40B4-BE49-F238E27FC236}">
                  <a16:creationId xmlns:a16="http://schemas.microsoft.com/office/drawing/2014/main" id="{F1EF0657-6055-4EF8-A2C1-6162362BB58B}"/>
                </a:ext>
              </a:extLst>
            </p:cNvPr>
            <p:cNvSpPr txBox="1"/>
            <p:nvPr/>
          </p:nvSpPr>
          <p:spPr>
            <a:xfrm>
              <a:off x="4789018" y="3576445"/>
              <a:ext cx="1395190"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NAT gateway</a:t>
              </a:r>
            </a:p>
          </p:txBody>
        </p:sp>
        <p:sp>
          <p:nvSpPr>
            <p:cNvPr id="77" name="Rectangle 76">
              <a:extLst>
                <a:ext uri="{FF2B5EF4-FFF2-40B4-BE49-F238E27FC236}">
                  <a16:creationId xmlns:a16="http://schemas.microsoft.com/office/drawing/2014/main" id="{8DE143CC-4DF7-426E-8F9A-37FCCE527142}"/>
                </a:ext>
              </a:extLst>
            </p:cNvPr>
            <p:cNvSpPr/>
            <p:nvPr/>
          </p:nvSpPr>
          <p:spPr>
            <a:xfrm>
              <a:off x="419100" y="1733520"/>
              <a:ext cx="7630391" cy="4519622"/>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a:t>
              </a:r>
            </a:p>
          </p:txBody>
        </p:sp>
        <p:pic>
          <p:nvPicPr>
            <p:cNvPr id="78" name="Graphic 77">
              <a:extLst>
                <a:ext uri="{FF2B5EF4-FFF2-40B4-BE49-F238E27FC236}">
                  <a16:creationId xmlns:a16="http://schemas.microsoft.com/office/drawing/2014/main" id="{BB80363B-72FA-4B30-A324-7D42434FEAF6}"/>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19100" y="1733520"/>
              <a:ext cx="457200" cy="457200"/>
            </a:xfrm>
            <a:prstGeom prst="rect">
              <a:avLst/>
            </a:prstGeom>
          </p:spPr>
        </p:pic>
        <p:pic>
          <p:nvPicPr>
            <p:cNvPr id="81" name="Graphic 80">
              <a:extLst>
                <a:ext uri="{FF2B5EF4-FFF2-40B4-BE49-F238E27FC236}">
                  <a16:creationId xmlns:a16="http://schemas.microsoft.com/office/drawing/2014/main" id="{5503B2CF-F03C-4053-92E9-3AACE977CB67}"/>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924072" y="4681068"/>
              <a:ext cx="469900" cy="469900"/>
            </a:xfrm>
            <a:prstGeom prst="rect">
              <a:avLst/>
            </a:prstGeom>
          </p:spPr>
        </p:pic>
        <p:sp>
          <p:nvSpPr>
            <p:cNvPr id="82" name="TextBox 81">
              <a:extLst>
                <a:ext uri="{FF2B5EF4-FFF2-40B4-BE49-F238E27FC236}">
                  <a16:creationId xmlns:a16="http://schemas.microsoft.com/office/drawing/2014/main" id="{A268F417-4DB2-42A0-88C6-B01CB96477D4}"/>
                </a:ext>
              </a:extLst>
            </p:cNvPr>
            <p:cNvSpPr txBox="1"/>
            <p:nvPr/>
          </p:nvSpPr>
          <p:spPr>
            <a:xfrm>
              <a:off x="2570973" y="4917305"/>
              <a:ext cx="971741" cy="830997"/>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Elastic</a:t>
              </a:r>
              <a:br>
                <a:rPr lang="en-US" sz="1600" dirty="0">
                  <a:highlight>
                    <a:srgbClr val="FFFF00"/>
                  </a:highlight>
                  <a:ea typeface="Amazon Ember Light" panose="020B0403020204020204" pitchFamily="34" charset="0"/>
                  <a:cs typeface="Arial" panose="020B0604020202020204" pitchFamily="34" charset="0"/>
                </a:rPr>
              </a:br>
              <a:r>
                <a:rPr lang="en-US" sz="1600" dirty="0">
                  <a:highlight>
                    <a:srgbClr val="FFFF00"/>
                  </a:highlight>
                  <a:ea typeface="Amazon Ember Light" panose="020B0403020204020204" pitchFamily="34" charset="0"/>
                  <a:cs typeface="Arial" panose="020B0604020202020204" pitchFamily="34" charset="0"/>
                </a:rPr>
                <a:t>network</a:t>
              </a:r>
              <a:br>
                <a:rPr lang="en-US" sz="1600" dirty="0">
                  <a:highlight>
                    <a:srgbClr val="FFFF00"/>
                  </a:highlight>
                  <a:ea typeface="Amazon Ember Light" panose="020B0403020204020204" pitchFamily="34" charset="0"/>
                  <a:cs typeface="Arial" panose="020B0604020202020204" pitchFamily="34" charset="0"/>
                </a:rPr>
              </a:br>
              <a:r>
                <a:rPr lang="en-US" sz="1600" dirty="0">
                  <a:highlight>
                    <a:srgbClr val="FFFF00"/>
                  </a:highlight>
                  <a:ea typeface="Amazon Ember Light" panose="020B0403020204020204" pitchFamily="34" charset="0"/>
                  <a:cs typeface="Arial" panose="020B0604020202020204" pitchFamily="34" charset="0"/>
                </a:rPr>
                <a:t>interface</a:t>
              </a:r>
            </a:p>
          </p:txBody>
        </p:sp>
        <p:sp>
          <p:nvSpPr>
            <p:cNvPr id="90" name="TextBox 89">
              <a:extLst>
                <a:ext uri="{FF2B5EF4-FFF2-40B4-BE49-F238E27FC236}">
                  <a16:creationId xmlns:a16="http://schemas.microsoft.com/office/drawing/2014/main" id="{9BD5F12B-9061-47F6-B7B3-FC589F9101A8}"/>
                </a:ext>
              </a:extLst>
            </p:cNvPr>
            <p:cNvSpPr txBox="1"/>
            <p:nvPr/>
          </p:nvSpPr>
          <p:spPr>
            <a:xfrm>
              <a:off x="2599153" y="3589779"/>
              <a:ext cx="1770036"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Private IP address</a:t>
              </a:r>
            </a:p>
          </p:txBody>
        </p:sp>
        <p:sp>
          <p:nvSpPr>
            <p:cNvPr id="91" name="Rectangle 90">
              <a:extLst>
                <a:ext uri="{FF2B5EF4-FFF2-40B4-BE49-F238E27FC236}">
                  <a16:creationId xmlns:a16="http://schemas.microsoft.com/office/drawing/2014/main" id="{6B3F1415-BCD4-473B-BE05-E86D14A3E7CF}"/>
                </a:ext>
              </a:extLst>
            </p:cNvPr>
            <p:cNvSpPr/>
            <p:nvPr/>
          </p:nvSpPr>
          <p:spPr>
            <a:xfrm>
              <a:off x="955963" y="1773378"/>
              <a:ext cx="984594"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Region</a:t>
              </a:r>
            </a:p>
          </p:txBody>
        </p:sp>
        <p:sp>
          <p:nvSpPr>
            <p:cNvPr id="92" name="Rectangle 91">
              <a:extLst>
                <a:ext uri="{FF2B5EF4-FFF2-40B4-BE49-F238E27FC236}">
                  <a16:creationId xmlns:a16="http://schemas.microsoft.com/office/drawing/2014/main" id="{06476FDF-6DD2-4F9E-AE6A-031F374DF349}"/>
                </a:ext>
              </a:extLst>
            </p:cNvPr>
            <p:cNvSpPr/>
            <p:nvPr/>
          </p:nvSpPr>
          <p:spPr>
            <a:xfrm>
              <a:off x="1826077" y="2338131"/>
              <a:ext cx="640080"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cs typeface="Arial" panose="020B0604020202020204" pitchFamily="34" charset="0"/>
                </a:rPr>
                <a:t>VPC</a:t>
              </a:r>
            </a:p>
          </p:txBody>
        </p:sp>
        <p:sp>
          <p:nvSpPr>
            <p:cNvPr id="97" name="TextBox 96">
              <a:extLst>
                <a:ext uri="{FF2B5EF4-FFF2-40B4-BE49-F238E27FC236}">
                  <a16:creationId xmlns:a16="http://schemas.microsoft.com/office/drawing/2014/main" id="{8E5674E7-0C5C-4080-BCA8-3A6C3D6EF081}"/>
                </a:ext>
              </a:extLst>
            </p:cNvPr>
            <p:cNvSpPr txBox="1"/>
            <p:nvPr/>
          </p:nvSpPr>
          <p:spPr>
            <a:xfrm>
              <a:off x="6285603" y="2625946"/>
              <a:ext cx="947695" cy="584775"/>
            </a:xfrm>
            <a:prstGeom prst="rect">
              <a:avLst/>
            </a:prstGeom>
            <a:no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Internet</a:t>
              </a:r>
              <a:br>
                <a:rPr lang="en-US" sz="1600" dirty="0">
                  <a:highlight>
                    <a:srgbClr val="FFFF00"/>
                  </a:highlight>
                  <a:ea typeface="Amazon Ember Light" panose="020B0403020204020204" pitchFamily="34" charset="0"/>
                  <a:cs typeface="Arial" panose="020B0604020202020204" pitchFamily="34" charset="0"/>
                </a:rPr>
              </a:br>
              <a:r>
                <a:rPr lang="en-US" sz="1600" dirty="0">
                  <a:highlight>
                    <a:srgbClr val="FFFF00"/>
                  </a:highlight>
                  <a:ea typeface="Amazon Ember Light" panose="020B0403020204020204" pitchFamily="34" charset="0"/>
                  <a:cs typeface="Arial" panose="020B0604020202020204" pitchFamily="34" charset="0"/>
                </a:rPr>
                <a:t>gateway</a:t>
              </a:r>
            </a:p>
          </p:txBody>
        </p:sp>
        <p:sp>
          <p:nvSpPr>
            <p:cNvPr id="98" name="TextBox 97">
              <a:extLst>
                <a:ext uri="{FF2B5EF4-FFF2-40B4-BE49-F238E27FC236}">
                  <a16:creationId xmlns:a16="http://schemas.microsoft.com/office/drawing/2014/main" id="{075E0770-42E2-4792-89A8-487B88C6AAB4}"/>
                </a:ext>
              </a:extLst>
            </p:cNvPr>
            <p:cNvSpPr txBox="1"/>
            <p:nvPr/>
          </p:nvSpPr>
          <p:spPr>
            <a:xfrm>
              <a:off x="2859747" y="4171640"/>
              <a:ext cx="1495922"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Private subnet</a:t>
              </a:r>
            </a:p>
          </p:txBody>
        </p:sp>
        <p:cxnSp>
          <p:nvCxnSpPr>
            <p:cNvPr id="100" name="Straight Connector 99">
              <a:extLst>
                <a:ext uri="{FF2B5EF4-FFF2-40B4-BE49-F238E27FC236}">
                  <a16:creationId xmlns:a16="http://schemas.microsoft.com/office/drawing/2014/main" id="{06543B80-62F1-4504-A01D-D31A7413E7C6}"/>
                </a:ext>
              </a:extLst>
            </p:cNvPr>
            <p:cNvCxnSpPr>
              <a:cxnSpLocks/>
              <a:stCxn id="82" idx="3"/>
              <a:endCxn id="81" idx="1"/>
            </p:cNvCxnSpPr>
            <p:nvPr/>
          </p:nvCxnSpPr>
          <p:spPr>
            <a:xfrm flipV="1">
              <a:off x="3542714" y="4916018"/>
              <a:ext cx="381358" cy="41678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7FDB713-2D98-4BC3-B4C2-976DB39124B6}"/>
                </a:ext>
              </a:extLst>
            </p:cNvPr>
            <p:cNvSpPr txBox="1"/>
            <p:nvPr/>
          </p:nvSpPr>
          <p:spPr>
            <a:xfrm>
              <a:off x="6127884" y="4531664"/>
              <a:ext cx="1233030" cy="338554"/>
            </a:xfrm>
            <a:prstGeom prst="rect">
              <a:avLst/>
            </a:prstGeom>
            <a:no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Route table</a:t>
              </a:r>
            </a:p>
          </p:txBody>
        </p:sp>
        <p:sp>
          <p:nvSpPr>
            <p:cNvPr id="103" name="TextBox 102">
              <a:extLst>
                <a:ext uri="{FF2B5EF4-FFF2-40B4-BE49-F238E27FC236}">
                  <a16:creationId xmlns:a16="http://schemas.microsoft.com/office/drawing/2014/main" id="{36D8EAFE-1A6F-48D0-8956-C02CD2A45C11}"/>
                </a:ext>
              </a:extLst>
            </p:cNvPr>
            <p:cNvSpPr txBox="1"/>
            <p:nvPr/>
          </p:nvSpPr>
          <p:spPr>
            <a:xfrm>
              <a:off x="2876272" y="2469374"/>
              <a:ext cx="1414170" cy="338554"/>
            </a:xfrm>
            <a:prstGeom prst="rect">
              <a:avLst/>
            </a:prstGeom>
            <a:solidFill>
              <a:schemeClr val="bg1"/>
            </a:solid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Public subnet</a:t>
              </a:r>
            </a:p>
          </p:txBody>
        </p:sp>
        <p:cxnSp>
          <p:nvCxnSpPr>
            <p:cNvPr id="105" name="Connector: Curved 104">
              <a:extLst>
                <a:ext uri="{FF2B5EF4-FFF2-40B4-BE49-F238E27FC236}">
                  <a16:creationId xmlns:a16="http://schemas.microsoft.com/office/drawing/2014/main" id="{864D1D5C-CBCF-4CE7-9FAB-0C3B08404EFA}"/>
                </a:ext>
              </a:extLst>
            </p:cNvPr>
            <p:cNvCxnSpPr>
              <a:stCxn id="71" idx="3"/>
            </p:cNvCxnSpPr>
            <p:nvPr/>
          </p:nvCxnSpPr>
          <p:spPr>
            <a:xfrm>
              <a:off x="5176181" y="3288556"/>
              <a:ext cx="1224619" cy="995764"/>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Connector: Curved 106">
              <a:extLst>
                <a:ext uri="{FF2B5EF4-FFF2-40B4-BE49-F238E27FC236}">
                  <a16:creationId xmlns:a16="http://schemas.microsoft.com/office/drawing/2014/main" id="{1D7173EE-A67D-4F62-A80B-CBF18F557512}"/>
                </a:ext>
              </a:extLst>
            </p:cNvPr>
            <p:cNvCxnSpPr>
              <a:cxnSpLocks/>
              <a:stCxn id="81" idx="3"/>
            </p:cNvCxnSpPr>
            <p:nvPr/>
          </p:nvCxnSpPr>
          <p:spPr>
            <a:xfrm flipV="1">
              <a:off x="4393972" y="4268549"/>
              <a:ext cx="1974145" cy="64746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DD2E0C40-C049-44C2-83DE-0FF53CAD24A9}"/>
                </a:ext>
              </a:extLst>
            </p:cNvPr>
            <p:cNvCxnSpPr>
              <a:cxnSpLocks/>
              <a:stCxn id="97" idx="2"/>
            </p:cNvCxnSpPr>
            <p:nvPr/>
          </p:nvCxnSpPr>
          <p:spPr>
            <a:xfrm>
              <a:off x="6759451" y="3210721"/>
              <a:ext cx="10109" cy="8073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960C38ED-ED96-4A4C-AE68-E071C0CD70EB}"/>
                </a:ext>
              </a:extLst>
            </p:cNvPr>
            <p:cNvCxnSpPr>
              <a:cxnSpLocks/>
              <a:stCxn id="19" idx="0"/>
            </p:cNvCxnSpPr>
            <p:nvPr/>
          </p:nvCxnSpPr>
          <p:spPr>
            <a:xfrm rot="5400000" flipH="1" flipV="1">
              <a:off x="8241430" y="309967"/>
              <a:ext cx="268701" cy="3241123"/>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Graphic 114">
              <a:extLst>
                <a:ext uri="{FF2B5EF4-FFF2-40B4-BE49-F238E27FC236}">
                  <a16:creationId xmlns:a16="http://schemas.microsoft.com/office/drawing/2014/main" id="{B0B2D66B-3579-4B74-A9D7-443FDE22ACF9}"/>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119361" y="1271818"/>
              <a:ext cx="1280160" cy="1280160"/>
            </a:xfrm>
            <a:prstGeom prst="rect">
              <a:avLst/>
            </a:prstGeom>
          </p:spPr>
        </p:pic>
        <p:sp>
          <p:nvSpPr>
            <p:cNvPr id="116" name="TextBox 115">
              <a:extLst>
                <a:ext uri="{FF2B5EF4-FFF2-40B4-BE49-F238E27FC236}">
                  <a16:creationId xmlns:a16="http://schemas.microsoft.com/office/drawing/2014/main" id="{F661AEA3-B256-4C18-84DC-592A38823109}"/>
                </a:ext>
              </a:extLst>
            </p:cNvPr>
            <p:cNvSpPr txBox="1"/>
            <p:nvPr/>
          </p:nvSpPr>
          <p:spPr>
            <a:xfrm>
              <a:off x="10310440" y="2610729"/>
              <a:ext cx="898003" cy="338554"/>
            </a:xfrm>
            <a:prstGeom prst="rect">
              <a:avLst/>
            </a:prstGeom>
            <a:noFill/>
          </p:spPr>
          <p:txBody>
            <a:bodyPr wrap="none" rtlCol="0">
              <a:spAutoFit/>
            </a:bodyPr>
            <a:lstStyle/>
            <a:p>
              <a:pPr algn="ctr"/>
              <a:r>
                <a:rPr lang="en-US" sz="1600" dirty="0">
                  <a:ea typeface="Amazon Ember Light" panose="020B0403020204020204" pitchFamily="34" charset="0"/>
                  <a:cs typeface="Arial" panose="020B0604020202020204" pitchFamily="34" charset="0"/>
                </a:rPr>
                <a:t>Internet</a:t>
              </a:r>
            </a:p>
          </p:txBody>
        </p:sp>
        <p:sp>
          <p:nvSpPr>
            <p:cNvPr id="3" name="TextBox 2">
              <a:extLst>
                <a:ext uri="{FF2B5EF4-FFF2-40B4-BE49-F238E27FC236}">
                  <a16:creationId xmlns:a16="http://schemas.microsoft.com/office/drawing/2014/main" id="{DF6752BA-5C71-4B16-9043-D0096A45F601}"/>
                </a:ext>
              </a:extLst>
            </p:cNvPr>
            <p:cNvSpPr txBox="1"/>
            <p:nvPr/>
          </p:nvSpPr>
          <p:spPr>
            <a:xfrm>
              <a:off x="3238197" y="1903353"/>
              <a:ext cx="1657826" cy="338554"/>
            </a:xfrm>
            <a:prstGeom prst="rect">
              <a:avLst/>
            </a:prstGeom>
            <a:noFill/>
            <a:ln>
              <a:solidFill>
                <a:schemeClr val="tx1"/>
              </a:solidFill>
            </a:ln>
          </p:spPr>
          <p:txBody>
            <a:bodyPr wrap="none" rtlCol="0">
              <a:spAutoFit/>
            </a:bodyPr>
            <a:lstStyle/>
            <a:p>
              <a:r>
                <a:rPr lang="en-US" sz="1600" dirty="0">
                  <a:highlight>
                    <a:srgbClr val="FFFF00"/>
                  </a:highlight>
                  <a:ea typeface="Amazon Ember Light" panose="020B0403020204020204" pitchFamily="34" charset="0"/>
                  <a:cs typeface="Arial" panose="020B0604020202020204" pitchFamily="34" charset="0"/>
                </a:rPr>
                <a:t>Availability Zone</a:t>
              </a:r>
            </a:p>
          </p:txBody>
        </p:sp>
        <p:sp>
          <p:nvSpPr>
            <p:cNvPr id="49" name="TextBox 48">
              <a:extLst>
                <a:ext uri="{FF2B5EF4-FFF2-40B4-BE49-F238E27FC236}">
                  <a16:creationId xmlns:a16="http://schemas.microsoft.com/office/drawing/2014/main" id="{6513CA11-B560-4FC5-8B71-63AC786D6732}"/>
                </a:ext>
              </a:extLst>
            </p:cNvPr>
            <p:cNvSpPr txBox="1"/>
            <p:nvPr/>
          </p:nvSpPr>
          <p:spPr>
            <a:xfrm>
              <a:off x="3706131" y="5517778"/>
              <a:ext cx="1770036" cy="338554"/>
            </a:xfrm>
            <a:prstGeom prst="rect">
              <a:avLst/>
            </a:prstGeom>
            <a:solidFill>
              <a:schemeClr val="bg1"/>
            </a:solidFill>
            <a:ln>
              <a:solidFill>
                <a:schemeClr val="tx1"/>
              </a:solidFill>
            </a:ln>
          </p:spPr>
          <p:txBody>
            <a:bodyPr wrap="none" rtlCol="0">
              <a:spAutoFit/>
            </a:bodyPr>
            <a:lstStyle/>
            <a:p>
              <a:pPr algn="ctr"/>
              <a:r>
                <a:rPr lang="en-US" sz="1600" dirty="0">
                  <a:highlight>
                    <a:srgbClr val="FFFF00"/>
                  </a:highlight>
                  <a:ea typeface="Amazon Ember Light" panose="020B0403020204020204" pitchFamily="34" charset="0"/>
                  <a:cs typeface="Arial" panose="020B0604020202020204" pitchFamily="34" charset="0"/>
                </a:rPr>
                <a:t>Private IP address</a:t>
              </a:r>
            </a:p>
          </p:txBody>
        </p:sp>
        <p:pic>
          <p:nvPicPr>
            <p:cNvPr id="50" name="Graphic 49">
              <a:extLst>
                <a:ext uri="{FF2B5EF4-FFF2-40B4-BE49-F238E27FC236}">
                  <a16:creationId xmlns:a16="http://schemas.microsoft.com/office/drawing/2014/main" id="{E7208472-9DBC-4A85-81D2-16F727F7376A}"/>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545425" y="4037021"/>
              <a:ext cx="469900" cy="469900"/>
            </a:xfrm>
            <a:prstGeom prst="rect">
              <a:avLst/>
            </a:prstGeom>
          </p:spPr>
        </p:pic>
      </p:grpSp>
      <p:graphicFrame>
        <p:nvGraphicFramePr>
          <p:cNvPr id="94" name="Table 93">
            <a:extLst>
              <a:ext uri="{FF2B5EF4-FFF2-40B4-BE49-F238E27FC236}">
                <a16:creationId xmlns:a16="http://schemas.microsoft.com/office/drawing/2014/main" id="{84A1DE26-D088-444C-849E-4ACF27FA3051}"/>
              </a:ext>
            </a:extLst>
          </p:cNvPr>
          <p:cNvGraphicFramePr>
            <a:graphicFrameLocks noGrp="1"/>
          </p:cNvGraphicFramePr>
          <p:nvPr>
            <p:extLst>
              <p:ext uri="{D42A27DB-BD31-4B8C-83A1-F6EECF244321}">
                <p14:modId xmlns:p14="http://schemas.microsoft.com/office/powerpoint/2010/main" val="2736878933"/>
              </p:ext>
            </p:extLst>
          </p:nvPr>
        </p:nvGraphicFramePr>
        <p:xfrm>
          <a:off x="8945095" y="3970965"/>
          <a:ext cx="2395728" cy="1112520"/>
        </p:xfrm>
        <a:graphic>
          <a:graphicData uri="http://schemas.openxmlformats.org/drawingml/2006/table">
            <a:tbl>
              <a:tblPr firstRow="1" bandRow="1">
                <a:tableStyleId>{2D5ABB26-0587-4C30-8999-92F81FD0307C}</a:tableStyleId>
              </a:tblPr>
              <a:tblGrid>
                <a:gridCol w="1465583">
                  <a:extLst>
                    <a:ext uri="{9D8B030D-6E8A-4147-A177-3AD203B41FA5}">
                      <a16:colId xmlns:a16="http://schemas.microsoft.com/office/drawing/2014/main" val="3829441895"/>
                    </a:ext>
                  </a:extLst>
                </a:gridCol>
                <a:gridCol w="930145">
                  <a:extLst>
                    <a:ext uri="{9D8B030D-6E8A-4147-A177-3AD203B41FA5}">
                      <a16:colId xmlns:a16="http://schemas.microsoft.com/office/drawing/2014/main" val="3130759443"/>
                    </a:ext>
                  </a:extLst>
                </a:gridCol>
              </a:tblGrid>
              <a:tr h="370840">
                <a:tc>
                  <a:txBody>
                    <a:bodyPr/>
                    <a:lstStyle/>
                    <a:p>
                      <a:r>
                        <a:rPr lang="en-US" sz="1600" b="1"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9712680"/>
                  </a:ext>
                </a:extLst>
              </a:tr>
              <a:tr h="370840">
                <a:tc>
                  <a:txBody>
                    <a:bodyPr/>
                    <a:lstStyle/>
                    <a:p>
                      <a:pPr algn="ctr"/>
                      <a:r>
                        <a:rPr lang="en-US" sz="1600" dirty="0">
                          <a:highlight>
                            <a:srgbClr val="FFFF00"/>
                          </a:highlight>
                        </a:rPr>
                        <a:t>10.0.0.0/16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0357514"/>
                  </a:ext>
                </a:extLst>
              </a:tr>
              <a:tr h="370840">
                <a:tc>
                  <a:txBody>
                    <a:bodyPr/>
                    <a:lstStyle/>
                    <a:p>
                      <a:r>
                        <a:rPr lang="en-US" sz="1600" dirty="0">
                          <a:solidFill>
                            <a:schemeClr val="tx1"/>
                          </a:solidFill>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highlight>
                            <a:srgbClr val="FFFF00"/>
                          </a:highlight>
                        </a:rPr>
                        <a:t>igw-id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7068529"/>
                  </a:ext>
                </a:extLst>
              </a:tr>
            </a:tbl>
          </a:graphicData>
        </a:graphic>
      </p:graphicFrame>
      <p:grpSp>
        <p:nvGrpSpPr>
          <p:cNvPr id="15" name="Group 14" descr="labeled table with all cells filled in.">
            <a:extLst>
              <a:ext uri="{FF2B5EF4-FFF2-40B4-BE49-F238E27FC236}">
                <a16:creationId xmlns:a16="http://schemas.microsoft.com/office/drawing/2014/main" id="{23FB189D-CAF5-4209-B459-72AD06EEA782}"/>
              </a:ext>
            </a:extLst>
          </p:cNvPr>
          <p:cNvGrpSpPr/>
          <p:nvPr/>
        </p:nvGrpSpPr>
        <p:grpSpPr>
          <a:xfrm>
            <a:off x="7797721" y="2676601"/>
            <a:ext cx="3746479" cy="2474367"/>
            <a:chOff x="7797721" y="2676601"/>
            <a:chExt cx="3746479" cy="2474367"/>
          </a:xfrm>
        </p:grpSpPr>
        <p:cxnSp>
          <p:nvCxnSpPr>
            <p:cNvPr id="120" name="Straight Connector 119">
              <a:extLst>
                <a:ext uri="{FF2B5EF4-FFF2-40B4-BE49-F238E27FC236}">
                  <a16:creationId xmlns:a16="http://schemas.microsoft.com/office/drawing/2014/main" id="{E9E3E223-618A-4616-A2AE-345CEAA109BB}"/>
                </a:ext>
              </a:extLst>
            </p:cNvPr>
            <p:cNvCxnSpPr>
              <a:cxnSpLocks/>
              <a:stCxn id="127" idx="0"/>
              <a:endCxn id="121" idx="2"/>
            </p:cNvCxnSpPr>
            <p:nvPr/>
          </p:nvCxnSpPr>
          <p:spPr>
            <a:xfrm flipH="1" flipV="1">
              <a:off x="9341061" y="3015155"/>
              <a:ext cx="775827" cy="875967"/>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DBA7B0E-12D8-4041-83D3-087FC09C08DC}"/>
                </a:ext>
              </a:extLst>
            </p:cNvPr>
            <p:cNvSpPr txBox="1"/>
            <p:nvPr/>
          </p:nvSpPr>
          <p:spPr>
            <a:xfrm>
              <a:off x="8724546" y="2676601"/>
              <a:ext cx="123303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Route table</a:t>
              </a:r>
            </a:p>
          </p:txBody>
        </p:sp>
        <p:sp>
          <p:nvSpPr>
            <p:cNvPr id="122" name="Rectangle 121">
              <a:extLst>
                <a:ext uri="{FF2B5EF4-FFF2-40B4-BE49-F238E27FC236}">
                  <a16:creationId xmlns:a16="http://schemas.microsoft.com/office/drawing/2014/main" id="{2183E006-E3C8-404D-A925-91AC3A69FCF5}"/>
                </a:ext>
              </a:extLst>
            </p:cNvPr>
            <p:cNvSpPr/>
            <p:nvPr/>
          </p:nvSpPr>
          <p:spPr>
            <a:xfrm>
              <a:off x="8709560" y="4268549"/>
              <a:ext cx="2834640" cy="5209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A8380A55-03C1-406A-82B5-670A9EDE8A47}"/>
                </a:ext>
              </a:extLst>
            </p:cNvPr>
            <p:cNvCxnSpPr>
              <a:cxnSpLocks/>
              <a:stCxn id="122" idx="1"/>
              <a:endCxn id="124" idx="3"/>
            </p:cNvCxnSpPr>
            <p:nvPr/>
          </p:nvCxnSpPr>
          <p:spPr>
            <a:xfrm flipH="1" flipV="1">
              <a:off x="8529011" y="3875733"/>
              <a:ext cx="180549" cy="653298"/>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614E457-91D0-447B-842B-2EE48D062AE3}"/>
                </a:ext>
              </a:extLst>
            </p:cNvPr>
            <p:cNvSpPr txBox="1"/>
            <p:nvPr/>
          </p:nvSpPr>
          <p:spPr>
            <a:xfrm>
              <a:off x="7797721" y="3706456"/>
              <a:ext cx="731290" cy="338554"/>
            </a:xfrm>
            <a:prstGeom prst="rect">
              <a:avLst/>
            </a:prstGeom>
            <a:noFill/>
            <a:ln>
              <a:solidFill>
                <a:schemeClr val="tx1"/>
              </a:solidFill>
            </a:ln>
          </p:spPr>
          <p:txBody>
            <a:bodyPr wrap="none" rtlCol="0">
              <a:spAutoFit/>
            </a:bodyPr>
            <a:lstStyle/>
            <a:p>
              <a:r>
                <a:rPr lang="en-US" sz="1600" dirty="0">
                  <a:highlight>
                    <a:srgbClr val="FFFF00"/>
                  </a:highlight>
                  <a:latin typeface="Arial" panose="020B0604020202020204" pitchFamily="34" charset="0"/>
                  <a:ea typeface="Amazon Ember Light" panose="020B0403020204020204" pitchFamily="34" charset="0"/>
                  <a:cs typeface="Arial" panose="020B0604020202020204" pitchFamily="34" charset="0"/>
                </a:rPr>
                <a:t>Route</a:t>
              </a:r>
            </a:p>
          </p:txBody>
        </p:sp>
        <p:sp>
          <p:nvSpPr>
            <p:cNvPr id="127" name="Rectangle 126">
              <a:extLst>
                <a:ext uri="{FF2B5EF4-FFF2-40B4-BE49-F238E27FC236}">
                  <a16:creationId xmlns:a16="http://schemas.microsoft.com/office/drawing/2014/main" id="{83366235-419F-4873-A8C9-B2168C7CE05C}"/>
                </a:ext>
              </a:extLst>
            </p:cNvPr>
            <p:cNvSpPr/>
            <p:nvPr/>
          </p:nvSpPr>
          <p:spPr>
            <a:xfrm>
              <a:off x="8834255" y="3891122"/>
              <a:ext cx="2565266" cy="125984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ooter Placeholder 4">
            <a:extLst>
              <a:ext uri="{FF2B5EF4-FFF2-40B4-BE49-F238E27FC236}">
                <a16:creationId xmlns:a16="http://schemas.microsoft.com/office/drawing/2014/main" id="{20984EBA-27B6-4A2E-82B8-80C2D4A05C9D}"/>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63C2347C-8E56-4DB2-81B3-41517F65E72B}"/>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39</a:t>
            </a:fld>
            <a:endParaRPr lang="en-US" dirty="0"/>
          </a:p>
        </p:txBody>
      </p:sp>
    </p:spTree>
    <p:custDataLst>
      <p:tags r:id="rId1"/>
    </p:custDataLst>
    <p:extLst>
      <p:ext uri="{BB962C8B-B14F-4D97-AF65-F5344CB8AC3E}">
        <p14:creationId xmlns:p14="http://schemas.microsoft.com/office/powerpoint/2010/main" val="212627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88FA4B-DEA6-442C-88A0-AE8F8A0259D5}"/>
              </a:ext>
            </a:extLst>
          </p:cNvPr>
          <p:cNvSpPr>
            <a:spLocks noGrp="1"/>
          </p:cNvSpPr>
          <p:nvPr>
            <p:ph type="body" sz="quarter" idx="10"/>
          </p:nvPr>
        </p:nvSpPr>
        <p:spPr/>
        <p:txBody>
          <a:bodyPr/>
          <a:lstStyle/>
          <a:p>
            <a:r>
              <a:rPr lang="en-US" dirty="0"/>
              <a:t>Module 5: Networking and Content Delivery</a:t>
            </a:r>
          </a:p>
        </p:txBody>
      </p:sp>
      <p:sp>
        <p:nvSpPr>
          <p:cNvPr id="2" name="Title 1"/>
          <p:cNvSpPr>
            <a:spLocks noGrp="1"/>
          </p:cNvSpPr>
          <p:nvPr>
            <p:ph type="title"/>
          </p:nvPr>
        </p:nvSpPr>
        <p:spPr/>
        <p:txBody>
          <a:bodyPr>
            <a:noAutofit/>
          </a:bodyPr>
          <a:lstStyle/>
          <a:p>
            <a:r>
              <a:rPr lang="en-US" sz="4000" dirty="0"/>
              <a:t>Section 1: Networking basics</a:t>
            </a:r>
          </a:p>
        </p:txBody>
      </p:sp>
      <p:sp>
        <p:nvSpPr>
          <p:cNvPr id="4" name="Footer Placeholder 3">
            <a:extLst>
              <a:ext uri="{FF2B5EF4-FFF2-40B4-BE49-F238E27FC236}">
                <a16:creationId xmlns:a16="http://schemas.microsoft.com/office/drawing/2014/main" id="{5E2E0F21-A117-4238-90E2-3197E401594E}"/>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675262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Recorded Amazon VPC demonstration</a:t>
            </a:r>
          </a:p>
        </p:txBody>
      </p:sp>
      <p:pic>
        <p:nvPicPr>
          <p:cNvPr id="4" name="Content Placeholder 3">
            <a:hlinkClick r:id="rId4"/>
            <a:extLst>
              <a:ext uri="{C183D7F6-B498-43B3-948B-1728B52AA6E4}">
                <adec:decorative xmlns:adec="http://schemas.microsoft.com/office/drawing/2017/decorative" val="1"/>
              </a:ext>
            </a:extLst>
          </p:cNvPr>
          <p:cNvPicPr>
            <a:picLocks noGrp="1" noChangeAspect="1"/>
          </p:cNvPicPr>
          <p:nvPr>
            <p:ph idx="16"/>
          </p:nvPr>
        </p:nvPicPr>
        <p:blipFill>
          <a:blip r:embed="rId5"/>
          <a:stretch>
            <a:fillRect/>
          </a:stretch>
        </p:blipFill>
        <p:spPr>
          <a:xfrm>
            <a:off x="5715000" y="1948956"/>
            <a:ext cx="5767388" cy="3272825"/>
          </a:xfrm>
          <a:prstGeom prst="rect">
            <a:avLst/>
          </a:prstGeom>
        </p:spPr>
      </p:pic>
      <p:sp>
        <p:nvSpPr>
          <p:cNvPr id="5" name="Footer Placeholder 4">
            <a:extLst>
              <a:ext uri="{FF2B5EF4-FFF2-40B4-BE49-F238E27FC236}">
                <a16:creationId xmlns:a16="http://schemas.microsoft.com/office/drawing/2014/main" id="{E270D6A6-FC2B-1E44-AB9F-A3E10C146F1E}"/>
              </a:ext>
              <a:ext uri="{C183D7F6-B498-43B3-948B-1728B52AA6E4}">
                <adec:decorative xmlns:adec="http://schemas.microsoft.com/office/drawing/2017/decorative" val="1"/>
              </a:ext>
            </a:extLst>
          </p:cNvPr>
          <p:cNvSpPr>
            <a:spLocks noGrp="1"/>
          </p:cNvSpPr>
          <p:nvPr>
            <p:ph type="ftr" sz="quarter" idx="4294967295"/>
          </p:nvPr>
        </p:nvSpPr>
        <p:spPr>
          <a:xfrm>
            <a:off x="0" y="6356350"/>
            <a:ext cx="3735388" cy="365125"/>
          </a:xfrm>
        </p:spPr>
        <p:txBody>
          <a:bodyPr/>
          <a:lstStyle/>
          <a:p>
            <a:r>
              <a:rPr lang="en-US" dirty="0">
                <a:solidFill>
                  <a:schemeClr val="bg1"/>
                </a:solidFill>
              </a:rPr>
              <a:t>© 2019, Amazon Web Services, Inc. or its Affiliates. All rights reserved.</a:t>
            </a:r>
          </a:p>
        </p:txBody>
      </p:sp>
      <p:sp>
        <p:nvSpPr>
          <p:cNvPr id="6" name="Slide Number Placeholder 5">
            <a:extLst>
              <a:ext uri="{FF2B5EF4-FFF2-40B4-BE49-F238E27FC236}">
                <a16:creationId xmlns:a16="http://schemas.microsoft.com/office/drawing/2014/main" id="{E45F18BC-26B5-8144-8736-0B73EB5369EF}"/>
              </a:ext>
              <a:ext uri="{C183D7F6-B498-43B3-948B-1728B52AA6E4}">
                <adec:decorative xmlns:adec="http://schemas.microsoft.com/office/drawing/2017/decorative" val="1"/>
              </a:ext>
            </a:extLst>
          </p:cNvPr>
          <p:cNvSpPr>
            <a:spLocks noGrp="1"/>
          </p:cNvSpPr>
          <p:nvPr>
            <p:ph type="sldNum" sz="quarter" idx="4294967295"/>
          </p:nvPr>
        </p:nvSpPr>
        <p:spPr>
          <a:xfrm>
            <a:off x="9448800" y="6356350"/>
            <a:ext cx="2743200" cy="365125"/>
          </a:xfrm>
        </p:spPr>
        <p:txBody>
          <a:bodyPr/>
          <a:lstStyle/>
          <a:p>
            <a:fld id="{B6A95138-A96E-2F42-A959-2EFD44FE4AB7}" type="slidenum">
              <a:rPr lang="en-US" smtClean="0"/>
              <a:pPr/>
              <a:t>40</a:t>
            </a:fld>
            <a:endParaRPr lang="en-US" dirty="0"/>
          </a:p>
        </p:txBody>
      </p:sp>
    </p:spTree>
    <p:custDataLst>
      <p:tags r:id="rId1"/>
    </p:custDataLst>
    <p:extLst>
      <p:ext uri="{BB962C8B-B14F-4D97-AF65-F5344CB8AC3E}">
        <p14:creationId xmlns:p14="http://schemas.microsoft.com/office/powerpoint/2010/main" val="3894079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A9215D-56A1-C14C-8D1D-ECD06964D449}"/>
              </a:ext>
            </a:extLst>
          </p:cNvPr>
          <p:cNvSpPr>
            <a:spLocks noGrp="1"/>
          </p:cNvSpPr>
          <p:nvPr>
            <p:ph type="title"/>
          </p:nvPr>
        </p:nvSpPr>
        <p:spPr/>
        <p:txBody>
          <a:bodyPr/>
          <a:lstStyle/>
          <a:p>
            <a:r>
              <a:rPr lang="en-US" dirty="0">
                <a:latin typeface="+mj-lt"/>
              </a:rPr>
              <a:t>Section 3 key takeaways</a:t>
            </a:r>
          </a:p>
        </p:txBody>
      </p:sp>
      <p:pic>
        <p:nvPicPr>
          <p:cNvPr id="6" name="Picture Placeholder 6">
            <a:extLst>
              <a:ext uri="{FF2B5EF4-FFF2-40B4-BE49-F238E27FC236}">
                <a16:creationId xmlns:a16="http://schemas.microsoft.com/office/drawing/2014/main" id="{DF245F4B-F83C-4547-948B-29463175E4C7}"/>
              </a:ext>
              <a:ext uri="{C183D7F6-B498-43B3-948B-1728B52AA6E4}">
                <adec:decorative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597222" y="2835670"/>
            <a:ext cx="3931314" cy="3104201"/>
          </a:xfrm>
          <a:prstGeom prst="rect">
            <a:avLst/>
          </a:prstGeom>
        </p:spPr>
      </p:pic>
      <p:sp>
        <p:nvSpPr>
          <p:cNvPr id="5" name="Content Placeholder 4">
            <a:extLst>
              <a:ext uri="{FF2B5EF4-FFF2-40B4-BE49-F238E27FC236}">
                <a16:creationId xmlns:a16="http://schemas.microsoft.com/office/drawing/2014/main" id="{5DED86B2-95F3-E144-93EC-D7312615DDBA}"/>
              </a:ext>
            </a:extLst>
          </p:cNvPr>
          <p:cNvSpPr>
            <a:spLocks noGrp="1"/>
          </p:cNvSpPr>
          <p:nvPr>
            <p:ph idx="16"/>
          </p:nvPr>
        </p:nvSpPr>
        <p:spPr>
          <a:xfrm>
            <a:off x="5714474" y="1003894"/>
            <a:ext cx="5767612" cy="5303520"/>
          </a:xfrm>
        </p:spPr>
        <p:txBody>
          <a:bodyPr/>
          <a:lstStyle/>
          <a:p>
            <a:r>
              <a:rPr lang="en-US" dirty="0">
                <a:latin typeface="+mj-lt"/>
              </a:rPr>
              <a:t>There are several VPC networking options, which include:</a:t>
            </a:r>
          </a:p>
          <a:p>
            <a:pPr lvl="1"/>
            <a:r>
              <a:rPr lang="en-US" dirty="0">
                <a:latin typeface="+mj-lt"/>
              </a:rPr>
              <a:t>Internet gateway</a:t>
            </a:r>
          </a:p>
          <a:p>
            <a:pPr lvl="1"/>
            <a:r>
              <a:rPr lang="en-US" dirty="0">
                <a:latin typeface="+mj-lt"/>
              </a:rPr>
              <a:t>NAT gateway</a:t>
            </a:r>
          </a:p>
          <a:p>
            <a:pPr lvl="1"/>
            <a:r>
              <a:rPr lang="en-US" dirty="0">
                <a:latin typeface="+mj-lt"/>
              </a:rPr>
              <a:t>VPC endpoint</a:t>
            </a:r>
          </a:p>
          <a:p>
            <a:pPr lvl="1"/>
            <a:r>
              <a:rPr lang="en-US" dirty="0">
                <a:latin typeface="+mj-lt"/>
              </a:rPr>
              <a:t>VPC peering</a:t>
            </a:r>
          </a:p>
          <a:p>
            <a:pPr lvl="1"/>
            <a:r>
              <a:rPr lang="en-US" dirty="0">
                <a:latin typeface="+mj-lt"/>
              </a:rPr>
              <a:t>VPC sharing</a:t>
            </a:r>
          </a:p>
          <a:p>
            <a:pPr lvl="1"/>
            <a:r>
              <a:rPr lang="en-US" dirty="0">
                <a:latin typeface="+mj-lt"/>
              </a:rPr>
              <a:t>AWS Site-to-Site VPN</a:t>
            </a:r>
          </a:p>
          <a:p>
            <a:pPr lvl="1"/>
            <a:r>
              <a:rPr lang="en-US" dirty="0">
                <a:latin typeface="+mj-lt"/>
              </a:rPr>
              <a:t>AWS Direct Connect</a:t>
            </a:r>
          </a:p>
          <a:p>
            <a:pPr lvl="1"/>
            <a:r>
              <a:rPr lang="en-US" dirty="0">
                <a:latin typeface="+mj-lt"/>
              </a:rPr>
              <a:t>AWS Transit Gateway</a:t>
            </a:r>
          </a:p>
          <a:p>
            <a:r>
              <a:rPr lang="en-US" dirty="0">
                <a:latin typeface="+mj-lt"/>
              </a:rPr>
              <a:t>You can use the VPC Wizard to implement your design.</a:t>
            </a:r>
          </a:p>
        </p:txBody>
      </p:sp>
      <p:sp>
        <p:nvSpPr>
          <p:cNvPr id="4" name="Slide Number Placeholder 3">
            <a:extLst>
              <a:ext uri="{FF2B5EF4-FFF2-40B4-BE49-F238E27FC236}">
                <a16:creationId xmlns:a16="http://schemas.microsoft.com/office/drawing/2014/main" id="{406E8B36-A7F8-3F48-8D41-4C8D5BF9F3EB}"/>
              </a:ex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41</a:t>
            </a:fld>
            <a:endParaRPr lang="en-US" dirty="0"/>
          </a:p>
        </p:txBody>
      </p:sp>
      <p:sp>
        <p:nvSpPr>
          <p:cNvPr id="2" name="Footer Placeholder 1">
            <a:extLst>
              <a:ext uri="{FF2B5EF4-FFF2-40B4-BE49-F238E27FC236}">
                <a16:creationId xmlns:a16="http://schemas.microsoft.com/office/drawing/2014/main" id="{46C0DCB9-C0D6-2842-8ED0-F06821F23D27}"/>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22304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id="{394B2310-9AEC-4556-BE85-D30ECECE4373}"/>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7F3D997A-B1E2-450F-9543-710012C4F7D2}"/>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5</a:t>
            </a:fld>
            <a:endParaRPr lang="en-US" dirty="0"/>
          </a:p>
        </p:txBody>
      </p:sp>
      <p:sp>
        <p:nvSpPr>
          <p:cNvPr id="3" name="TextBox 2"/>
          <p:cNvSpPr txBox="1"/>
          <p:nvPr/>
        </p:nvSpPr>
        <p:spPr>
          <a:xfrm>
            <a:off x="772977" y="2812967"/>
            <a:ext cx="2001328" cy="523220"/>
          </a:xfrm>
          <a:prstGeom prst="rect">
            <a:avLst/>
          </a:prstGeom>
          <a:noFill/>
        </p:spPr>
        <p:txBody>
          <a:bodyPr wrap="square" rtlCol="0">
            <a:spAutoFit/>
          </a:bodyPr>
          <a:lstStyle/>
          <a:p>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Protocol</a:t>
            </a:r>
          </a:p>
        </p:txBody>
      </p:sp>
      <p:sp>
        <p:nvSpPr>
          <p:cNvPr id="7" name="TextBox 6"/>
          <p:cNvSpPr txBox="1"/>
          <p:nvPr/>
        </p:nvSpPr>
        <p:spPr>
          <a:xfrm>
            <a:off x="772977" y="1838188"/>
            <a:ext cx="2936381" cy="523220"/>
          </a:xfrm>
          <a:prstGeom prst="rect">
            <a:avLst/>
          </a:prstGeom>
          <a:noFill/>
        </p:spPr>
        <p:txBody>
          <a:bodyPr wrap="none" rtlCol="0">
            <a:spAutoFit/>
          </a:bodyPr>
          <a:lstStyle/>
          <a:p>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Number System</a:t>
            </a:r>
          </a:p>
        </p:txBody>
      </p:sp>
      <p:sp>
        <p:nvSpPr>
          <p:cNvPr id="9" name="TextBox 8"/>
          <p:cNvSpPr txBox="1"/>
          <p:nvPr/>
        </p:nvSpPr>
        <p:spPr>
          <a:xfrm>
            <a:off x="772977" y="3787746"/>
            <a:ext cx="2544030" cy="523220"/>
          </a:xfrm>
          <a:prstGeom prst="rect">
            <a:avLst/>
          </a:prstGeom>
          <a:noFill/>
        </p:spPr>
        <p:txBody>
          <a:bodyPr wrap="square" rtlCol="0">
            <a:spAutoFit/>
          </a:bodyPr>
          <a:lstStyle/>
          <a:p>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IP Addressing</a:t>
            </a:r>
          </a:p>
        </p:txBody>
      </p:sp>
    </p:spTree>
    <p:custDataLst>
      <p:tags r:id="rId1"/>
    </p:custDataLst>
    <p:extLst>
      <p:ext uri="{BB962C8B-B14F-4D97-AF65-F5344CB8AC3E}">
        <p14:creationId xmlns:p14="http://schemas.microsoft.com/office/powerpoint/2010/main" val="2719624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id="{394B2310-9AEC-4556-BE85-D30ECECE4373}"/>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7F3D997A-B1E2-450F-9543-710012C4F7D2}"/>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6</a:t>
            </a:fld>
            <a:endParaRPr lang="en-US" dirty="0"/>
          </a:p>
        </p:txBody>
      </p:sp>
      <p:sp>
        <p:nvSpPr>
          <p:cNvPr id="7" name="TextBox 6"/>
          <p:cNvSpPr txBox="1"/>
          <p:nvPr/>
        </p:nvSpPr>
        <p:spPr>
          <a:xfrm>
            <a:off x="772977" y="1838188"/>
            <a:ext cx="3284232" cy="3108543"/>
          </a:xfrm>
          <a:prstGeom prst="rect">
            <a:avLst/>
          </a:prstGeom>
          <a:noFill/>
        </p:spPr>
        <p:txBody>
          <a:bodyPr wrap="none" rtlCol="0">
            <a:spAutoFit/>
          </a:bodyPr>
          <a:lstStyle/>
          <a:p>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Number System :-</a:t>
            </a:r>
          </a:p>
          <a:p>
            <a:endParaRPr lang="en-IN"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Decimal</a:t>
            </a:r>
          </a:p>
          <a:p>
            <a:pPr marL="457200" indent="-457200">
              <a:buFont typeface="Arial" panose="020B0604020202020204" pitchFamily="34" charset="0"/>
              <a:buChar char="•"/>
            </a:pPr>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Roman</a:t>
            </a:r>
          </a:p>
          <a:p>
            <a:pPr marL="457200" indent="-457200">
              <a:buFont typeface="Arial" panose="020B0604020202020204" pitchFamily="34" charset="0"/>
              <a:buChar char="•"/>
            </a:pPr>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Binary</a:t>
            </a:r>
          </a:p>
          <a:p>
            <a:pPr marL="457200" indent="-457200">
              <a:buFont typeface="Arial" panose="020B0604020202020204" pitchFamily="34" charset="0"/>
              <a:buChar char="•"/>
            </a:pPr>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Octal</a:t>
            </a:r>
          </a:p>
          <a:p>
            <a:pPr marL="457200" indent="-457200">
              <a:buFont typeface="Arial" panose="020B0604020202020204" pitchFamily="34" charset="0"/>
              <a:buChar char="•"/>
            </a:pPr>
            <a:r>
              <a:rPr lang="en-IN" sz="2800" dirty="0" err="1">
                <a:latin typeface="Amazon Ember Light" panose="020B0403020204020204" pitchFamily="34" charset="0"/>
                <a:ea typeface="Amazon Ember Light" panose="020B0403020204020204" pitchFamily="34" charset="0"/>
                <a:cs typeface="Amazon Ember Light" panose="020B0403020204020204" pitchFamily="34" charset="0"/>
              </a:rPr>
              <a:t>HexaDecimal</a:t>
            </a:r>
            <a:endParaRPr lang="en-IN"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406753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id="{394B2310-9AEC-4556-BE85-D30ECECE4373}"/>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7F3D997A-B1E2-450F-9543-710012C4F7D2}"/>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7</a:t>
            </a:fld>
            <a:endParaRPr lang="en-US" dirty="0"/>
          </a:p>
        </p:txBody>
      </p:sp>
      <p:pic>
        <p:nvPicPr>
          <p:cNvPr id="3" name="Picture 2"/>
          <p:cNvPicPr>
            <a:picLocks noChangeAspect="1"/>
          </p:cNvPicPr>
          <p:nvPr/>
        </p:nvPicPr>
        <p:blipFill>
          <a:blip r:embed="rId4"/>
          <a:stretch>
            <a:fillRect/>
          </a:stretch>
        </p:blipFill>
        <p:spPr>
          <a:xfrm>
            <a:off x="1295400" y="1191490"/>
            <a:ext cx="9601200" cy="5164859"/>
          </a:xfrm>
          <a:prstGeom prst="rect">
            <a:avLst/>
          </a:prstGeom>
        </p:spPr>
      </p:pic>
    </p:spTree>
    <p:custDataLst>
      <p:tags r:id="rId1"/>
    </p:custDataLst>
    <p:extLst>
      <p:ext uri="{BB962C8B-B14F-4D97-AF65-F5344CB8AC3E}">
        <p14:creationId xmlns:p14="http://schemas.microsoft.com/office/powerpoint/2010/main" val="384800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id="{394B2310-9AEC-4556-BE85-D30ECECE4373}"/>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7F3D997A-B1E2-450F-9543-710012C4F7D2}"/>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8</a:t>
            </a:fld>
            <a:endParaRPr lang="en-US" dirty="0"/>
          </a:p>
        </p:txBody>
      </p:sp>
      <p:sp>
        <p:nvSpPr>
          <p:cNvPr id="6" name="TextBox 5"/>
          <p:cNvSpPr txBox="1"/>
          <p:nvPr/>
        </p:nvSpPr>
        <p:spPr>
          <a:xfrm>
            <a:off x="419100" y="1579418"/>
            <a:ext cx="10448694" cy="523220"/>
          </a:xfrm>
          <a:prstGeom prst="rect">
            <a:avLst/>
          </a:prstGeom>
          <a:noFill/>
        </p:spPr>
        <p:txBody>
          <a:bodyPr wrap="none" rtlCol="0">
            <a:spAutoFit/>
          </a:bodyPr>
          <a:lstStyle/>
          <a:p>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Conversion of Number from one number system to another</a:t>
            </a:r>
          </a:p>
        </p:txBody>
      </p:sp>
      <p:sp>
        <p:nvSpPr>
          <p:cNvPr id="7" name="TextBox 6"/>
          <p:cNvSpPr txBox="1"/>
          <p:nvPr/>
        </p:nvSpPr>
        <p:spPr>
          <a:xfrm>
            <a:off x="615430" y="2581202"/>
            <a:ext cx="5480569" cy="1384995"/>
          </a:xfrm>
          <a:prstGeom prst="rect">
            <a:avLst/>
          </a:prstGeom>
          <a:noFill/>
        </p:spPr>
        <p:txBody>
          <a:bodyPr wrap="square" rtlCol="0">
            <a:spAutoFit/>
          </a:bodyPr>
          <a:lstStyle/>
          <a:p>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Decimal to Binary</a:t>
            </a:r>
          </a:p>
          <a:p>
            <a:endParaRPr lang="en-IN"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r>
              <a:rPr lang="en-IN" sz="2800" dirty="0">
                <a:latin typeface="Amazon Ember Light" panose="020B0403020204020204" pitchFamily="34" charset="0"/>
                <a:ea typeface="Amazon Ember Light" panose="020B0403020204020204" pitchFamily="34" charset="0"/>
                <a:cs typeface="Amazon Ember Light" panose="020B0403020204020204" pitchFamily="34" charset="0"/>
              </a:rPr>
              <a:t>Binary to Decimal </a:t>
            </a:r>
          </a:p>
        </p:txBody>
      </p:sp>
    </p:spTree>
    <p:custDataLst>
      <p:tags r:id="rId1"/>
    </p:custDataLst>
    <p:extLst>
      <p:ext uri="{BB962C8B-B14F-4D97-AF65-F5344CB8AC3E}">
        <p14:creationId xmlns:p14="http://schemas.microsoft.com/office/powerpoint/2010/main" val="281631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534C-70CB-4075-956B-28C75E8CD01F}"/>
              </a:ext>
            </a:extLst>
          </p:cNvPr>
          <p:cNvSpPr>
            <a:spLocks noGrp="1"/>
          </p:cNvSpPr>
          <p:nvPr>
            <p:ph type="title"/>
          </p:nvPr>
        </p:nvSpPr>
        <p:spPr/>
        <p:txBody>
          <a:bodyPr/>
          <a:lstStyle/>
          <a:p>
            <a:r>
              <a:rPr lang="en-US" dirty="0"/>
              <a:t>Networks</a:t>
            </a:r>
          </a:p>
        </p:txBody>
      </p:sp>
      <p:sp>
        <p:nvSpPr>
          <p:cNvPr id="5" name="Footer Placeholder 4">
            <a:extLst>
              <a:ext uri="{FF2B5EF4-FFF2-40B4-BE49-F238E27FC236}">
                <a16:creationId xmlns:a16="http://schemas.microsoft.com/office/drawing/2014/main" id="{394B2310-9AEC-4556-BE85-D30ECECE4373}"/>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7F3D997A-B1E2-450F-9543-710012C4F7D2}"/>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9</a:t>
            </a:fld>
            <a:endParaRPr lang="en-US" dirty="0"/>
          </a:p>
        </p:txBody>
      </p:sp>
      <p:sp>
        <p:nvSpPr>
          <p:cNvPr id="3" name="TextBox 2"/>
          <p:cNvSpPr txBox="1"/>
          <p:nvPr/>
        </p:nvSpPr>
        <p:spPr>
          <a:xfrm>
            <a:off x="665017" y="2102637"/>
            <a:ext cx="4904509" cy="3785652"/>
          </a:xfrm>
          <a:prstGeom prst="rect">
            <a:avLst/>
          </a:prstGeom>
          <a:noFill/>
        </p:spPr>
        <p:txBody>
          <a:bodyPr wrap="square" rtlCol="0">
            <a:spAutoFit/>
          </a:bodyPr>
          <a:lstStyle/>
          <a:p>
            <a:r>
              <a:rPr lang="en-IN" sz="2400" b="1" dirty="0">
                <a:latin typeface="Arial" panose="020B0604020202020204" pitchFamily="34" charset="0"/>
                <a:ea typeface="Amazon Ember Light" panose="020B0403020204020204" pitchFamily="34" charset="0"/>
                <a:cs typeface="Arial" panose="020B0604020202020204" pitchFamily="34" charset="0"/>
              </a:rPr>
              <a:t>Protocol</a:t>
            </a:r>
          </a:p>
          <a:p>
            <a:endParaRPr lang="en-IN" sz="2400" b="1" dirty="0">
              <a:latin typeface="Arial" panose="020B0604020202020204" pitchFamily="34" charset="0"/>
              <a:ea typeface="Amazon Ember Light" panose="020B0403020204020204" pitchFamily="34" charset="0"/>
              <a:cs typeface="Arial" panose="020B0604020202020204" pitchFamily="34" charset="0"/>
            </a:endParaRPr>
          </a:p>
          <a:p>
            <a:endParaRPr lang="en-IN" sz="2400" dirty="0"/>
          </a:p>
          <a:p>
            <a:r>
              <a:rPr lang="en-IN" sz="2400" b="1" dirty="0"/>
              <a:t>Network protocols:</a:t>
            </a:r>
            <a:r>
              <a:rPr lang="en-IN" sz="2400" dirty="0"/>
              <a:t>	</a:t>
            </a:r>
          </a:p>
          <a:p>
            <a:r>
              <a:rPr lang="en-IN" sz="2400" dirty="0"/>
              <a:t>•TCP/IP - DOD	</a:t>
            </a:r>
          </a:p>
          <a:p>
            <a:r>
              <a:rPr lang="en-IN" sz="2400" dirty="0"/>
              <a:t>•</a:t>
            </a:r>
            <a:r>
              <a:rPr lang="en-IN" sz="2400" dirty="0" err="1"/>
              <a:t>IPx</a:t>
            </a:r>
            <a:r>
              <a:rPr lang="en-IN" sz="2400" dirty="0"/>
              <a:t>/</a:t>
            </a:r>
            <a:r>
              <a:rPr lang="en-IN" sz="2400" dirty="0" err="1"/>
              <a:t>SPx</a:t>
            </a:r>
            <a:r>
              <a:rPr lang="en-IN" sz="2400" dirty="0"/>
              <a:t> - Novell	</a:t>
            </a:r>
          </a:p>
          <a:p>
            <a:r>
              <a:rPr lang="en-IN" sz="2400" dirty="0"/>
              <a:t>•AppleTalk - Apple	</a:t>
            </a:r>
          </a:p>
          <a:p>
            <a:r>
              <a:rPr lang="en-IN" sz="2400" dirty="0"/>
              <a:t>•NetBIOS - Microsoft	</a:t>
            </a:r>
          </a:p>
          <a:p>
            <a:r>
              <a:rPr lang="en-IN" sz="2400" dirty="0"/>
              <a:t>•OSI – ISO 	</a:t>
            </a:r>
          </a:p>
          <a:p>
            <a:endParaRPr lang="en-IN" sz="2400" b="1" dirty="0">
              <a:latin typeface="Arial" panose="020B0604020202020204" pitchFamily="34" charset="0"/>
              <a:ea typeface="Amazon Ember Light" panose="020B0403020204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981681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6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22773</TotalTime>
  <Words>9620</Words>
  <Application>Microsoft Office PowerPoint</Application>
  <PresentationFormat>Widescreen</PresentationFormat>
  <Paragraphs>938</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Amazon Ember</vt:lpstr>
      <vt:lpstr>Amazon Ember Light</vt:lpstr>
      <vt:lpstr>Arial</vt:lpstr>
      <vt:lpstr>Calibri</vt:lpstr>
      <vt:lpstr>Lucida Console</vt:lpstr>
      <vt:lpstr>Office Theme</vt:lpstr>
      <vt:lpstr>Module 5: Networking and Content Delivery</vt:lpstr>
      <vt:lpstr>Module overview</vt:lpstr>
      <vt:lpstr>Module objectives</vt:lpstr>
      <vt:lpstr>Section 1: Networking basics</vt:lpstr>
      <vt:lpstr>Networks</vt:lpstr>
      <vt:lpstr>Networks</vt:lpstr>
      <vt:lpstr>Networks</vt:lpstr>
      <vt:lpstr>Networks</vt:lpstr>
      <vt:lpstr>Networks</vt:lpstr>
      <vt:lpstr>IP addresses</vt:lpstr>
      <vt:lpstr>IP addresses</vt:lpstr>
      <vt:lpstr>IPv4 and IPv6 addresses</vt:lpstr>
      <vt:lpstr>IP  Address Classification</vt:lpstr>
      <vt:lpstr>Public IP address  And Private IP Address</vt:lpstr>
      <vt:lpstr>Public IP address types</vt:lpstr>
      <vt:lpstr>Private IP address Class</vt:lpstr>
      <vt:lpstr>Private IP address Class</vt:lpstr>
      <vt:lpstr>Classless Inter-Domain Routing (CIDR)</vt:lpstr>
      <vt:lpstr>Networks</vt:lpstr>
      <vt:lpstr>Open Systems Interconnection (OSI) model</vt:lpstr>
      <vt:lpstr>Section 2: Amazon VPC</vt:lpstr>
      <vt:lpstr>Amazon VPC</vt:lpstr>
      <vt:lpstr>VPCs and subnets</vt:lpstr>
      <vt:lpstr>IP addressing</vt:lpstr>
      <vt:lpstr>Reserved IP addresses</vt:lpstr>
      <vt:lpstr>Elastic network interface</vt:lpstr>
      <vt:lpstr>Route tables and routes</vt:lpstr>
      <vt:lpstr>Section 2 key takeaways</vt:lpstr>
      <vt:lpstr>Section 3: VPC networking</vt:lpstr>
      <vt:lpstr>Internet gateway</vt:lpstr>
      <vt:lpstr>Network address translation (NAT) gateway</vt:lpstr>
      <vt:lpstr>VPC sharing</vt:lpstr>
      <vt:lpstr>VPC peering</vt:lpstr>
      <vt:lpstr>AWS Site-to-Site VPN</vt:lpstr>
      <vt:lpstr>AWS Direct Connect</vt:lpstr>
      <vt:lpstr>VPC endpoints</vt:lpstr>
      <vt:lpstr>PowerPoint Presentation</vt:lpstr>
      <vt:lpstr>Activity: Label this network diagram</vt:lpstr>
      <vt:lpstr>Activity: Solution</vt:lpstr>
      <vt:lpstr>Recorded Amazon VPC demonstration</vt:lpstr>
      <vt:lpstr>Section 3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 2.0.0</cp:keywords>
  <cp:lastModifiedBy>VIJAY BIRCHHA</cp:lastModifiedBy>
  <cp:revision>967</cp:revision>
  <cp:lastPrinted>2018-12-10T23:37:28Z</cp:lastPrinted>
  <dcterms:created xsi:type="dcterms:W3CDTF">2019-09-16T17:01:53Z</dcterms:created>
  <dcterms:modified xsi:type="dcterms:W3CDTF">2025-02-25T10:16:47Z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