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6.xml" ContentType="application/vnd.openxmlformats-officedocument.presentationml.tags+xml"/>
  <Override PartName="/ppt/notesSlides/notesSlide1.xml" ContentType="application/vnd.openxmlformats-officedocument.presentationml.notesSlide+xml"/>
  <Override PartName="/ppt/tags/tag27.xml" ContentType="application/vnd.openxmlformats-officedocument.presentationml.tags+xml"/>
  <Override PartName="/ppt/notesSlides/notesSlide2.xml" ContentType="application/vnd.openxmlformats-officedocument.presentationml.notesSlide+xml"/>
  <Override PartName="/ppt/tags/tag28.xml" ContentType="application/vnd.openxmlformats-officedocument.presentationml.tags+xml"/>
  <Override PartName="/ppt/notesSlides/notesSlide3.xml" ContentType="application/vnd.openxmlformats-officedocument.presentationml.notesSlide+xml"/>
  <Override PartName="/ppt/tags/tag29.xml" ContentType="application/vnd.openxmlformats-officedocument.presentationml.tags+xml"/>
  <Override PartName="/ppt/notesSlides/notesSlide4.xml" ContentType="application/vnd.openxmlformats-officedocument.presentationml.notesSlide+xml"/>
  <Override PartName="/ppt/tags/tag30.xml" ContentType="application/vnd.openxmlformats-officedocument.presentationml.tags+xml"/>
  <Override PartName="/ppt/notesSlides/notesSlide5.xml" ContentType="application/vnd.openxmlformats-officedocument.presentationml.notesSlide+xml"/>
  <Override PartName="/ppt/tags/tag31.xml" ContentType="application/vnd.openxmlformats-officedocument.presentationml.tags+xml"/>
  <Override PartName="/ppt/notesSlides/notesSlide6.xml" ContentType="application/vnd.openxmlformats-officedocument.presentationml.notesSlide+xml"/>
  <Override PartName="/ppt/tags/tag32.xml" ContentType="application/vnd.openxmlformats-officedocument.presentationml.tags+xml"/>
  <Override PartName="/ppt/notesSlides/notesSlide7.xml" ContentType="application/vnd.openxmlformats-officedocument.presentationml.notesSlide+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notesSlides/notesSlide9.xml" ContentType="application/vnd.openxmlformats-officedocument.presentationml.notesSlide+xml"/>
  <Override PartName="/ppt/tags/tag35.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516" r:id="rId2"/>
    <p:sldId id="437" r:id="rId3"/>
    <p:sldId id="936" r:id="rId4"/>
    <p:sldId id="939" r:id="rId5"/>
    <p:sldId id="878" r:id="rId6"/>
    <p:sldId id="940" r:id="rId7"/>
    <p:sldId id="941" r:id="rId8"/>
    <p:sldId id="387" r:id="rId9"/>
    <p:sldId id="884" r:id="rId10"/>
    <p:sldId id="842" r:id="rId11"/>
  </p:sldIdLst>
  <p:sldSz cx="12192000" cy="6858000"/>
  <p:notesSz cx="6858000" cy="9144000"/>
  <p:custDataLst>
    <p:tags r:id="rId1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4 - VPC Security" id="{DA7D94CF-9D90-441C-8BD4-BD73E537CEA1}">
          <p14:sldIdLst>
            <p14:sldId id="516"/>
            <p14:sldId id="437"/>
            <p14:sldId id="936"/>
            <p14:sldId id="939"/>
            <p14:sldId id="878"/>
            <p14:sldId id="940"/>
            <p14:sldId id="941"/>
            <p14:sldId id="387"/>
            <p14:sldId id="884"/>
            <p14:sldId id="842"/>
          </p14:sldIdLst>
        </p14:section>
        <p14:section name="Lab - Build VPC + Launch WebServer" id="{746FA424-01B3-4948-AE1C-C5829EBD38B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shii, June" initials="YJ" lastIdx="32" clrIdx="0">
    <p:extLst>
      <p:ext uri="{19B8F6BF-5375-455C-9EA6-DF929625EA0E}">
        <p15:presenceInfo xmlns:p15="http://schemas.microsoft.com/office/powerpoint/2012/main" userId="S-1-5-21-1407069837-2091007605-538272213-30032476" providerId="AD"/>
      </p:ext>
    </p:extLst>
  </p:cmAuthor>
  <p:cmAuthor id="2" name="David Mohr" initials="DM" lastIdx="9" clrIdx="1">
    <p:extLst>
      <p:ext uri="{19B8F6BF-5375-455C-9EA6-DF929625EA0E}">
        <p15:presenceInfo xmlns:p15="http://schemas.microsoft.com/office/powerpoint/2012/main" userId="David Mohr" providerId="None"/>
      </p:ext>
    </p:extLst>
  </p:cmAuthor>
  <p:cmAuthor id="3" name="Microsoft Office User" initials="MOU" lastIdx="21" clrIdx="2">
    <p:extLst>
      <p:ext uri="{19B8F6BF-5375-455C-9EA6-DF929625EA0E}">
        <p15:presenceInfo xmlns:p15="http://schemas.microsoft.com/office/powerpoint/2012/main" userId="Microsoft Office User" providerId="None"/>
      </p:ext>
    </p:extLst>
  </p:cmAuthor>
  <p:cmAuthor id="4" name="Harris, Melissa" initials="HM" lastIdx="28" clrIdx="3">
    <p:extLst>
      <p:ext uri="{19B8F6BF-5375-455C-9EA6-DF929625EA0E}">
        <p15:presenceInfo xmlns:p15="http://schemas.microsoft.com/office/powerpoint/2012/main" userId="S-1-5-21-1407069837-2091007605-538272213-25781389" providerId="AD"/>
      </p:ext>
    </p:extLst>
  </p:cmAuthor>
  <p:cmAuthor id="5" name="Carol Reece" initials="CR" lastIdx="5" clrIdx="4">
    <p:extLst>
      <p:ext uri="{19B8F6BF-5375-455C-9EA6-DF929625EA0E}">
        <p15:presenceInfo xmlns:p15="http://schemas.microsoft.com/office/powerpoint/2012/main" userId="a67ae08b3f860e0f" providerId="Windows Live"/>
      </p:ext>
    </p:extLst>
  </p:cmAuthor>
  <p:cmAuthor id="6" name="Smart, Paul" initials="SP" lastIdx="3" clrIdx="5">
    <p:extLst>
      <p:ext uri="{19B8F6BF-5375-455C-9EA6-DF929625EA0E}">
        <p15:presenceInfo xmlns:p15="http://schemas.microsoft.com/office/powerpoint/2012/main" userId="S-1-5-21-1407069837-2091007605-538272213-2672501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8814"/>
    <a:srgbClr val="36961C"/>
    <a:srgbClr val="97C98A"/>
    <a:srgbClr val="E9F3E6"/>
    <a:srgbClr val="E6F2F8"/>
    <a:srgbClr val="F2F2F2"/>
    <a:srgbClr val="2D75E7"/>
    <a:srgbClr val="16966D"/>
    <a:srgbClr val="4E24A7"/>
    <a:srgbClr val="E817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63" autoAdjust="0"/>
    <p:restoredTop sz="63695" autoAdjust="0"/>
  </p:normalViewPr>
  <p:slideViewPr>
    <p:cSldViewPr snapToGrid="0" snapToObjects="1" showGuides="1">
      <p:cViewPr varScale="1">
        <p:scale>
          <a:sx n="42" d="100"/>
          <a:sy n="42" d="100"/>
        </p:scale>
        <p:origin x="1614" y="54"/>
      </p:cViewPr>
      <p:guideLst>
        <p:guide orient="horz" pos="2160"/>
        <p:guide pos="3840"/>
      </p:guideLst>
    </p:cSldViewPr>
  </p:slideViewPr>
  <p:outlineViewPr>
    <p:cViewPr>
      <p:scale>
        <a:sx n="33" d="100"/>
        <a:sy n="33" d="100"/>
      </p:scale>
      <p:origin x="0" y="-7692"/>
    </p:cViewPr>
  </p:outlineViewPr>
  <p:notesTextViewPr>
    <p:cViewPr>
      <p:scale>
        <a:sx n="100" d="100"/>
        <a:sy n="100" d="100"/>
      </p:scale>
      <p:origin x="0" y="0"/>
    </p:cViewPr>
  </p:notesTextViewPr>
  <p:sorterViewPr>
    <p:cViewPr varScale="1">
      <p:scale>
        <a:sx n="1" d="1"/>
        <a:sy n="1" d="1"/>
      </p:scale>
      <p:origin x="0" y="-5592"/>
    </p:cViewPr>
  </p:sorterViewPr>
  <p:notesViewPr>
    <p:cSldViewPr snapToGrid="0" snapToObjects="1" showGuides="1">
      <p:cViewPr varScale="1">
        <p:scale>
          <a:sx n="84" d="100"/>
          <a:sy n="84" d="100"/>
        </p:scale>
        <p:origin x="3828" y="6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DA624B0-90F9-634D-B088-BAF914AB73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550255-9A44-5141-A14B-0AFB2414AD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7D4CC6-1AC1-6547-8987-01DDD7392771}" type="datetimeFigureOut">
              <a:rPr lang="en-US" smtClean="0"/>
              <a:t>2/25/2025</a:t>
            </a:fld>
            <a:endParaRPr lang="en-US" dirty="0"/>
          </a:p>
        </p:txBody>
      </p:sp>
      <p:sp>
        <p:nvSpPr>
          <p:cNvPr id="4" name="Footer Placeholder 3">
            <a:extLst>
              <a:ext uri="{FF2B5EF4-FFF2-40B4-BE49-F238E27FC236}">
                <a16:creationId xmlns:a16="http://schemas.microsoft.com/office/drawing/2014/main" id="{D3CB1F18-ED24-9E49-9F0B-B6FD6B22F8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245908075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710507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aws.amazon.com/vpc/latest/userguide/vpc-network-acls.html"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Section 4: VPC security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You can build security into your VPC architecture in several ways so that you</a:t>
            </a:r>
            <a:r>
              <a:rPr lang="en-US" sz="1100" dirty="0"/>
              <a:t> have complete control over both incoming and outgoing traffic. </a:t>
            </a:r>
            <a:r>
              <a:rPr lang="en-US" sz="1100" kern="1200" dirty="0">
                <a:solidFill>
                  <a:schemeClr val="tx1"/>
                </a:solidFill>
                <a:effectLst/>
                <a:latin typeface="+mn-lt"/>
                <a:ea typeface="+mn-ea"/>
                <a:cs typeface="+mn-cs"/>
              </a:rPr>
              <a:t>In this section, you learn about two Amazon VPC firewall options that you can use to secure your VPC: security groups and network access control lists (network ACLs).</a:t>
            </a:r>
          </a:p>
        </p:txBody>
      </p:sp>
    </p:spTree>
    <p:extLst>
      <p:ext uri="{BB962C8B-B14F-4D97-AF65-F5344CB8AC3E}">
        <p14:creationId xmlns:p14="http://schemas.microsoft.com/office/powerpoint/2010/main" val="3330131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n-lt"/>
              </a:rPr>
              <a:t>The key</a:t>
            </a:r>
            <a:r>
              <a:rPr lang="en-US" sz="1100" baseline="0" dirty="0">
                <a:latin typeface="+mn-lt"/>
              </a:rPr>
              <a:t> takeaways from this section of the module 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latin typeface="+mn-lt"/>
              </a:rPr>
              <a:t>Build security into your VPC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baseline="0" dirty="0">
                <a:latin typeface="+mn-lt"/>
              </a:rPr>
              <a:t>Security groups and network ACLs are firewall options that you can use to secure your VPC.</a:t>
            </a:r>
            <a:endParaRPr lang="en-US" sz="1100" dirty="0"/>
          </a:p>
        </p:txBody>
      </p:sp>
    </p:spTree>
    <p:extLst>
      <p:ext uri="{BB962C8B-B14F-4D97-AF65-F5344CB8AC3E}">
        <p14:creationId xmlns:p14="http://schemas.microsoft.com/office/powerpoint/2010/main" val="1559273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a:t>
            </a:r>
            <a:r>
              <a:rPr lang="en-US" sz="1100" i="1" dirty="0"/>
              <a:t>security group</a:t>
            </a:r>
            <a:r>
              <a:rPr lang="en-US" sz="1100" dirty="0"/>
              <a:t> acts as a virtual firewall for your instance, and it controls inbound and outbound traffic. Security groups act at the instance level, not the subnet level. Therefore, each instance in a subnet in your VPC can be assigned to a different set of security groups. </a:t>
            </a:r>
          </a:p>
          <a:p>
            <a:r>
              <a:rPr lang="en-US" sz="1100" kern="1200" dirty="0">
                <a:solidFill>
                  <a:schemeClr val="tx1"/>
                </a:solidFill>
                <a:effectLst/>
                <a:latin typeface="+mn-lt"/>
                <a:ea typeface="+mn-ea"/>
                <a:cs typeface="+mn-cs"/>
              </a:rPr>
              <a:t> </a:t>
            </a:r>
          </a:p>
          <a:p>
            <a:r>
              <a:rPr lang="en-IN" sz="1200" b="0" i="0" u="none" strike="noStrike" kern="1200" dirty="0">
                <a:solidFill>
                  <a:schemeClr val="tx1"/>
                </a:solidFill>
                <a:effectLst/>
                <a:latin typeface="+mn-lt"/>
                <a:ea typeface="+mn-ea"/>
                <a:cs typeface="+mn-cs"/>
              </a:rPr>
              <a:t>If you launch an instance using the Amazon EC2 API or a command line tool and you don't specify a security group, the instance is automatically assigned to the default security group for the VPC. If you launch an instance using the Amazon EC2 console, you have an option to create a new security group for the instance.</a:t>
            </a:r>
          </a:p>
          <a:p>
            <a:r>
              <a:rPr lang="en-IN" sz="1200" b="0" i="0" u="none" strike="noStrike" kern="1200" dirty="0">
                <a:solidFill>
                  <a:schemeClr val="tx1"/>
                </a:solidFill>
                <a:effectLst/>
                <a:latin typeface="+mn-lt"/>
                <a:ea typeface="+mn-ea"/>
                <a:cs typeface="+mn-cs"/>
              </a:rPr>
              <a:t>For each security group, you add </a:t>
            </a:r>
            <a:r>
              <a:rPr lang="en-IN" sz="1200" b="0" i="1" u="none" strike="noStrike" kern="1200" dirty="0">
                <a:solidFill>
                  <a:schemeClr val="tx1"/>
                </a:solidFill>
                <a:effectLst/>
                <a:latin typeface="+mn-lt"/>
                <a:ea typeface="+mn-ea"/>
                <a:cs typeface="+mn-cs"/>
              </a:rPr>
              <a:t>rules</a:t>
            </a:r>
            <a:r>
              <a:rPr lang="en-IN" sz="1200" b="0" i="0" u="none" strike="noStrike" kern="1200" dirty="0">
                <a:solidFill>
                  <a:schemeClr val="tx1"/>
                </a:solidFill>
                <a:effectLst/>
                <a:latin typeface="+mn-lt"/>
                <a:ea typeface="+mn-ea"/>
                <a:cs typeface="+mn-cs"/>
              </a:rPr>
              <a:t> that control the inbound traffic to instances, and a separate set of rules that control the outbound traffic. This section describes the basic things that you need to know about security groups for your VPC and their rules.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At the most basic level, a security group is a way for you to filter traffic to your instances.</a:t>
            </a:r>
          </a:p>
          <a:p>
            <a:endParaRPr lang="en-US" sz="1100" kern="1200" dirty="0">
              <a:solidFill>
                <a:schemeClr val="tx1"/>
              </a:solidFill>
              <a:effectLst/>
              <a:latin typeface="+mn-lt"/>
              <a:ea typeface="+mn-ea"/>
              <a:cs typeface="+mn-cs"/>
            </a:endParaRPr>
          </a:p>
          <a:p>
            <a:r>
              <a:rPr lang="en-US" sz="1100" kern="1200" dirty="0">
                <a:solidFill>
                  <a:schemeClr val="tx1"/>
                </a:solidFill>
                <a:effectLst/>
                <a:latin typeface="+mn-lt"/>
                <a:ea typeface="+mn-ea"/>
                <a:cs typeface="+mn-cs"/>
              </a:rPr>
              <a:t>https://docs.aws.amazon.com/vpc/latest/userguide/VPC_SecurityGroups.html</a:t>
            </a:r>
          </a:p>
          <a:p>
            <a:endParaRPr lang="en-US" sz="11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88774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Security groups have </a:t>
            </a:r>
            <a:r>
              <a:rPr lang="en-US" sz="1100" i="1" dirty="0"/>
              <a:t>rules</a:t>
            </a:r>
            <a:r>
              <a:rPr lang="en-US" sz="1100" dirty="0"/>
              <a:t> that control the inbound and outbound traffic. When you create a security group, it has no inbound rules. Therefore, </a:t>
            </a:r>
            <a:r>
              <a:rPr lang="en-US" sz="1100" i="1" dirty="0"/>
              <a:t>no inbound traffic that originates from another host to your instance is allowed </a:t>
            </a:r>
            <a:r>
              <a:rPr lang="en-US" sz="1100" dirty="0"/>
              <a:t>until you add inbound rules to the security group. By default, a security group includes an outbound rule that </a:t>
            </a:r>
            <a:r>
              <a:rPr lang="en-US" sz="1100" i="1" dirty="0"/>
              <a:t>allows all outbound traffic</a:t>
            </a:r>
            <a:r>
              <a:rPr lang="en-US" sz="1100" dirty="0"/>
              <a:t>. You can remove the rule and add outbound rules that allow specific outbound traffic only. If your security group has no outbound rules, no outbound traffic that originates from your instance is allowed.</a:t>
            </a:r>
          </a:p>
          <a:p>
            <a:endParaRPr lang="en-US" sz="1100" dirty="0"/>
          </a:p>
          <a:p>
            <a:r>
              <a:rPr lang="en-US" sz="1100" dirty="0"/>
              <a:t>Security groups are </a:t>
            </a:r>
            <a:r>
              <a:rPr lang="en-US" sz="1100" i="1" dirty="0"/>
              <a:t>stateful</a:t>
            </a:r>
            <a:r>
              <a:rPr lang="en-US" sz="1100" dirty="0"/>
              <a:t>, which means that state information is kept even after a request is processed. Thus,</a:t>
            </a:r>
            <a:r>
              <a:rPr lang="en-US" sz="1100" baseline="0" dirty="0"/>
              <a:t> if</a:t>
            </a:r>
            <a:r>
              <a:rPr lang="en-US" sz="1100" dirty="0"/>
              <a:t> you send a request from your instance, the response traffic for that request is allowed to flow in regardless of inbound security group rules. Responses to allowed inbound traffic are allowed to flow out, regardless of outbound rules. </a:t>
            </a:r>
          </a:p>
        </p:txBody>
      </p:sp>
    </p:spTree>
    <p:extLst>
      <p:ext uri="{BB962C8B-B14F-4D97-AF65-F5344CB8AC3E}">
        <p14:creationId xmlns:p14="http://schemas.microsoft.com/office/powerpoint/2010/main" val="20305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When you create a custom security group, you can specify allow rules, but not deny rules. All rules are evaluated before the decision to allow traffic.</a:t>
            </a:r>
          </a:p>
          <a:p>
            <a:endParaRPr lang="en-US" sz="1100" dirty="0"/>
          </a:p>
          <a:p>
            <a:r>
              <a:rPr lang="en-US" sz="1100" b="1" dirty="0"/>
              <a:t>https://docs.aws.amazon.com/AWSEC2/latest/UserGuide/security-group-rules-reference.html</a:t>
            </a:r>
          </a:p>
        </p:txBody>
      </p:sp>
    </p:spTree>
    <p:extLst>
      <p:ext uri="{BB962C8B-B14F-4D97-AF65-F5344CB8AC3E}">
        <p14:creationId xmlns:p14="http://schemas.microsoft.com/office/powerpoint/2010/main" val="138349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t>A </a:t>
            </a:r>
            <a:r>
              <a:rPr lang="en-US" sz="1100" b="0" i="1" dirty="0"/>
              <a:t>network access control list (network ACL)</a:t>
            </a:r>
            <a:r>
              <a:rPr lang="en-US" sz="1100" b="1" dirty="0"/>
              <a:t> </a:t>
            </a:r>
            <a:r>
              <a:rPr lang="en-US" sz="1100" dirty="0"/>
              <a:t>is an optional layer of security for your Amazon VPC. It acts as a firewall for controlling traffic in and out of one or more subnets. To add another layer of security to your VPC, you can set up network ACLs with rules that are similar to your security groups.</a:t>
            </a:r>
          </a:p>
          <a:p>
            <a:endParaRPr lang="en-US" sz="1100" dirty="0"/>
          </a:p>
          <a:p>
            <a:endParaRPr lang="en-US" sz="1100" dirty="0"/>
          </a:p>
          <a:p>
            <a:endParaRPr lang="en-US" sz="1100" dirty="0"/>
          </a:p>
          <a:p>
            <a:r>
              <a:rPr lang="en-US" sz="1100" dirty="0"/>
              <a:t>Each subnet in your VPC must be associated with a network ACL. If you don't explicitly associate a subnet with a network ACL, the subnet is automatically associated with the default network ACL. You can associate a network ACL with multiple subnets; however, a subnet can be associated with only one network ACL at a time. When you associate a network ACL with a subnet, the previous association is removed. </a:t>
            </a:r>
          </a:p>
        </p:txBody>
      </p:sp>
    </p:spTree>
    <p:extLst>
      <p:ext uri="{BB962C8B-B14F-4D97-AF65-F5344CB8AC3E}">
        <p14:creationId xmlns:p14="http://schemas.microsoft.com/office/powerpoint/2010/main" val="21603402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network ACL has separate inbound and outbound rules, and each rule can either allow or deny traffic. Your VPC automatically comes with a modifiable default network ACL. By default, it allows all inbound and outbound IPv4 traffic and, if applicable, IPv6 traffic. The table shows a default network ACL.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Network ACLs are </a:t>
            </a:r>
            <a:r>
              <a:rPr lang="en-US" sz="1100" i="1" dirty="0"/>
              <a:t>stateless</a:t>
            </a:r>
            <a:r>
              <a:rPr lang="en-US" sz="1100" dirty="0"/>
              <a:t>, which means that no information about a request is maintained after a request is processed. </a:t>
            </a:r>
          </a:p>
        </p:txBody>
      </p:sp>
    </p:spTree>
    <p:extLst>
      <p:ext uri="{BB962C8B-B14F-4D97-AF65-F5344CB8AC3E}">
        <p14:creationId xmlns:p14="http://schemas.microsoft.com/office/powerpoint/2010/main" val="215079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You can create a custom network ACL and associate it with a subnet. By default, each custom network ACL denies all inbound and outbound traffic until you add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A network ACL contains a numbered list of rules that are evaluated in order, starting with the lowest numbered rule. The purpose is to determine whether traffic is allowed in or out of any subnet that is associated with the network ACL. The highest number that you can use for a rule is 32,766. AWS recommends that you create rules in increments (for example, increments of 10 or 100) so that you can insert new rules where you need them later.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You can add or remove rules from the default network ACL, or create additional network ACLs for your VPC. When you add or remove rules from a network ACL, the changes are automatically applied to the subnets that it's associated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n-lt"/>
                <a:ea typeface="+mn-ea"/>
                <a:cs typeface="+mn-cs"/>
              </a:rPr>
              <a:t>Each network ACL also includes a rule whose rule number is an asterisk. This rule </a:t>
            </a:r>
            <a:r>
              <a:rPr lang="en-IN" sz="1200" b="1" i="0" kern="1200" dirty="0">
                <a:solidFill>
                  <a:schemeClr val="tx1"/>
                </a:solidFill>
                <a:effectLst/>
                <a:latin typeface="+mn-lt"/>
                <a:ea typeface="+mn-ea"/>
                <a:cs typeface="+mn-cs"/>
              </a:rPr>
              <a:t>ensures that if a packet doesn't match any of the other numbered rules, it's denied</a:t>
            </a:r>
            <a:r>
              <a:rPr lang="en-IN" sz="1200" b="0" i="0" kern="1200" dirty="0">
                <a:solidFill>
                  <a:schemeClr val="tx1"/>
                </a:solidFill>
                <a:effectLst/>
                <a:latin typeface="+mn-lt"/>
                <a:ea typeface="+mn-ea"/>
                <a:cs typeface="+mn-cs"/>
              </a:rPr>
              <a:t>. You can't modify or remove this rule</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For more information about network ACLs, see </a:t>
            </a:r>
            <a:r>
              <a:rPr lang="en-US" sz="1100" dirty="0">
                <a:ea typeface="Amazon Ember Light" panose="020B0403020204020204" pitchFamily="34" charset="0"/>
                <a:cs typeface="Amazon Ember Light" panose="020B0403020204020204" pitchFamily="34" charset="0"/>
                <a:hlinkClick r:id="rId3"/>
              </a:rPr>
              <a:t>Network ACLs</a:t>
            </a:r>
            <a:r>
              <a:rPr lang="en-US" sz="1100" dirty="0"/>
              <a:t> in the AWS Documentation.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https://docs.aws.amazon.com/vpc/latest/userguide/vpc-network-acls.html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Tree>
    <p:extLst>
      <p:ext uri="{BB962C8B-B14F-4D97-AF65-F5344CB8AC3E}">
        <p14:creationId xmlns:p14="http://schemas.microsoft.com/office/powerpoint/2010/main" val="1386258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600"/>
              </a:spcAft>
            </a:pPr>
            <a:r>
              <a:rPr lang="en-US" sz="1100" b="0" dirty="0"/>
              <a:t>Here is a summary of the differences between security groups and network ACLs:</a:t>
            </a:r>
          </a:p>
          <a:p>
            <a:pPr marL="228600" indent="-228600">
              <a:spcAft>
                <a:spcPts val="600"/>
              </a:spcAft>
              <a:buFont typeface="Arial" panose="020B0604020202020204" pitchFamily="34" charset="0"/>
              <a:buChar char="•"/>
            </a:pPr>
            <a:r>
              <a:rPr lang="en-US" sz="1100" b="0" dirty="0"/>
              <a:t>Security groups</a:t>
            </a:r>
            <a:r>
              <a:rPr lang="en-US" sz="1100" b="1" dirty="0"/>
              <a:t> </a:t>
            </a:r>
            <a:r>
              <a:rPr lang="en-US" sz="1100" dirty="0"/>
              <a:t>act at the instance level, but </a:t>
            </a:r>
            <a:r>
              <a:rPr lang="en-US" sz="1100" b="0" dirty="0"/>
              <a:t>network </a:t>
            </a:r>
            <a:r>
              <a:rPr lang="en-US" sz="1100" dirty="0"/>
              <a:t>ACLs act at the subnet level.</a:t>
            </a:r>
          </a:p>
          <a:p>
            <a:pPr marL="228600" indent="-228600">
              <a:spcAft>
                <a:spcPts val="600"/>
              </a:spcAft>
              <a:buFont typeface="Arial" panose="020B0604020202020204" pitchFamily="34" charset="0"/>
              <a:buChar char="•"/>
            </a:pPr>
            <a:r>
              <a:rPr lang="en-US" sz="1100" baseline="0" dirty="0"/>
              <a:t>Security groups support allow rules only, but </a:t>
            </a:r>
            <a:r>
              <a:rPr lang="en-US" sz="1100" b="0" dirty="0"/>
              <a:t>network </a:t>
            </a:r>
            <a:r>
              <a:rPr lang="en-US" sz="1100" baseline="0" dirty="0"/>
              <a:t>ACLs support both allow and deny rules.</a:t>
            </a:r>
          </a:p>
          <a:p>
            <a:pPr marL="228600" indent="-228600">
              <a:spcAft>
                <a:spcPts val="600"/>
              </a:spcAft>
              <a:buFont typeface="Arial" panose="020B0604020202020204" pitchFamily="34" charset="0"/>
              <a:buChar char="•"/>
            </a:pPr>
            <a:r>
              <a:rPr lang="en-US" sz="1100" baseline="0" dirty="0"/>
              <a:t>Security groups are stateful, but </a:t>
            </a:r>
            <a:r>
              <a:rPr lang="en-US" sz="1100" b="0" dirty="0"/>
              <a:t>network </a:t>
            </a:r>
            <a:r>
              <a:rPr lang="en-US" sz="1100" baseline="0" dirty="0"/>
              <a:t>ACLs are stateless.</a:t>
            </a:r>
          </a:p>
          <a:p>
            <a:pPr marL="228600" indent="-228600">
              <a:spcAft>
                <a:spcPts val="600"/>
              </a:spcAft>
              <a:buFont typeface="Arial" panose="020B0604020202020204" pitchFamily="34" charset="0"/>
              <a:buChar char="•"/>
            </a:pPr>
            <a:r>
              <a:rPr lang="en-US" sz="1100" baseline="0" dirty="0"/>
              <a:t>For security groups, all rules are evaluated before the decision is made to allow traffic. For </a:t>
            </a:r>
            <a:r>
              <a:rPr lang="en-US" sz="1100" b="0" dirty="0"/>
              <a:t>network </a:t>
            </a:r>
            <a:r>
              <a:rPr lang="en-US" sz="1100" baseline="0" dirty="0"/>
              <a:t>ACLs, rules are evaluated in number order before the decision is made to allow traffic.</a:t>
            </a:r>
          </a:p>
          <a:p>
            <a:pPr marL="228600" indent="-228600">
              <a:spcAft>
                <a:spcPts val="600"/>
              </a:spcAft>
              <a:buFont typeface="Arial" panose="020B0604020202020204" pitchFamily="34" charset="0"/>
              <a:buChar char="•"/>
            </a:pPr>
            <a:endParaRPr lang="en-US" sz="1100" baseline="0" dirty="0"/>
          </a:p>
          <a:p>
            <a:pPr marL="228600" indent="-228600">
              <a:spcAft>
                <a:spcPts val="600"/>
              </a:spcAft>
              <a:buFont typeface="Arial" panose="020B0604020202020204" pitchFamily="34" charset="0"/>
              <a:buChar char="•"/>
            </a:pPr>
            <a:r>
              <a:rPr lang="en-US" sz="1100" baseline="0"/>
              <a:t>https://medium.com/awesome-cloud/aws-difference-between-security-groups-and-network-acls-adc632ea29ae</a:t>
            </a:r>
            <a:endParaRPr lang="en-US" sz="1100" baseline="0" dirty="0"/>
          </a:p>
        </p:txBody>
      </p:sp>
    </p:spTree>
    <p:extLst>
      <p:ext uri="{BB962C8B-B14F-4D97-AF65-F5344CB8AC3E}">
        <p14:creationId xmlns:p14="http://schemas.microsoft.com/office/powerpoint/2010/main" val="1196827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kern="1200" dirty="0">
                <a:solidFill>
                  <a:schemeClr val="tx1"/>
                </a:solidFill>
                <a:effectLst/>
                <a:ea typeface="+mn-ea"/>
                <a:cs typeface="+mn-cs"/>
              </a:rPr>
              <a:t>Now,</a:t>
            </a:r>
            <a:r>
              <a:rPr lang="en-US" sz="1100" kern="1200" baseline="0" dirty="0">
                <a:solidFill>
                  <a:schemeClr val="tx1"/>
                </a:solidFill>
                <a:effectLst/>
                <a:ea typeface="+mn-ea"/>
                <a:cs typeface="+mn-cs"/>
              </a:rPr>
              <a:t> </a:t>
            </a:r>
            <a:r>
              <a:rPr lang="en-US" sz="1100" kern="1200" dirty="0">
                <a:solidFill>
                  <a:schemeClr val="tx1"/>
                </a:solidFill>
                <a:effectLst/>
                <a:ea typeface="+mn-ea"/>
                <a:cs typeface="+mn-cs"/>
              </a:rPr>
              <a:t>it’s your turn! In this scenario, you are a small business owner with a website that is hosted on an Amazon</a:t>
            </a:r>
            <a:r>
              <a:rPr lang="en-US" sz="1100" kern="1200" baseline="0" dirty="0">
                <a:solidFill>
                  <a:schemeClr val="tx1"/>
                </a:solidFill>
                <a:effectLst/>
                <a:ea typeface="+mn-ea"/>
                <a:cs typeface="+mn-cs"/>
              </a:rPr>
              <a:t> Elastic Compute Cloud (Amazon EC2)</a:t>
            </a:r>
            <a:r>
              <a:rPr lang="en-US" sz="1100" kern="1200" dirty="0">
                <a:solidFill>
                  <a:schemeClr val="tx1"/>
                </a:solidFill>
                <a:effectLst/>
                <a:ea typeface="+mn-ea"/>
                <a:cs typeface="+mn-cs"/>
              </a:rPr>
              <a:t> instance. You have customer data that is stored on a backend database that you want to keep private. </a:t>
            </a:r>
          </a:p>
          <a:p>
            <a:endParaRPr lang="en-US" sz="1100" kern="1200" dirty="0">
              <a:solidFill>
                <a:schemeClr val="tx1"/>
              </a:solidFill>
              <a:effectLst/>
              <a:ea typeface="+mn-ea"/>
              <a:cs typeface="+mn-cs"/>
            </a:endParaRPr>
          </a:p>
          <a:p>
            <a:r>
              <a:rPr lang="en-US" sz="1100" kern="1200" dirty="0">
                <a:solidFill>
                  <a:schemeClr val="tx1"/>
                </a:solidFill>
                <a:effectLst/>
                <a:ea typeface="+mn-ea"/>
                <a:cs typeface="+mn-cs"/>
              </a:rPr>
              <a:t>See if you can design a VPC that meets the following requirements: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web server and database server must be in separate subnets.</a:t>
            </a:r>
          </a:p>
          <a:p>
            <a:pPr marL="171450" indent="-171450">
              <a:buFont typeface="Arial" panose="020B0604020202020204" pitchFamily="34" charset="0"/>
              <a:buChar char="•"/>
            </a:pPr>
            <a:r>
              <a:rPr lang="en-US" sz="1100" dirty="0"/>
              <a:t>The first address of your network must be 10.0.0.0. </a:t>
            </a:r>
            <a:r>
              <a:rPr lang="en-US" sz="1100" dirty="0">
                <a:ea typeface="Amazon Ember Light" panose="020B0403020204020204" pitchFamily="34" charset="0"/>
                <a:cs typeface="Amazon Ember Light" panose="020B0403020204020204" pitchFamily="34" charset="0"/>
              </a:rPr>
              <a:t>Each subnet must have 256 IPv4 addresses.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customers must always be able to access your web server.</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database server must be able to access the internet to make patch updates.</a:t>
            </a:r>
          </a:p>
          <a:p>
            <a:pPr marL="171450" indent="-171450">
              <a:buFont typeface="Arial" panose="020B0604020202020204" pitchFamily="34" charset="0"/>
              <a:buChar char="•"/>
            </a:pPr>
            <a:r>
              <a:rPr lang="en-US" sz="1100" dirty="0">
                <a:ea typeface="Amazon Ember Light" panose="020B0403020204020204" pitchFamily="34" charset="0"/>
                <a:cs typeface="Amazon Ember Light" panose="020B0403020204020204" pitchFamily="34" charset="0"/>
              </a:rPr>
              <a:t>Your architecture must be highly available and use at least one custom firewall layer.</a:t>
            </a:r>
            <a:endParaRPr lang="en-US" sz="1100" kern="1200" dirty="0">
              <a:solidFill>
                <a:schemeClr val="tx1"/>
              </a:solidFill>
              <a:effectLst/>
              <a:ea typeface="+mn-ea"/>
              <a:cs typeface="+mn-cs"/>
            </a:endParaRPr>
          </a:p>
        </p:txBody>
      </p:sp>
    </p:spTree>
    <p:extLst>
      <p:ext uri="{BB962C8B-B14F-4D97-AF65-F5344CB8AC3E}">
        <p14:creationId xmlns:p14="http://schemas.microsoft.com/office/powerpoint/2010/main" val="10629739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33318580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EC45EB5-28C4-4544-A323-D73218CA9315}"/>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hasCustomPrompt="1"/>
          </p:nvPr>
        </p:nvSpPr>
        <p:spPr>
          <a:xfrm>
            <a:off x="419100" y="1528175"/>
            <a:ext cx="11353800" cy="4648788"/>
          </a:xfrm>
        </p:spPr>
        <p:txBody>
          <a:bodyPr>
            <a:noAutofit/>
          </a:bodyPr>
          <a:lstStyle>
            <a:lvl1pPr marL="0" indent="0">
              <a:buNone/>
              <a:defRPr sz="1400">
                <a:solidFill>
                  <a:schemeClr val="tx1"/>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6" name="Slide Number Placeholder 5">
            <a:extLst>
              <a:ext uri="{FF2B5EF4-FFF2-40B4-BE49-F238E27FC236}">
                <a16:creationId xmlns:a16="http://schemas.microsoft.com/office/drawing/2014/main" id="{F93D8A33-23FE-0C4F-9E8F-25B4C5AE7E2D}"/>
              </a:ext>
            </a:extLst>
          </p:cNvPr>
          <p:cNvSpPr>
            <a:spLocks noGrp="1"/>
          </p:cNvSpPr>
          <p:nvPr>
            <p:ph type="sldNum" sz="quarter" idx="12"/>
          </p:nvPr>
        </p:nvSpPr>
        <p:spPr/>
        <p:txBody>
          <a:bodyPr/>
          <a:lstStyle/>
          <a:p>
            <a:fld id="{B6A95138-A96E-2F42-A959-2EFD44FE4AB7}" type="slidenum">
              <a:rPr lang="en-US" smtClean="0"/>
              <a:t>‹#›</a:t>
            </a:fld>
            <a:endParaRPr lang="en-US" dirty="0"/>
          </a:p>
        </p:txBody>
      </p:sp>
      <p:sp>
        <p:nvSpPr>
          <p:cNvPr id="7" name="Footer Placeholder 4">
            <a:extLst>
              <a:ext uri="{FF2B5EF4-FFF2-40B4-BE49-F238E27FC236}">
                <a16:creationId xmlns:a16="http://schemas.microsoft.com/office/drawing/2014/main" id="{BE8EE179-7D32-EC44-9957-395A214B62C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FD64CDEF-A244-5649-B243-5BDF609659DF}"/>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145953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a:p>
            <a:pPr lvl="0"/>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855186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dirty="0"/>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dirty="0"/>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dirty="0"/>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dirty="0"/>
              <a:t>Click icon to add picture</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496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dirty="0"/>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dirty="0"/>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Click to 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dirty="0"/>
              <a:t>Click icon to add picture</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5872522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Click to edit Master text styles</a:t>
            </a:r>
          </a:p>
        </p:txBody>
      </p:sp>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dirty="0"/>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Click to edit Master text styles</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Click to edit Master text styles</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Click to 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dirty="0"/>
              <a:t>Icon</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dirty="0"/>
              <a:t>Icon</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dirty="0"/>
              <a:t>Icon</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pic>
        <p:nvPicPr>
          <p:cNvPr id="13" name="Picture 12">
            <a:extLst>
              <a:ext uri="{FF2B5EF4-FFF2-40B4-BE49-F238E27FC236}">
                <a16:creationId xmlns:a16="http://schemas.microsoft.com/office/drawing/2014/main" id="{76EEF212-16FA-C546-A6BD-253C80A1A8FF}"/>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sp>
        <p:nvSpPr>
          <p:cNvPr id="17"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1710858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Tree>
    <p:custDataLst>
      <p:tags r:id="rId1"/>
    </p:custDataLst>
    <p:extLst>
      <p:ext uri="{BB962C8B-B14F-4D97-AF65-F5344CB8AC3E}">
        <p14:creationId xmlns:p14="http://schemas.microsoft.com/office/powerpoint/2010/main" val="2539508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8935291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881"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19369913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Tree>
    <p:custDataLst>
      <p:tags r:id="rId1"/>
    </p:custDataLst>
    <p:extLst>
      <p:ext uri="{BB962C8B-B14F-4D97-AF65-F5344CB8AC3E}">
        <p14:creationId xmlns:p14="http://schemas.microsoft.com/office/powerpoint/2010/main" val="51190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 uri="{C183D7F6-B498-43B3-948B-1728B52AA6E4}">
                <adec:decorative xmlns:adec="http://schemas.microsoft.com/office/drawing/2017/decorative" val="1"/>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Tree>
    <p:custDataLst>
      <p:tags r:id="rId1"/>
    </p:custDataLst>
    <p:extLst>
      <p:ext uri="{BB962C8B-B14F-4D97-AF65-F5344CB8AC3E}">
        <p14:creationId xmlns:p14="http://schemas.microsoft.com/office/powerpoint/2010/main" val="3450085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endParaRPr lang="en-US" dirty="0"/>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42316957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Tree>
    <p:custDataLst>
      <p:tags r:id="rId1"/>
    </p:custDataLst>
    <p:extLst>
      <p:ext uri="{BB962C8B-B14F-4D97-AF65-F5344CB8AC3E}">
        <p14:creationId xmlns:p14="http://schemas.microsoft.com/office/powerpoint/2010/main" val="40182823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endParaRPr lang="en-US" dirty="0"/>
          </a:p>
        </p:txBody>
      </p:sp>
      <p:sp>
        <p:nvSpPr>
          <p:cNvPr id="9" name="Slide Number Placeholder 5">
            <a:extLst>
              <a:ext uri="{FF2B5EF4-FFF2-40B4-BE49-F238E27FC236}">
                <a16:creationId xmlns:a16="http://schemas.microsoft.com/office/drawing/2014/main" id="{A201426F-66D0-6C49-85B0-A8C2D43E6E2C}"/>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dirty="0"/>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Click to edit Master text styles</a:t>
            </a:r>
          </a:p>
        </p:txBody>
      </p:sp>
      <p:sp>
        <p:nvSpPr>
          <p:cNvPr id="23" name="Rectangle 22">
            <a:extLst>
              <a:ext uri="{FF2B5EF4-FFF2-40B4-BE49-F238E27FC236}">
                <a16:creationId xmlns:a16="http://schemas.microsoft.com/office/drawing/2014/main" id="{95458110-5E55-0F46-BBF5-9C8F2C62151D}"/>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5" name="Rectangle 24">
            <a:extLst>
              <a:ext uri="{FF2B5EF4-FFF2-40B4-BE49-F238E27FC236}">
                <a16:creationId xmlns:a16="http://schemas.microsoft.com/office/drawing/2014/main" id="{3A3837C0-EFCF-E345-9E05-AF315FB06800}"/>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Title</a:t>
            </a: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Click to 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Click to 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881"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Click to edit Master text styles</a:t>
            </a: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Click to 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15739660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endParaRPr lang="en-US" dirty="0"/>
          </a:p>
        </p:txBody>
      </p:sp>
      <p:sp>
        <p:nvSpPr>
          <p:cNvPr id="8" name="Rectangle 7">
            <a:extLst>
              <a:ext uri="{FF2B5EF4-FFF2-40B4-BE49-F238E27FC236}">
                <a16:creationId xmlns:a16="http://schemas.microsoft.com/office/drawing/2014/main" id="{A413BF5D-EF1D-5C42-8ED2-B1DC40150995}"/>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title style</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3376812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5" name="TextBox 4">
            <a:extLst>
              <a:ext uri="{FF2B5EF4-FFF2-40B4-BE49-F238E27FC236}">
                <a16:creationId xmlns:a16="http://schemas.microsoft.com/office/drawing/2014/main" id="{7F32C9FB-A505-8F4E-99FC-1B161C930668}"/>
              </a:ext>
              <a:ext uri="{C183D7F6-B498-43B3-948B-1728B52AA6E4}">
                <adec:decorative xmlns:adec="http://schemas.microsoft.com/office/drawing/2017/decorative" val="0"/>
              </a:ext>
            </a:extLst>
          </p:cNvPr>
          <p:cNvSpPr txBox="1"/>
          <p:nvPr userDrawn="1"/>
        </p:nvSpPr>
        <p:spPr>
          <a:xfrm>
            <a:off x="423968" y="6089839"/>
            <a:ext cx="8921913" cy="646331"/>
          </a:xfrm>
          <a:prstGeom prst="rect">
            <a:avLst/>
          </a:prstGeom>
          <a:noFill/>
        </p:spPr>
        <p:txBody>
          <a:bodyPr wrap="square" rtlCol="0">
            <a:noAutofit/>
          </a:bodyPr>
          <a:lstStyle/>
          <a:p>
            <a:pPr algn="just"/>
            <a:r>
              <a:rPr lang="en-US" sz="900" dirty="0">
                <a:solidFill>
                  <a:schemeClr val="bg1"/>
                </a:solidFill>
                <a:latin typeface="Amazon Ember Light" charset="0"/>
                <a:ea typeface="Amazon Ember Light" charset="0"/>
                <a:cs typeface="Amazon Ember Light" charset="0"/>
              </a:rPr>
              <a:t>© 2019 Amazon Web Services, Inc. or its affiliates. All rights reserved. This work may not be reproduced or redistributed, in whole or in part, without prior written permission from Amazon Web Services, Inc. Commercial copying, lending, or selling is prohibited. Corrections or feedback on the course, please email us at: </a:t>
            </a:r>
            <a:r>
              <a:rPr lang="en-US" sz="900" u="sng" dirty="0">
                <a:solidFill>
                  <a:schemeClr val="bg1"/>
                </a:solidFill>
                <a:latin typeface="Amazon Ember Light" charset="0"/>
                <a:ea typeface="Amazon Ember Light" charset="0"/>
                <a:cs typeface="Amazon Ember Light" charset="0"/>
              </a:rPr>
              <a:t>aws-course-feedback@amazon.com</a:t>
            </a:r>
            <a:r>
              <a:rPr lang="en-US" sz="900" dirty="0">
                <a:solidFill>
                  <a:schemeClr val="bg1"/>
                </a:solidFill>
                <a:latin typeface="Amazon Ember Light" charset="0"/>
                <a:ea typeface="Amazon Ember Light" charset="0"/>
                <a:cs typeface="Amazon Ember Light" charset="0"/>
              </a:rPr>
              <a:t>. For all other questions, contact us at: </a:t>
            </a:r>
            <a:r>
              <a:rPr lang="en-US" sz="900" u="sng" dirty="0">
                <a:solidFill>
                  <a:schemeClr val="bg1"/>
                </a:solidFill>
                <a:latin typeface="Amazon Ember Light" charset="0"/>
                <a:ea typeface="Amazon Ember Light" charset="0"/>
                <a:cs typeface="Amazon Ember Light" charset="0"/>
              </a:rPr>
              <a:t>https://aws.amazon.com/contact-us/aws-training/</a:t>
            </a:r>
            <a:r>
              <a:rPr lang="en-US" sz="900" dirty="0">
                <a:solidFill>
                  <a:schemeClr val="bg1"/>
                </a:solidFill>
                <a:latin typeface="Amazon Ember Light" charset="0"/>
                <a:ea typeface="Amazon Ember Light" charset="0"/>
                <a:cs typeface="Amazon Ember Light" charset="0"/>
              </a:rPr>
              <a:t>. All trademarks are the property of their owners.</a:t>
            </a:r>
          </a:p>
          <a:p>
            <a:pPr algn="just"/>
            <a:endParaRPr lang="en-US" sz="900" dirty="0"/>
          </a:p>
        </p:txBody>
      </p:sp>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dirty="0"/>
              <a:t>Thank You</a:t>
            </a: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2581085189"/>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57AF45B-C20A-5F4E-906A-B043D9D7F28E}"/>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Amazon Ember Light" panose="020B0403020204020204" pitchFamily="34" charset="0"/>
              <a:ea typeface="+mn-ea"/>
              <a:cs typeface="+mn-cs"/>
            </a:endParaRPr>
          </a:p>
        </p:txBody>
      </p:sp>
      <p:pic>
        <p:nvPicPr>
          <p:cNvPr id="13" name="Picture 12" descr="A circuit board&#10;&#10;Description automatically generated">
            <a:extLst>
              <a:ext uri="{FF2B5EF4-FFF2-40B4-BE49-F238E27FC236}">
                <a16:creationId xmlns:a16="http://schemas.microsoft.com/office/drawing/2014/main" id="{C0EC8262-9538-E343-BCD0-0911ADA9E7A6}"/>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dirty="0"/>
              <a:t>© 2019, Amazon Web Services, Inc. or its Affiliates. All rights reserved.</a:t>
            </a:r>
          </a:p>
        </p:txBody>
      </p:sp>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FFDB7B2F-8327-B54A-A6DB-5F4F68ECD970}"/>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dirty="0"/>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3816153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B9293C6B-D94F-304A-A8F4-8745DAD9DF47}"/>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pic>
        <p:nvPicPr>
          <p:cNvPr id="7" name="Picture 6">
            <a:extLst>
              <a:ext uri="{FF2B5EF4-FFF2-40B4-BE49-F238E27FC236}">
                <a16:creationId xmlns:a16="http://schemas.microsoft.com/office/drawing/2014/main" id="{3AA315D3-3937-1747-9C2E-0067F12A02F0}"/>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Tree>
    <p:custDataLst>
      <p:tags r:id="rId1"/>
    </p:custDataLst>
    <p:extLst>
      <p:ext uri="{BB962C8B-B14F-4D97-AF65-F5344CB8AC3E}">
        <p14:creationId xmlns:p14="http://schemas.microsoft.com/office/powerpoint/2010/main" val="507082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One Colum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FBB0127-ED7F-7C41-B530-EB0C6E8B5AE1}"/>
              </a:ext>
            </a:extLst>
          </p:cNvPr>
          <p:cNvSpPr>
            <a:spLocks noGrp="1"/>
          </p:cNvSpPr>
          <p:nvPr>
            <p:ph idx="1"/>
          </p:nvPr>
        </p:nvSpPr>
        <p:spPr>
          <a:xfrm>
            <a:off x="419100" y="1528175"/>
            <a:ext cx="11353800"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8" name="Slide Number Placeholder 5">
            <a:extLst>
              <a:ext uri="{FF2B5EF4-FFF2-40B4-BE49-F238E27FC236}">
                <a16:creationId xmlns:a16="http://schemas.microsoft.com/office/drawing/2014/main" id="{0BDEF14E-4027-D643-9DE2-F177FE226270}"/>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394656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61194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33688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177841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endParaRPr lang="en-US" dirty="0"/>
          </a:p>
        </p:txBody>
      </p:sp>
      <p:sp>
        <p:nvSpPr>
          <p:cNvPr id="11" name="Slide Number Placeholder 5">
            <a:extLst>
              <a:ext uri="{FF2B5EF4-FFF2-40B4-BE49-F238E27FC236}">
                <a16:creationId xmlns:a16="http://schemas.microsoft.com/office/drawing/2014/main" id="{4AC7BB94-D444-F441-A88C-76F7DDCDC5EB}"/>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dirty="0"/>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Click to edit Master text styles</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Tree>
    <p:custDataLst>
      <p:tags r:id="rId1"/>
    </p:custDataLst>
    <p:extLst>
      <p:ext uri="{BB962C8B-B14F-4D97-AF65-F5344CB8AC3E}">
        <p14:creationId xmlns:p14="http://schemas.microsoft.com/office/powerpoint/2010/main" val="271508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2.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F0B29-9AD8-3F4E-B00F-6715996AE88A}"/>
              </a:ext>
            </a:extLst>
          </p:cNvPr>
          <p:cNvSpPr>
            <a:spLocks noGrp="1"/>
          </p:cNvSpPr>
          <p:nvPr>
            <p:ph type="title"/>
          </p:nvPr>
        </p:nvSpPr>
        <p:spPr>
          <a:xfrm>
            <a:off x="419100" y="365125"/>
            <a:ext cx="113538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D4DF7ED-6BC6-EE49-BB58-F5E1626AD5BF}"/>
              </a:ext>
            </a:extLst>
          </p:cNvPr>
          <p:cNvSpPr>
            <a:spLocks noGrp="1"/>
          </p:cNvSpPr>
          <p:nvPr>
            <p:ph type="body" idx="1"/>
          </p:nvPr>
        </p:nvSpPr>
        <p:spPr>
          <a:xfrm>
            <a:off x="419100" y="1825625"/>
            <a:ext cx="1135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FCD72AE-1203-5947-A950-5866F5412B3B}"/>
              </a:ext>
            </a:extLst>
          </p:cNvPr>
          <p:cNvSpPr>
            <a:spLocks noGrp="1"/>
          </p:cNvSpPr>
          <p:nvPr>
            <p:ph type="sldNum" sz="quarter" idx="4"/>
          </p:nvPr>
        </p:nvSpPr>
        <p:spPr>
          <a:xfrm>
            <a:off x="9029700" y="6356350"/>
            <a:ext cx="2743200" cy="365125"/>
          </a:xfrm>
          <a:prstGeom prst="rect">
            <a:avLst/>
          </a:prstGeom>
        </p:spPr>
        <p:txBody>
          <a:bodyPr vert="horz" lIns="91440" tIns="45720" rIns="91440" bIns="45720" rtlCol="0" anchor="ctr"/>
          <a:lstStyle>
            <a:lvl1pPr algn="r">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fld id="{B6A95138-A96E-2F42-A959-2EFD44FE4AB7}" type="slidenum">
              <a:rPr lang="en-US" smtClean="0"/>
              <a:pPr/>
              <a:t>‹#›</a:t>
            </a:fld>
            <a:endParaRPr lang="en-US" dirty="0"/>
          </a:p>
        </p:txBody>
      </p:sp>
      <p:sp>
        <p:nvSpPr>
          <p:cNvPr id="5" name="Footer Placeholder 4">
            <a:extLst>
              <a:ext uri="{FF2B5EF4-FFF2-40B4-BE49-F238E27FC236}">
                <a16:creationId xmlns:a16="http://schemas.microsoft.com/office/drawing/2014/main" id="{8D064DA9-8E78-194C-AB7B-DC01F6E01F7F}"/>
              </a:ext>
            </a:extLst>
          </p:cNvPr>
          <p:cNvSpPr>
            <a:spLocks noGrp="1"/>
          </p:cNvSpPr>
          <p:nvPr>
            <p:ph type="ftr" sz="quarter" idx="3"/>
          </p:nvPr>
        </p:nvSpPr>
        <p:spPr>
          <a:xfrm>
            <a:off x="419100" y="6356350"/>
            <a:ext cx="6871048"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dirty="0"/>
              <a:t>© 2019, Amazon Web Services, Inc. or its Affiliates. All rights reserved.</a:t>
            </a:r>
          </a:p>
        </p:txBody>
      </p:sp>
    </p:spTree>
    <p:custDataLst>
      <p:tags r:id="rId25"/>
    </p:custDataLst>
    <p:extLst>
      <p:ext uri="{BB962C8B-B14F-4D97-AF65-F5344CB8AC3E}">
        <p14:creationId xmlns:p14="http://schemas.microsoft.com/office/powerpoint/2010/main" val="2772879459"/>
      </p:ext>
    </p:extLst>
  </p:cSld>
  <p:clrMap bg1="lt1" tx1="dk1" bg2="lt2" tx2="dk2" accent1="accent1" accent2="accent2" accent3="accent3" accent4="accent4" accent5="accent5" accent6="accent6" hlink="hlink" folHlink="folHlink"/>
  <p:sldLayoutIdLst>
    <p:sldLayoutId id="2147483664" r:id="rId1"/>
    <p:sldLayoutId id="2147483663" r:id="rId2"/>
    <p:sldLayoutId id="2147483670" r:id="rId3"/>
    <p:sldLayoutId id="2147483667" r:id="rId4"/>
    <p:sldLayoutId id="2147483650" r:id="rId5"/>
    <p:sldLayoutId id="2147483649" r:id="rId6"/>
    <p:sldLayoutId id="2147483651" r:id="rId7"/>
    <p:sldLayoutId id="2147483652" r:id="rId8"/>
    <p:sldLayoutId id="2147483661" r:id="rId9"/>
    <p:sldLayoutId id="2147483653" r:id="rId10"/>
    <p:sldLayoutId id="2147483671" r:id="rId11"/>
    <p:sldLayoutId id="2147483657" r:id="rId12"/>
    <p:sldLayoutId id="2147483658" r:id="rId13"/>
    <p:sldLayoutId id="2147483659" r:id="rId14"/>
    <p:sldLayoutId id="2147483678" r:id="rId15"/>
    <p:sldLayoutId id="2147483679" r:id="rId16"/>
    <p:sldLayoutId id="2147483680" r:id="rId17"/>
    <p:sldLayoutId id="2147483668" r:id="rId18"/>
    <p:sldLayoutId id="2147483672" r:id="rId19"/>
    <p:sldLayoutId id="2147483665" r:id="rId20"/>
    <p:sldLayoutId id="2147483677" r:id="rId21"/>
    <p:sldLayoutId id="2147483669" r:id="rId22"/>
    <p:sldLayoutId id="2147483660" r:id="rId23"/>
  </p:sldLayoutIdLst>
  <p:hf hdr="0" dt="0"/>
  <p:txStyles>
    <p:titleStyle>
      <a:lvl1pPr algn="l" defTabSz="914400" rtl="0" eaLnBrk="1" latinLnBrk="0" hangingPunct="1">
        <a:lnSpc>
          <a:spcPct val="90000"/>
        </a:lnSpc>
        <a:spcBef>
          <a:spcPct val="0"/>
        </a:spcBef>
        <a:buNone/>
        <a:defRPr sz="4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mazon Ember Light" panose="020B0403020204020204" pitchFamily="34" charset="0"/>
          <a:ea typeface="Amazon Ember Light" panose="020B0403020204020204" pitchFamily="34" charset="0"/>
          <a:cs typeface="Amazon Ember Light" panose="020B04030202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264" userDrawn="1">
          <p15:clr>
            <a:srgbClr val="F26B43"/>
          </p15:clr>
        </p15:guide>
        <p15:guide id="4" pos="741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svg"/><Relationship Id="rId3" Type="http://schemas.openxmlformats.org/officeDocument/2006/relationships/notesSlide" Target="../notesSlides/notesSlide2.xml"/><Relationship Id="rId7" Type="http://schemas.openxmlformats.org/officeDocument/2006/relationships/image" Target="../media/image10.svg"/><Relationship Id="rId12"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ags" Target="../tags/tag27.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svg"/><Relationship Id="rId15" Type="http://schemas.openxmlformats.org/officeDocument/2006/relationships/image" Target="../media/image18.sv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svg"/><Relationship Id="rId1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tags" Target="../tags/tag2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8.xml"/><Relationship Id="rId1" Type="http://schemas.openxmlformats.org/officeDocument/2006/relationships/tags" Target="../tags/tag29.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8.svg"/><Relationship Id="rId3" Type="http://schemas.openxmlformats.org/officeDocument/2006/relationships/notesSlide" Target="../notesSlides/notesSlide5.xml"/><Relationship Id="rId7" Type="http://schemas.openxmlformats.org/officeDocument/2006/relationships/image" Target="../media/image12.svg"/><Relationship Id="rId12" Type="http://schemas.openxmlformats.org/officeDocument/2006/relationships/image" Target="../media/image7.png"/><Relationship Id="rId17" Type="http://schemas.openxmlformats.org/officeDocument/2006/relationships/image" Target="../media/image18.svg"/><Relationship Id="rId2" Type="http://schemas.openxmlformats.org/officeDocument/2006/relationships/slideLayout" Target="../slideLayouts/slideLayout5.xml"/><Relationship Id="rId16" Type="http://schemas.openxmlformats.org/officeDocument/2006/relationships/image" Target="../media/image17.png"/><Relationship Id="rId1" Type="http://schemas.openxmlformats.org/officeDocument/2006/relationships/tags" Target="../tags/tag30.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20.svg"/><Relationship Id="rId1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19.png"/><Relationship Id="rId9" Type="http://schemas.openxmlformats.org/officeDocument/2006/relationships/image" Target="../media/image14.svg"/><Relationship Id="rId1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8.xml"/><Relationship Id="rId1" Type="http://schemas.openxmlformats.org/officeDocument/2006/relationships/tags" Target="../tags/tag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8.xml"/><Relationship Id="rId1" Type="http://schemas.openxmlformats.org/officeDocument/2006/relationships/tags" Target="../tags/tag3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FCC1439-966A-4F56-B244-249077ECEC28}"/>
              </a:ext>
            </a:extLst>
          </p:cNvPr>
          <p:cNvSpPr>
            <a:spLocks noGrp="1"/>
          </p:cNvSpPr>
          <p:nvPr>
            <p:ph type="body" sz="quarter" idx="10"/>
          </p:nvPr>
        </p:nvSpPr>
        <p:spPr/>
        <p:txBody>
          <a:bodyPr/>
          <a:lstStyle/>
          <a:p>
            <a:r>
              <a:rPr lang="en-US" dirty="0"/>
              <a:t>Module 5: Networking and Content Delivery</a:t>
            </a:r>
          </a:p>
        </p:txBody>
      </p:sp>
      <p:sp>
        <p:nvSpPr>
          <p:cNvPr id="2" name="Title 1"/>
          <p:cNvSpPr>
            <a:spLocks noGrp="1"/>
          </p:cNvSpPr>
          <p:nvPr>
            <p:ph type="title"/>
          </p:nvPr>
        </p:nvSpPr>
        <p:spPr/>
        <p:txBody>
          <a:bodyPr>
            <a:noAutofit/>
          </a:bodyPr>
          <a:lstStyle/>
          <a:p>
            <a:r>
              <a:rPr lang="en-US" sz="4000" dirty="0"/>
              <a:t>Section 4: VPC security</a:t>
            </a:r>
          </a:p>
        </p:txBody>
      </p:sp>
      <p:sp>
        <p:nvSpPr>
          <p:cNvPr id="4" name="Footer Placeholder 3">
            <a:extLst>
              <a:ext uri="{FF2B5EF4-FFF2-40B4-BE49-F238E27FC236}">
                <a16:creationId xmlns:a16="http://schemas.microsoft.com/office/drawing/2014/main" id="{FA1BECBF-7C18-474A-9B4D-0F747886D720}"/>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3232327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A9215D-56A1-C14C-8D1D-ECD06964D449}"/>
              </a:ext>
            </a:extLst>
          </p:cNvPr>
          <p:cNvSpPr>
            <a:spLocks noGrp="1"/>
          </p:cNvSpPr>
          <p:nvPr>
            <p:ph type="title"/>
          </p:nvPr>
        </p:nvSpPr>
        <p:spPr/>
        <p:txBody>
          <a:bodyPr/>
          <a:lstStyle/>
          <a:p>
            <a:r>
              <a:rPr lang="en-US" dirty="0">
                <a:latin typeface="+mj-lt"/>
              </a:rPr>
              <a:t>Section 4 key takeaways</a:t>
            </a:r>
          </a:p>
        </p:txBody>
      </p:sp>
      <p:pic>
        <p:nvPicPr>
          <p:cNvPr id="6" name="Picture Placeholder 6">
            <a:extLst>
              <a:ext uri="{FF2B5EF4-FFF2-40B4-BE49-F238E27FC236}">
                <a16:creationId xmlns:a16="http://schemas.microsoft.com/office/drawing/2014/main" id="{DF245F4B-F83C-4547-948B-29463175E4C7}"/>
              </a:ext>
              <a:ext uri="{C183D7F6-B498-43B3-948B-1728B52AA6E4}">
                <adec:decorative xmlns:adec="http://schemas.microsoft.com/office/drawing/2017/decorative" val="1"/>
              </a:ext>
            </a:extLst>
          </p:cNvPr>
          <p:cNvPicPr>
            <a:picLocks noChangeAspect="1"/>
          </p:cNvPicPr>
          <p:nvPr/>
        </p:nvPicPr>
        <p:blipFill>
          <a:blip r:embed="rId4" cstate="hqprint">
            <a:extLst>
              <a:ext uri="{28A0092B-C50C-407E-A947-70E740481C1C}">
                <a14:useLocalDpi xmlns:a14="http://schemas.microsoft.com/office/drawing/2010/main"/>
              </a:ext>
            </a:extLst>
          </a:blip>
          <a:srcRect/>
          <a:stretch>
            <a:fillRect/>
          </a:stretch>
        </p:blipFill>
        <p:spPr>
          <a:xfrm>
            <a:off x="597222" y="2835670"/>
            <a:ext cx="3931314" cy="3104201"/>
          </a:xfrm>
          <a:prstGeom prst="rect">
            <a:avLst/>
          </a:prstGeom>
        </p:spPr>
      </p:pic>
      <p:sp>
        <p:nvSpPr>
          <p:cNvPr id="5" name="Content Placeholder 4">
            <a:extLst>
              <a:ext uri="{FF2B5EF4-FFF2-40B4-BE49-F238E27FC236}">
                <a16:creationId xmlns:a16="http://schemas.microsoft.com/office/drawing/2014/main" id="{5DED86B2-95F3-E144-93EC-D7312615DDBA}"/>
              </a:ext>
            </a:extLst>
          </p:cNvPr>
          <p:cNvSpPr>
            <a:spLocks noGrp="1"/>
          </p:cNvSpPr>
          <p:nvPr>
            <p:ph idx="16"/>
          </p:nvPr>
        </p:nvSpPr>
        <p:spPr/>
        <p:txBody>
          <a:bodyPr/>
          <a:lstStyle/>
          <a:p>
            <a:r>
              <a:rPr lang="en-US" dirty="0">
                <a:latin typeface="+mn-lt"/>
              </a:rPr>
              <a:t>Build security into your VPC architecture:</a:t>
            </a:r>
          </a:p>
          <a:p>
            <a:pPr lvl="1"/>
            <a:r>
              <a:rPr lang="en-US" dirty="0">
                <a:latin typeface="+mn-lt"/>
              </a:rPr>
              <a:t>Isolate subnets if possible.</a:t>
            </a:r>
          </a:p>
          <a:p>
            <a:pPr lvl="1"/>
            <a:r>
              <a:rPr lang="en-US" dirty="0">
                <a:latin typeface="+mn-lt"/>
              </a:rPr>
              <a:t>Choose the appropriate gateway device or VPN connection for your needs.</a:t>
            </a:r>
          </a:p>
          <a:p>
            <a:pPr lvl="1"/>
            <a:r>
              <a:rPr lang="en-US" dirty="0">
                <a:latin typeface="+mn-lt"/>
              </a:rPr>
              <a:t>Use firewalls.</a:t>
            </a:r>
          </a:p>
          <a:p>
            <a:r>
              <a:rPr lang="en-US" dirty="0">
                <a:latin typeface="+mn-lt"/>
              </a:rPr>
              <a:t>Security groups and network ACLs are firewall options that you can use to secure your VPC.</a:t>
            </a:r>
          </a:p>
        </p:txBody>
      </p:sp>
      <p:sp>
        <p:nvSpPr>
          <p:cNvPr id="4" name="Slide Number Placeholder 3">
            <a:extLst>
              <a:ext uri="{FF2B5EF4-FFF2-40B4-BE49-F238E27FC236}">
                <a16:creationId xmlns:a16="http://schemas.microsoft.com/office/drawing/2014/main" id="{406E8B36-A7F8-3F48-8D41-4C8D5BF9F3EB}"/>
              </a:ext>
              <a:ext uri="{C183D7F6-B498-43B3-948B-1728B52AA6E4}">
                <adec:decorative xmlns:adec="http://schemas.microsoft.com/office/drawing/2017/decorative" val="1"/>
              </a:ext>
            </a:extLst>
          </p:cNvPr>
          <p:cNvSpPr>
            <a:spLocks noGrp="1"/>
          </p:cNvSpPr>
          <p:nvPr>
            <p:ph type="sldNum" sz="quarter" idx="10"/>
          </p:nvPr>
        </p:nvSpPr>
        <p:spPr/>
        <p:txBody>
          <a:bodyPr/>
          <a:lstStyle/>
          <a:p>
            <a:fld id="{B6A95138-A96E-2F42-A959-2EFD44FE4AB7}" type="slidenum">
              <a:rPr lang="en-US" smtClean="0"/>
              <a:pPr/>
              <a:t>10</a:t>
            </a:fld>
            <a:endParaRPr lang="en-US" dirty="0"/>
          </a:p>
        </p:txBody>
      </p:sp>
      <p:sp>
        <p:nvSpPr>
          <p:cNvPr id="2" name="Footer Placeholder 1">
            <a:extLst>
              <a:ext uri="{FF2B5EF4-FFF2-40B4-BE49-F238E27FC236}">
                <a16:creationId xmlns:a16="http://schemas.microsoft.com/office/drawing/2014/main" id="{46C0DCB9-C0D6-2842-8ED0-F06821F23D27}"/>
              </a:ext>
              <a:ext uri="{C183D7F6-B498-43B3-948B-1728B52AA6E4}">
                <adec:decorative xmlns:adec="http://schemas.microsoft.com/office/drawing/2017/decorative" val="1"/>
              </a:ext>
            </a:extLst>
          </p:cNvPr>
          <p:cNvSpPr>
            <a:spLocks noGrp="1"/>
          </p:cNvSpPr>
          <p:nvPr>
            <p:ph type="ftr" sz="quarter" idx="11"/>
          </p:nvPr>
        </p:nvSpPr>
        <p:spPr/>
        <p:txBody>
          <a:bodyPr/>
          <a:lstStyle/>
          <a:p>
            <a:r>
              <a:rPr lang="en-US" dirty="0"/>
              <a:t>© 2019, Amazon Web Services, Inc. or its Affiliates. All rights reserved.</a:t>
            </a:r>
          </a:p>
        </p:txBody>
      </p:sp>
    </p:spTree>
    <p:custDataLst>
      <p:tags r:id="rId1"/>
    </p:custDataLst>
    <p:extLst>
      <p:ext uri="{BB962C8B-B14F-4D97-AF65-F5344CB8AC3E}">
        <p14:creationId xmlns:p14="http://schemas.microsoft.com/office/powerpoint/2010/main" val="189004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Security groups</a:t>
            </a:r>
          </a:p>
        </p:txBody>
      </p:sp>
      <p:grpSp>
        <p:nvGrpSpPr>
          <p:cNvPr id="4" name="Group 3" descr="architecture diagram of a vpc with two subnets. inside each subnet is an instance inside a security group.">
            <a:extLst>
              <a:ext uri="{FF2B5EF4-FFF2-40B4-BE49-F238E27FC236}">
                <a16:creationId xmlns:a16="http://schemas.microsoft.com/office/drawing/2014/main" id="{F22B2B57-C85C-4052-B2EC-61B0746FF976}"/>
              </a:ext>
            </a:extLst>
          </p:cNvPr>
          <p:cNvGrpSpPr/>
          <p:nvPr/>
        </p:nvGrpSpPr>
        <p:grpSpPr>
          <a:xfrm>
            <a:off x="152401" y="1184646"/>
            <a:ext cx="5403273" cy="5191619"/>
            <a:chOff x="152401" y="1273546"/>
            <a:chExt cx="5403273" cy="5191619"/>
          </a:xfrm>
        </p:grpSpPr>
        <p:sp>
          <p:nvSpPr>
            <p:cNvPr id="10" name="Rectangle 9">
              <a:extLst>
                <a:ext uri="{FF2B5EF4-FFF2-40B4-BE49-F238E27FC236}">
                  <a16:creationId xmlns:a16="http://schemas.microsoft.com/office/drawing/2014/main" id="{2EA2AEC7-3026-407B-AF13-090DAFE9FEB4}"/>
                </a:ext>
              </a:extLst>
            </p:cNvPr>
            <p:cNvSpPr/>
            <p:nvPr/>
          </p:nvSpPr>
          <p:spPr>
            <a:xfrm>
              <a:off x="1063615" y="2244988"/>
              <a:ext cx="3591473" cy="410399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sp>
          <p:nvSpPr>
            <p:cNvPr id="11" name="Rectangle 10">
              <a:extLst>
                <a:ext uri="{FF2B5EF4-FFF2-40B4-BE49-F238E27FC236}">
                  <a16:creationId xmlns:a16="http://schemas.microsoft.com/office/drawing/2014/main" id="{DFB21CDB-E7C3-4D30-B97C-5B0213132DD0}"/>
                </a:ext>
              </a:extLst>
            </p:cNvPr>
            <p:cNvSpPr/>
            <p:nvPr/>
          </p:nvSpPr>
          <p:spPr>
            <a:xfrm>
              <a:off x="1315653" y="2982872"/>
              <a:ext cx="310896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subnet:10.0.1.0/24</a:t>
              </a:r>
            </a:p>
          </p:txBody>
        </p:sp>
        <p:pic>
          <p:nvPicPr>
            <p:cNvPr id="12" name="Graphic 11">
              <a:extLst>
                <a:ext uri="{FF2B5EF4-FFF2-40B4-BE49-F238E27FC236}">
                  <a16:creationId xmlns:a16="http://schemas.microsoft.com/office/drawing/2014/main" id="{A81762A6-0A9A-443D-94CB-ACD42705FBC9}"/>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15654" y="2980513"/>
              <a:ext cx="457200" cy="457200"/>
            </a:xfrm>
            <a:prstGeom prst="rect">
              <a:avLst/>
            </a:prstGeom>
          </p:spPr>
        </p:pic>
        <p:sp>
          <p:nvSpPr>
            <p:cNvPr id="13" name="Rectangle 12">
              <a:extLst>
                <a:ext uri="{FF2B5EF4-FFF2-40B4-BE49-F238E27FC236}">
                  <a16:creationId xmlns:a16="http://schemas.microsoft.com/office/drawing/2014/main" id="{C0492441-C59A-449B-8DFB-1A489D3FF458}"/>
                </a:ext>
              </a:extLst>
            </p:cNvPr>
            <p:cNvSpPr/>
            <p:nvPr/>
          </p:nvSpPr>
          <p:spPr>
            <a:xfrm>
              <a:off x="1315652" y="4510729"/>
              <a:ext cx="3108960"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10.0.2.0/24</a:t>
              </a:r>
            </a:p>
          </p:txBody>
        </p:sp>
        <p:pic>
          <p:nvPicPr>
            <p:cNvPr id="14" name="Graphic 13">
              <a:extLst>
                <a:ext uri="{FF2B5EF4-FFF2-40B4-BE49-F238E27FC236}">
                  <a16:creationId xmlns:a16="http://schemas.microsoft.com/office/drawing/2014/main" id="{FA86E7D1-2240-46EF-81FF-93917F09BC4B}"/>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15653" y="4508371"/>
              <a:ext cx="457200" cy="457200"/>
            </a:xfrm>
            <a:prstGeom prst="rect">
              <a:avLst/>
            </a:prstGeom>
          </p:spPr>
        </p:pic>
        <p:sp>
          <p:nvSpPr>
            <p:cNvPr id="15" name="Rectangle 14">
              <a:extLst>
                <a:ext uri="{FF2B5EF4-FFF2-40B4-BE49-F238E27FC236}">
                  <a16:creationId xmlns:a16="http://schemas.microsoft.com/office/drawing/2014/main" id="{88BB7F53-A462-41B8-A57E-CDD8EB2C011B}"/>
                </a:ext>
              </a:extLst>
            </p:cNvPr>
            <p:cNvSpPr/>
            <p:nvPr/>
          </p:nvSpPr>
          <p:spPr>
            <a:xfrm>
              <a:off x="152402" y="1273546"/>
              <a:ext cx="5403272"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6" name="Graphic 15">
              <a:extLst>
                <a:ext uri="{FF2B5EF4-FFF2-40B4-BE49-F238E27FC236}">
                  <a16:creationId xmlns:a16="http://schemas.microsoft.com/office/drawing/2014/main" id="{FB4B6ED6-F482-4FBE-A5AE-A1BC4EFF7E28}"/>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2401" y="1273546"/>
              <a:ext cx="457200" cy="457200"/>
            </a:xfrm>
            <a:prstGeom prst="rect">
              <a:avLst/>
            </a:prstGeom>
          </p:spPr>
        </p:pic>
        <p:sp>
          <p:nvSpPr>
            <p:cNvPr id="17" name="Rectangle 16">
              <a:extLst>
                <a:ext uri="{FF2B5EF4-FFF2-40B4-BE49-F238E27FC236}">
                  <a16:creationId xmlns:a16="http://schemas.microsoft.com/office/drawing/2014/main" id="{CDDD8242-0D16-471C-B1CC-A66D7F50FEB7}"/>
                </a:ext>
              </a:extLst>
            </p:cNvPr>
            <p:cNvSpPr/>
            <p:nvPr/>
          </p:nvSpPr>
          <p:spPr>
            <a:xfrm>
              <a:off x="280551" y="1888174"/>
              <a:ext cx="4984176" cy="4328548"/>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18" name="Graphic 17">
              <a:extLst>
                <a:ext uri="{FF2B5EF4-FFF2-40B4-BE49-F238E27FC236}">
                  <a16:creationId xmlns:a16="http://schemas.microsoft.com/office/drawing/2014/main" id="{45CC1B0C-00B1-4030-AB94-1769D6F0FDF0}"/>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0551" y="1888174"/>
              <a:ext cx="457200" cy="457200"/>
            </a:xfrm>
            <a:prstGeom prst="rect">
              <a:avLst/>
            </a:prstGeom>
          </p:spPr>
        </p:pic>
        <p:sp>
          <p:nvSpPr>
            <p:cNvPr id="19" name="Rectangle 18">
              <a:extLst>
                <a:ext uri="{FF2B5EF4-FFF2-40B4-BE49-F238E27FC236}">
                  <a16:creationId xmlns:a16="http://schemas.microsoft.com/office/drawing/2014/main" id="{90BE6F3F-FD4E-4721-B568-67FD48F5B72F}"/>
                </a:ext>
              </a:extLst>
            </p:cNvPr>
            <p:cNvSpPr/>
            <p:nvPr/>
          </p:nvSpPr>
          <p:spPr>
            <a:xfrm>
              <a:off x="581948" y="2624640"/>
              <a:ext cx="4364125"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0" name="Graphic 19">
              <a:extLst>
                <a:ext uri="{FF2B5EF4-FFF2-40B4-BE49-F238E27FC236}">
                  <a16:creationId xmlns:a16="http://schemas.microsoft.com/office/drawing/2014/main" id="{74D9B023-123A-4059-8E54-2A7C7CADA196}"/>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81948" y="2624640"/>
              <a:ext cx="457200" cy="457200"/>
            </a:xfrm>
            <a:prstGeom prst="rect">
              <a:avLst/>
            </a:prstGeom>
          </p:spPr>
        </p:pic>
        <p:pic>
          <p:nvPicPr>
            <p:cNvPr id="26" name="Graphic 25">
              <a:extLst>
                <a:ext uri="{FF2B5EF4-FFF2-40B4-BE49-F238E27FC236}">
                  <a16:creationId xmlns:a16="http://schemas.microsoft.com/office/drawing/2014/main" id="{A0011F49-6AAB-48D6-B7DC-B849FE7E5B14}"/>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799541" y="3711641"/>
              <a:ext cx="457200" cy="457200"/>
            </a:xfrm>
            <a:prstGeom prst="rect">
              <a:avLst/>
            </a:prstGeom>
          </p:spPr>
        </p:pic>
        <p:sp>
          <p:nvSpPr>
            <p:cNvPr id="37" name="Rectangle 36">
              <a:extLst>
                <a:ext uri="{FF2B5EF4-FFF2-40B4-BE49-F238E27FC236}">
                  <a16:creationId xmlns:a16="http://schemas.microsoft.com/office/drawing/2014/main" id="{AF86A194-84B5-4110-9E59-9571881DC0A9}"/>
                </a:ext>
              </a:extLst>
            </p:cNvPr>
            <p:cNvSpPr/>
            <p:nvPr/>
          </p:nvSpPr>
          <p:spPr>
            <a:xfrm>
              <a:off x="2145491" y="3372897"/>
              <a:ext cx="1765300" cy="872669"/>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F3312"/>
                  </a:solidFill>
                  <a:effectLst/>
                  <a:uLnTx/>
                  <a:uFillTx/>
                  <a:ea typeface="+mn-ea"/>
                  <a:cs typeface="+mn-cs"/>
                </a:rPr>
                <a:t>Security group</a:t>
              </a:r>
            </a:p>
          </p:txBody>
        </p:sp>
        <p:pic>
          <p:nvPicPr>
            <p:cNvPr id="39" name="Graphic 38">
              <a:extLst>
                <a:ext uri="{FF2B5EF4-FFF2-40B4-BE49-F238E27FC236}">
                  <a16:creationId xmlns:a16="http://schemas.microsoft.com/office/drawing/2014/main" id="{A28E8FF8-E3E0-4E5B-8AAB-E34F26E77A11}"/>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813392" y="5249493"/>
              <a:ext cx="457200" cy="457200"/>
            </a:xfrm>
            <a:prstGeom prst="rect">
              <a:avLst/>
            </a:prstGeom>
          </p:spPr>
        </p:pic>
        <p:sp>
          <p:nvSpPr>
            <p:cNvPr id="40" name="Rectangle 39">
              <a:extLst>
                <a:ext uri="{FF2B5EF4-FFF2-40B4-BE49-F238E27FC236}">
                  <a16:creationId xmlns:a16="http://schemas.microsoft.com/office/drawing/2014/main" id="{7547EFC8-C8EC-4D84-A8F9-106BC1CC28F1}"/>
                </a:ext>
              </a:extLst>
            </p:cNvPr>
            <p:cNvSpPr/>
            <p:nvPr/>
          </p:nvSpPr>
          <p:spPr>
            <a:xfrm>
              <a:off x="2159342" y="4910749"/>
              <a:ext cx="1765300" cy="872669"/>
            </a:xfrm>
            <a:prstGeom prst="rect">
              <a:avLst/>
            </a:prstGeom>
            <a:noFill/>
            <a:ln w="12700" cap="flat" cmpd="sng" algn="ctr">
              <a:solidFill>
                <a:srgbClr val="DF3312"/>
              </a:solidFill>
              <a:prstDash val="solid"/>
              <a:miter lim="800000"/>
            </a:ln>
            <a:effectLst/>
          </p:spPr>
          <p:txBody>
            <a:bodyPr rot="0" spcFirstLastPara="0" vertOverflow="overflow" horzOverflow="overflow" vert="horz" wrap="square" lIns="91440" tIns="91440" rIns="91440" bIns="45720" numCol="1" spcCol="0" rtlCol="0" fromWordArt="0" anchor="t" anchorCtr="1"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DF3312"/>
                  </a:solidFill>
                  <a:effectLst/>
                  <a:uLnTx/>
                  <a:uFillTx/>
                  <a:ea typeface="+mn-ea"/>
                  <a:cs typeface="+mn-cs"/>
                </a:rPr>
                <a:t>Security group</a:t>
              </a:r>
            </a:p>
          </p:txBody>
        </p:sp>
      </p:grpSp>
      <p:cxnSp>
        <p:nvCxnSpPr>
          <p:cNvPr id="23" name="Straight Connector 22">
            <a:extLst>
              <a:ext uri="{FF2B5EF4-FFF2-40B4-BE49-F238E27FC236}">
                <a16:creationId xmlns:a16="http://schemas.microsoft.com/office/drawing/2014/main" id="{4AFB5F51-FFBF-4C39-8696-BF554F7A44F3}"/>
              </a:ext>
              <a:ext uri="{C183D7F6-B498-43B3-948B-1728B52AA6E4}">
                <adec:decorative xmlns:adec="http://schemas.microsoft.com/office/drawing/2017/decorative" val="1"/>
              </a:ext>
            </a:extLst>
          </p:cNvPr>
          <p:cNvCxnSpPr>
            <a:cxnSpLocks/>
            <a:stCxn id="37" idx="3"/>
            <a:endCxn id="25" idx="1"/>
          </p:cNvCxnSpPr>
          <p:nvPr/>
        </p:nvCxnSpPr>
        <p:spPr>
          <a:xfrm>
            <a:off x="3910791" y="3720332"/>
            <a:ext cx="3340515" cy="71226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40CACB1-0035-46EC-BB6D-36CF6F2A1930}"/>
              </a:ext>
              <a:ext uri="{C183D7F6-B498-43B3-948B-1728B52AA6E4}">
                <adec:decorative xmlns:adec="http://schemas.microsoft.com/office/drawing/2017/decorative" val="1"/>
              </a:ext>
            </a:extLst>
          </p:cNvPr>
          <p:cNvCxnSpPr>
            <a:cxnSpLocks/>
            <a:stCxn id="40" idx="3"/>
            <a:endCxn id="25" idx="1"/>
          </p:cNvCxnSpPr>
          <p:nvPr/>
        </p:nvCxnSpPr>
        <p:spPr>
          <a:xfrm flipV="1">
            <a:off x="3924642" y="4432601"/>
            <a:ext cx="3326664" cy="825583"/>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1779009-7CA0-474D-8758-7D153A6A2C00}"/>
              </a:ext>
            </a:extLst>
          </p:cNvPr>
          <p:cNvSpPr txBox="1"/>
          <p:nvPr/>
        </p:nvSpPr>
        <p:spPr>
          <a:xfrm>
            <a:off x="7251306" y="3955547"/>
            <a:ext cx="3690434"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Security groups act at </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the </a:t>
            </a:r>
            <a:r>
              <a:rPr lang="en-US" sz="2800" b="1" dirty="0">
                <a:solidFill>
                  <a:schemeClr val="accent5"/>
                </a:solidFill>
                <a:ea typeface="Amazon Ember Light" panose="020B0403020204020204" pitchFamily="34" charset="0"/>
                <a:cs typeface="Amazon Ember Light" panose="020B0403020204020204" pitchFamily="34" charset="0"/>
              </a:rPr>
              <a:t>instance level</a:t>
            </a:r>
            <a:r>
              <a:rPr lang="en-US" sz="2800" dirty="0">
                <a:ea typeface="Amazon Ember Light" panose="020B0403020204020204" pitchFamily="34" charset="0"/>
                <a:cs typeface="Amazon Ember Light" panose="020B0403020204020204" pitchFamily="34" charset="0"/>
              </a:rPr>
              <a:t>.</a:t>
            </a:r>
          </a:p>
        </p:txBody>
      </p:sp>
      <p:sp>
        <p:nvSpPr>
          <p:cNvPr id="5" name="Footer Placeholder 4">
            <a:extLst>
              <a:ext uri="{FF2B5EF4-FFF2-40B4-BE49-F238E27FC236}">
                <a16:creationId xmlns:a16="http://schemas.microsoft.com/office/drawing/2014/main" id="{6D3D8E84-02FE-4620-922B-A49F58D26E1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3" name="Slide Number Placeholder 2">
            <a:extLst>
              <a:ext uri="{FF2B5EF4-FFF2-40B4-BE49-F238E27FC236}">
                <a16:creationId xmlns:a16="http://schemas.microsoft.com/office/drawing/2014/main" id="{42985583-DF3C-4AEC-8EF7-6054CADAD160}"/>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2</a:t>
            </a:fld>
            <a:endParaRPr lang="en-US" dirty="0">
              <a:latin typeface="+mn-lt"/>
            </a:endParaRPr>
          </a:p>
        </p:txBody>
      </p:sp>
    </p:spTree>
    <p:custDataLst>
      <p:tags r:id="rId1"/>
    </p:custDataLst>
    <p:extLst>
      <p:ext uri="{BB962C8B-B14F-4D97-AF65-F5344CB8AC3E}">
        <p14:creationId xmlns:p14="http://schemas.microsoft.com/office/powerpoint/2010/main" val="2708284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0F81C-02CA-425D-8821-C7CD180114EE}"/>
              </a:ext>
            </a:extLst>
          </p:cNvPr>
          <p:cNvSpPr>
            <a:spLocks noGrp="1"/>
          </p:cNvSpPr>
          <p:nvPr>
            <p:ph type="title"/>
          </p:nvPr>
        </p:nvSpPr>
        <p:spPr/>
        <p:txBody>
          <a:bodyPr/>
          <a:lstStyle/>
          <a:p>
            <a:r>
              <a:rPr lang="en-US" dirty="0"/>
              <a:t>Security groups</a:t>
            </a:r>
          </a:p>
        </p:txBody>
      </p:sp>
      <p:sp>
        <p:nvSpPr>
          <p:cNvPr id="6" name="Footer Placeholder 5">
            <a:extLst>
              <a:ext uri="{FF2B5EF4-FFF2-40B4-BE49-F238E27FC236}">
                <a16:creationId xmlns:a16="http://schemas.microsoft.com/office/drawing/2014/main" id="{D02D4E64-DBB7-4BE1-9CC3-FB8597B4BFE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id="{E9228176-3746-4765-AFA2-86CC0E67D1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3</a:t>
            </a:fld>
            <a:endParaRPr lang="en-US" dirty="0"/>
          </a:p>
        </p:txBody>
      </p:sp>
      <p:graphicFrame>
        <p:nvGraphicFramePr>
          <p:cNvPr id="2" name="Table 1">
            <a:extLst>
              <a:ext uri="{FF2B5EF4-FFF2-40B4-BE49-F238E27FC236}">
                <a16:creationId xmlns:a16="http://schemas.microsoft.com/office/drawing/2014/main" id="{C4F053AC-BF63-467B-9502-AC75B3C323A1}"/>
              </a:ext>
            </a:extLst>
          </p:cNvPr>
          <p:cNvGraphicFramePr>
            <a:graphicFrameLocks noGrp="1"/>
          </p:cNvGraphicFramePr>
          <p:nvPr/>
        </p:nvGraphicFramePr>
        <p:xfrm>
          <a:off x="655461" y="3027565"/>
          <a:ext cx="10881078" cy="1381760"/>
        </p:xfrm>
        <a:graphic>
          <a:graphicData uri="http://schemas.openxmlformats.org/drawingml/2006/table">
            <a:tbl>
              <a:tblPr firstRow="1">
                <a:tableStyleId>{5C22544A-7EE6-4342-B048-85BDC9FD1C3A}</a:tableStyleId>
              </a:tblPr>
              <a:tblGrid>
                <a:gridCol w="1840604">
                  <a:extLst>
                    <a:ext uri="{9D8B030D-6E8A-4147-A177-3AD203B41FA5}">
                      <a16:colId xmlns:a16="http://schemas.microsoft.com/office/drawing/2014/main" val="1178131056"/>
                    </a:ext>
                  </a:extLst>
                </a:gridCol>
                <a:gridCol w="1272746">
                  <a:extLst>
                    <a:ext uri="{9D8B030D-6E8A-4147-A177-3AD203B41FA5}">
                      <a16:colId xmlns:a16="http://schemas.microsoft.com/office/drawing/2014/main" val="470111755"/>
                    </a:ext>
                  </a:extLst>
                </a:gridCol>
                <a:gridCol w="1495167">
                  <a:extLst>
                    <a:ext uri="{9D8B030D-6E8A-4147-A177-3AD203B41FA5}">
                      <a16:colId xmlns:a16="http://schemas.microsoft.com/office/drawing/2014/main" val="672005831"/>
                    </a:ext>
                  </a:extLst>
                </a:gridCol>
                <a:gridCol w="6272561">
                  <a:extLst>
                    <a:ext uri="{9D8B030D-6E8A-4147-A177-3AD203B41FA5}">
                      <a16:colId xmlns:a16="http://schemas.microsoft.com/office/drawing/2014/main"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sg-</a:t>
                      </a:r>
                      <a:r>
                        <a:rPr lang="en-US" i="1" dirty="0" err="1"/>
                        <a:t>xxxxxxxx</a:t>
                      </a:r>
                      <a:endParaRPr lang="en-US" dirty="0"/>
                    </a:p>
                  </a:txBody>
                  <a:tcPr/>
                </a:tc>
                <a:tc>
                  <a:txBody>
                    <a:bodyPr/>
                    <a:lstStyle/>
                    <a:p>
                      <a:pPr algn="ctr"/>
                      <a:r>
                        <a:rPr lang="en-US" dirty="0"/>
                        <a:t>All</a:t>
                      </a:r>
                    </a:p>
                  </a:txBody>
                  <a:tcPr/>
                </a:tc>
                <a:tc>
                  <a:txBody>
                    <a:bodyPr/>
                    <a:lstStyle/>
                    <a:p>
                      <a:pPr algn="ctr"/>
                      <a:r>
                        <a:rPr lang="en-US" dirty="0"/>
                        <a:t>All</a:t>
                      </a:r>
                    </a:p>
                  </a:txBody>
                  <a:tcPr/>
                </a:tc>
                <a:tc>
                  <a:txBody>
                    <a:bodyPr/>
                    <a:lstStyle/>
                    <a:p>
                      <a:pPr algn="l"/>
                      <a:r>
                        <a:rPr lang="en-US" dirty="0"/>
                        <a:t>Allow inbound traffic from network interfaces assigned to the same security group. </a:t>
                      </a:r>
                    </a:p>
                  </a:txBody>
                  <a:tcPr/>
                </a:tc>
                <a:extLst>
                  <a:ext uri="{0D108BD9-81ED-4DB2-BD59-A6C34878D82A}">
                    <a16:rowId xmlns:a16="http://schemas.microsoft.com/office/drawing/2014/main" val="149808920"/>
                  </a:ext>
                </a:extLst>
              </a:tr>
            </a:tbl>
          </a:graphicData>
        </a:graphic>
      </p:graphicFrame>
      <p:graphicFrame>
        <p:nvGraphicFramePr>
          <p:cNvPr id="8" name="Table 7">
            <a:extLst>
              <a:ext uri="{FF2B5EF4-FFF2-40B4-BE49-F238E27FC236}">
                <a16:creationId xmlns:a16="http://schemas.microsoft.com/office/drawing/2014/main" id="{61C3261E-4CC3-47D7-A584-F67E737F68A3}"/>
              </a:ext>
            </a:extLst>
          </p:cNvPr>
          <p:cNvGraphicFramePr>
            <a:graphicFrameLocks noGrp="1"/>
          </p:cNvGraphicFramePr>
          <p:nvPr/>
        </p:nvGraphicFramePr>
        <p:xfrm>
          <a:off x="672395" y="4596956"/>
          <a:ext cx="10847211" cy="1483360"/>
        </p:xfrm>
        <a:graphic>
          <a:graphicData uri="http://schemas.openxmlformats.org/drawingml/2006/table">
            <a:tbl>
              <a:tblPr firstRow="1">
                <a:tableStyleId>{5C22544A-7EE6-4342-B048-85BDC9FD1C3A}</a:tableStyleId>
              </a:tblPr>
              <a:tblGrid>
                <a:gridCol w="1856214">
                  <a:extLst>
                    <a:ext uri="{9D8B030D-6E8A-4147-A177-3AD203B41FA5}">
                      <a16:colId xmlns:a16="http://schemas.microsoft.com/office/drawing/2014/main" val="1178131056"/>
                    </a:ext>
                  </a:extLst>
                </a:gridCol>
                <a:gridCol w="1262106">
                  <a:extLst>
                    <a:ext uri="{9D8B030D-6E8A-4147-A177-3AD203B41FA5}">
                      <a16:colId xmlns:a16="http://schemas.microsoft.com/office/drawing/2014/main" val="470111755"/>
                    </a:ext>
                  </a:extLst>
                </a:gridCol>
                <a:gridCol w="1358265">
                  <a:extLst>
                    <a:ext uri="{9D8B030D-6E8A-4147-A177-3AD203B41FA5}">
                      <a16:colId xmlns:a16="http://schemas.microsoft.com/office/drawing/2014/main" val="672005831"/>
                    </a:ext>
                  </a:extLst>
                </a:gridCol>
                <a:gridCol w="6370626">
                  <a:extLst>
                    <a:ext uri="{9D8B030D-6E8A-4147-A177-3AD203B41FA5}">
                      <a16:colId xmlns:a16="http://schemas.microsoft.com/office/drawing/2014/main"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val="393121809"/>
                  </a:ext>
                </a:extLst>
              </a:tr>
              <a:tr h="370840">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all outbound IPv4 traffic.</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a:t>
                      </a:r>
                    </a:p>
                  </a:txBody>
                  <a:tcPr/>
                </a:tc>
                <a:tc>
                  <a:txBody>
                    <a:bodyPr/>
                    <a:lstStyle/>
                    <a:p>
                      <a:pPr algn="ctr"/>
                      <a:r>
                        <a:rPr lang="en-US" dirty="0"/>
                        <a:t>All</a:t>
                      </a:r>
                    </a:p>
                  </a:txBody>
                  <a:tcPr/>
                </a:tc>
                <a:tc>
                  <a:txBody>
                    <a:bodyPr/>
                    <a:lstStyle/>
                    <a:p>
                      <a:pPr algn="ctr"/>
                      <a:r>
                        <a:rPr lang="en-US" dirty="0"/>
                        <a:t>All</a:t>
                      </a:r>
                    </a:p>
                  </a:txBody>
                  <a:tcPr/>
                </a:tc>
                <a:tc>
                  <a:txBody>
                    <a:bodyPr/>
                    <a:lstStyle/>
                    <a:p>
                      <a:pPr algn="l"/>
                      <a:r>
                        <a:rPr lang="en-US" dirty="0"/>
                        <a:t>Allow all outbound IPv6 traffic. </a:t>
                      </a:r>
                    </a:p>
                  </a:txBody>
                  <a:tcPr/>
                </a:tc>
                <a:extLst>
                  <a:ext uri="{0D108BD9-81ED-4DB2-BD59-A6C34878D82A}">
                    <a16:rowId xmlns:a16="http://schemas.microsoft.com/office/drawing/2014/main" val="1153191234"/>
                  </a:ext>
                </a:extLst>
              </a:tr>
            </a:tbl>
          </a:graphicData>
        </a:graphic>
      </p:graphicFrame>
      <p:sp>
        <p:nvSpPr>
          <p:cNvPr id="11" name="Rectangle 10">
            <a:extLst>
              <a:ext uri="{FF2B5EF4-FFF2-40B4-BE49-F238E27FC236}">
                <a16:creationId xmlns:a16="http://schemas.microsoft.com/office/drawing/2014/main" id="{C0D2E03D-16E8-49EB-94E2-2308B3350934}"/>
              </a:ext>
            </a:extLst>
          </p:cNvPr>
          <p:cNvSpPr/>
          <p:nvPr/>
        </p:nvSpPr>
        <p:spPr>
          <a:xfrm>
            <a:off x="549620" y="1351296"/>
            <a:ext cx="11092761" cy="1405513"/>
          </a:xfrm>
          <a:prstGeom prst="rect">
            <a:avLst/>
          </a:prstGeom>
        </p:spPr>
        <p:txBody>
          <a:bodyPr wrap="square">
            <a:spAutoFit/>
          </a:bodyPr>
          <a:lstStyle/>
          <a:p>
            <a:pPr marL="457200" indent="-457200">
              <a:spcAft>
                <a:spcPts val="800"/>
              </a:spcAft>
              <a:buFont typeface="Arial" panose="020B0604020202020204" pitchFamily="34" charset="0"/>
              <a:buChar char="•"/>
            </a:pPr>
            <a:r>
              <a:rPr lang="en-US" sz="2400" dirty="0"/>
              <a:t>Security groups have </a:t>
            </a:r>
            <a:r>
              <a:rPr lang="en-US" sz="2400" b="1" dirty="0">
                <a:solidFill>
                  <a:schemeClr val="accent5"/>
                </a:solidFill>
              </a:rPr>
              <a:t>rules</a:t>
            </a:r>
            <a:r>
              <a:rPr lang="en-US" sz="2400" dirty="0">
                <a:solidFill>
                  <a:schemeClr val="accent6"/>
                </a:solidFill>
              </a:rPr>
              <a:t> </a:t>
            </a:r>
            <a:r>
              <a:rPr lang="en-US" sz="2400" dirty="0"/>
              <a:t>that control inbound and outbound instance traffic. </a:t>
            </a:r>
          </a:p>
          <a:p>
            <a:pPr marL="457200" indent="-457200">
              <a:spcAft>
                <a:spcPts val="800"/>
              </a:spcAft>
              <a:buFont typeface="Arial" panose="020B0604020202020204" pitchFamily="34" charset="0"/>
              <a:buChar char="•"/>
            </a:pPr>
            <a:r>
              <a:rPr lang="en-US" sz="2400" dirty="0"/>
              <a:t>Default security groups </a:t>
            </a:r>
            <a:r>
              <a:rPr lang="en-US" sz="2400" b="1" dirty="0">
                <a:solidFill>
                  <a:schemeClr val="accent5"/>
                </a:solidFill>
              </a:rPr>
              <a:t>deny all inbound </a:t>
            </a:r>
            <a:r>
              <a:rPr lang="en-US" sz="2400" dirty="0"/>
              <a:t>traffic and </a:t>
            </a:r>
            <a:r>
              <a:rPr lang="en-US" sz="2400" b="1" dirty="0">
                <a:solidFill>
                  <a:schemeClr val="accent5"/>
                </a:solidFill>
              </a:rPr>
              <a:t>allow all outbound</a:t>
            </a:r>
            <a:r>
              <a:rPr lang="en-US" sz="2400" dirty="0">
                <a:solidFill>
                  <a:schemeClr val="accent5"/>
                </a:solidFill>
              </a:rPr>
              <a:t> </a:t>
            </a:r>
            <a:r>
              <a:rPr lang="en-US" sz="2400" dirty="0"/>
              <a:t>traffic.</a:t>
            </a:r>
          </a:p>
          <a:p>
            <a:pPr marL="457200" indent="-457200">
              <a:spcAft>
                <a:spcPts val="800"/>
              </a:spcAft>
              <a:buFont typeface="Arial" panose="020B0604020202020204" pitchFamily="34" charset="0"/>
              <a:buChar char="•"/>
            </a:pPr>
            <a:r>
              <a:rPr lang="en-US" sz="2400" dirty="0"/>
              <a:t>Security groups are </a:t>
            </a:r>
            <a:r>
              <a:rPr lang="en-US" sz="2400" b="1" dirty="0">
                <a:solidFill>
                  <a:schemeClr val="accent5"/>
                </a:solidFill>
              </a:rPr>
              <a:t>stateful</a:t>
            </a:r>
            <a:r>
              <a:rPr lang="en-US" sz="2400" dirty="0"/>
              <a:t>.</a:t>
            </a:r>
          </a:p>
        </p:txBody>
      </p:sp>
    </p:spTree>
    <p:custDataLst>
      <p:tags r:id="rId1"/>
    </p:custDataLst>
    <p:extLst>
      <p:ext uri="{BB962C8B-B14F-4D97-AF65-F5344CB8AC3E}">
        <p14:creationId xmlns:p14="http://schemas.microsoft.com/office/powerpoint/2010/main" val="1095034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0F81C-02CA-425D-8821-C7CD180114EE}"/>
              </a:ext>
            </a:extLst>
          </p:cNvPr>
          <p:cNvSpPr>
            <a:spLocks noGrp="1"/>
          </p:cNvSpPr>
          <p:nvPr>
            <p:ph type="title"/>
          </p:nvPr>
        </p:nvSpPr>
        <p:spPr/>
        <p:txBody>
          <a:bodyPr/>
          <a:lstStyle/>
          <a:p>
            <a:r>
              <a:rPr lang="en-US" dirty="0"/>
              <a:t>Custom security group examples</a:t>
            </a:r>
          </a:p>
        </p:txBody>
      </p:sp>
      <p:sp>
        <p:nvSpPr>
          <p:cNvPr id="6" name="Footer Placeholder 5">
            <a:extLst>
              <a:ext uri="{FF2B5EF4-FFF2-40B4-BE49-F238E27FC236}">
                <a16:creationId xmlns:a16="http://schemas.microsoft.com/office/drawing/2014/main" id="{D02D4E64-DBB7-4BE1-9CC3-FB8597B4BFE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id="{E9228176-3746-4765-AFA2-86CC0E67D1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4</a:t>
            </a:fld>
            <a:endParaRPr lang="en-US" dirty="0"/>
          </a:p>
        </p:txBody>
      </p:sp>
      <p:graphicFrame>
        <p:nvGraphicFramePr>
          <p:cNvPr id="2" name="Table 1">
            <a:extLst>
              <a:ext uri="{FF2B5EF4-FFF2-40B4-BE49-F238E27FC236}">
                <a16:creationId xmlns:a16="http://schemas.microsoft.com/office/drawing/2014/main" id="{C4F053AC-BF63-467B-9502-AC75B3C323A1}"/>
              </a:ext>
            </a:extLst>
          </p:cNvPr>
          <p:cNvGraphicFramePr>
            <a:graphicFrameLocks noGrp="1"/>
          </p:cNvGraphicFramePr>
          <p:nvPr/>
        </p:nvGraphicFramePr>
        <p:xfrm>
          <a:off x="655461" y="2247499"/>
          <a:ext cx="10881078" cy="2123440"/>
        </p:xfrm>
        <a:graphic>
          <a:graphicData uri="http://schemas.openxmlformats.org/drawingml/2006/table">
            <a:tbl>
              <a:tblPr firstRow="1" bandRow="1">
                <a:tableStyleId>{5C22544A-7EE6-4342-B048-85BDC9FD1C3A}</a:tableStyleId>
              </a:tblPr>
              <a:tblGrid>
                <a:gridCol w="2353028">
                  <a:extLst>
                    <a:ext uri="{9D8B030D-6E8A-4147-A177-3AD203B41FA5}">
                      <a16:colId xmlns:a16="http://schemas.microsoft.com/office/drawing/2014/main" val="1178131056"/>
                    </a:ext>
                  </a:extLst>
                </a:gridCol>
                <a:gridCol w="1174044">
                  <a:extLst>
                    <a:ext uri="{9D8B030D-6E8A-4147-A177-3AD203B41FA5}">
                      <a16:colId xmlns:a16="http://schemas.microsoft.com/office/drawing/2014/main" val="470111755"/>
                    </a:ext>
                  </a:extLst>
                </a:gridCol>
                <a:gridCol w="1512711">
                  <a:extLst>
                    <a:ext uri="{9D8B030D-6E8A-4147-A177-3AD203B41FA5}">
                      <a16:colId xmlns:a16="http://schemas.microsoft.com/office/drawing/2014/main" val="672005831"/>
                    </a:ext>
                  </a:extLst>
                </a:gridCol>
                <a:gridCol w="5841295">
                  <a:extLst>
                    <a:ext uri="{9D8B030D-6E8A-4147-A177-3AD203B41FA5}">
                      <a16:colId xmlns:a16="http://schemas.microsoft.com/office/drawing/2014/main"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TCP</a:t>
                      </a:r>
                    </a:p>
                  </a:txBody>
                  <a:tcPr/>
                </a:tc>
                <a:tc>
                  <a:txBody>
                    <a:bodyPr/>
                    <a:lstStyle/>
                    <a:p>
                      <a:pPr algn="ctr"/>
                      <a:r>
                        <a:rPr lang="en-US" dirty="0"/>
                        <a:t>80</a:t>
                      </a:r>
                    </a:p>
                  </a:txBody>
                  <a:tcPr/>
                </a:tc>
                <a:tc>
                  <a:txBody>
                    <a:bodyPr/>
                    <a:lstStyle/>
                    <a:p>
                      <a:pPr algn="l"/>
                      <a:r>
                        <a:rPr lang="en-US" dirty="0"/>
                        <a:t>Allow inbound HTTP access from all IPv4 addresses</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TCP</a:t>
                      </a:r>
                    </a:p>
                  </a:txBody>
                  <a:tcPr/>
                </a:tc>
                <a:tc>
                  <a:txBody>
                    <a:bodyPr/>
                    <a:lstStyle/>
                    <a:p>
                      <a:pPr algn="ctr"/>
                      <a:r>
                        <a:rPr lang="en-US" dirty="0"/>
                        <a:t>443</a:t>
                      </a:r>
                    </a:p>
                  </a:txBody>
                  <a:tcPr/>
                </a:tc>
                <a:tc>
                  <a:txBody>
                    <a:bodyPr/>
                    <a:lstStyle/>
                    <a:p>
                      <a:pPr algn="l"/>
                      <a:r>
                        <a:rPr lang="en-US" dirty="0"/>
                        <a:t>Allow inbound HTTPS access from all IPv4 addresses</a:t>
                      </a:r>
                    </a:p>
                  </a:txBody>
                  <a:tcPr/>
                </a:tc>
                <a:extLst>
                  <a:ext uri="{0D108BD9-81ED-4DB2-BD59-A6C34878D82A}">
                    <a16:rowId xmlns:a16="http://schemas.microsoft.com/office/drawing/2014/main" val="232955505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Your network's public IPv4 address range</a:t>
                      </a:r>
                    </a:p>
                  </a:txBody>
                  <a:tcPr/>
                </a:tc>
                <a:tc>
                  <a:txBody>
                    <a:bodyPr/>
                    <a:lstStyle/>
                    <a:p>
                      <a:pPr algn="ctr"/>
                      <a:r>
                        <a:rPr lang="en-US" dirty="0"/>
                        <a:t>TCP</a:t>
                      </a:r>
                    </a:p>
                  </a:txBody>
                  <a:tcPr/>
                </a:tc>
                <a:tc>
                  <a:txBody>
                    <a:bodyPr/>
                    <a:lstStyle/>
                    <a:p>
                      <a:pPr algn="ctr"/>
                      <a:r>
                        <a:rPr lang="en-US" dirty="0"/>
                        <a:t>22</a:t>
                      </a:r>
                    </a:p>
                  </a:txBody>
                  <a:tcPr/>
                </a:tc>
                <a:tc>
                  <a:txBody>
                    <a:bodyPr/>
                    <a:lstStyle/>
                    <a:p>
                      <a:pPr algn="l"/>
                      <a:r>
                        <a:rPr lang="en-US" dirty="0"/>
                        <a:t>Allow inbound SSH access to Linux instances from IPv4 IP addresses in your network (over the internet gateway) </a:t>
                      </a:r>
                    </a:p>
                  </a:txBody>
                  <a:tcPr/>
                </a:tc>
                <a:extLst>
                  <a:ext uri="{0D108BD9-81ED-4DB2-BD59-A6C34878D82A}">
                    <a16:rowId xmlns:a16="http://schemas.microsoft.com/office/drawing/2014/main" val="1219165995"/>
                  </a:ext>
                </a:extLst>
              </a:tr>
            </a:tbl>
          </a:graphicData>
        </a:graphic>
      </p:graphicFrame>
      <p:graphicFrame>
        <p:nvGraphicFramePr>
          <p:cNvPr id="8" name="Table 7">
            <a:extLst>
              <a:ext uri="{FF2B5EF4-FFF2-40B4-BE49-F238E27FC236}">
                <a16:creationId xmlns:a16="http://schemas.microsoft.com/office/drawing/2014/main" id="{61C3261E-4CC3-47D7-A584-F67E737F68A3}"/>
              </a:ext>
            </a:extLst>
          </p:cNvPr>
          <p:cNvGraphicFramePr>
            <a:graphicFrameLocks noGrp="1"/>
          </p:cNvGraphicFramePr>
          <p:nvPr/>
        </p:nvGraphicFramePr>
        <p:xfrm>
          <a:off x="663575" y="4698557"/>
          <a:ext cx="10864850" cy="1656080"/>
        </p:xfrm>
        <a:graphic>
          <a:graphicData uri="http://schemas.openxmlformats.org/drawingml/2006/table">
            <a:tbl>
              <a:tblPr firstRow="1">
                <a:tableStyleId>{5C22544A-7EE6-4342-B048-85BDC9FD1C3A}</a:tableStyleId>
              </a:tblPr>
              <a:tblGrid>
                <a:gridCol w="3131961">
                  <a:extLst>
                    <a:ext uri="{9D8B030D-6E8A-4147-A177-3AD203B41FA5}">
                      <a16:colId xmlns:a16="http://schemas.microsoft.com/office/drawing/2014/main" val="1178131056"/>
                    </a:ext>
                  </a:extLst>
                </a:gridCol>
                <a:gridCol w="1162755">
                  <a:extLst>
                    <a:ext uri="{9D8B030D-6E8A-4147-A177-3AD203B41FA5}">
                      <a16:colId xmlns:a16="http://schemas.microsoft.com/office/drawing/2014/main" val="470111755"/>
                    </a:ext>
                  </a:extLst>
                </a:gridCol>
                <a:gridCol w="1456267">
                  <a:extLst>
                    <a:ext uri="{9D8B030D-6E8A-4147-A177-3AD203B41FA5}">
                      <a16:colId xmlns:a16="http://schemas.microsoft.com/office/drawing/2014/main" val="672005831"/>
                    </a:ext>
                  </a:extLst>
                </a:gridCol>
                <a:gridCol w="5113867">
                  <a:extLst>
                    <a:ext uri="{9D8B030D-6E8A-4147-A177-3AD203B41FA5}">
                      <a16:colId xmlns:a16="http://schemas.microsoft.com/office/drawing/2014/main" val="166126738"/>
                    </a:ext>
                  </a:extLst>
                </a:gridCol>
              </a:tblGrid>
              <a:tr h="370840">
                <a:tc gridSpan="4">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extLst>
                  <a:ext uri="{0D108BD9-81ED-4DB2-BD59-A6C34878D82A}">
                    <a16:rowId xmlns:a16="http://schemas.microsoft.com/office/drawing/2014/main" val="393121809"/>
                  </a:ext>
                </a:extLst>
              </a:tr>
              <a:tr h="370840">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b="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Description</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The ID of the security group for your Microsoft SQL Server database servers</a:t>
                      </a:r>
                    </a:p>
                  </a:txBody>
                  <a:tcPr/>
                </a:tc>
                <a:tc>
                  <a:txBody>
                    <a:bodyPr/>
                    <a:lstStyle/>
                    <a:p>
                      <a:pPr algn="ctr"/>
                      <a:r>
                        <a:rPr lang="en-US" dirty="0"/>
                        <a:t>TCP</a:t>
                      </a:r>
                    </a:p>
                  </a:txBody>
                  <a:tcPr/>
                </a:tc>
                <a:tc>
                  <a:txBody>
                    <a:bodyPr/>
                    <a:lstStyle/>
                    <a:p>
                      <a:pPr algn="ctr"/>
                      <a:r>
                        <a:rPr lang="en-US" dirty="0"/>
                        <a:t>1433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Allow outbound Microsoft SQL Server access to instances in the specified security group </a:t>
                      </a:r>
                    </a:p>
                  </a:txBody>
                  <a:tcPr/>
                </a:tc>
                <a:extLst>
                  <a:ext uri="{0D108BD9-81ED-4DB2-BD59-A6C34878D82A}">
                    <a16:rowId xmlns:a16="http://schemas.microsoft.com/office/drawing/2014/main" val="149808920"/>
                  </a:ext>
                </a:extLst>
              </a:tr>
            </a:tbl>
          </a:graphicData>
        </a:graphic>
      </p:graphicFrame>
      <p:sp>
        <p:nvSpPr>
          <p:cNvPr id="9" name="TextBox 6">
            <a:extLst>
              <a:ext uri="{FF2B5EF4-FFF2-40B4-BE49-F238E27FC236}">
                <a16:creationId xmlns:a16="http://schemas.microsoft.com/office/drawing/2014/main" id="{C43801B9-261B-43EA-8F6C-F841DB54D536}"/>
              </a:ext>
            </a:extLst>
          </p:cNvPr>
          <p:cNvSpPr txBox="1"/>
          <p:nvPr/>
        </p:nvSpPr>
        <p:spPr>
          <a:xfrm>
            <a:off x="663575" y="1347055"/>
            <a:ext cx="10864850"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You can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specify allow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but not deny rules.</a:t>
            </a:r>
          </a:p>
          <a:p>
            <a:pPr marL="342900" indent="-342900">
              <a:buClr>
                <a:schemeClr val="tx1"/>
              </a:buClr>
              <a:buFont typeface="Arial" panose="020B0604020202020204" pitchFamily="34" charset="0"/>
              <a:buChar char="•"/>
            </a:pP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All rules are evaluated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before the decision to allow traffic.</a:t>
            </a:r>
            <a:endParaRPr lang="en-US" sz="28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06920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81AD-4568-4A25-8F71-7BCA5035F738}"/>
              </a:ext>
            </a:extLst>
          </p:cNvPr>
          <p:cNvSpPr>
            <a:spLocks noGrp="1"/>
          </p:cNvSpPr>
          <p:nvPr>
            <p:ph type="title"/>
          </p:nvPr>
        </p:nvSpPr>
        <p:spPr/>
        <p:txBody>
          <a:bodyPr/>
          <a:lstStyle/>
          <a:p>
            <a:r>
              <a:rPr lang="en-US" dirty="0">
                <a:latin typeface="+mn-lt"/>
              </a:rPr>
              <a:t>Network access control lists (network ACLs)</a:t>
            </a:r>
          </a:p>
        </p:txBody>
      </p:sp>
      <p:grpSp>
        <p:nvGrpSpPr>
          <p:cNvPr id="24" name="Group 23" descr="architecture diagram of a vpc with two subnets. each subnet has an instance and a network access control list attached to it.">
            <a:extLst>
              <a:ext uri="{FF2B5EF4-FFF2-40B4-BE49-F238E27FC236}">
                <a16:creationId xmlns:a16="http://schemas.microsoft.com/office/drawing/2014/main" id="{0324D9CB-98E2-46B2-9256-0AA919B8BBB0}"/>
              </a:ext>
            </a:extLst>
          </p:cNvPr>
          <p:cNvGrpSpPr/>
          <p:nvPr/>
        </p:nvGrpSpPr>
        <p:grpSpPr>
          <a:xfrm>
            <a:off x="152401" y="1197346"/>
            <a:ext cx="5403273" cy="5191619"/>
            <a:chOff x="152401" y="1273546"/>
            <a:chExt cx="5403273" cy="5191619"/>
          </a:xfrm>
        </p:grpSpPr>
        <p:pic>
          <p:nvPicPr>
            <p:cNvPr id="29" name="Graphic 28">
              <a:extLst>
                <a:ext uri="{FF2B5EF4-FFF2-40B4-BE49-F238E27FC236}">
                  <a16:creationId xmlns:a16="http://schemas.microsoft.com/office/drawing/2014/main" id="{3C24E49C-9F7B-4132-A3A7-625D81AD25B8}"/>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2346" y="3433722"/>
              <a:ext cx="469900" cy="469900"/>
            </a:xfrm>
            <a:prstGeom prst="rect">
              <a:avLst/>
            </a:prstGeom>
          </p:spPr>
        </p:pic>
        <p:pic>
          <p:nvPicPr>
            <p:cNvPr id="30" name="Graphic 29">
              <a:extLst>
                <a:ext uri="{FF2B5EF4-FFF2-40B4-BE49-F238E27FC236}">
                  <a16:creationId xmlns:a16="http://schemas.microsoft.com/office/drawing/2014/main" id="{8EBCD2C9-2C62-4347-AF79-319D85C565F3}"/>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42346" y="4961579"/>
              <a:ext cx="469900" cy="469900"/>
            </a:xfrm>
            <a:prstGeom prst="rect">
              <a:avLst/>
            </a:prstGeom>
          </p:spPr>
        </p:pic>
        <p:grpSp>
          <p:nvGrpSpPr>
            <p:cNvPr id="23" name="Group 22">
              <a:extLst>
                <a:ext uri="{FF2B5EF4-FFF2-40B4-BE49-F238E27FC236}">
                  <a16:creationId xmlns:a16="http://schemas.microsoft.com/office/drawing/2014/main" id="{2152CA8B-16AD-476E-9E66-086D3B718445}"/>
                </a:ext>
              </a:extLst>
            </p:cNvPr>
            <p:cNvGrpSpPr/>
            <p:nvPr/>
          </p:nvGrpSpPr>
          <p:grpSpPr>
            <a:xfrm>
              <a:off x="152401" y="1273546"/>
              <a:ext cx="5403273" cy="5191619"/>
              <a:chOff x="152401" y="1273546"/>
              <a:chExt cx="5403273" cy="5191619"/>
            </a:xfrm>
          </p:grpSpPr>
          <p:sp>
            <p:nvSpPr>
              <p:cNvPr id="14" name="Rectangle 13">
                <a:extLst>
                  <a:ext uri="{FF2B5EF4-FFF2-40B4-BE49-F238E27FC236}">
                    <a16:creationId xmlns:a16="http://schemas.microsoft.com/office/drawing/2014/main" id="{2EA8F8A1-4DAE-4571-8EAF-BEF34101F63B}"/>
                  </a:ext>
                </a:extLst>
              </p:cNvPr>
              <p:cNvSpPr/>
              <p:nvPr/>
            </p:nvSpPr>
            <p:spPr>
              <a:xfrm>
                <a:off x="152402" y="1273546"/>
                <a:ext cx="5403272" cy="5191619"/>
              </a:xfrm>
              <a:prstGeom prst="rect">
                <a:avLst/>
              </a:prstGeom>
              <a:noFill/>
              <a:ln w="12700" cap="flat" cmpd="sng" algn="ctr">
                <a:solidFill>
                  <a:srgbClr val="232F3D"/>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ea typeface="+mn-ea"/>
                    <a:cs typeface="+mn-cs"/>
                  </a:rPr>
                  <a:t> </a:t>
                </a:r>
                <a:r>
                  <a:rPr kumimoji="0" lang="en-US" sz="1600" b="0" i="0" u="none" strike="noStrike" kern="0" cap="none" spc="0" normalizeH="0" baseline="0" noProof="0" dirty="0">
                    <a:ln>
                      <a:noFill/>
                    </a:ln>
                    <a:solidFill>
                      <a:sysClr val="windowText" lastClr="000000"/>
                    </a:solidFill>
                    <a:effectLst/>
                    <a:uLnTx/>
                    <a:uFillTx/>
                    <a:ea typeface="+mn-ea"/>
                    <a:cs typeface="+mn-cs"/>
                  </a:rPr>
                  <a:t>AWS Cloud</a:t>
                </a:r>
              </a:p>
            </p:txBody>
          </p:sp>
          <p:pic>
            <p:nvPicPr>
              <p:cNvPr id="15" name="Graphic 14">
                <a:extLst>
                  <a:ext uri="{FF2B5EF4-FFF2-40B4-BE49-F238E27FC236}">
                    <a16:creationId xmlns:a16="http://schemas.microsoft.com/office/drawing/2014/main" id="{8AB97086-67A2-4F4C-9C9A-7E640005AE5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2401" y="1273546"/>
                <a:ext cx="457200" cy="457200"/>
              </a:xfrm>
              <a:prstGeom prst="rect">
                <a:avLst/>
              </a:prstGeom>
            </p:spPr>
          </p:pic>
          <p:grpSp>
            <p:nvGrpSpPr>
              <p:cNvPr id="22" name="Group 21">
                <a:extLst>
                  <a:ext uri="{FF2B5EF4-FFF2-40B4-BE49-F238E27FC236}">
                    <a16:creationId xmlns:a16="http://schemas.microsoft.com/office/drawing/2014/main" id="{51007B7B-1F54-40B2-9399-D8EBDDCD12AE}"/>
                  </a:ext>
                </a:extLst>
              </p:cNvPr>
              <p:cNvGrpSpPr/>
              <p:nvPr/>
            </p:nvGrpSpPr>
            <p:grpSpPr>
              <a:xfrm>
                <a:off x="280551" y="1888174"/>
                <a:ext cx="4984176" cy="4460804"/>
                <a:chOff x="280551" y="1888174"/>
                <a:chExt cx="4984176" cy="4460804"/>
              </a:xfrm>
            </p:grpSpPr>
            <p:sp>
              <p:nvSpPr>
                <p:cNvPr id="17" name="Rectangle 16">
                  <a:extLst>
                    <a:ext uri="{FF2B5EF4-FFF2-40B4-BE49-F238E27FC236}">
                      <a16:creationId xmlns:a16="http://schemas.microsoft.com/office/drawing/2014/main" id="{C467A1DB-535E-4115-A56C-11774B31E512}"/>
                    </a:ext>
                  </a:extLst>
                </p:cNvPr>
                <p:cNvSpPr/>
                <p:nvPr/>
              </p:nvSpPr>
              <p:spPr>
                <a:xfrm>
                  <a:off x="280551" y="1888174"/>
                  <a:ext cx="4984176" cy="4328548"/>
                </a:xfrm>
                <a:prstGeom prst="rect">
                  <a:avLst/>
                </a:prstGeom>
                <a:noFill/>
                <a:ln w="12700" cap="flat" cmpd="sng" algn="ctr">
                  <a:solidFill>
                    <a:srgbClr val="007CBC"/>
                  </a:solidFill>
                  <a:prstDash val="sysDash"/>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Region</a:t>
                  </a:r>
                </a:p>
              </p:txBody>
            </p:sp>
            <p:pic>
              <p:nvPicPr>
                <p:cNvPr id="18" name="Graphic 17">
                  <a:extLst>
                    <a:ext uri="{FF2B5EF4-FFF2-40B4-BE49-F238E27FC236}">
                      <a16:creationId xmlns:a16="http://schemas.microsoft.com/office/drawing/2014/main" id="{D6CDE028-2A3D-48DA-90E4-4F6522DC59CE}"/>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80551" y="1888174"/>
                  <a:ext cx="457200" cy="457200"/>
                </a:xfrm>
                <a:prstGeom prst="rect">
                  <a:avLst/>
                </a:prstGeom>
              </p:spPr>
            </p:pic>
            <p:grpSp>
              <p:nvGrpSpPr>
                <p:cNvPr id="19" name="Group 18">
                  <a:extLst>
                    <a:ext uri="{FF2B5EF4-FFF2-40B4-BE49-F238E27FC236}">
                      <a16:creationId xmlns:a16="http://schemas.microsoft.com/office/drawing/2014/main" id="{42893151-CCB0-475B-B62F-0D8422C9A3DF}"/>
                    </a:ext>
                  </a:extLst>
                </p:cNvPr>
                <p:cNvGrpSpPr/>
                <p:nvPr/>
              </p:nvGrpSpPr>
              <p:grpSpPr>
                <a:xfrm>
                  <a:off x="581948" y="2244988"/>
                  <a:ext cx="4364125" cy="4103990"/>
                  <a:chOff x="581948" y="2244988"/>
                  <a:chExt cx="4364125" cy="4103990"/>
                </a:xfrm>
              </p:grpSpPr>
              <p:sp>
                <p:nvSpPr>
                  <p:cNvPr id="20" name="Rectangle 19">
                    <a:extLst>
                      <a:ext uri="{FF2B5EF4-FFF2-40B4-BE49-F238E27FC236}">
                        <a16:creationId xmlns:a16="http://schemas.microsoft.com/office/drawing/2014/main" id="{24542510-B525-46D4-9781-D4C38076DEDF}"/>
                      </a:ext>
                    </a:extLst>
                  </p:cNvPr>
                  <p:cNvSpPr/>
                  <p:nvPr/>
                </p:nvSpPr>
                <p:spPr>
                  <a:xfrm>
                    <a:off x="581948" y="2624640"/>
                    <a:ext cx="4364125" cy="3443417"/>
                  </a:xfrm>
                  <a:prstGeom prst="rect">
                    <a:avLst/>
                  </a:prstGeom>
                  <a:noFill/>
                  <a:ln w="12700" cap="flat" cmpd="sng" algn="ctr">
                    <a:solidFill>
                      <a:srgbClr val="1D8900"/>
                    </a:solidFill>
                    <a:prstDash val="solid"/>
                    <a:miter lim="800000"/>
                  </a:ln>
                  <a:effectLst/>
                </p:spPr>
                <p:txBody>
                  <a:bodyPr rot="0" spcFirstLastPara="0" vertOverflow="overflow" horzOverflow="overflow" vert="horz" wrap="square" lIns="457200" tIns="91440" rIns="91440" bIns="45720" numCol="1" spcCol="0" rtlCol="0" fromWordArt="0" anchor="t" anchorCtr="0" forceAA="0" compatLnSpc="1">
                    <a:prstTxWarp prst="textNoShape">
                      <a:avLst/>
                    </a:prstTxWarp>
                    <a:noAutofit/>
                  </a:bodyPr>
                  <a:lstStyle/>
                  <a:p>
                    <a:r>
                      <a:rPr kumimoji="0" lang="en-US" sz="1600" b="0" i="0" u="none" strike="noStrike" kern="0" cap="none" spc="0" normalizeH="0" baseline="0" noProof="0" dirty="0">
                        <a:ln w="0"/>
                        <a:solidFill>
                          <a:srgbClr val="1D8900"/>
                        </a:solidFill>
                        <a:effectLst/>
                        <a:uLnTx/>
                        <a:uFillTx/>
                      </a:rPr>
                      <a:t> VPC: </a:t>
                    </a:r>
                    <a:r>
                      <a:rPr lang="en-US" sz="1600" dirty="0">
                        <a:solidFill>
                          <a:srgbClr val="1D8900"/>
                        </a:solidFill>
                      </a:rPr>
                      <a:t>10.0.0.0/16</a:t>
                    </a:r>
                  </a:p>
                </p:txBody>
              </p:sp>
              <p:pic>
                <p:nvPicPr>
                  <p:cNvPr id="21" name="Graphic 20">
                    <a:extLst>
                      <a:ext uri="{FF2B5EF4-FFF2-40B4-BE49-F238E27FC236}">
                        <a16:creationId xmlns:a16="http://schemas.microsoft.com/office/drawing/2014/main" id="{105A0857-A3E9-4AC8-AF19-E0A64F428388}"/>
                      </a:ext>
                      <a:ext uri="{C183D7F6-B498-43B3-948B-1728B52AA6E4}">
                        <adec:decorative xmlns:adec="http://schemas.microsoft.com/office/drawing/2017/decorative" val="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81948" y="2624640"/>
                    <a:ext cx="457200" cy="457200"/>
                  </a:xfrm>
                  <a:prstGeom prst="rect">
                    <a:avLst/>
                  </a:prstGeom>
                </p:spPr>
              </p:pic>
              <p:grpSp>
                <p:nvGrpSpPr>
                  <p:cNvPr id="16" name="Group 15">
                    <a:extLst>
                      <a:ext uri="{FF2B5EF4-FFF2-40B4-BE49-F238E27FC236}">
                        <a16:creationId xmlns:a16="http://schemas.microsoft.com/office/drawing/2014/main" id="{FF90F47B-730B-4FE4-8B95-CAE7FBA4FDF5}"/>
                      </a:ext>
                    </a:extLst>
                  </p:cNvPr>
                  <p:cNvGrpSpPr/>
                  <p:nvPr/>
                </p:nvGrpSpPr>
                <p:grpSpPr>
                  <a:xfrm>
                    <a:off x="1063615" y="2244988"/>
                    <a:ext cx="3591473" cy="4103990"/>
                    <a:chOff x="1063615" y="2244988"/>
                    <a:chExt cx="3591473" cy="4103990"/>
                  </a:xfrm>
                </p:grpSpPr>
                <p:sp>
                  <p:nvSpPr>
                    <p:cNvPr id="6" name="Rectangle 5">
                      <a:extLst>
                        <a:ext uri="{FF2B5EF4-FFF2-40B4-BE49-F238E27FC236}">
                          <a16:creationId xmlns:a16="http://schemas.microsoft.com/office/drawing/2014/main" id="{C511B0C7-2DED-4651-B582-7BE3917276E5}"/>
                        </a:ext>
                      </a:extLst>
                    </p:cNvPr>
                    <p:cNvSpPr/>
                    <p:nvPr/>
                  </p:nvSpPr>
                  <p:spPr>
                    <a:xfrm>
                      <a:off x="1063615" y="2244988"/>
                      <a:ext cx="3591473" cy="4103990"/>
                    </a:xfrm>
                    <a:prstGeom prst="rect">
                      <a:avLst/>
                    </a:prstGeom>
                    <a:noFill/>
                    <a:ln w="12700" cap="flat" cmpd="sng" algn="ctr">
                      <a:solidFill>
                        <a:srgbClr val="007CBC"/>
                      </a:solidFill>
                      <a:prstDash val="dash"/>
                      <a:miter lim="800000"/>
                    </a:ln>
                    <a:effectLst/>
                  </p:spPr>
                  <p:txBody>
                    <a:bodyPr rot="0" spcFirstLastPara="0" vertOverflow="overflow" horzOverflow="overflow" vert="horz" wrap="square" lIns="91440" tIns="91440" rIns="91440" bIns="45720" numCol="1" spcCol="0" rtlCol="0" fromWordArt="0" anchor="t"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Availability Zone</a:t>
                      </a:r>
                    </a:p>
                  </p:txBody>
                </p:sp>
                <p:grpSp>
                  <p:nvGrpSpPr>
                    <p:cNvPr id="13" name="Group 12">
                      <a:extLst>
                        <a:ext uri="{FF2B5EF4-FFF2-40B4-BE49-F238E27FC236}">
                          <a16:creationId xmlns:a16="http://schemas.microsoft.com/office/drawing/2014/main" id="{F2CA19C2-017C-4AD2-89A5-7709FAB57011}"/>
                        </a:ext>
                      </a:extLst>
                    </p:cNvPr>
                    <p:cNvGrpSpPr/>
                    <p:nvPr/>
                  </p:nvGrpSpPr>
                  <p:grpSpPr>
                    <a:xfrm>
                      <a:off x="1315652" y="2980513"/>
                      <a:ext cx="3108961" cy="2901816"/>
                      <a:chOff x="1315652" y="2980513"/>
                      <a:chExt cx="3108961" cy="2901816"/>
                    </a:xfrm>
                  </p:grpSpPr>
                  <p:grpSp>
                    <p:nvGrpSpPr>
                      <p:cNvPr id="10" name="Group 9">
                        <a:extLst>
                          <a:ext uri="{FF2B5EF4-FFF2-40B4-BE49-F238E27FC236}">
                            <a16:creationId xmlns:a16="http://schemas.microsoft.com/office/drawing/2014/main" id="{13537A5F-E528-4189-A5DD-89B597D64E28}"/>
                          </a:ext>
                        </a:extLst>
                      </p:cNvPr>
                      <p:cNvGrpSpPr/>
                      <p:nvPr/>
                    </p:nvGrpSpPr>
                    <p:grpSpPr>
                      <a:xfrm>
                        <a:off x="1315652" y="2980513"/>
                        <a:ext cx="3108961" cy="2901816"/>
                        <a:chOff x="1315652" y="2980513"/>
                        <a:chExt cx="3108961" cy="2901816"/>
                      </a:xfrm>
                    </p:grpSpPr>
                    <p:grpSp>
                      <p:nvGrpSpPr>
                        <p:cNvPr id="3" name="Group 2">
                          <a:extLst>
                            <a:ext uri="{FF2B5EF4-FFF2-40B4-BE49-F238E27FC236}">
                              <a16:creationId xmlns:a16="http://schemas.microsoft.com/office/drawing/2014/main" id="{266CBAE6-C6A0-4AF4-8C44-7EE23F44F818}"/>
                            </a:ext>
                          </a:extLst>
                        </p:cNvPr>
                        <p:cNvGrpSpPr/>
                        <p:nvPr/>
                      </p:nvGrpSpPr>
                      <p:grpSpPr>
                        <a:xfrm>
                          <a:off x="1315653" y="2980513"/>
                          <a:ext cx="3108960" cy="1381792"/>
                          <a:chOff x="1315653" y="2980513"/>
                          <a:chExt cx="3108960" cy="1381792"/>
                        </a:xfrm>
                      </p:grpSpPr>
                      <p:sp>
                        <p:nvSpPr>
                          <p:cNvPr id="8" name="Rectangle 7">
                            <a:extLst>
                              <a:ext uri="{FF2B5EF4-FFF2-40B4-BE49-F238E27FC236}">
                                <a16:creationId xmlns:a16="http://schemas.microsoft.com/office/drawing/2014/main" id="{52CA9EE0-5DF8-47C2-98BF-FAEE72AB9F29}"/>
                              </a:ext>
                            </a:extLst>
                          </p:cNvPr>
                          <p:cNvSpPr/>
                          <p:nvPr/>
                        </p:nvSpPr>
                        <p:spPr>
                          <a:xfrm>
                            <a:off x="1315653" y="2990705"/>
                            <a:ext cx="3108960" cy="1371600"/>
                          </a:xfrm>
                          <a:prstGeom prst="rect">
                            <a:avLst/>
                          </a:prstGeom>
                          <a:solidFill>
                            <a:srgbClr val="1D8900">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1D8900"/>
                                </a:solidFill>
                                <a:effectLst/>
                                <a:uLnTx/>
                                <a:uFillTx/>
                                <a:ea typeface="+mn-ea"/>
                                <a:cs typeface="+mn-cs"/>
                              </a:rPr>
                              <a:t>   Public subnet:10.0.0.0/24</a:t>
                            </a:r>
                          </a:p>
                        </p:txBody>
                      </p:sp>
                      <p:pic>
                        <p:nvPicPr>
                          <p:cNvPr id="9" name="Graphic 8">
                            <a:extLst>
                              <a:ext uri="{FF2B5EF4-FFF2-40B4-BE49-F238E27FC236}">
                                <a16:creationId xmlns:a16="http://schemas.microsoft.com/office/drawing/2014/main" id="{1B730AF0-40E2-4371-9CCD-2402FB7BE5C6}"/>
                              </a:ext>
                              <a:ext uri="{C183D7F6-B498-43B3-948B-1728B52AA6E4}">
                                <adec:decorative xmlns:adec="http://schemas.microsoft.com/office/drawing/2017/decorative" val="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15654" y="2980513"/>
                            <a:ext cx="457200" cy="457200"/>
                          </a:xfrm>
                          <a:prstGeom prst="rect">
                            <a:avLst/>
                          </a:prstGeom>
                        </p:spPr>
                      </p:pic>
                    </p:grpSp>
                    <p:grpSp>
                      <p:nvGrpSpPr>
                        <p:cNvPr id="7" name="Group 6">
                          <a:extLst>
                            <a:ext uri="{FF2B5EF4-FFF2-40B4-BE49-F238E27FC236}">
                              <a16:creationId xmlns:a16="http://schemas.microsoft.com/office/drawing/2014/main" id="{7F5A692E-BDF2-4B18-A7D8-F014A87A1EE0}"/>
                            </a:ext>
                          </a:extLst>
                        </p:cNvPr>
                        <p:cNvGrpSpPr/>
                        <p:nvPr/>
                      </p:nvGrpSpPr>
                      <p:grpSpPr>
                        <a:xfrm>
                          <a:off x="1315652" y="4508371"/>
                          <a:ext cx="3108960" cy="1373958"/>
                          <a:chOff x="1315652" y="4508371"/>
                          <a:chExt cx="3108960" cy="1373958"/>
                        </a:xfrm>
                      </p:grpSpPr>
                      <p:sp>
                        <p:nvSpPr>
                          <p:cNvPr id="11" name="Rectangle 10">
                            <a:extLst>
                              <a:ext uri="{FF2B5EF4-FFF2-40B4-BE49-F238E27FC236}">
                                <a16:creationId xmlns:a16="http://schemas.microsoft.com/office/drawing/2014/main" id="{D9AF8AC8-EA6F-40DE-BC32-FCF4E4C85843}"/>
                              </a:ext>
                            </a:extLst>
                          </p:cNvPr>
                          <p:cNvSpPr/>
                          <p:nvPr/>
                        </p:nvSpPr>
                        <p:spPr>
                          <a:xfrm>
                            <a:off x="1315652" y="4510729"/>
                            <a:ext cx="3108960" cy="1371600"/>
                          </a:xfrm>
                          <a:prstGeom prst="rect">
                            <a:avLst/>
                          </a:prstGeom>
                          <a:solidFill>
                            <a:srgbClr val="007CBC">
                              <a:alpha val="9804"/>
                            </a:srgbClr>
                          </a:solidFill>
                          <a:ln w="12700" cap="flat" cmpd="sng" algn="ctr">
                            <a:noFill/>
                            <a:prstDash val="dash"/>
                            <a:miter lim="800000"/>
                          </a:ln>
                          <a:effectLst/>
                        </p:spPr>
                        <p:txBody>
                          <a:bodyPr rot="0" spcFirstLastPara="0" vertOverflow="overflow" horzOverflow="overflow" vert="horz" wrap="square" lIns="338328" tIns="45720" rIns="91440" bIns="45720" numCol="1" spcCol="0" rtlCol="0" fromWordArt="0" anchor="t"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7CBC"/>
                                </a:solidFill>
                                <a:effectLst/>
                                <a:uLnTx/>
                                <a:uFillTx/>
                                <a:ea typeface="+mn-ea"/>
                                <a:cs typeface="+mn-cs"/>
                              </a:rPr>
                              <a:t>   Private subnet: 10.0.4.0/22</a:t>
                            </a:r>
                          </a:p>
                        </p:txBody>
                      </p:sp>
                      <p:pic>
                        <p:nvPicPr>
                          <p:cNvPr id="12" name="Graphic 11">
                            <a:extLst>
                              <a:ext uri="{FF2B5EF4-FFF2-40B4-BE49-F238E27FC236}">
                                <a16:creationId xmlns:a16="http://schemas.microsoft.com/office/drawing/2014/main" id="{71B4A915-7D4F-4BAC-8216-F318C8582CEF}"/>
                              </a:ext>
                              <a:ext uri="{C183D7F6-B498-43B3-948B-1728B52AA6E4}">
                                <adec:decorative xmlns:adec="http://schemas.microsoft.com/office/drawing/2017/decorative" val="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315653" y="4508371"/>
                            <a:ext cx="457200" cy="457200"/>
                          </a:xfrm>
                          <a:prstGeom prst="rect">
                            <a:avLst/>
                          </a:prstGeom>
                        </p:spPr>
                      </p:pic>
                    </p:grpSp>
                  </p:grpSp>
                  <p:pic>
                    <p:nvPicPr>
                      <p:cNvPr id="39" name="Graphic 38">
                        <a:extLst>
                          <a:ext uri="{FF2B5EF4-FFF2-40B4-BE49-F238E27FC236}">
                            <a16:creationId xmlns:a16="http://schemas.microsoft.com/office/drawing/2014/main" id="{93A174E0-2D03-4235-9A36-4196A4A395A3}"/>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99541" y="3519064"/>
                        <a:ext cx="457200" cy="457200"/>
                      </a:xfrm>
                      <a:prstGeom prst="rect">
                        <a:avLst/>
                      </a:prstGeom>
                    </p:spPr>
                  </p:pic>
                  <p:pic>
                    <p:nvPicPr>
                      <p:cNvPr id="40" name="Graphic 39">
                        <a:extLst>
                          <a:ext uri="{FF2B5EF4-FFF2-40B4-BE49-F238E27FC236}">
                            <a16:creationId xmlns:a16="http://schemas.microsoft.com/office/drawing/2014/main" id="{BA9ED1F9-B495-429F-9AB3-6167F4C73B71}"/>
                          </a:ext>
                          <a:ext uri="{C183D7F6-B498-43B3-948B-1728B52AA6E4}">
                            <adec:decorative xmlns:adec="http://schemas.microsoft.com/office/drawing/2017/decorative" val="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799541" y="5196529"/>
                        <a:ext cx="457200" cy="457200"/>
                      </a:xfrm>
                      <a:prstGeom prst="rect">
                        <a:avLst/>
                      </a:prstGeom>
                    </p:spPr>
                  </p:pic>
                </p:grpSp>
              </p:grpSp>
            </p:grpSp>
          </p:grpSp>
        </p:grpSp>
      </p:grpSp>
      <p:cxnSp>
        <p:nvCxnSpPr>
          <p:cNvPr id="32" name="Straight Connector 31">
            <a:extLst>
              <a:ext uri="{FF2B5EF4-FFF2-40B4-BE49-F238E27FC236}">
                <a16:creationId xmlns:a16="http://schemas.microsoft.com/office/drawing/2014/main" id="{3F1DFA38-A720-427E-BE1B-952F8C149C66}"/>
              </a:ext>
              <a:ext uri="{C183D7F6-B498-43B3-948B-1728B52AA6E4}">
                <adec:decorative xmlns:adec="http://schemas.microsoft.com/office/drawing/2017/decorative" val="1"/>
              </a:ext>
            </a:extLst>
          </p:cNvPr>
          <p:cNvCxnSpPr>
            <a:cxnSpLocks/>
            <a:stCxn id="29" idx="3"/>
            <a:endCxn id="36" idx="1"/>
          </p:cNvCxnSpPr>
          <p:nvPr/>
        </p:nvCxnSpPr>
        <p:spPr>
          <a:xfrm>
            <a:off x="4612246" y="3592472"/>
            <a:ext cx="3021973" cy="8440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866BC89-4688-4137-ADFB-250EB4FAC6DF}"/>
              </a:ext>
              <a:ext uri="{C183D7F6-B498-43B3-948B-1728B52AA6E4}">
                <adec:decorative xmlns:adec="http://schemas.microsoft.com/office/drawing/2017/decorative" val="1"/>
              </a:ext>
            </a:extLst>
          </p:cNvPr>
          <p:cNvCxnSpPr>
            <a:cxnSpLocks/>
            <a:stCxn id="30" idx="3"/>
            <a:endCxn id="36" idx="1"/>
          </p:cNvCxnSpPr>
          <p:nvPr/>
        </p:nvCxnSpPr>
        <p:spPr>
          <a:xfrm flipV="1">
            <a:off x="4612246" y="4436518"/>
            <a:ext cx="3021973" cy="683811"/>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E2AF3A6-2DF5-418F-AAD0-BE622E52F6D9}"/>
              </a:ext>
            </a:extLst>
          </p:cNvPr>
          <p:cNvSpPr txBox="1"/>
          <p:nvPr/>
        </p:nvSpPr>
        <p:spPr>
          <a:xfrm>
            <a:off x="7634219" y="3959464"/>
            <a:ext cx="3454792" cy="954107"/>
          </a:xfrm>
          <a:prstGeom prst="rect">
            <a:avLst/>
          </a:prstGeom>
          <a:noFill/>
        </p:spPr>
        <p:txBody>
          <a:bodyPr wrap="none" rtlCol="0">
            <a:spAutoFit/>
          </a:bodyPr>
          <a:lstStyle/>
          <a:p>
            <a:r>
              <a:rPr lang="en-US" sz="2800" dirty="0">
                <a:ea typeface="Amazon Ember Light" panose="020B0403020204020204" pitchFamily="34" charset="0"/>
                <a:cs typeface="Amazon Ember Light" panose="020B0403020204020204" pitchFamily="34" charset="0"/>
              </a:rPr>
              <a:t>Network ACLs act at </a:t>
            </a:r>
            <a:br>
              <a:rPr lang="en-US" sz="2800" dirty="0">
                <a:ea typeface="Amazon Ember Light" panose="020B0403020204020204" pitchFamily="34" charset="0"/>
                <a:cs typeface="Amazon Ember Light" panose="020B0403020204020204" pitchFamily="34" charset="0"/>
              </a:rPr>
            </a:br>
            <a:r>
              <a:rPr lang="en-US" sz="2800" dirty="0">
                <a:ea typeface="Amazon Ember Light" panose="020B0403020204020204" pitchFamily="34" charset="0"/>
                <a:cs typeface="Amazon Ember Light" panose="020B0403020204020204" pitchFamily="34" charset="0"/>
              </a:rPr>
              <a:t>the </a:t>
            </a:r>
            <a:r>
              <a:rPr lang="en-US" sz="2800" b="1" dirty="0">
                <a:solidFill>
                  <a:schemeClr val="accent5"/>
                </a:solidFill>
                <a:ea typeface="Amazon Ember Light" panose="020B0403020204020204" pitchFamily="34" charset="0"/>
                <a:cs typeface="Amazon Ember Light" panose="020B0403020204020204" pitchFamily="34" charset="0"/>
              </a:rPr>
              <a:t>subnet level</a:t>
            </a:r>
            <a:r>
              <a:rPr lang="en-US" sz="2800" dirty="0">
                <a:ea typeface="Amazon Ember Light" panose="020B0403020204020204" pitchFamily="34" charset="0"/>
                <a:cs typeface="Amazon Ember Light" panose="020B0403020204020204" pitchFamily="34" charset="0"/>
              </a:rPr>
              <a:t>.</a:t>
            </a:r>
          </a:p>
        </p:txBody>
      </p:sp>
      <p:sp>
        <p:nvSpPr>
          <p:cNvPr id="5" name="Footer Placeholder 4">
            <a:extLst>
              <a:ext uri="{FF2B5EF4-FFF2-40B4-BE49-F238E27FC236}">
                <a16:creationId xmlns:a16="http://schemas.microsoft.com/office/drawing/2014/main" id="{BC9EEABC-3923-4A47-BD35-691613C51ED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latin typeface="+mn-lt"/>
              </a:rPr>
              <a:t>© 2019, Amazon Web Services, Inc. or its Affiliates. All rights reserved.</a:t>
            </a:r>
          </a:p>
        </p:txBody>
      </p:sp>
      <p:sp>
        <p:nvSpPr>
          <p:cNvPr id="4" name="Slide Number Placeholder 3">
            <a:extLst>
              <a:ext uri="{FF2B5EF4-FFF2-40B4-BE49-F238E27FC236}">
                <a16:creationId xmlns:a16="http://schemas.microsoft.com/office/drawing/2014/main" id="{3C0DCEFE-B651-4AE1-9C58-EF474A61E22F}"/>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latin typeface="+mn-lt"/>
              </a:rPr>
              <a:t>5</a:t>
            </a:fld>
            <a:endParaRPr lang="en-US" dirty="0">
              <a:latin typeface="+mn-lt"/>
            </a:endParaRPr>
          </a:p>
        </p:txBody>
      </p:sp>
    </p:spTree>
    <p:custDataLst>
      <p:tags r:id="rId1"/>
    </p:custDataLst>
    <p:extLst>
      <p:ext uri="{BB962C8B-B14F-4D97-AF65-F5344CB8AC3E}">
        <p14:creationId xmlns:p14="http://schemas.microsoft.com/office/powerpoint/2010/main" val="2227512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0F81C-02CA-425D-8821-C7CD180114EE}"/>
              </a:ext>
            </a:extLst>
          </p:cNvPr>
          <p:cNvSpPr>
            <a:spLocks noGrp="1"/>
          </p:cNvSpPr>
          <p:nvPr>
            <p:ph type="title"/>
          </p:nvPr>
        </p:nvSpPr>
        <p:spPr/>
        <p:txBody>
          <a:bodyPr/>
          <a:lstStyle/>
          <a:p>
            <a:r>
              <a:rPr lang="en-US" sz="3600" dirty="0"/>
              <a:t>Network access control lists (network ACLs)</a:t>
            </a:r>
          </a:p>
        </p:txBody>
      </p:sp>
      <p:sp>
        <p:nvSpPr>
          <p:cNvPr id="6" name="Footer Placeholder 5">
            <a:extLst>
              <a:ext uri="{FF2B5EF4-FFF2-40B4-BE49-F238E27FC236}">
                <a16:creationId xmlns:a16="http://schemas.microsoft.com/office/drawing/2014/main" id="{D02D4E64-DBB7-4BE1-9CC3-FB8597B4BFE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id="{E9228176-3746-4765-AFA2-86CC0E67D1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6</a:t>
            </a:fld>
            <a:endParaRPr lang="en-US" dirty="0"/>
          </a:p>
        </p:txBody>
      </p:sp>
      <p:graphicFrame>
        <p:nvGraphicFramePr>
          <p:cNvPr id="2" name="Table 1">
            <a:extLst>
              <a:ext uri="{FF2B5EF4-FFF2-40B4-BE49-F238E27FC236}">
                <a16:creationId xmlns:a16="http://schemas.microsoft.com/office/drawing/2014/main" id="{C4F053AC-BF63-467B-9502-AC75B3C323A1}"/>
              </a:ext>
            </a:extLst>
          </p:cNvPr>
          <p:cNvGraphicFramePr>
            <a:graphicFrameLocks noGrp="1"/>
          </p:cNvGraphicFramePr>
          <p:nvPr/>
        </p:nvGraphicFramePr>
        <p:xfrm>
          <a:off x="655462" y="3120667"/>
          <a:ext cx="10881077" cy="1483360"/>
        </p:xfrm>
        <a:graphic>
          <a:graphicData uri="http://schemas.openxmlformats.org/drawingml/2006/table">
            <a:tbl>
              <a:tblPr firstRow="1" bandRow="1">
                <a:tableStyleId>{5C22544A-7EE6-4342-B048-85BDC9FD1C3A}</a:tableStyleId>
              </a:tblPr>
              <a:tblGrid>
                <a:gridCol w="1200211">
                  <a:extLst>
                    <a:ext uri="{9D8B030D-6E8A-4147-A177-3AD203B41FA5}">
                      <a16:colId xmlns:a16="http://schemas.microsoft.com/office/drawing/2014/main" val="1178131056"/>
                    </a:ext>
                  </a:extLst>
                </a:gridCol>
                <a:gridCol w="1684441">
                  <a:extLst>
                    <a:ext uri="{9D8B030D-6E8A-4147-A177-3AD203B41FA5}">
                      <a16:colId xmlns:a16="http://schemas.microsoft.com/office/drawing/2014/main" val="1876459917"/>
                    </a:ext>
                  </a:extLst>
                </a:gridCol>
                <a:gridCol w="1186604">
                  <a:extLst>
                    <a:ext uri="{9D8B030D-6E8A-4147-A177-3AD203B41FA5}">
                      <a16:colId xmlns:a16="http://schemas.microsoft.com/office/drawing/2014/main" val="470111755"/>
                    </a:ext>
                  </a:extLst>
                </a:gridCol>
                <a:gridCol w="1505392">
                  <a:extLst>
                    <a:ext uri="{9D8B030D-6E8A-4147-A177-3AD203B41FA5}">
                      <a16:colId xmlns:a16="http://schemas.microsoft.com/office/drawing/2014/main" val="672005831"/>
                    </a:ext>
                  </a:extLst>
                </a:gridCol>
                <a:gridCol w="1918051">
                  <a:extLst>
                    <a:ext uri="{9D8B030D-6E8A-4147-A177-3AD203B41FA5}">
                      <a16:colId xmlns:a16="http://schemas.microsoft.com/office/drawing/2014/main" val="166126738"/>
                    </a:ext>
                  </a:extLst>
                </a:gridCol>
                <a:gridCol w="3386378">
                  <a:extLst>
                    <a:ext uri="{9D8B030D-6E8A-4147-A177-3AD203B41FA5}">
                      <a16:colId xmlns:a16="http://schemas.microsoft.com/office/drawing/2014/main"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algn="ctr"/>
                      <a:r>
                        <a:rPr lang="en-US" dirty="0"/>
                        <a:t>0.0.0.0/0</a:t>
                      </a:r>
                    </a:p>
                  </a:txBody>
                  <a:tcPr/>
                </a:tc>
                <a:tc>
                  <a:txBody>
                    <a:bodyPr/>
                    <a:lstStyle/>
                    <a:p>
                      <a:pPr algn="ctr"/>
                      <a:r>
                        <a:rPr lang="en-US" dirty="0"/>
                        <a:t>ALLOW</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DENY</a:t>
                      </a:r>
                    </a:p>
                  </a:txBody>
                  <a:tcPr/>
                </a:tc>
                <a:extLst>
                  <a:ext uri="{0D108BD9-81ED-4DB2-BD59-A6C34878D82A}">
                    <a16:rowId xmlns:a16="http://schemas.microsoft.com/office/drawing/2014/main" val="2329555055"/>
                  </a:ext>
                </a:extLst>
              </a:tr>
            </a:tbl>
          </a:graphicData>
        </a:graphic>
      </p:graphicFrame>
      <p:graphicFrame>
        <p:nvGraphicFramePr>
          <p:cNvPr id="11" name="Table 10">
            <a:extLst>
              <a:ext uri="{FF2B5EF4-FFF2-40B4-BE49-F238E27FC236}">
                <a16:creationId xmlns:a16="http://schemas.microsoft.com/office/drawing/2014/main" id="{8BF45616-0AB1-448A-B059-79AFF1175A30}"/>
              </a:ext>
            </a:extLst>
          </p:cNvPr>
          <p:cNvGraphicFramePr>
            <a:graphicFrameLocks noGrp="1"/>
          </p:cNvGraphicFramePr>
          <p:nvPr/>
        </p:nvGraphicFramePr>
        <p:xfrm>
          <a:off x="655462" y="4877567"/>
          <a:ext cx="10881077" cy="1483360"/>
        </p:xfrm>
        <a:graphic>
          <a:graphicData uri="http://schemas.openxmlformats.org/drawingml/2006/table">
            <a:tbl>
              <a:tblPr firstRow="1" bandRow="1">
                <a:tableStyleId>{5C22544A-7EE6-4342-B048-85BDC9FD1C3A}</a:tableStyleId>
              </a:tblPr>
              <a:tblGrid>
                <a:gridCol w="1200211">
                  <a:extLst>
                    <a:ext uri="{9D8B030D-6E8A-4147-A177-3AD203B41FA5}">
                      <a16:colId xmlns:a16="http://schemas.microsoft.com/office/drawing/2014/main" val="1178131056"/>
                    </a:ext>
                  </a:extLst>
                </a:gridCol>
                <a:gridCol w="1684441">
                  <a:extLst>
                    <a:ext uri="{9D8B030D-6E8A-4147-A177-3AD203B41FA5}">
                      <a16:colId xmlns:a16="http://schemas.microsoft.com/office/drawing/2014/main" val="1876459917"/>
                    </a:ext>
                  </a:extLst>
                </a:gridCol>
                <a:gridCol w="1186604">
                  <a:extLst>
                    <a:ext uri="{9D8B030D-6E8A-4147-A177-3AD203B41FA5}">
                      <a16:colId xmlns:a16="http://schemas.microsoft.com/office/drawing/2014/main" val="470111755"/>
                    </a:ext>
                  </a:extLst>
                </a:gridCol>
                <a:gridCol w="1505392">
                  <a:extLst>
                    <a:ext uri="{9D8B030D-6E8A-4147-A177-3AD203B41FA5}">
                      <a16:colId xmlns:a16="http://schemas.microsoft.com/office/drawing/2014/main" val="672005831"/>
                    </a:ext>
                  </a:extLst>
                </a:gridCol>
                <a:gridCol w="1918051">
                  <a:extLst>
                    <a:ext uri="{9D8B030D-6E8A-4147-A177-3AD203B41FA5}">
                      <a16:colId xmlns:a16="http://schemas.microsoft.com/office/drawing/2014/main" val="166126738"/>
                    </a:ext>
                  </a:extLst>
                </a:gridCol>
                <a:gridCol w="3386378">
                  <a:extLst>
                    <a:ext uri="{9D8B030D-6E8A-4147-A177-3AD203B41FA5}">
                      <a16:colId xmlns:a16="http://schemas.microsoft.com/office/drawing/2014/main"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val="393121809"/>
                  </a:ext>
                </a:extLst>
              </a:tr>
              <a:tr h="370840">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100</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algn="ctr"/>
                      <a:r>
                        <a:rPr lang="en-US" dirty="0"/>
                        <a:t>0.0.0.0/0</a:t>
                      </a:r>
                    </a:p>
                  </a:txBody>
                  <a:tcPr/>
                </a:tc>
                <a:tc>
                  <a:txBody>
                    <a:bodyPr/>
                    <a:lstStyle/>
                    <a:p>
                      <a:pPr algn="ctr"/>
                      <a:r>
                        <a:rPr lang="en-US" dirty="0"/>
                        <a:t>ALLOW</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tc>
                <a:tc>
                  <a:txBody>
                    <a:bodyPr/>
                    <a:lstStyle/>
                    <a:p>
                      <a:pPr algn="ctr"/>
                      <a:r>
                        <a:rPr lang="en-US" dirty="0"/>
                        <a:t>All IPv4 traffic</a:t>
                      </a:r>
                    </a:p>
                  </a:txBody>
                  <a:tcPr/>
                </a:tc>
                <a:tc>
                  <a:txBody>
                    <a:bodyPr/>
                    <a:lstStyle/>
                    <a:p>
                      <a:pPr algn="ctr"/>
                      <a:r>
                        <a:rPr lang="en-US" dirty="0"/>
                        <a:t>All</a:t>
                      </a:r>
                    </a:p>
                  </a:txBody>
                  <a:tcPr/>
                </a:tc>
                <a:tc>
                  <a:txBody>
                    <a:bodyPr/>
                    <a:lstStyle/>
                    <a:p>
                      <a:pPr algn="ctr"/>
                      <a:r>
                        <a:rPr lang="en-US"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0.0.0.0/0</a:t>
                      </a:r>
                    </a:p>
                  </a:txBody>
                  <a:tcPr/>
                </a:tc>
                <a:tc>
                  <a:txBody>
                    <a:bodyPr/>
                    <a:lstStyle/>
                    <a:p>
                      <a:pPr algn="ctr"/>
                      <a:r>
                        <a:rPr lang="en-US" dirty="0"/>
                        <a:t>DENY</a:t>
                      </a:r>
                    </a:p>
                  </a:txBody>
                  <a:tcPr/>
                </a:tc>
                <a:extLst>
                  <a:ext uri="{0D108BD9-81ED-4DB2-BD59-A6C34878D82A}">
                    <a16:rowId xmlns:a16="http://schemas.microsoft.com/office/drawing/2014/main" val="2329555055"/>
                  </a:ext>
                </a:extLst>
              </a:tr>
            </a:tbl>
          </a:graphicData>
        </a:graphic>
      </p:graphicFrame>
      <p:sp>
        <p:nvSpPr>
          <p:cNvPr id="12" name="TextBox 11">
            <a:extLst>
              <a:ext uri="{FF2B5EF4-FFF2-40B4-BE49-F238E27FC236}">
                <a16:creationId xmlns:a16="http://schemas.microsoft.com/office/drawing/2014/main" id="{7D239D10-A60C-4739-80F0-668CB7F30D60}"/>
              </a:ext>
            </a:extLst>
          </p:cNvPr>
          <p:cNvSpPr txBox="1"/>
          <p:nvPr/>
        </p:nvSpPr>
        <p:spPr>
          <a:xfrm>
            <a:off x="696926" y="1393276"/>
            <a:ext cx="10798149" cy="1569660"/>
          </a:xfrm>
          <a:prstGeom prst="rect">
            <a:avLst/>
          </a:prstGeom>
          <a:noFill/>
        </p:spPr>
        <p:txBody>
          <a:bodyPr wrap="none" rtlCol="0">
            <a:spAutoFit/>
          </a:bodyPr>
          <a:lstStyle/>
          <a:p>
            <a:pPr marL="342900" indent="-342900">
              <a:buClr>
                <a:schemeClr val="tx1"/>
              </a:buClr>
              <a:buFont typeface="Arial" panose="020B0604020202020204" pitchFamily="34" charset="0"/>
              <a:buChar char="•"/>
            </a:pPr>
            <a:r>
              <a:rPr lang="en-US" sz="2400" dirty="0">
                <a:latin typeface="+mj-lt"/>
              </a:rPr>
              <a:t>A network ACL has </a:t>
            </a:r>
            <a:r>
              <a:rPr lang="en-US" sz="2400" b="1" dirty="0">
                <a:solidFill>
                  <a:schemeClr val="accent5"/>
                </a:solidFill>
                <a:latin typeface="+mj-lt"/>
              </a:rPr>
              <a:t>separate inbound and outbound rules</a:t>
            </a:r>
            <a:r>
              <a:rPr lang="en-US" sz="2400" dirty="0">
                <a:latin typeface="+mj-lt"/>
              </a:rPr>
              <a:t>, and each rule can </a:t>
            </a:r>
            <a:br>
              <a:rPr lang="en-US" sz="2400" dirty="0">
                <a:latin typeface="+mj-lt"/>
              </a:rPr>
            </a:br>
            <a:r>
              <a:rPr lang="en-US" sz="2400" dirty="0">
                <a:latin typeface="+mj-lt"/>
              </a:rPr>
              <a:t>either </a:t>
            </a:r>
            <a:r>
              <a:rPr lang="en-US" sz="2400" b="1" dirty="0">
                <a:solidFill>
                  <a:schemeClr val="accent5"/>
                </a:solidFill>
                <a:latin typeface="+mj-lt"/>
              </a:rPr>
              <a:t>allow or deny traffic</a:t>
            </a:r>
            <a:r>
              <a:rPr lang="en-US" sz="2400" dirty="0">
                <a:latin typeface="+mj-lt"/>
              </a:rPr>
              <a:t>.</a:t>
            </a:r>
          </a:p>
          <a:p>
            <a:pPr marL="342900" indent="-342900">
              <a:buClr>
                <a:schemeClr val="tx1"/>
              </a:buClr>
              <a:buFont typeface="Arial" panose="020B0604020202020204" pitchFamily="34" charset="0"/>
              <a:buChar char="•"/>
            </a:pPr>
            <a:r>
              <a:rPr lang="en-US" sz="2400" b="1" dirty="0">
                <a:solidFill>
                  <a:schemeClr val="accent5"/>
                </a:solidFill>
                <a:ea typeface="Amazon Ember Light" panose="020B0403020204020204" pitchFamily="34" charset="0"/>
                <a:cs typeface="Amazon Ember Light" panose="020B0403020204020204" pitchFamily="34" charset="0"/>
              </a:rPr>
              <a:t>Default</a:t>
            </a:r>
            <a:r>
              <a:rPr lang="en-US" sz="2400" dirty="0">
                <a:ea typeface="Amazon Ember Light" panose="020B0403020204020204" pitchFamily="34" charset="0"/>
                <a:cs typeface="Amazon Ember Light" panose="020B0403020204020204" pitchFamily="34" charset="0"/>
              </a:rPr>
              <a:t> network ACLs </a:t>
            </a:r>
            <a:r>
              <a:rPr lang="en-US" sz="2400" b="1" dirty="0">
                <a:solidFill>
                  <a:schemeClr val="accent5"/>
                </a:solidFill>
                <a:ea typeface="Amazon Ember Light" panose="020B0403020204020204" pitchFamily="34" charset="0"/>
                <a:cs typeface="Amazon Ember Light" panose="020B0403020204020204" pitchFamily="34" charset="0"/>
              </a:rPr>
              <a:t>allow</a:t>
            </a:r>
            <a:r>
              <a:rPr lang="en-US" sz="2400" dirty="0">
                <a:ea typeface="Amazon Ember Light" panose="020B0403020204020204" pitchFamily="34" charset="0"/>
                <a:cs typeface="Amazon Ember Light" panose="020B0403020204020204" pitchFamily="34" charset="0"/>
              </a:rPr>
              <a:t> all inbound and outbound IPv4 traffic.</a:t>
            </a:r>
          </a:p>
          <a:p>
            <a:pPr marL="342900" indent="-342900">
              <a:buClr>
                <a:schemeClr val="tx1"/>
              </a:buClr>
              <a:buFont typeface="Arial" panose="020B0604020202020204" pitchFamily="34" charset="0"/>
              <a:buChar char="•"/>
            </a:pPr>
            <a:r>
              <a:rPr lang="en-US" sz="2400" dirty="0">
                <a:latin typeface="+mj-lt"/>
              </a:rPr>
              <a:t>Network ACLs are </a:t>
            </a:r>
            <a:r>
              <a:rPr lang="en-US" sz="2400" b="1" dirty="0">
                <a:solidFill>
                  <a:schemeClr val="accent5"/>
                </a:solidFill>
                <a:latin typeface="+mj-lt"/>
              </a:rPr>
              <a:t>stateless</a:t>
            </a:r>
            <a:r>
              <a:rPr lang="en-US" sz="2400" dirty="0">
                <a:latin typeface="+mj-lt"/>
              </a:rPr>
              <a:t>.</a:t>
            </a:r>
            <a:endParaRPr lang="en-US" sz="2400" dirty="0">
              <a:latin typeface="+mj-lt"/>
              <a:ea typeface="Amazon Ember Light" panose="020B0403020204020204" pitchFamily="34" charset="0"/>
              <a:cs typeface="Amazon Ember Light" panose="020B0403020204020204" pitchFamily="34" charset="0"/>
            </a:endParaRPr>
          </a:p>
        </p:txBody>
      </p:sp>
    </p:spTree>
    <p:custDataLst>
      <p:tags r:id="rId1"/>
    </p:custDataLst>
    <p:extLst>
      <p:ext uri="{BB962C8B-B14F-4D97-AF65-F5344CB8AC3E}">
        <p14:creationId xmlns:p14="http://schemas.microsoft.com/office/powerpoint/2010/main" val="1319264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440F81C-02CA-425D-8821-C7CD180114EE}"/>
              </a:ext>
            </a:extLst>
          </p:cNvPr>
          <p:cNvSpPr>
            <a:spLocks noGrp="1"/>
          </p:cNvSpPr>
          <p:nvPr>
            <p:ph type="title"/>
          </p:nvPr>
        </p:nvSpPr>
        <p:spPr/>
        <p:txBody>
          <a:bodyPr/>
          <a:lstStyle/>
          <a:p>
            <a:r>
              <a:rPr lang="en-US" sz="3600" dirty="0"/>
              <a:t>Custom network ACLs examples</a:t>
            </a:r>
          </a:p>
        </p:txBody>
      </p:sp>
      <p:sp>
        <p:nvSpPr>
          <p:cNvPr id="6" name="Footer Placeholder 5">
            <a:extLst>
              <a:ext uri="{FF2B5EF4-FFF2-40B4-BE49-F238E27FC236}">
                <a16:creationId xmlns:a16="http://schemas.microsoft.com/office/drawing/2014/main" id="{D02D4E64-DBB7-4BE1-9CC3-FB8597B4BFE6}"/>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2021, Amazon Web Services, Inc. or its Affiliates. All rights reserved.</a:t>
            </a:r>
          </a:p>
        </p:txBody>
      </p:sp>
      <p:sp>
        <p:nvSpPr>
          <p:cNvPr id="4" name="Slide Number Placeholder 3">
            <a:extLst>
              <a:ext uri="{FF2B5EF4-FFF2-40B4-BE49-F238E27FC236}">
                <a16:creationId xmlns:a16="http://schemas.microsoft.com/office/drawing/2014/main" id="{E9228176-3746-4765-AFA2-86CC0E67D1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7</a:t>
            </a:fld>
            <a:endParaRPr lang="en-US" dirty="0"/>
          </a:p>
        </p:txBody>
      </p:sp>
      <p:graphicFrame>
        <p:nvGraphicFramePr>
          <p:cNvPr id="2" name="Table 1">
            <a:extLst>
              <a:ext uri="{FF2B5EF4-FFF2-40B4-BE49-F238E27FC236}">
                <a16:creationId xmlns:a16="http://schemas.microsoft.com/office/drawing/2014/main" id="{C4F053AC-BF63-467B-9502-AC75B3C323A1}"/>
              </a:ext>
            </a:extLst>
          </p:cNvPr>
          <p:cNvGraphicFramePr>
            <a:graphicFrameLocks noGrp="1"/>
          </p:cNvGraphicFramePr>
          <p:nvPr/>
        </p:nvGraphicFramePr>
        <p:xfrm>
          <a:off x="655462" y="2564025"/>
          <a:ext cx="10881076" cy="1854200"/>
        </p:xfrm>
        <a:graphic>
          <a:graphicData uri="http://schemas.openxmlformats.org/drawingml/2006/table">
            <a:tbl>
              <a:tblPr firstRow="1" bandRow="1">
                <a:tableStyleId>{5C22544A-7EE6-4342-B048-85BDC9FD1C3A}</a:tableStyleId>
              </a:tblPr>
              <a:tblGrid>
                <a:gridCol w="1032645">
                  <a:extLst>
                    <a:ext uri="{9D8B030D-6E8A-4147-A177-3AD203B41FA5}">
                      <a16:colId xmlns:a16="http://schemas.microsoft.com/office/drawing/2014/main" val="1178131056"/>
                    </a:ext>
                  </a:extLst>
                </a:gridCol>
                <a:gridCol w="1672934">
                  <a:extLst>
                    <a:ext uri="{9D8B030D-6E8A-4147-A177-3AD203B41FA5}">
                      <a16:colId xmlns:a16="http://schemas.microsoft.com/office/drawing/2014/main" val="1876459917"/>
                    </a:ext>
                  </a:extLst>
                </a:gridCol>
                <a:gridCol w="1629983">
                  <a:extLst>
                    <a:ext uri="{9D8B030D-6E8A-4147-A177-3AD203B41FA5}">
                      <a16:colId xmlns:a16="http://schemas.microsoft.com/office/drawing/2014/main" val="470111755"/>
                    </a:ext>
                  </a:extLst>
                </a:gridCol>
                <a:gridCol w="1966476">
                  <a:extLst>
                    <a:ext uri="{9D8B030D-6E8A-4147-A177-3AD203B41FA5}">
                      <a16:colId xmlns:a16="http://schemas.microsoft.com/office/drawing/2014/main" val="672005831"/>
                    </a:ext>
                  </a:extLst>
                </a:gridCol>
                <a:gridCol w="2405592">
                  <a:extLst>
                    <a:ext uri="{9D8B030D-6E8A-4147-A177-3AD203B41FA5}">
                      <a16:colId xmlns:a16="http://schemas.microsoft.com/office/drawing/2014/main" val="166126738"/>
                    </a:ext>
                  </a:extLst>
                </a:gridCol>
                <a:gridCol w="2173446">
                  <a:extLst>
                    <a:ext uri="{9D8B030D-6E8A-4147-A177-3AD203B41FA5}">
                      <a16:colId xmlns:a16="http://schemas.microsoft.com/office/drawing/2014/main"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Inbound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val="393121809"/>
                  </a:ext>
                </a:extLst>
              </a:tr>
              <a:tr h="370840">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Source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txBody>
                  <a:tcPr/>
                </a:tc>
                <a:tc>
                  <a:txBody>
                    <a:bodyPr/>
                    <a:lstStyle/>
                    <a:p>
                      <a:pPr algn="ctr"/>
                      <a:r>
                        <a:rPr lang="en-US" sz="1800" dirty="0"/>
                        <a:t>HTTPS</a:t>
                      </a:r>
                    </a:p>
                  </a:txBody>
                  <a:tcPr/>
                </a:tc>
                <a:tc>
                  <a:txBody>
                    <a:bodyPr/>
                    <a:lstStyle/>
                    <a:p>
                      <a:pPr algn="ctr"/>
                      <a:r>
                        <a:rPr lang="en-US" sz="1800" dirty="0"/>
                        <a:t>TCP</a:t>
                      </a:r>
                    </a:p>
                  </a:txBody>
                  <a:tcPr/>
                </a:tc>
                <a:tc>
                  <a:txBody>
                    <a:bodyPr/>
                    <a:lstStyle/>
                    <a:p>
                      <a:pPr algn="ctr"/>
                      <a:r>
                        <a:rPr lang="en-US" sz="1800" dirty="0"/>
                        <a:t>443</a:t>
                      </a:r>
                    </a:p>
                  </a:txBody>
                  <a:tcPr/>
                </a:tc>
                <a:tc>
                  <a:txBody>
                    <a:bodyPr/>
                    <a:lstStyle/>
                    <a:p>
                      <a:pPr algn="ctr"/>
                      <a:r>
                        <a:rPr lang="en-US" sz="1800" dirty="0"/>
                        <a:t>0.0.0.0/0</a:t>
                      </a:r>
                    </a:p>
                  </a:txBody>
                  <a:tcPr/>
                </a:tc>
                <a:tc>
                  <a:txBody>
                    <a:bodyPr/>
                    <a:lstStyle/>
                    <a:p>
                      <a:pPr algn="ctr"/>
                      <a:r>
                        <a:rPr lang="en-US" sz="1800" dirty="0"/>
                        <a:t>ALLOW</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120</a:t>
                      </a:r>
                    </a:p>
                  </a:txBody>
                  <a:tcPr/>
                </a:tc>
                <a:tc>
                  <a:txBody>
                    <a:bodyPr/>
                    <a:lstStyle/>
                    <a:p>
                      <a:pPr algn="ctr"/>
                      <a:r>
                        <a:rPr lang="en-US" sz="1800" dirty="0"/>
                        <a:t>SSH</a:t>
                      </a:r>
                    </a:p>
                  </a:txBody>
                  <a:tcPr/>
                </a:tc>
                <a:tc>
                  <a:txBody>
                    <a:bodyPr/>
                    <a:lstStyle/>
                    <a:p>
                      <a:pPr algn="ctr"/>
                      <a:r>
                        <a:rPr lang="en-US" sz="1800" dirty="0"/>
                        <a:t>TCP</a:t>
                      </a:r>
                    </a:p>
                  </a:txBody>
                  <a:tcPr/>
                </a:tc>
                <a:tc>
                  <a:txBody>
                    <a:bodyPr/>
                    <a:lstStyle/>
                    <a:p>
                      <a:pPr algn="ctr"/>
                      <a:r>
                        <a:rPr lang="en-US" sz="1800" dirty="0"/>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192.0.2.0/24</a:t>
                      </a:r>
                    </a:p>
                  </a:txBody>
                  <a:tcPr/>
                </a:tc>
                <a:tc>
                  <a:txBody>
                    <a:bodyPr/>
                    <a:lstStyle/>
                    <a:p>
                      <a:pPr algn="ctr"/>
                      <a:r>
                        <a:rPr lang="en-US" sz="1800" dirty="0"/>
                        <a:t>ALLOW</a:t>
                      </a:r>
                    </a:p>
                  </a:txBody>
                  <a:tcPr/>
                </a:tc>
                <a:extLst>
                  <a:ext uri="{0D108BD9-81ED-4DB2-BD59-A6C34878D82A}">
                    <a16:rowId xmlns:a16="http://schemas.microsoft.com/office/drawing/2014/main" val="11848559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
                      </a:r>
                    </a:p>
                  </a:txBody>
                  <a:tcPr/>
                </a:tc>
                <a:tc>
                  <a:txBody>
                    <a:bodyPr/>
                    <a:lstStyle/>
                    <a:p>
                      <a:pPr algn="ctr"/>
                      <a:r>
                        <a:rPr lang="en-US" sz="1800" dirty="0"/>
                        <a:t>All IPv4 traffic</a:t>
                      </a:r>
                    </a:p>
                  </a:txBody>
                  <a:tcPr/>
                </a:tc>
                <a:tc>
                  <a:txBody>
                    <a:bodyPr/>
                    <a:lstStyle/>
                    <a:p>
                      <a:pPr algn="ctr"/>
                      <a:r>
                        <a:rPr lang="en-US" sz="1800" dirty="0"/>
                        <a:t>All</a:t>
                      </a:r>
                    </a:p>
                  </a:txBody>
                  <a:tcPr/>
                </a:tc>
                <a:tc>
                  <a:txBody>
                    <a:bodyPr/>
                    <a:lstStyle/>
                    <a:p>
                      <a:pPr algn="ctr"/>
                      <a:r>
                        <a:rPr lang="en-US" sz="1800"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0.0.0.0/0</a:t>
                      </a:r>
                    </a:p>
                  </a:txBody>
                  <a:tcPr/>
                </a:tc>
                <a:tc>
                  <a:txBody>
                    <a:bodyPr/>
                    <a:lstStyle/>
                    <a:p>
                      <a:pPr algn="ctr"/>
                      <a:r>
                        <a:rPr lang="en-US" sz="1800" dirty="0"/>
                        <a:t>DENY</a:t>
                      </a:r>
                    </a:p>
                  </a:txBody>
                  <a:tcPr/>
                </a:tc>
                <a:extLst>
                  <a:ext uri="{0D108BD9-81ED-4DB2-BD59-A6C34878D82A}">
                    <a16:rowId xmlns:a16="http://schemas.microsoft.com/office/drawing/2014/main" val="2329555055"/>
                  </a:ext>
                </a:extLst>
              </a:tr>
            </a:tbl>
          </a:graphicData>
        </a:graphic>
      </p:graphicFrame>
      <p:sp>
        <p:nvSpPr>
          <p:cNvPr id="12" name="TextBox 11">
            <a:extLst>
              <a:ext uri="{FF2B5EF4-FFF2-40B4-BE49-F238E27FC236}">
                <a16:creationId xmlns:a16="http://schemas.microsoft.com/office/drawing/2014/main" id="{7D239D10-A60C-4739-80F0-668CB7F30D60}"/>
              </a:ext>
            </a:extLst>
          </p:cNvPr>
          <p:cNvSpPr txBox="1"/>
          <p:nvPr/>
        </p:nvSpPr>
        <p:spPr>
          <a:xfrm>
            <a:off x="427621" y="1393276"/>
            <a:ext cx="11336758" cy="1200329"/>
          </a:xfrm>
          <a:prstGeom prst="rect">
            <a:avLst/>
          </a:prstGeom>
          <a:noFill/>
        </p:spPr>
        <p:txBody>
          <a:bodyPr wrap="square" rtlCol="0">
            <a:spAutoFit/>
          </a:bodyPr>
          <a:lstStyle/>
          <a:p>
            <a:pPr marL="342900" indent="-342900">
              <a:buClr>
                <a:schemeClr val="tx1"/>
              </a:buClr>
              <a:buFont typeface="Arial" panose="020B0604020202020204" pitchFamily="34" charset="0"/>
              <a:buChar char="•"/>
            </a:pP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Custom</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 network ACLs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deny</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all inbound and outbound traffic</a:t>
            </a:r>
            <a:r>
              <a:rPr lang="en-US" sz="2400"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until you add rules.</a:t>
            </a:r>
          </a:p>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You can specify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both allow and deny </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a:t>
            </a:r>
          </a:p>
          <a:p>
            <a:pPr marL="342900" indent="-342900">
              <a:buClr>
                <a:schemeClr val="tx1"/>
              </a:buClr>
              <a:buFont typeface="Arial" panose="020B0604020202020204" pitchFamily="34" charset="0"/>
              <a:buChar char="•"/>
            </a:pP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Rules are evaluated in number order, starting with the </a:t>
            </a:r>
            <a:r>
              <a:rPr lang="en-US" sz="2400" b="1"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rPr>
              <a:t>lowest number</a:t>
            </a:r>
            <a:r>
              <a:rPr lang="en-US" sz="2400" dirty="0">
                <a:latin typeface="Amazon Ember Light" panose="020B0403020204020204" pitchFamily="34" charset="0"/>
                <a:ea typeface="Amazon Ember Light" panose="020B0403020204020204" pitchFamily="34" charset="0"/>
                <a:cs typeface="Amazon Ember Light" panose="020B0403020204020204" pitchFamily="34" charset="0"/>
              </a:rPr>
              <a:t>.</a:t>
            </a:r>
          </a:p>
        </p:txBody>
      </p:sp>
      <p:graphicFrame>
        <p:nvGraphicFramePr>
          <p:cNvPr id="8" name="Table 7">
            <a:extLst>
              <a:ext uri="{FF2B5EF4-FFF2-40B4-BE49-F238E27FC236}">
                <a16:creationId xmlns:a16="http://schemas.microsoft.com/office/drawing/2014/main" id="{84C40675-8012-4FB1-8DBB-49A75D741B5A}"/>
              </a:ext>
            </a:extLst>
          </p:cNvPr>
          <p:cNvGraphicFramePr>
            <a:graphicFrameLocks noGrp="1"/>
          </p:cNvGraphicFramePr>
          <p:nvPr/>
        </p:nvGraphicFramePr>
        <p:xfrm>
          <a:off x="655462" y="4497302"/>
          <a:ext cx="10881076" cy="1854200"/>
        </p:xfrm>
        <a:graphic>
          <a:graphicData uri="http://schemas.openxmlformats.org/drawingml/2006/table">
            <a:tbl>
              <a:tblPr firstRow="1" bandRow="1">
                <a:tableStyleId>{5C22544A-7EE6-4342-B048-85BDC9FD1C3A}</a:tableStyleId>
              </a:tblPr>
              <a:tblGrid>
                <a:gridCol w="1032645">
                  <a:extLst>
                    <a:ext uri="{9D8B030D-6E8A-4147-A177-3AD203B41FA5}">
                      <a16:colId xmlns:a16="http://schemas.microsoft.com/office/drawing/2014/main" val="1178131056"/>
                    </a:ext>
                  </a:extLst>
                </a:gridCol>
                <a:gridCol w="1672934">
                  <a:extLst>
                    <a:ext uri="{9D8B030D-6E8A-4147-A177-3AD203B41FA5}">
                      <a16:colId xmlns:a16="http://schemas.microsoft.com/office/drawing/2014/main" val="1876459917"/>
                    </a:ext>
                  </a:extLst>
                </a:gridCol>
                <a:gridCol w="1629983">
                  <a:extLst>
                    <a:ext uri="{9D8B030D-6E8A-4147-A177-3AD203B41FA5}">
                      <a16:colId xmlns:a16="http://schemas.microsoft.com/office/drawing/2014/main" val="470111755"/>
                    </a:ext>
                  </a:extLst>
                </a:gridCol>
                <a:gridCol w="1966476">
                  <a:extLst>
                    <a:ext uri="{9D8B030D-6E8A-4147-A177-3AD203B41FA5}">
                      <a16:colId xmlns:a16="http://schemas.microsoft.com/office/drawing/2014/main" val="672005831"/>
                    </a:ext>
                  </a:extLst>
                </a:gridCol>
                <a:gridCol w="2405592">
                  <a:extLst>
                    <a:ext uri="{9D8B030D-6E8A-4147-A177-3AD203B41FA5}">
                      <a16:colId xmlns:a16="http://schemas.microsoft.com/office/drawing/2014/main" val="166126738"/>
                    </a:ext>
                  </a:extLst>
                </a:gridCol>
                <a:gridCol w="2173446">
                  <a:extLst>
                    <a:ext uri="{9D8B030D-6E8A-4147-A177-3AD203B41FA5}">
                      <a16:colId xmlns:a16="http://schemas.microsoft.com/office/drawing/2014/main" val="2652639887"/>
                    </a:ext>
                  </a:extLst>
                </a:gridCol>
              </a:tblGrid>
              <a:tr h="370840">
                <a:tc gridSpan="6">
                  <a:txBody>
                    <a:bodyPr/>
                    <a:lstStyle/>
                    <a:p>
                      <a:pPr algn="ctr"/>
                      <a:r>
                        <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rPr>
                        <a:t>Outbound</a:t>
                      </a:r>
                    </a:p>
                  </a:txBody>
                  <a:tcPr>
                    <a:solidFill>
                      <a:schemeClr val="tx1"/>
                    </a:solidFill>
                  </a:tcPr>
                </a:tc>
                <a:tc hMerge="1">
                  <a:txBody>
                    <a:bodyPr/>
                    <a:lstStyle/>
                    <a:p>
                      <a:endParaRPr lang="en-US"/>
                    </a:p>
                  </a:txBody>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dirty="0">
                        <a:solidFill>
                          <a:schemeClr val="tx1"/>
                        </a:solidFill>
                      </a:endParaRPr>
                    </a:p>
                  </a:txBody>
                  <a:tcPr>
                    <a:solidFill>
                      <a:schemeClr val="tx2"/>
                    </a:solidFill>
                  </a:tcPr>
                </a:tc>
                <a:tc hMerge="1">
                  <a:txBody>
                    <a:bodyPr/>
                    <a:lstStyle/>
                    <a:p>
                      <a:pPr algn="ctr"/>
                      <a:endParaRPr lang="en-US" b="0" dirty="0">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a:txBody>
                  <a:tcPr>
                    <a:solidFill>
                      <a:schemeClr val="tx1"/>
                    </a:solidFill>
                  </a:tcPr>
                </a:tc>
                <a:extLst>
                  <a:ext uri="{0D108BD9-81ED-4DB2-BD59-A6C34878D82A}">
                    <a16:rowId xmlns:a16="http://schemas.microsoft.com/office/drawing/2014/main" val="393121809"/>
                  </a:ext>
                </a:extLst>
              </a:tr>
              <a:tr h="370840">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Rule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Type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Protocol</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Port Range</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Destination</a:t>
                      </a:r>
                    </a:p>
                  </a:txBody>
                  <a:tcPr>
                    <a:solidFill>
                      <a:schemeClr val="tx2"/>
                    </a:solidFill>
                  </a:tcPr>
                </a:tc>
                <a:tc>
                  <a:txBody>
                    <a:bodyPr/>
                    <a:lstStyle/>
                    <a:p>
                      <a:pPr algn="ctr"/>
                      <a:r>
                        <a:rPr lang="en-US" sz="180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Allow/Deny</a:t>
                      </a:r>
                    </a:p>
                  </a:txBody>
                  <a:tcPr>
                    <a:solidFill>
                      <a:schemeClr val="tx2"/>
                    </a:solidFill>
                  </a:tcPr>
                </a:tc>
                <a:extLst>
                  <a:ext uri="{0D108BD9-81ED-4DB2-BD59-A6C34878D82A}">
                    <a16:rowId xmlns:a16="http://schemas.microsoft.com/office/drawing/2014/main" val="146500530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100</a:t>
                      </a:r>
                    </a:p>
                  </a:txBody>
                  <a:tcPr/>
                </a:tc>
                <a:tc>
                  <a:txBody>
                    <a:bodyPr/>
                    <a:lstStyle/>
                    <a:p>
                      <a:pPr algn="ctr"/>
                      <a:r>
                        <a:rPr lang="en-US" sz="1800" dirty="0"/>
                        <a:t>HTTPS</a:t>
                      </a:r>
                    </a:p>
                  </a:txBody>
                  <a:tcPr/>
                </a:tc>
                <a:tc>
                  <a:txBody>
                    <a:bodyPr/>
                    <a:lstStyle/>
                    <a:p>
                      <a:pPr algn="ctr"/>
                      <a:r>
                        <a:rPr lang="en-US" sz="1800" dirty="0"/>
                        <a:t>TCP</a:t>
                      </a:r>
                    </a:p>
                  </a:txBody>
                  <a:tcPr/>
                </a:tc>
                <a:tc>
                  <a:txBody>
                    <a:bodyPr/>
                    <a:lstStyle/>
                    <a:p>
                      <a:pPr algn="ctr"/>
                      <a:r>
                        <a:rPr lang="en-US" sz="1800" dirty="0"/>
                        <a:t>443</a:t>
                      </a:r>
                    </a:p>
                  </a:txBody>
                  <a:tcPr/>
                </a:tc>
                <a:tc>
                  <a:txBody>
                    <a:bodyPr/>
                    <a:lstStyle/>
                    <a:p>
                      <a:pPr algn="ctr"/>
                      <a:r>
                        <a:rPr lang="en-US" sz="1800" dirty="0"/>
                        <a:t>0.0.0.0/0</a:t>
                      </a:r>
                    </a:p>
                  </a:txBody>
                  <a:tcPr/>
                </a:tc>
                <a:tc>
                  <a:txBody>
                    <a:bodyPr/>
                    <a:lstStyle/>
                    <a:p>
                      <a:pPr algn="ctr"/>
                      <a:r>
                        <a:rPr lang="en-US" sz="1800" dirty="0"/>
                        <a:t>ALLOW</a:t>
                      </a:r>
                    </a:p>
                  </a:txBody>
                  <a:tcPr/>
                </a:tc>
                <a:extLst>
                  <a:ext uri="{0D108BD9-81ED-4DB2-BD59-A6C34878D82A}">
                    <a16:rowId xmlns:a16="http://schemas.microsoft.com/office/drawing/2014/main" val="1498089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120</a:t>
                      </a:r>
                    </a:p>
                  </a:txBody>
                  <a:tcPr/>
                </a:tc>
                <a:tc>
                  <a:txBody>
                    <a:bodyPr/>
                    <a:lstStyle/>
                    <a:p>
                      <a:pPr algn="ctr"/>
                      <a:r>
                        <a:rPr lang="en-US" sz="1800" dirty="0"/>
                        <a:t>SSH</a:t>
                      </a:r>
                    </a:p>
                  </a:txBody>
                  <a:tcPr/>
                </a:tc>
                <a:tc>
                  <a:txBody>
                    <a:bodyPr/>
                    <a:lstStyle/>
                    <a:p>
                      <a:pPr algn="ctr"/>
                      <a:r>
                        <a:rPr lang="en-US" sz="1800" dirty="0"/>
                        <a:t>TCP</a:t>
                      </a:r>
                    </a:p>
                  </a:txBody>
                  <a:tcPr/>
                </a:tc>
                <a:tc>
                  <a:txBody>
                    <a:bodyPr/>
                    <a:lstStyle/>
                    <a:p>
                      <a:pPr algn="ctr"/>
                      <a:r>
                        <a:rPr lang="en-US" sz="1800" dirty="0"/>
                        <a:t>22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192.0.2.0/24</a:t>
                      </a:r>
                    </a:p>
                  </a:txBody>
                  <a:tcPr/>
                </a:tc>
                <a:tc>
                  <a:txBody>
                    <a:bodyPr/>
                    <a:lstStyle/>
                    <a:p>
                      <a:pPr algn="ctr"/>
                      <a:r>
                        <a:rPr lang="en-US" sz="1800" dirty="0"/>
                        <a:t>ALLOW</a:t>
                      </a:r>
                    </a:p>
                  </a:txBody>
                  <a:tcPr/>
                </a:tc>
                <a:extLst>
                  <a:ext uri="{0D108BD9-81ED-4DB2-BD59-A6C34878D82A}">
                    <a16:rowId xmlns:a16="http://schemas.microsoft.com/office/drawing/2014/main" val="118485596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a:t>
                      </a:r>
                    </a:p>
                  </a:txBody>
                  <a:tcPr/>
                </a:tc>
                <a:tc>
                  <a:txBody>
                    <a:bodyPr/>
                    <a:lstStyle/>
                    <a:p>
                      <a:pPr algn="ctr"/>
                      <a:r>
                        <a:rPr lang="en-US" sz="1800" dirty="0"/>
                        <a:t>All IPv4 traffic</a:t>
                      </a:r>
                    </a:p>
                  </a:txBody>
                  <a:tcPr/>
                </a:tc>
                <a:tc>
                  <a:txBody>
                    <a:bodyPr/>
                    <a:lstStyle/>
                    <a:p>
                      <a:pPr algn="ctr"/>
                      <a:r>
                        <a:rPr lang="en-US" sz="1800" dirty="0"/>
                        <a:t>All</a:t>
                      </a:r>
                    </a:p>
                  </a:txBody>
                  <a:tcPr/>
                </a:tc>
                <a:tc>
                  <a:txBody>
                    <a:bodyPr/>
                    <a:lstStyle/>
                    <a:p>
                      <a:pPr algn="ctr"/>
                      <a:r>
                        <a:rPr lang="en-US" sz="1800" dirty="0"/>
                        <a:t>All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0.0.0.0/0</a:t>
                      </a:r>
                    </a:p>
                  </a:txBody>
                  <a:tcPr/>
                </a:tc>
                <a:tc>
                  <a:txBody>
                    <a:bodyPr/>
                    <a:lstStyle/>
                    <a:p>
                      <a:pPr algn="ctr"/>
                      <a:r>
                        <a:rPr lang="en-US" sz="1800" dirty="0"/>
                        <a:t>DENY</a:t>
                      </a:r>
                    </a:p>
                  </a:txBody>
                  <a:tcPr/>
                </a:tc>
                <a:extLst>
                  <a:ext uri="{0D108BD9-81ED-4DB2-BD59-A6C34878D82A}">
                    <a16:rowId xmlns:a16="http://schemas.microsoft.com/office/drawing/2014/main" val="2329555055"/>
                  </a:ext>
                </a:extLst>
              </a:tr>
            </a:tbl>
          </a:graphicData>
        </a:graphic>
      </p:graphicFrame>
    </p:spTree>
    <p:custDataLst>
      <p:tags r:id="rId1"/>
    </p:custDataLst>
    <p:extLst>
      <p:ext uri="{BB962C8B-B14F-4D97-AF65-F5344CB8AC3E}">
        <p14:creationId xmlns:p14="http://schemas.microsoft.com/office/powerpoint/2010/main" val="28706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groups versus network ACLs</a:t>
            </a:r>
          </a:p>
        </p:txBody>
      </p:sp>
      <p:graphicFrame>
        <p:nvGraphicFramePr>
          <p:cNvPr id="90" name="Table Placeholder 3">
            <a:extLst>
              <a:ext uri="{FF2B5EF4-FFF2-40B4-BE49-F238E27FC236}">
                <a16:creationId xmlns:a16="http://schemas.microsoft.com/office/drawing/2014/main" id="{1FF24677-BDFF-490F-8D5F-2812EF27C2E0}"/>
              </a:ext>
            </a:extLst>
          </p:cNvPr>
          <p:cNvGraphicFramePr>
            <a:graphicFrameLocks/>
          </p:cNvGraphicFramePr>
          <p:nvPr>
            <p:extLst>
              <p:ext uri="{D42A27DB-BD31-4B8C-83A1-F6EECF244321}">
                <p14:modId xmlns:p14="http://schemas.microsoft.com/office/powerpoint/2010/main" val="3922776176"/>
              </p:ext>
            </p:extLst>
          </p:nvPr>
        </p:nvGraphicFramePr>
        <p:xfrm>
          <a:off x="222931" y="1554723"/>
          <a:ext cx="11746138" cy="3449491"/>
        </p:xfrm>
        <a:graphic>
          <a:graphicData uri="http://schemas.openxmlformats.org/drawingml/2006/table">
            <a:tbl>
              <a:tblPr firstRow="1" bandRow="1"/>
              <a:tblGrid>
                <a:gridCol w="2378869">
                  <a:extLst>
                    <a:ext uri="{9D8B030D-6E8A-4147-A177-3AD203B41FA5}">
                      <a16:colId xmlns:a16="http://schemas.microsoft.com/office/drawing/2014/main" val="20000"/>
                    </a:ext>
                  </a:extLst>
                </a:gridCol>
                <a:gridCol w="4472962">
                  <a:extLst>
                    <a:ext uri="{9D8B030D-6E8A-4147-A177-3AD203B41FA5}">
                      <a16:colId xmlns:a16="http://schemas.microsoft.com/office/drawing/2014/main" val="20001"/>
                    </a:ext>
                  </a:extLst>
                </a:gridCol>
                <a:gridCol w="4894307">
                  <a:extLst>
                    <a:ext uri="{9D8B030D-6E8A-4147-A177-3AD203B41FA5}">
                      <a16:colId xmlns:a16="http://schemas.microsoft.com/office/drawing/2014/main" val="20002"/>
                    </a:ext>
                  </a:extLst>
                </a:gridCol>
              </a:tblGrid>
              <a:tr h="651809">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Attribute</a:t>
                      </a:r>
                    </a:p>
                  </a:txBody>
                  <a:tcPr marL="137431" marR="137431" marT="68716" marB="68716" anchor="ct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Security Groups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b="1" i="0" dirty="0">
                          <a:solidFill>
                            <a:schemeClr val="tx1"/>
                          </a:solidFill>
                          <a:latin typeface="+mn-lt"/>
                          <a:ea typeface="Amazon Ember Light" panose="020B0403020204020204" pitchFamily="34" charset="0"/>
                          <a:cs typeface="Amazon Ember Light" panose="020B0403020204020204" pitchFamily="34" charset="0"/>
                        </a:rPr>
                        <a:t>Network ACLs</a:t>
                      </a:r>
                    </a:p>
                  </a:txBody>
                  <a:tcPr marL="137431" marR="137431" marT="68716" marB="68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36C2B3"/>
                    </a:solidFill>
                  </a:tcPr>
                </a:tc>
                <a:extLst>
                  <a:ext uri="{0D108BD9-81ED-4DB2-BD59-A6C34878D82A}">
                    <a16:rowId xmlns:a16="http://schemas.microsoft.com/office/drawing/2014/main" val="10000"/>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Scope</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Instance level</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b="0" i="0" dirty="0">
                          <a:solidFill>
                            <a:srgbClr val="232F3E"/>
                          </a:solidFill>
                          <a:latin typeface="+mj-lt"/>
                          <a:ea typeface="Amazon Ember Light" panose="020B0403020204020204" pitchFamily="34" charset="0"/>
                          <a:cs typeface="Amazon Ember Light" panose="020B0403020204020204" pitchFamily="34" charset="0"/>
                        </a:rPr>
                        <a:t>Subnet level</a:t>
                      </a:r>
                    </a:p>
                  </a:txBody>
                  <a:tcPr marL="137431" marR="137431" marT="68716" marB="68716" anchor="ct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Supported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Allow rules only</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Allow and deny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Stateful (return traffic is automatically allowed, regardless of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Stateless (return traffic must be explicitly allowed by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51809">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Order of Rules</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All rules are evaluated before decision to allow traffic</a:t>
                      </a: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b="0" i="0" dirty="0">
                          <a:solidFill>
                            <a:srgbClr val="232F3E"/>
                          </a:solidFill>
                          <a:latin typeface="+mj-lt"/>
                          <a:ea typeface="Amazon Ember Light" panose="020B0403020204020204" pitchFamily="34" charset="0"/>
                          <a:cs typeface="Amazon Ember Light" panose="020B0403020204020204" pitchFamily="34" charset="0"/>
                        </a:rPr>
                        <a:t>Rules are evaluated in number order </a:t>
                      </a:r>
                      <a:r>
                        <a:rPr lang="en-US" sz="2000" b="0" i="0" kern="1200" dirty="0">
                          <a:solidFill>
                            <a:srgbClr val="232F3E"/>
                          </a:solidFill>
                          <a:latin typeface="+mj-lt"/>
                          <a:ea typeface="Amazon Ember Light" panose="020B0403020204020204" pitchFamily="34" charset="0"/>
                          <a:cs typeface="Amazon Ember Light" panose="020B0403020204020204" pitchFamily="34" charset="0"/>
                        </a:rPr>
                        <a:t>before decision to allow traffic</a:t>
                      </a:r>
                      <a:endParaRPr lang="en-US" sz="2000" b="0" i="0" dirty="0">
                        <a:solidFill>
                          <a:srgbClr val="232F3E"/>
                        </a:solidFill>
                        <a:latin typeface="+mj-lt"/>
                        <a:ea typeface="Amazon Ember Light" panose="020B0403020204020204" pitchFamily="34" charset="0"/>
                        <a:cs typeface="Amazon Ember Light" panose="020B0403020204020204" pitchFamily="34" charset="0"/>
                      </a:endParaRPr>
                    </a:p>
                  </a:txBody>
                  <a:tcPr marL="137431" marR="137431" marT="68716" marB="68716" anchor="ct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4"/>
                  </a:ext>
                </a:extLst>
              </a:tr>
            </a:tbl>
          </a:graphicData>
        </a:graphic>
      </p:graphicFrame>
      <p:sp>
        <p:nvSpPr>
          <p:cNvPr id="53" name="Footer Placeholder 4">
            <a:extLst>
              <a:ext uri="{FF2B5EF4-FFF2-40B4-BE49-F238E27FC236}">
                <a16:creationId xmlns:a16="http://schemas.microsoft.com/office/drawing/2014/main" id="{64EB8866-1B61-4B62-A996-BFB1B24349DC}"/>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3" name="Slide Number Placeholder 2">
            <a:extLst>
              <a:ext uri="{FF2B5EF4-FFF2-40B4-BE49-F238E27FC236}">
                <a16:creationId xmlns:a16="http://schemas.microsoft.com/office/drawing/2014/main" id="{BB513073-960A-4263-AF9F-2B8398CFA72B}"/>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8</a:t>
            </a:fld>
            <a:endParaRPr lang="en-US" dirty="0"/>
          </a:p>
        </p:txBody>
      </p:sp>
    </p:spTree>
    <p:custDataLst>
      <p:tags r:id="rId1"/>
    </p:custDataLst>
    <p:extLst>
      <p:ext uri="{BB962C8B-B14F-4D97-AF65-F5344CB8AC3E}">
        <p14:creationId xmlns:p14="http://schemas.microsoft.com/office/powerpoint/2010/main" val="3896686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6AE5-3D8D-45AA-A1C8-FE455367A24D}"/>
              </a:ext>
            </a:extLst>
          </p:cNvPr>
          <p:cNvSpPr>
            <a:spLocks noGrp="1"/>
          </p:cNvSpPr>
          <p:nvPr>
            <p:ph type="title"/>
          </p:nvPr>
        </p:nvSpPr>
        <p:spPr/>
        <p:txBody>
          <a:bodyPr/>
          <a:lstStyle/>
          <a:p>
            <a:r>
              <a:rPr lang="en-US" dirty="0"/>
              <a:t>Activity: Design a VPC</a:t>
            </a:r>
          </a:p>
        </p:txBody>
      </p:sp>
      <p:sp>
        <p:nvSpPr>
          <p:cNvPr id="3" name="Content Placeholder 2">
            <a:extLst>
              <a:ext uri="{FF2B5EF4-FFF2-40B4-BE49-F238E27FC236}">
                <a16:creationId xmlns:a16="http://schemas.microsoft.com/office/drawing/2014/main" id="{09680C6B-F7D7-4976-92F6-17DF3FAC0AD9}"/>
              </a:ext>
            </a:extLst>
          </p:cNvPr>
          <p:cNvSpPr>
            <a:spLocks noGrp="1"/>
          </p:cNvSpPr>
          <p:nvPr>
            <p:ph idx="1"/>
          </p:nvPr>
        </p:nvSpPr>
        <p:spPr/>
        <p:txBody>
          <a:bodyPr/>
          <a:lstStyle/>
          <a:p>
            <a:pPr marL="0" indent="0">
              <a:buNone/>
            </a:pPr>
            <a:r>
              <a:rPr lang="en-US" sz="2400" b="1" dirty="0">
                <a:solidFill>
                  <a:schemeClr val="accent5"/>
                </a:solidFill>
              </a:rPr>
              <a:t>Scenario</a:t>
            </a:r>
            <a:r>
              <a:rPr lang="en-US" sz="2400" dirty="0"/>
              <a:t>: You have a small business with a website that is hosted on an Amazon Elastic Compute Cloud (Amazon EC2) instance. You have customer data that is stored on a backend database that you want to keep private. You want to use Amazon VPC to set up a VPC that meets the following requirements: </a:t>
            </a:r>
          </a:p>
          <a:p>
            <a:r>
              <a:rPr lang="en-US" sz="2400" dirty="0"/>
              <a:t>Your web server and database server must be in separate subnets.</a:t>
            </a:r>
          </a:p>
          <a:p>
            <a:r>
              <a:rPr lang="en-US" sz="2400" dirty="0"/>
              <a:t>The first address of your network must be 10.0.0.0. Each subnet must have 256 total IPv4 addresses.</a:t>
            </a:r>
          </a:p>
          <a:p>
            <a:r>
              <a:rPr lang="en-US" sz="2400" dirty="0"/>
              <a:t>Your customers must always be able to access your web server.</a:t>
            </a:r>
          </a:p>
          <a:p>
            <a:r>
              <a:rPr lang="en-US" sz="2400" dirty="0"/>
              <a:t>Your database server must be able to access the internet to make patch updates.</a:t>
            </a:r>
          </a:p>
          <a:p>
            <a:r>
              <a:rPr lang="en-US" sz="2400" dirty="0"/>
              <a:t>Your architecture must be highly available and use at least one custom firewall layer.</a:t>
            </a:r>
          </a:p>
        </p:txBody>
      </p:sp>
      <p:sp>
        <p:nvSpPr>
          <p:cNvPr id="5" name="Footer Placeholder 4">
            <a:extLst>
              <a:ext uri="{FF2B5EF4-FFF2-40B4-BE49-F238E27FC236}">
                <a16:creationId xmlns:a16="http://schemas.microsoft.com/office/drawing/2014/main" id="{52A730BB-C8D4-4232-A243-2C457864B959}"/>
              </a:ext>
              <a:ext uri="{C183D7F6-B498-43B3-948B-1728B52AA6E4}">
                <adec:decorative xmlns:adec="http://schemas.microsoft.com/office/drawing/2017/decorative" val="1"/>
              </a:ext>
            </a:extLst>
          </p:cNvPr>
          <p:cNvSpPr>
            <a:spLocks noGrp="1"/>
          </p:cNvSpPr>
          <p:nvPr>
            <p:ph type="ftr" sz="quarter" idx="3"/>
          </p:nvPr>
        </p:nvSpPr>
        <p:spPr/>
        <p:txBody>
          <a:bodyPr/>
          <a:lstStyle/>
          <a:p>
            <a:r>
              <a:rPr lang="en-US" dirty="0"/>
              <a:t>© 2019, Amazon Web Services, Inc. or its Affiliates. All rights reserved.</a:t>
            </a:r>
          </a:p>
        </p:txBody>
      </p:sp>
      <p:sp>
        <p:nvSpPr>
          <p:cNvPr id="4" name="Slide Number Placeholder 3">
            <a:extLst>
              <a:ext uri="{FF2B5EF4-FFF2-40B4-BE49-F238E27FC236}">
                <a16:creationId xmlns:a16="http://schemas.microsoft.com/office/drawing/2014/main" id="{E20556D8-E339-4D78-9525-9A8CBEB57358}"/>
              </a:ext>
              <a:ext uri="{C183D7F6-B498-43B3-948B-1728B52AA6E4}">
                <adec:decorative xmlns:adec="http://schemas.microsoft.com/office/drawing/2017/decorative" val="1"/>
              </a:ext>
            </a:extLst>
          </p:cNvPr>
          <p:cNvSpPr>
            <a:spLocks noGrp="1"/>
          </p:cNvSpPr>
          <p:nvPr>
            <p:ph type="sldNum" sz="quarter" idx="12"/>
          </p:nvPr>
        </p:nvSpPr>
        <p:spPr/>
        <p:txBody>
          <a:bodyPr/>
          <a:lstStyle/>
          <a:p>
            <a:fld id="{B6A95138-A96E-2F42-A959-2EFD44FE4AB7}" type="slidenum">
              <a:rPr lang="en-US" smtClean="0"/>
              <a:t>9</a:t>
            </a:fld>
            <a:endParaRPr lang="en-US" dirty="0"/>
          </a:p>
        </p:txBody>
      </p:sp>
    </p:spTree>
    <p:custDataLst>
      <p:tags r:id="rId1"/>
    </p:custDataLst>
    <p:extLst>
      <p:ext uri="{BB962C8B-B14F-4D97-AF65-F5344CB8AC3E}">
        <p14:creationId xmlns:p14="http://schemas.microsoft.com/office/powerpoint/2010/main" val="5028885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qJFqUAbJ"/>
  <p:tag name="ARTICULATE_SLIDE_THUMBNAIL_REFRESH" val="1"/>
  <p:tag name="ARTICULATE_PROJECT_OPEN" val="0"/>
  <p:tag name="ARTICULATE_SLIDE_COUNT" val="6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Training and Certification 1">
      <a:dk1>
        <a:srgbClr val="000000"/>
      </a:dk1>
      <a:lt1>
        <a:srgbClr val="FFFFFF"/>
      </a:lt1>
      <a:dk2>
        <a:srgbClr val="36C2B3"/>
      </a:dk2>
      <a:lt2>
        <a:srgbClr val="FFFFFF"/>
      </a:lt2>
      <a:accent1>
        <a:srgbClr val="232F3E"/>
      </a:accent1>
      <a:accent2>
        <a:srgbClr val="D5DBDB"/>
      </a:accent2>
      <a:accent3>
        <a:srgbClr val="36C2B3"/>
      </a:accent3>
      <a:accent4>
        <a:srgbClr val="1CC9F7"/>
      </a:accent4>
      <a:accent5>
        <a:srgbClr val="4D27AA"/>
      </a:accent5>
      <a:accent6>
        <a:srgbClr val="E617E6"/>
      </a:accent6>
      <a:hlink>
        <a:srgbClr val="1CC9F7"/>
      </a:hlink>
      <a:folHlink>
        <a:srgbClr val="232F3E"/>
      </a:folHlink>
    </a:clrScheme>
    <a:fontScheme name="Custom 1">
      <a:majorFont>
        <a:latin typeface="Amazon Ember Light"/>
        <a:ea typeface=""/>
        <a:cs typeface=""/>
      </a:majorFont>
      <a:minorFont>
        <a:latin typeface="Amazon Ember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sz="2800" dirty="0" err="1" smtClean="0">
            <a:latin typeface="Amazon Ember Light" panose="020B0403020204020204" pitchFamily="34" charset="0"/>
            <a:ea typeface="Amazon Ember Light" panose="020B0403020204020204" pitchFamily="34" charset="0"/>
            <a:cs typeface="Amazon Ember Light" panose="020B0403020204020204" pitchFamily="34" charset="0"/>
          </a:defRPr>
        </a:defPPr>
      </a:lstStyle>
    </a:txDef>
  </a:objectDefaults>
  <a:extraClrSchemeLst/>
  <a:extLst>
    <a:ext uri="{05A4C25C-085E-4340-85A3-A5531E510DB2}">
      <thm15:themeFamily xmlns:thm15="http://schemas.microsoft.com/office/thememl/2012/main" name="Academy_2019_Accessible" id="{0B1EFAAE-1898-4168-A8E4-48C906B750E4}" vid="{0BAE7003-4F32-4828-986F-3F3EE3E6BA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23740</TotalTime>
  <Words>2134</Words>
  <Application>Microsoft Office PowerPoint</Application>
  <PresentationFormat>Widescreen</PresentationFormat>
  <Paragraphs>273</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Amazon Ember</vt:lpstr>
      <vt:lpstr>Amazon Ember Light</vt:lpstr>
      <vt:lpstr>Arial</vt:lpstr>
      <vt:lpstr>Calibri</vt:lpstr>
      <vt:lpstr>Lucida Console</vt:lpstr>
      <vt:lpstr>Office Theme</vt:lpstr>
      <vt:lpstr>Section 4: VPC security</vt:lpstr>
      <vt:lpstr>Security groups</vt:lpstr>
      <vt:lpstr>Security groups</vt:lpstr>
      <vt:lpstr>Custom security group examples</vt:lpstr>
      <vt:lpstr>Network access control lists (network ACLs)</vt:lpstr>
      <vt:lpstr>Network access control lists (network ACLs)</vt:lpstr>
      <vt:lpstr>Custom network ACLs examples</vt:lpstr>
      <vt:lpstr>Security groups versus network ACLs</vt:lpstr>
      <vt:lpstr>Activity: Design a VPC</vt:lpstr>
      <vt:lpstr>Section 4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Mohr</dc:creator>
  <cp:keywords>v 2.0.0</cp:keywords>
  <cp:lastModifiedBy>VIJAY BIRCHHA</cp:lastModifiedBy>
  <cp:revision>970</cp:revision>
  <cp:lastPrinted>2018-12-10T23:37:28Z</cp:lastPrinted>
  <dcterms:created xsi:type="dcterms:W3CDTF">2019-09-16T17:01:53Z</dcterms:created>
  <dcterms:modified xsi:type="dcterms:W3CDTF">2025-02-25T10:16:05Z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373078B8-3778-4BED-93CE-B8FC9DC9BD60</vt:lpwstr>
  </property>
  <property fmtid="{D5CDD505-2E9C-101B-9397-08002B2CF9AE}" pid="3" name="ArticulatePath">
    <vt:lpwstr>NEW 2019_TO TEST</vt:lpwstr>
  </property>
</Properties>
</file>