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6F08D1-66A6-4A79-B7E9-6BF9B94D1E48}" type="datetimeFigureOut">
              <a:rPr lang="en-US" smtClean="0"/>
              <a:t>31/03/2021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43871-4026-4CD6-BF9F-558BF685C4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F08D1-66A6-4A79-B7E9-6BF9B94D1E48}" type="datetimeFigureOut">
              <a:rPr lang="en-US" smtClean="0"/>
              <a:t>31/03/2021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43871-4026-4CD6-BF9F-558BF685C4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F08D1-66A6-4A79-B7E9-6BF9B94D1E48}" type="datetimeFigureOut">
              <a:rPr lang="en-US" smtClean="0"/>
              <a:t>31/03/2021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43871-4026-4CD6-BF9F-558BF685C4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6F08D1-66A6-4A79-B7E9-6BF9B94D1E48}" type="datetimeFigureOut">
              <a:rPr lang="en-US" smtClean="0"/>
              <a:t>31/03/2021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43871-4026-4CD6-BF9F-558BF685C4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6F08D1-66A6-4A79-B7E9-6BF9B94D1E48}" type="datetimeFigureOut">
              <a:rPr lang="en-US" smtClean="0"/>
              <a:t>31/03/2021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143871-4026-4CD6-BF9F-558BF685C4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6F08D1-66A6-4A79-B7E9-6BF9B94D1E48}" type="datetimeFigureOut">
              <a:rPr lang="en-US" smtClean="0"/>
              <a:t>31/03/2021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43871-4026-4CD6-BF9F-558BF685C4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6F08D1-66A6-4A79-B7E9-6BF9B94D1E48}" type="datetimeFigureOut">
              <a:rPr lang="en-US" smtClean="0"/>
              <a:t>31/03/2021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143871-4026-4CD6-BF9F-558BF685C4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6F08D1-66A6-4A79-B7E9-6BF9B94D1E48}" type="datetimeFigureOut">
              <a:rPr lang="en-US" smtClean="0"/>
              <a:t>31/03/2021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143871-4026-4CD6-BF9F-558BF685C4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F08D1-66A6-4A79-B7E9-6BF9B94D1E48}" type="datetimeFigureOut">
              <a:rPr lang="en-US" smtClean="0"/>
              <a:t>31/03/2021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143871-4026-4CD6-BF9F-558BF685C4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6F08D1-66A6-4A79-B7E9-6BF9B94D1E48}" type="datetimeFigureOut">
              <a:rPr lang="en-US" smtClean="0"/>
              <a:t>31/03/2021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43871-4026-4CD6-BF9F-558BF685C4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6F08D1-66A6-4A79-B7E9-6BF9B94D1E48}" type="datetimeFigureOut">
              <a:rPr lang="en-US" smtClean="0"/>
              <a:t>31/03/2021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143871-4026-4CD6-BF9F-558BF685C4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F08D1-66A6-4A79-B7E9-6BF9B94D1E48}" type="datetimeFigureOut">
              <a:rPr lang="en-US" smtClean="0"/>
              <a:t>31/03/2021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143871-4026-4CD6-BF9F-558BF685C4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Book Antiqua" pitchFamily="18" charset="0"/>
              </a:rPr>
              <a:t>Handling of Deadlock</a:t>
            </a:r>
            <a:endParaRPr lang="en-US" b="1" dirty="0">
              <a:latin typeface="Book Antiqua" pitchFamily="18" charset="0"/>
            </a:endParaRPr>
          </a:p>
        </p:txBody>
      </p:sp>
      <p:sp>
        <p:nvSpPr>
          <p:cNvPr id="3" name="Content Placeholder 2"/>
          <p:cNvSpPr>
            <a:spLocks noGrp="1"/>
          </p:cNvSpPr>
          <p:nvPr>
            <p:ph idx="1"/>
          </p:nvPr>
        </p:nvSpPr>
        <p:spPr/>
        <p:txBody>
          <a:bodyPr/>
          <a:lstStyle/>
          <a:p>
            <a:r>
              <a:rPr lang="en-US" dirty="0" smtClean="0">
                <a:latin typeface="Book Antiqua" pitchFamily="18" charset="0"/>
              </a:rPr>
              <a:t>Deadlock Ignorance</a:t>
            </a:r>
          </a:p>
          <a:p>
            <a:r>
              <a:rPr lang="en-US" dirty="0" smtClean="0">
                <a:latin typeface="Book Antiqua" pitchFamily="18" charset="0"/>
              </a:rPr>
              <a:t>Deadlock Prevention</a:t>
            </a:r>
          </a:p>
          <a:p>
            <a:r>
              <a:rPr lang="en-US" dirty="0" smtClean="0">
                <a:latin typeface="Book Antiqua" pitchFamily="18" charset="0"/>
              </a:rPr>
              <a:t>Deadlock Avoidance</a:t>
            </a:r>
          </a:p>
          <a:p>
            <a:r>
              <a:rPr lang="en-US" dirty="0" smtClean="0">
                <a:latin typeface="Book Antiqua" pitchFamily="18" charset="0"/>
              </a:rPr>
              <a:t>Deadlock Detection </a:t>
            </a:r>
          </a:p>
          <a:p>
            <a:pPr>
              <a:buNone/>
            </a:pPr>
            <a:endParaRPr lang="en-US" dirty="0" smtClean="0">
              <a:latin typeface="Book Antiqua"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lnSpcReduction="10000"/>
          </a:bodyPr>
          <a:lstStyle/>
          <a:p>
            <a:pPr>
              <a:buNone/>
            </a:pPr>
            <a:r>
              <a:rPr lang="en-US" b="1" dirty="0" smtClean="0">
                <a:latin typeface="Book Antiqua" pitchFamily="18" charset="0"/>
              </a:rPr>
              <a:t>Q1 What is a reusable resource?</a:t>
            </a:r>
          </a:p>
          <a:p>
            <a:pPr>
              <a:buNone/>
            </a:pPr>
            <a:r>
              <a:rPr lang="en-US" dirty="0" smtClean="0">
                <a:latin typeface="Book Antiqua" pitchFamily="18" charset="0"/>
              </a:rPr>
              <a:t/>
            </a:r>
            <a:br>
              <a:rPr lang="en-US" dirty="0" smtClean="0">
                <a:latin typeface="Book Antiqua" pitchFamily="18" charset="0"/>
              </a:rPr>
            </a:br>
            <a:r>
              <a:rPr lang="en-US" dirty="0" smtClean="0">
                <a:latin typeface="Book Antiqua" pitchFamily="18" charset="0"/>
              </a:rPr>
              <a:t>a) That can be used by one process at a time and is not depleted by that use</a:t>
            </a:r>
            <a:br>
              <a:rPr lang="en-US" dirty="0" smtClean="0">
                <a:latin typeface="Book Antiqua" pitchFamily="18" charset="0"/>
              </a:rPr>
            </a:br>
            <a:r>
              <a:rPr lang="en-US" dirty="0" smtClean="0">
                <a:latin typeface="Book Antiqua" pitchFamily="18" charset="0"/>
              </a:rPr>
              <a:t>b) That can be used by more than one process at a time</a:t>
            </a:r>
            <a:br>
              <a:rPr lang="en-US" dirty="0" smtClean="0">
                <a:latin typeface="Book Antiqua" pitchFamily="18" charset="0"/>
              </a:rPr>
            </a:br>
            <a:r>
              <a:rPr lang="en-US" dirty="0" smtClean="0">
                <a:latin typeface="Book Antiqua" pitchFamily="18" charset="0"/>
              </a:rPr>
              <a:t>c) That can be shared between various threads</a:t>
            </a:r>
            <a:br>
              <a:rPr lang="en-US" dirty="0" smtClean="0">
                <a:latin typeface="Book Antiqua" pitchFamily="18" charset="0"/>
              </a:rPr>
            </a:br>
            <a:r>
              <a:rPr lang="en-US" dirty="0" smtClean="0">
                <a:latin typeface="Book Antiqua" pitchFamily="18" charset="0"/>
              </a:rPr>
              <a:t>d) none of the mentioned</a:t>
            </a:r>
            <a:endParaRPr lang="en-US" dirty="0">
              <a:latin typeface="Book Antiqu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4525963"/>
          </a:xfrm>
        </p:spPr>
        <p:txBody>
          <a:bodyPr/>
          <a:lstStyle/>
          <a:p>
            <a:pPr>
              <a:buNone/>
            </a:pPr>
            <a:r>
              <a:rPr lang="en-US" b="1" dirty="0" smtClean="0">
                <a:latin typeface="Book Antiqua" pitchFamily="18" charset="0"/>
              </a:rPr>
              <a:t>Q2) For an effective operating system, when to check for deadlock?</a:t>
            </a:r>
          </a:p>
          <a:p>
            <a:pPr>
              <a:buNone/>
            </a:pPr>
            <a:r>
              <a:rPr lang="en-US" dirty="0" smtClean="0">
                <a:latin typeface="Book Antiqua" pitchFamily="18" charset="0"/>
              </a:rPr>
              <a:t/>
            </a:r>
            <a:br>
              <a:rPr lang="en-US" dirty="0" smtClean="0">
                <a:latin typeface="Book Antiqua" pitchFamily="18" charset="0"/>
              </a:rPr>
            </a:br>
            <a:r>
              <a:rPr lang="en-US" dirty="0" smtClean="0">
                <a:latin typeface="Book Antiqua" pitchFamily="18" charset="0"/>
              </a:rPr>
              <a:t>a) Every time a resource request is made</a:t>
            </a:r>
            <a:br>
              <a:rPr lang="en-US" dirty="0" smtClean="0">
                <a:latin typeface="Book Antiqua" pitchFamily="18" charset="0"/>
              </a:rPr>
            </a:br>
            <a:r>
              <a:rPr lang="en-US" dirty="0" smtClean="0">
                <a:latin typeface="Book Antiqua" pitchFamily="18" charset="0"/>
              </a:rPr>
              <a:t>b) At fixed time intervals</a:t>
            </a:r>
            <a:br>
              <a:rPr lang="en-US" dirty="0" smtClean="0">
                <a:latin typeface="Book Antiqua" pitchFamily="18" charset="0"/>
              </a:rPr>
            </a:br>
            <a:r>
              <a:rPr lang="en-US" dirty="0" smtClean="0">
                <a:latin typeface="Book Antiqua" pitchFamily="18" charset="0"/>
              </a:rPr>
              <a:t>c) Every time a resource request is made at fixed time intervals</a:t>
            </a:r>
            <a:br>
              <a:rPr lang="en-US" dirty="0" smtClean="0">
                <a:latin typeface="Book Antiqua" pitchFamily="18" charset="0"/>
              </a:rPr>
            </a:br>
            <a:r>
              <a:rPr lang="en-US" dirty="0" smtClean="0">
                <a:latin typeface="Book Antiqua" pitchFamily="18" charset="0"/>
              </a:rPr>
              <a:t>d) None of the mentioned</a:t>
            </a:r>
            <a:endParaRPr lang="en-US" dirty="0">
              <a:latin typeface="Book Antiqu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4525963"/>
          </a:xfrm>
        </p:spPr>
        <p:txBody>
          <a:bodyPr/>
          <a:lstStyle/>
          <a:p>
            <a:pPr>
              <a:buNone/>
            </a:pPr>
            <a:r>
              <a:rPr lang="en-US" b="1" dirty="0" smtClean="0">
                <a:latin typeface="Book Antiqua" pitchFamily="18" charset="0"/>
              </a:rPr>
              <a:t>Q3) If deadlocks occur frequently, the detection algorithm must be invoked:</a:t>
            </a:r>
            <a:r>
              <a:rPr lang="en-US" dirty="0" smtClean="0">
                <a:latin typeface="Book Antiqua" pitchFamily="18" charset="0"/>
              </a:rPr>
              <a:t/>
            </a:r>
            <a:br>
              <a:rPr lang="en-US" dirty="0" smtClean="0">
                <a:latin typeface="Book Antiqua" pitchFamily="18" charset="0"/>
              </a:rPr>
            </a:br>
            <a:endParaRPr lang="en-US" dirty="0" smtClean="0">
              <a:latin typeface="Book Antiqua" pitchFamily="18" charset="0"/>
            </a:endParaRPr>
          </a:p>
          <a:p>
            <a:pPr>
              <a:buNone/>
            </a:pPr>
            <a:r>
              <a:rPr lang="en-US" dirty="0" smtClean="0">
                <a:latin typeface="Book Antiqua" pitchFamily="18" charset="0"/>
              </a:rPr>
              <a:t>	a) Rarely</a:t>
            </a:r>
            <a:br>
              <a:rPr lang="en-US" dirty="0" smtClean="0">
                <a:latin typeface="Book Antiqua" pitchFamily="18" charset="0"/>
              </a:rPr>
            </a:br>
            <a:r>
              <a:rPr lang="en-US" dirty="0" smtClean="0">
                <a:latin typeface="Book Antiqua" pitchFamily="18" charset="0"/>
              </a:rPr>
              <a:t>b) Frequently</a:t>
            </a:r>
            <a:br>
              <a:rPr lang="en-US" dirty="0" smtClean="0">
                <a:latin typeface="Book Antiqua" pitchFamily="18" charset="0"/>
              </a:rPr>
            </a:br>
            <a:r>
              <a:rPr lang="en-US" dirty="0" smtClean="0">
                <a:latin typeface="Book Antiqua" pitchFamily="18" charset="0"/>
              </a:rPr>
              <a:t>c) Rarely &amp; frequently</a:t>
            </a:r>
            <a:br>
              <a:rPr lang="en-US" dirty="0" smtClean="0">
                <a:latin typeface="Book Antiqua" pitchFamily="18" charset="0"/>
              </a:rPr>
            </a:br>
            <a:r>
              <a:rPr lang="en-US" dirty="0" smtClean="0">
                <a:latin typeface="Book Antiqua" pitchFamily="18" charset="0"/>
              </a:rPr>
              <a:t>d) None of the mentioned </a:t>
            </a:r>
            <a:endParaRPr lang="en-US" dirty="0">
              <a:latin typeface="Book Antiqu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248400"/>
          </a:xfrm>
        </p:spPr>
        <p:txBody>
          <a:bodyPr>
            <a:normAutofit fontScale="70000" lnSpcReduction="20000"/>
          </a:bodyPr>
          <a:lstStyle/>
          <a:p>
            <a:pPr algn="just">
              <a:buNone/>
            </a:pPr>
            <a:r>
              <a:rPr lang="en-US" sz="4000" b="1" dirty="0" smtClean="0">
                <a:latin typeface="Book Antiqua" pitchFamily="18" charset="0"/>
              </a:rPr>
              <a:t>2) </a:t>
            </a:r>
            <a:r>
              <a:rPr lang="en-US" sz="4000" b="1" dirty="0" err="1" smtClean="0">
                <a:latin typeface="Book Antiqua" pitchFamily="18" charset="0"/>
              </a:rPr>
              <a:t>Bankers’s</a:t>
            </a:r>
            <a:r>
              <a:rPr lang="en-US" sz="4000" b="1" dirty="0" smtClean="0">
                <a:latin typeface="Book Antiqua" pitchFamily="18" charset="0"/>
              </a:rPr>
              <a:t> Algorithm</a:t>
            </a:r>
            <a:endParaRPr lang="en-US" sz="4000" dirty="0" smtClean="0">
              <a:latin typeface="Book Antiqua" pitchFamily="18" charset="0"/>
            </a:endParaRPr>
          </a:p>
          <a:p>
            <a:pPr algn="just"/>
            <a:r>
              <a:rPr lang="en-US" b="1" dirty="0" smtClean="0">
                <a:latin typeface="Book Antiqua" pitchFamily="18" charset="0"/>
              </a:rPr>
              <a:t>Banker's Algorithm</a:t>
            </a:r>
            <a:r>
              <a:rPr lang="en-US" dirty="0" smtClean="0">
                <a:latin typeface="Book Antiqua" pitchFamily="18" charset="0"/>
              </a:rPr>
              <a:t> is used majorly in the banking system to avoid deadlock. It helps you to identify whether a loan will be given or not. Suppose there are n number of account holders in a bank and the total sum of their money is S. </a:t>
            </a:r>
          </a:p>
          <a:p>
            <a:pPr algn="just"/>
            <a:r>
              <a:rPr lang="en-US" dirty="0" smtClean="0">
                <a:latin typeface="Book Antiqua" pitchFamily="18" charset="0"/>
              </a:rPr>
              <a:t>If a person applies for a loan then the bank first subtracts the loan amount from the total money that bank has and if the remaining amount is greater than S then only the loan is sanctioned. It is done because if all the account holders comes to withdraw their money then the bank can easily do it.</a:t>
            </a:r>
          </a:p>
          <a:p>
            <a:pPr algn="just"/>
            <a:r>
              <a:rPr lang="en-US" dirty="0" smtClean="0">
                <a:latin typeface="Book Antiqua" pitchFamily="18" charset="0"/>
              </a:rPr>
              <a:t>Whenever a process requests some resources we first check whether the system is in a safe state or not, meaning if every process requires maximum resources then is there any sequence in which request can be entertaining if yes then request is allocated otherwise rejected.</a:t>
            </a:r>
          </a:p>
          <a:p>
            <a:pPr algn="just">
              <a:buNone/>
            </a:pPr>
            <a:r>
              <a:rPr lang="en-US" b="1" dirty="0" smtClean="0">
                <a:latin typeface="Book Antiqua" pitchFamily="18" charset="0"/>
              </a:rPr>
              <a:t>Safety algorithm</a:t>
            </a:r>
            <a:endParaRPr lang="en-US" dirty="0" smtClean="0">
              <a:latin typeface="Book Antiqua" pitchFamily="18" charset="0"/>
            </a:endParaRPr>
          </a:p>
          <a:p>
            <a:pPr algn="just">
              <a:buNone/>
            </a:pPr>
            <a:r>
              <a:rPr lang="en-US" dirty="0" smtClean="0">
                <a:latin typeface="Book Antiqua" pitchFamily="18" charset="0"/>
              </a:rPr>
              <a:t>	This algorithm is used to find whether system is in safe state or not we can find</a:t>
            </a:r>
          </a:p>
          <a:p>
            <a:pPr algn="just">
              <a:buNone/>
            </a:pPr>
            <a:endParaRPr lang="en-US" dirty="0" smtClean="0">
              <a:latin typeface="Book Antiqua" pitchFamily="18" charset="0"/>
            </a:endParaRPr>
          </a:p>
          <a:p>
            <a:pPr algn="ctr">
              <a:buNone/>
            </a:pPr>
            <a:r>
              <a:rPr lang="en-US" b="1" dirty="0" smtClean="0">
                <a:latin typeface="Book Antiqua" pitchFamily="18" charset="0"/>
              </a:rPr>
              <a:t>Remaining Need = Max Need – Current allocation</a:t>
            </a:r>
            <a:endParaRPr lang="en-US" dirty="0">
              <a:latin typeface="Book Antiqu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0"/>
            <a:ext cx="8763000" cy="6096000"/>
          </a:xfrm>
        </p:spPr>
        <p:txBody>
          <a:bodyPr>
            <a:normAutofit fontScale="92500" lnSpcReduction="20000"/>
          </a:bodyPr>
          <a:lstStyle/>
          <a:p>
            <a:pPr>
              <a:buNone/>
            </a:pPr>
            <a:r>
              <a:rPr lang="en-US" dirty="0" smtClean="0">
                <a:latin typeface="Book Antiqua" pitchFamily="18" charset="0"/>
              </a:rPr>
              <a:t>	When the requested resource is allocated to the process by changing state:</a:t>
            </a:r>
          </a:p>
          <a:p>
            <a:pPr>
              <a:buNone/>
            </a:pPr>
            <a:endParaRPr lang="en-US" dirty="0" smtClean="0">
              <a:latin typeface="Book Antiqua" pitchFamily="18" charset="0"/>
            </a:endParaRPr>
          </a:p>
          <a:p>
            <a:pPr algn="ctr">
              <a:buNone/>
            </a:pPr>
            <a:r>
              <a:rPr lang="en-US" dirty="0" smtClean="0">
                <a:latin typeface="Book Antiqua" pitchFamily="18" charset="0"/>
              </a:rPr>
              <a:t>	Available = Available - Request</a:t>
            </a:r>
            <a:br>
              <a:rPr lang="en-US" dirty="0" smtClean="0">
                <a:latin typeface="Book Antiqua" pitchFamily="18" charset="0"/>
              </a:rPr>
            </a:br>
            <a:r>
              <a:rPr lang="en-US" dirty="0" smtClean="0">
                <a:latin typeface="Book Antiqua" pitchFamily="18" charset="0"/>
              </a:rPr>
              <a:t>Allocation(</a:t>
            </a:r>
            <a:r>
              <a:rPr lang="en-US" dirty="0" err="1" smtClean="0">
                <a:latin typeface="Book Antiqua" pitchFamily="18" charset="0"/>
              </a:rPr>
              <a:t>i</a:t>
            </a:r>
            <a:r>
              <a:rPr lang="en-US" dirty="0" smtClean="0">
                <a:latin typeface="Book Antiqua" pitchFamily="18" charset="0"/>
              </a:rPr>
              <a:t>) = Allocation(</a:t>
            </a:r>
            <a:r>
              <a:rPr lang="en-US" dirty="0" err="1" smtClean="0">
                <a:latin typeface="Book Antiqua" pitchFamily="18" charset="0"/>
              </a:rPr>
              <a:t>i</a:t>
            </a:r>
            <a:r>
              <a:rPr lang="en-US" dirty="0" smtClean="0">
                <a:latin typeface="Book Antiqua" pitchFamily="18" charset="0"/>
              </a:rPr>
              <a:t>) + Request (</a:t>
            </a:r>
            <a:r>
              <a:rPr lang="en-US" dirty="0" err="1" smtClean="0">
                <a:latin typeface="Book Antiqua" pitchFamily="18" charset="0"/>
              </a:rPr>
              <a:t>i</a:t>
            </a:r>
            <a:r>
              <a:rPr lang="en-US" dirty="0" smtClean="0">
                <a:latin typeface="Book Antiqua" pitchFamily="18" charset="0"/>
              </a:rPr>
              <a:t>)// </a:t>
            </a:r>
            <a:r>
              <a:rPr lang="en-US" dirty="0" err="1" smtClean="0">
                <a:latin typeface="Book Antiqua" pitchFamily="18" charset="0"/>
              </a:rPr>
              <a:t>i</a:t>
            </a:r>
            <a:r>
              <a:rPr lang="en-US" dirty="0" smtClean="0">
                <a:latin typeface="Book Antiqua" pitchFamily="18" charset="0"/>
              </a:rPr>
              <a:t>=0 or 1,2,3,4,5</a:t>
            </a:r>
            <a:br>
              <a:rPr lang="en-US" dirty="0" smtClean="0">
                <a:latin typeface="Book Antiqua" pitchFamily="18" charset="0"/>
              </a:rPr>
            </a:br>
            <a:endParaRPr lang="en-US" dirty="0" smtClean="0">
              <a:latin typeface="Book Antiqua" pitchFamily="18" charset="0"/>
            </a:endParaRPr>
          </a:p>
          <a:p>
            <a:pPr>
              <a:buNone/>
            </a:pPr>
            <a:r>
              <a:rPr lang="en-US" dirty="0" smtClean="0">
                <a:latin typeface="Book Antiqua" pitchFamily="18" charset="0"/>
              </a:rPr>
              <a:t>		</a:t>
            </a:r>
            <a:r>
              <a:rPr lang="en-US" dirty="0" err="1" smtClean="0">
                <a:latin typeface="Book Antiqua" pitchFamily="18" charset="0"/>
              </a:rPr>
              <a:t>Need</a:t>
            </a:r>
            <a:r>
              <a:rPr lang="en-US" baseline="-25000" dirty="0" err="1" smtClean="0">
                <a:latin typeface="Book Antiqua" pitchFamily="18" charset="0"/>
              </a:rPr>
              <a:t>i</a:t>
            </a:r>
            <a:r>
              <a:rPr lang="en-US" baseline="-25000" dirty="0" smtClean="0">
                <a:latin typeface="Book Antiqua" pitchFamily="18" charset="0"/>
              </a:rPr>
              <a:t> </a:t>
            </a:r>
            <a:r>
              <a:rPr lang="en-US" dirty="0" smtClean="0">
                <a:latin typeface="Book Antiqua" pitchFamily="18" charset="0"/>
              </a:rPr>
              <a:t>= </a:t>
            </a:r>
            <a:r>
              <a:rPr lang="en-US" dirty="0" err="1" smtClean="0">
                <a:latin typeface="Book Antiqua" pitchFamily="18" charset="0"/>
              </a:rPr>
              <a:t>Need</a:t>
            </a:r>
            <a:r>
              <a:rPr lang="en-US" baseline="-25000" dirty="0" err="1" smtClean="0">
                <a:latin typeface="Book Antiqua" pitchFamily="18" charset="0"/>
              </a:rPr>
              <a:t>i</a:t>
            </a:r>
            <a:r>
              <a:rPr lang="en-US" dirty="0" smtClean="0">
                <a:latin typeface="Book Antiqua" pitchFamily="18" charset="0"/>
              </a:rPr>
              <a:t> - </a:t>
            </a:r>
            <a:r>
              <a:rPr lang="en-US" dirty="0" err="1" smtClean="0">
                <a:latin typeface="Book Antiqua" pitchFamily="18" charset="0"/>
              </a:rPr>
              <a:t>Request</a:t>
            </a:r>
            <a:r>
              <a:rPr lang="en-US" baseline="-25000" dirty="0" err="1" smtClean="0">
                <a:latin typeface="Book Antiqua" pitchFamily="18" charset="0"/>
              </a:rPr>
              <a:t>i</a:t>
            </a:r>
            <a:endParaRPr lang="en-US" baseline="-25000" dirty="0" smtClean="0">
              <a:latin typeface="Book Antiqua" pitchFamily="18" charset="0"/>
            </a:endParaRPr>
          </a:p>
          <a:p>
            <a:pPr>
              <a:buNone/>
            </a:pPr>
            <a:endParaRPr lang="en-US" dirty="0" smtClean="0">
              <a:latin typeface="Book Antiqua" pitchFamily="18" charset="0"/>
            </a:endParaRPr>
          </a:p>
          <a:p>
            <a:pPr algn="just"/>
            <a:r>
              <a:rPr lang="en-US" dirty="0" smtClean="0">
                <a:latin typeface="Book Antiqua" pitchFamily="18" charset="0"/>
              </a:rPr>
              <a:t>When the resource allocation state is safe, its resources are allocated to the process P(</a:t>
            </a:r>
            <a:r>
              <a:rPr lang="en-US" dirty="0" err="1" smtClean="0">
                <a:latin typeface="Book Antiqua" pitchFamily="18" charset="0"/>
              </a:rPr>
              <a:t>i</a:t>
            </a:r>
            <a:r>
              <a:rPr lang="en-US" dirty="0" smtClean="0">
                <a:latin typeface="Book Antiqua" pitchFamily="18" charset="0"/>
              </a:rPr>
              <a:t>). And if the new state is unsafe, the Process P (</a:t>
            </a:r>
            <a:r>
              <a:rPr lang="en-US" dirty="0" err="1" smtClean="0">
                <a:latin typeface="Book Antiqua" pitchFamily="18" charset="0"/>
              </a:rPr>
              <a:t>i</a:t>
            </a:r>
            <a:r>
              <a:rPr lang="en-US" dirty="0" smtClean="0">
                <a:latin typeface="Book Antiqua" pitchFamily="18" charset="0"/>
              </a:rPr>
              <a:t>) has to wait for each type of Request R(</a:t>
            </a:r>
            <a:r>
              <a:rPr lang="en-US" dirty="0" err="1" smtClean="0">
                <a:latin typeface="Book Antiqua" pitchFamily="18" charset="0"/>
              </a:rPr>
              <a:t>i</a:t>
            </a:r>
            <a:r>
              <a:rPr lang="en-US" dirty="0" smtClean="0">
                <a:latin typeface="Book Antiqua" pitchFamily="18" charset="0"/>
              </a:rPr>
              <a:t>) and restore the old resource-allocation state.</a:t>
            </a:r>
          </a:p>
          <a:p>
            <a:pPr algn="just"/>
            <a:endParaRPr lang="en-US" dirty="0" smtClean="0">
              <a:latin typeface="Book Antiqua"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4953000"/>
          </a:xfrm>
        </p:spPr>
        <p:txBody>
          <a:bodyPr/>
          <a:lstStyle/>
          <a:p>
            <a:pPr algn="just"/>
            <a:r>
              <a:rPr lang="en-US" dirty="0" smtClean="0">
                <a:latin typeface="Book Antiqua" pitchFamily="18" charset="0"/>
              </a:rPr>
              <a:t>Consider a system that contains five processes P1, P2, P3, P4, P5 and the three resource types A, B and C. Following are the resources types: </a:t>
            </a:r>
          </a:p>
          <a:p>
            <a:pPr algn="just">
              <a:buNone/>
            </a:pPr>
            <a:r>
              <a:rPr lang="en-US" dirty="0" smtClean="0">
                <a:latin typeface="Book Antiqua" pitchFamily="18" charset="0"/>
              </a:rPr>
              <a:t>	A has </a:t>
            </a:r>
            <a:r>
              <a:rPr lang="en-US" b="1" dirty="0" smtClean="0">
                <a:latin typeface="Book Antiqua" pitchFamily="18" charset="0"/>
              </a:rPr>
              <a:t>10</a:t>
            </a:r>
            <a:r>
              <a:rPr lang="en-US" dirty="0" smtClean="0">
                <a:latin typeface="Book Antiqua" pitchFamily="18" charset="0"/>
              </a:rPr>
              <a:t>, </a:t>
            </a:r>
          </a:p>
          <a:p>
            <a:pPr algn="just">
              <a:buNone/>
            </a:pPr>
            <a:r>
              <a:rPr lang="en-US" dirty="0" smtClean="0">
                <a:latin typeface="Book Antiqua" pitchFamily="18" charset="0"/>
              </a:rPr>
              <a:t>	B has </a:t>
            </a:r>
            <a:r>
              <a:rPr lang="en-US" b="1" dirty="0" smtClean="0">
                <a:latin typeface="Book Antiqua" pitchFamily="18" charset="0"/>
              </a:rPr>
              <a:t>5</a:t>
            </a:r>
            <a:r>
              <a:rPr lang="en-US" dirty="0" smtClean="0">
                <a:latin typeface="Book Antiqua" pitchFamily="18" charset="0"/>
              </a:rPr>
              <a:t> </a:t>
            </a:r>
          </a:p>
          <a:p>
            <a:pPr algn="just">
              <a:buNone/>
            </a:pPr>
            <a:r>
              <a:rPr lang="en-US" dirty="0" smtClean="0">
                <a:latin typeface="Book Antiqua" pitchFamily="18" charset="0"/>
              </a:rPr>
              <a:t>	C has </a:t>
            </a:r>
            <a:r>
              <a:rPr lang="en-US" b="1" dirty="0" smtClean="0">
                <a:latin typeface="Book Antiqua" pitchFamily="18" charset="0"/>
              </a:rPr>
              <a:t>7</a:t>
            </a:r>
            <a:r>
              <a:rPr lang="en-US" dirty="0" smtClean="0">
                <a:latin typeface="Book Antiqua" pitchFamily="18" charset="0"/>
              </a:rPr>
              <a:t> instances.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838200"/>
          <a:ext cx="8382000" cy="4523193"/>
        </p:xfrm>
        <a:graphic>
          <a:graphicData uri="http://schemas.openxmlformats.org/drawingml/2006/table">
            <a:tbl>
              <a:tblPr/>
              <a:tblGrid>
                <a:gridCol w="1295400"/>
                <a:gridCol w="2331427"/>
                <a:gridCol w="2417885"/>
                <a:gridCol w="2337288"/>
              </a:tblGrid>
              <a:tr h="1219200">
                <a:tc>
                  <a:txBody>
                    <a:bodyPr/>
                    <a:lstStyle/>
                    <a:p>
                      <a:pPr algn="ctr" fontAlgn="t"/>
                      <a:r>
                        <a:rPr lang="en-US" sz="2400" b="1" dirty="0">
                          <a:solidFill>
                            <a:srgbClr val="000000"/>
                          </a:solidFill>
                          <a:latin typeface="Book Antiqua" pitchFamily="18" charset="0"/>
                        </a:rPr>
                        <a:t>Process</a:t>
                      </a:r>
                    </a:p>
                  </a:txBody>
                  <a:tcPr marL="81280" marR="81280" marT="81280" marB="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ctr" fontAlgn="t"/>
                      <a:r>
                        <a:rPr lang="en-US" sz="2400" b="1" dirty="0">
                          <a:solidFill>
                            <a:srgbClr val="000000"/>
                          </a:solidFill>
                          <a:latin typeface="Book Antiqua" pitchFamily="18" charset="0"/>
                        </a:rPr>
                        <a:t>Allocation</a:t>
                      </a:r>
                      <a:br>
                        <a:rPr lang="en-US" sz="2400" b="1" dirty="0">
                          <a:solidFill>
                            <a:srgbClr val="000000"/>
                          </a:solidFill>
                          <a:latin typeface="Book Antiqua" pitchFamily="18" charset="0"/>
                        </a:rPr>
                      </a:br>
                      <a:r>
                        <a:rPr lang="en-US" sz="2400" b="1" dirty="0">
                          <a:solidFill>
                            <a:srgbClr val="000000"/>
                          </a:solidFill>
                          <a:latin typeface="Book Antiqua" pitchFamily="18" charset="0"/>
                        </a:rPr>
                        <a:t>A       </a:t>
                      </a:r>
                      <a:r>
                        <a:rPr lang="en-US" sz="2400" b="1" dirty="0" smtClean="0">
                          <a:solidFill>
                            <a:srgbClr val="000000"/>
                          </a:solidFill>
                          <a:latin typeface="Book Antiqua" pitchFamily="18" charset="0"/>
                        </a:rPr>
                        <a:t>B </a:t>
                      </a:r>
                      <a:r>
                        <a:rPr lang="en-US" sz="2400" b="1" dirty="0">
                          <a:solidFill>
                            <a:srgbClr val="000000"/>
                          </a:solidFill>
                          <a:latin typeface="Book Antiqua" pitchFamily="18" charset="0"/>
                        </a:rPr>
                        <a:t>        C</a:t>
                      </a:r>
                    </a:p>
                  </a:txBody>
                  <a:tcPr marL="81280" marR="81280" marT="81280" marB="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ctr" fontAlgn="t"/>
                      <a:r>
                        <a:rPr lang="en-US" sz="2400" b="1" dirty="0">
                          <a:solidFill>
                            <a:srgbClr val="000000"/>
                          </a:solidFill>
                          <a:latin typeface="Book Antiqua" pitchFamily="18" charset="0"/>
                        </a:rPr>
                        <a:t>Max</a:t>
                      </a:r>
                      <a:br>
                        <a:rPr lang="en-US" sz="2400" b="1" dirty="0">
                          <a:solidFill>
                            <a:srgbClr val="000000"/>
                          </a:solidFill>
                          <a:latin typeface="Book Antiqua" pitchFamily="18" charset="0"/>
                        </a:rPr>
                      </a:br>
                      <a:r>
                        <a:rPr lang="en-US" sz="2400" b="1" dirty="0">
                          <a:solidFill>
                            <a:srgbClr val="000000"/>
                          </a:solidFill>
                          <a:latin typeface="Book Antiqua" pitchFamily="18" charset="0"/>
                        </a:rPr>
                        <a:t>A         B       </a:t>
                      </a:r>
                      <a:r>
                        <a:rPr lang="en-US" sz="2400" b="1" dirty="0" smtClean="0">
                          <a:solidFill>
                            <a:srgbClr val="000000"/>
                          </a:solidFill>
                          <a:latin typeface="Book Antiqua" pitchFamily="18" charset="0"/>
                        </a:rPr>
                        <a:t> </a:t>
                      </a:r>
                      <a:r>
                        <a:rPr lang="en-US" sz="2400" b="1" dirty="0">
                          <a:solidFill>
                            <a:srgbClr val="000000"/>
                          </a:solidFill>
                          <a:latin typeface="Book Antiqua" pitchFamily="18" charset="0"/>
                        </a:rPr>
                        <a:t>C</a:t>
                      </a:r>
                    </a:p>
                  </a:txBody>
                  <a:tcPr marL="81280" marR="81280" marT="81280" marB="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ctr" fontAlgn="t"/>
                      <a:r>
                        <a:rPr lang="en-US" sz="2400" b="1" dirty="0">
                          <a:solidFill>
                            <a:srgbClr val="000000"/>
                          </a:solidFill>
                          <a:latin typeface="Book Antiqua" pitchFamily="18" charset="0"/>
                        </a:rPr>
                        <a:t>Available</a:t>
                      </a:r>
                      <a:br>
                        <a:rPr lang="en-US" sz="2400" b="1" dirty="0">
                          <a:solidFill>
                            <a:srgbClr val="000000"/>
                          </a:solidFill>
                          <a:latin typeface="Book Antiqua" pitchFamily="18" charset="0"/>
                        </a:rPr>
                      </a:br>
                      <a:r>
                        <a:rPr lang="en-US" sz="2400" b="1" dirty="0">
                          <a:solidFill>
                            <a:srgbClr val="000000"/>
                          </a:solidFill>
                          <a:latin typeface="Book Antiqua" pitchFamily="18" charset="0"/>
                        </a:rPr>
                        <a:t>A         B         C</a:t>
                      </a:r>
                    </a:p>
                  </a:txBody>
                  <a:tcPr marL="81280" marR="81280" marT="81280" marB="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r>
              <a:tr h="733257">
                <a:tc>
                  <a:txBody>
                    <a:bodyPr/>
                    <a:lstStyle/>
                    <a:p>
                      <a:pPr algn="ctr" fontAlgn="t"/>
                      <a:r>
                        <a:rPr lang="en-US" sz="2400" b="1" dirty="0">
                          <a:solidFill>
                            <a:srgbClr val="000000"/>
                          </a:solidFill>
                          <a:latin typeface="Book Antiqua" pitchFamily="18" charset="0"/>
                        </a:rPr>
                        <a:t>P1</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solidFill>
                            <a:srgbClr val="000000"/>
                          </a:solidFill>
                          <a:latin typeface="Book Antiqua" pitchFamily="18" charset="0"/>
                        </a:rPr>
                        <a:t>0         1          0</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solidFill>
                            <a:srgbClr val="000000"/>
                          </a:solidFill>
                          <a:latin typeface="Book Antiqua" pitchFamily="18" charset="0"/>
                        </a:rPr>
                        <a:t>7         5         3</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solidFill>
                            <a:srgbClr val="000000"/>
                          </a:solidFill>
                          <a:latin typeface="Book Antiqua" pitchFamily="18" charset="0"/>
                        </a:rPr>
                        <a:t>3         3         2</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42684">
                <a:tc>
                  <a:txBody>
                    <a:bodyPr/>
                    <a:lstStyle/>
                    <a:p>
                      <a:pPr algn="ctr" fontAlgn="t"/>
                      <a:r>
                        <a:rPr lang="en-US" sz="2400" b="1" dirty="0">
                          <a:solidFill>
                            <a:srgbClr val="000000"/>
                          </a:solidFill>
                          <a:latin typeface="Book Antiqua" pitchFamily="18" charset="0"/>
                        </a:rPr>
                        <a:t>P2</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ctr" fontAlgn="t"/>
                      <a:r>
                        <a:rPr lang="en-US" sz="2400" dirty="0">
                          <a:solidFill>
                            <a:srgbClr val="000000"/>
                          </a:solidFill>
                          <a:latin typeface="Book Antiqua" pitchFamily="18" charset="0"/>
                        </a:rPr>
                        <a:t>2         0         0</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ctr" fontAlgn="t"/>
                      <a:r>
                        <a:rPr lang="en-US" sz="2400" dirty="0">
                          <a:solidFill>
                            <a:srgbClr val="000000"/>
                          </a:solidFill>
                          <a:latin typeface="Book Antiqua" pitchFamily="18" charset="0"/>
                        </a:rPr>
                        <a:t>3         2         </a:t>
                      </a:r>
                      <a:r>
                        <a:rPr lang="en-US" sz="2400" dirty="0" smtClean="0">
                          <a:solidFill>
                            <a:srgbClr val="000000"/>
                          </a:solidFill>
                          <a:latin typeface="Book Antiqua" pitchFamily="18" charset="0"/>
                        </a:rPr>
                        <a:t>2</a:t>
                      </a:r>
                      <a:endParaRPr lang="en-US" sz="2400" dirty="0">
                        <a:solidFill>
                          <a:srgbClr val="000000"/>
                        </a:solidFill>
                        <a:latin typeface="Book Antiqua" pitchFamily="18" charset="0"/>
                      </a:endParaRP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marL="457200" indent="-457200" algn="just" fontAlgn="t">
                        <a:buNone/>
                      </a:pPr>
                      <a:endParaRPr lang="en-US" sz="2400" dirty="0">
                        <a:solidFill>
                          <a:srgbClr val="000000"/>
                        </a:solidFill>
                        <a:latin typeface="Book Antiqua" pitchFamily="18" charset="0"/>
                      </a:endParaRP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r>
              <a:tr h="642684">
                <a:tc>
                  <a:txBody>
                    <a:bodyPr/>
                    <a:lstStyle/>
                    <a:p>
                      <a:pPr algn="ctr" fontAlgn="t"/>
                      <a:r>
                        <a:rPr lang="en-US" sz="2400" b="1" dirty="0">
                          <a:solidFill>
                            <a:srgbClr val="000000"/>
                          </a:solidFill>
                          <a:latin typeface="Book Antiqua" pitchFamily="18" charset="0"/>
                        </a:rPr>
                        <a:t>P3</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solidFill>
                            <a:srgbClr val="000000"/>
                          </a:solidFill>
                          <a:latin typeface="Book Antiqua" pitchFamily="18" charset="0"/>
                        </a:rPr>
                        <a:t>3         </a:t>
                      </a:r>
                      <a:r>
                        <a:rPr lang="en-US" sz="2400" dirty="0" smtClean="0">
                          <a:solidFill>
                            <a:srgbClr val="000000"/>
                          </a:solidFill>
                          <a:latin typeface="Book Antiqua" pitchFamily="18" charset="0"/>
                        </a:rPr>
                        <a:t>0</a:t>
                      </a:r>
                      <a:r>
                        <a:rPr lang="en-US" sz="2400" dirty="0">
                          <a:solidFill>
                            <a:srgbClr val="000000"/>
                          </a:solidFill>
                          <a:latin typeface="Book Antiqua" pitchFamily="18" charset="0"/>
                        </a:rPr>
                        <a:t>        2</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solidFill>
                            <a:srgbClr val="000000"/>
                          </a:solidFill>
                          <a:latin typeface="Book Antiqua" pitchFamily="18" charset="0"/>
                        </a:rPr>
                        <a:t>9         0         </a:t>
                      </a:r>
                      <a:r>
                        <a:rPr lang="en-US" sz="2400" dirty="0" smtClean="0">
                          <a:solidFill>
                            <a:srgbClr val="000000"/>
                          </a:solidFill>
                          <a:latin typeface="Book Antiqua" pitchFamily="18" charset="0"/>
                        </a:rPr>
                        <a:t>2</a:t>
                      </a:r>
                      <a:endParaRPr lang="en-US" sz="2400" dirty="0">
                        <a:solidFill>
                          <a:srgbClr val="000000"/>
                        </a:solidFill>
                        <a:latin typeface="Book Antiqua" pitchFamily="18" charset="0"/>
                      </a:endParaRP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endParaRPr lang="en-US" sz="2400" dirty="0">
                        <a:solidFill>
                          <a:srgbClr val="000000"/>
                        </a:solidFill>
                        <a:latin typeface="Book Antiqua" pitchFamily="18" charset="0"/>
                      </a:endParaRP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642684">
                <a:tc>
                  <a:txBody>
                    <a:bodyPr/>
                    <a:lstStyle/>
                    <a:p>
                      <a:pPr algn="ctr" fontAlgn="t"/>
                      <a:r>
                        <a:rPr lang="en-US" sz="2400" b="1" dirty="0">
                          <a:solidFill>
                            <a:srgbClr val="000000"/>
                          </a:solidFill>
                          <a:latin typeface="Book Antiqua" pitchFamily="18" charset="0"/>
                        </a:rPr>
                        <a:t>P4</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ctr" fontAlgn="t"/>
                      <a:r>
                        <a:rPr lang="en-US" sz="2400" dirty="0">
                          <a:solidFill>
                            <a:srgbClr val="000000"/>
                          </a:solidFill>
                          <a:latin typeface="Book Antiqua" pitchFamily="18" charset="0"/>
                        </a:rPr>
                        <a:t>2         1         1</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ctr" fontAlgn="t"/>
                      <a:r>
                        <a:rPr lang="en-US" sz="2400" dirty="0">
                          <a:solidFill>
                            <a:srgbClr val="000000"/>
                          </a:solidFill>
                          <a:latin typeface="Book Antiqua" pitchFamily="18" charset="0"/>
                        </a:rPr>
                        <a:t>2         </a:t>
                      </a:r>
                      <a:r>
                        <a:rPr lang="en-US" sz="2400" dirty="0" smtClean="0">
                          <a:solidFill>
                            <a:srgbClr val="000000"/>
                          </a:solidFill>
                          <a:latin typeface="Book Antiqua" pitchFamily="18" charset="0"/>
                        </a:rPr>
                        <a:t>2</a:t>
                      </a:r>
                      <a:r>
                        <a:rPr lang="en-US" sz="2400" dirty="0">
                          <a:solidFill>
                            <a:srgbClr val="000000"/>
                          </a:solidFill>
                          <a:latin typeface="Book Antiqua" pitchFamily="18" charset="0"/>
                        </a:rPr>
                        <a:t>        </a:t>
                      </a:r>
                      <a:r>
                        <a:rPr lang="en-US" sz="2400" dirty="0" smtClean="0">
                          <a:solidFill>
                            <a:srgbClr val="000000"/>
                          </a:solidFill>
                          <a:latin typeface="Book Antiqua" pitchFamily="18" charset="0"/>
                        </a:rPr>
                        <a:t>2</a:t>
                      </a:r>
                      <a:endParaRPr lang="en-US" sz="2400" dirty="0">
                        <a:solidFill>
                          <a:srgbClr val="000000"/>
                        </a:solidFill>
                        <a:latin typeface="Book Antiqua" pitchFamily="18" charset="0"/>
                      </a:endParaRP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ctr" fontAlgn="t"/>
                      <a:endParaRPr lang="en-US" sz="2400" dirty="0">
                        <a:solidFill>
                          <a:srgbClr val="000000"/>
                        </a:solidFill>
                        <a:latin typeface="Book Antiqua" pitchFamily="18" charset="0"/>
                      </a:endParaRP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r>
              <a:tr h="642684">
                <a:tc>
                  <a:txBody>
                    <a:bodyPr/>
                    <a:lstStyle/>
                    <a:p>
                      <a:pPr algn="ctr" fontAlgn="t"/>
                      <a:r>
                        <a:rPr lang="en-US" sz="2400" b="1" dirty="0" smtClean="0">
                          <a:solidFill>
                            <a:srgbClr val="000000"/>
                          </a:solidFill>
                          <a:latin typeface="Book Antiqua" pitchFamily="18" charset="0"/>
                        </a:rPr>
                        <a:t>P5</a:t>
                      </a:r>
                      <a:endParaRPr lang="en-US" sz="2400" b="1" dirty="0">
                        <a:solidFill>
                          <a:srgbClr val="000000"/>
                        </a:solidFill>
                        <a:latin typeface="Book Antiqua" pitchFamily="18" charset="0"/>
                      </a:endParaRP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solidFill>
                            <a:srgbClr val="000000"/>
                          </a:solidFill>
                          <a:latin typeface="Book Antiqua" pitchFamily="18" charset="0"/>
                        </a:rPr>
                        <a:t>0         0         2</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solidFill>
                            <a:srgbClr val="000000"/>
                          </a:solidFill>
                          <a:latin typeface="Book Antiqua" pitchFamily="18" charset="0"/>
                        </a:rPr>
                        <a:t>4         3         3</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dirty="0">
                        <a:latin typeface="Book Antiqua" pitchFamily="18" charset="0"/>
                      </a:endParaRPr>
                    </a:p>
                  </a:txBody>
                  <a:tcPr marL="65024" marR="65024" marT="32512" marB="32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4525963"/>
          </a:xfrm>
        </p:spPr>
        <p:txBody>
          <a:bodyPr/>
          <a:lstStyle/>
          <a:p>
            <a:pPr>
              <a:buNone/>
            </a:pPr>
            <a:r>
              <a:rPr lang="en-US" b="1" dirty="0" smtClean="0">
                <a:latin typeface="Book Antiqua" pitchFamily="18" charset="0"/>
              </a:rPr>
              <a:t>Find out</a:t>
            </a:r>
          </a:p>
          <a:p>
            <a:pPr marL="514350" indent="-514350">
              <a:buFont typeface="+mj-lt"/>
              <a:buAutoNum type="arabicParenR"/>
            </a:pPr>
            <a:r>
              <a:rPr lang="en-US" dirty="0" smtClean="0">
                <a:latin typeface="Book Antiqua" pitchFamily="18" charset="0"/>
              </a:rPr>
              <a:t>What is the reference of the need matrix?</a:t>
            </a:r>
          </a:p>
          <a:p>
            <a:pPr marL="514350" indent="-514350">
              <a:buFont typeface="+mj-lt"/>
              <a:buAutoNum type="arabicParenR"/>
            </a:pPr>
            <a:r>
              <a:rPr lang="en-US" dirty="0" smtClean="0">
                <a:latin typeface="Book Antiqua" pitchFamily="18" charset="0"/>
              </a:rPr>
              <a:t>Determine if the system is safe or not.</a:t>
            </a:r>
          </a:p>
          <a:p>
            <a:pPr marL="514350" indent="-514350">
              <a:buFont typeface="+mj-lt"/>
              <a:buAutoNum type="arabicParenR"/>
            </a:pPr>
            <a:r>
              <a:rPr lang="en-US" dirty="0" smtClean="0">
                <a:latin typeface="Book Antiqua" pitchFamily="18" charset="0"/>
              </a:rPr>
              <a:t>What will happen if the resource request (1, 0, 2) for process P1, can the system accept this request immediately?</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5668963"/>
          </a:xfrm>
        </p:spPr>
        <p:txBody>
          <a:bodyPr/>
          <a:lstStyle/>
          <a:p>
            <a:pPr>
              <a:buNone/>
            </a:pPr>
            <a:r>
              <a:rPr lang="en-US" b="1" dirty="0" smtClean="0">
                <a:latin typeface="Book Antiqua" pitchFamily="18" charset="0"/>
              </a:rPr>
              <a:t>Ans. 1:</a:t>
            </a:r>
            <a:r>
              <a:rPr lang="en-US" dirty="0" smtClean="0">
                <a:latin typeface="Book Antiqua" pitchFamily="18" charset="0"/>
              </a:rPr>
              <a:t> Context of the need matrix is as follows:</a:t>
            </a:r>
          </a:p>
          <a:p>
            <a:pPr>
              <a:buNone/>
            </a:pPr>
            <a:endParaRPr lang="en-US" dirty="0" smtClean="0">
              <a:latin typeface="Book Antiqua" pitchFamily="18" charset="0"/>
            </a:endParaRPr>
          </a:p>
          <a:p>
            <a:pPr>
              <a:buNone/>
            </a:pPr>
            <a:r>
              <a:rPr lang="en-US" dirty="0" smtClean="0">
                <a:latin typeface="Book Antiqua" pitchFamily="18" charset="0"/>
              </a:rPr>
              <a:t>	Need [</a:t>
            </a:r>
            <a:r>
              <a:rPr lang="en-US" dirty="0" err="1" smtClean="0">
                <a:latin typeface="Book Antiqua" pitchFamily="18" charset="0"/>
              </a:rPr>
              <a:t>i</a:t>
            </a:r>
            <a:r>
              <a:rPr lang="en-US" dirty="0" smtClean="0">
                <a:latin typeface="Book Antiqua" pitchFamily="18" charset="0"/>
              </a:rPr>
              <a:t>] = Max [</a:t>
            </a:r>
            <a:r>
              <a:rPr lang="en-US" dirty="0" err="1" smtClean="0">
                <a:latin typeface="Book Antiqua" pitchFamily="18" charset="0"/>
              </a:rPr>
              <a:t>i</a:t>
            </a:r>
            <a:r>
              <a:rPr lang="en-US" dirty="0" smtClean="0">
                <a:latin typeface="Book Antiqua" pitchFamily="18" charset="0"/>
              </a:rPr>
              <a:t>] - Allocation [</a:t>
            </a:r>
            <a:r>
              <a:rPr lang="en-US" dirty="0" err="1" smtClean="0">
                <a:latin typeface="Book Antiqua" pitchFamily="18" charset="0"/>
              </a:rPr>
              <a:t>i</a:t>
            </a:r>
            <a:r>
              <a:rPr lang="en-US" dirty="0" smtClean="0">
                <a:latin typeface="Book Antiqua" pitchFamily="18" charset="0"/>
              </a:rPr>
              <a:t>]</a:t>
            </a:r>
          </a:p>
          <a:p>
            <a:pPr>
              <a:buNone/>
            </a:pPr>
            <a:r>
              <a:rPr lang="en-US" dirty="0" smtClean="0">
                <a:latin typeface="Book Antiqua" pitchFamily="18" charset="0"/>
              </a:rPr>
              <a:t/>
            </a:r>
            <a:br>
              <a:rPr lang="en-US" dirty="0" smtClean="0">
                <a:latin typeface="Book Antiqua" pitchFamily="18" charset="0"/>
              </a:rPr>
            </a:br>
            <a:r>
              <a:rPr lang="en-US" dirty="0" smtClean="0">
                <a:latin typeface="Book Antiqua" pitchFamily="18" charset="0"/>
              </a:rPr>
              <a:t>Need for P1: (7, 5, 3) - (0, 1, 0) = 7, 4, 3</a:t>
            </a:r>
            <a:br>
              <a:rPr lang="en-US" dirty="0" smtClean="0">
                <a:latin typeface="Book Antiqua" pitchFamily="18" charset="0"/>
              </a:rPr>
            </a:br>
            <a:r>
              <a:rPr lang="en-US" dirty="0" smtClean="0">
                <a:latin typeface="Book Antiqua" pitchFamily="18" charset="0"/>
              </a:rPr>
              <a:t>Need for P2: (3, 2, 2) - (2, 0, 0) = 1, 2, 5</a:t>
            </a:r>
            <a:br>
              <a:rPr lang="en-US" dirty="0" smtClean="0">
                <a:latin typeface="Book Antiqua" pitchFamily="18" charset="0"/>
              </a:rPr>
            </a:br>
            <a:r>
              <a:rPr lang="en-US" dirty="0" smtClean="0">
                <a:latin typeface="Book Antiqua" pitchFamily="18" charset="0"/>
              </a:rPr>
              <a:t>Need for P3: (9, 0, 2) - (3, 0, 2) = 6, 0, 0</a:t>
            </a:r>
            <a:br>
              <a:rPr lang="en-US" dirty="0" smtClean="0">
                <a:latin typeface="Book Antiqua" pitchFamily="18" charset="0"/>
              </a:rPr>
            </a:br>
            <a:r>
              <a:rPr lang="en-US" dirty="0" smtClean="0">
                <a:latin typeface="Book Antiqua" pitchFamily="18" charset="0"/>
              </a:rPr>
              <a:t>Need for P4: (2, 2, 2) - (2, 1, 1) = 0, 1, 1</a:t>
            </a:r>
            <a:br>
              <a:rPr lang="en-US" dirty="0" smtClean="0">
                <a:latin typeface="Book Antiqua" pitchFamily="18" charset="0"/>
              </a:rPr>
            </a:br>
            <a:r>
              <a:rPr lang="en-US" dirty="0" smtClean="0">
                <a:latin typeface="Book Antiqua" pitchFamily="18" charset="0"/>
              </a:rPr>
              <a:t>Need for P5: (4, 3, 3) - (0, 0, 2) = 4, 3, 1</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3400" y="228600"/>
          <a:ext cx="7696200" cy="3733799"/>
        </p:xfrm>
        <a:graphic>
          <a:graphicData uri="http://schemas.openxmlformats.org/drawingml/2006/table">
            <a:tbl>
              <a:tblPr/>
              <a:tblGrid>
                <a:gridCol w="3848100"/>
                <a:gridCol w="3848100"/>
              </a:tblGrid>
              <a:tr h="997694">
                <a:tc>
                  <a:txBody>
                    <a:bodyPr/>
                    <a:lstStyle/>
                    <a:p>
                      <a:pPr algn="ctr" fontAlgn="t"/>
                      <a:r>
                        <a:rPr lang="en-US" sz="2400" b="1" dirty="0">
                          <a:solidFill>
                            <a:srgbClr val="000000"/>
                          </a:solidFill>
                          <a:latin typeface="Book Antiqua" pitchFamily="18" charset="0"/>
                        </a:rPr>
                        <a:t>Process</a:t>
                      </a:r>
                    </a:p>
                  </a:txBody>
                  <a:tcPr marL="81280" marR="81280" marT="81280" marB="81280">
                    <a:lnL w="9525" cap="flat" cmpd="sng" algn="ctr">
                      <a:solidFill>
                        <a:srgbClr val="001CB0"/>
                      </a:solidFill>
                      <a:prstDash val="solid"/>
                      <a:round/>
                      <a:headEnd type="none" w="med" len="med"/>
                      <a:tailEnd type="none" w="med" len="med"/>
                    </a:lnL>
                    <a:lnR w="9525" cap="flat" cmpd="sng" algn="ctr">
                      <a:solidFill>
                        <a:srgbClr val="001CB0"/>
                      </a:solidFill>
                      <a:prstDash val="solid"/>
                      <a:round/>
                      <a:headEnd type="none" w="med" len="med"/>
                      <a:tailEnd type="none" w="med" len="med"/>
                    </a:lnR>
                    <a:lnT w="9525" cap="flat" cmpd="sng" algn="ctr">
                      <a:solidFill>
                        <a:srgbClr val="001C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400" b="1" dirty="0">
                          <a:solidFill>
                            <a:srgbClr val="000000"/>
                          </a:solidFill>
                          <a:latin typeface="Book Antiqua" pitchFamily="18" charset="0"/>
                        </a:rPr>
                        <a:t>Need</a:t>
                      </a:r>
                      <a:br>
                        <a:rPr lang="en-US" sz="2400" b="1" dirty="0">
                          <a:solidFill>
                            <a:srgbClr val="000000"/>
                          </a:solidFill>
                          <a:latin typeface="Book Antiqua" pitchFamily="18" charset="0"/>
                        </a:rPr>
                      </a:br>
                      <a:r>
                        <a:rPr lang="en-US" sz="2400" b="1" dirty="0">
                          <a:solidFill>
                            <a:srgbClr val="000000"/>
                          </a:solidFill>
                          <a:latin typeface="Book Antiqua" pitchFamily="18" charset="0"/>
                        </a:rPr>
                        <a:t>A         B         C</a:t>
                      </a:r>
                    </a:p>
                  </a:txBody>
                  <a:tcPr marL="81280" marR="81280" marT="81280" marB="81280">
                    <a:lnL w="9525" cap="flat" cmpd="sng" algn="ctr">
                      <a:solidFill>
                        <a:srgbClr val="001CB0"/>
                      </a:solidFill>
                      <a:prstDash val="solid"/>
                      <a:round/>
                      <a:headEnd type="none" w="med" len="med"/>
                      <a:tailEnd type="none" w="med" len="med"/>
                    </a:lnL>
                    <a:lnR w="9525" cap="flat" cmpd="sng" algn="ctr">
                      <a:solidFill>
                        <a:srgbClr val="001CB0"/>
                      </a:solidFill>
                      <a:prstDash val="solid"/>
                      <a:round/>
                      <a:headEnd type="none" w="med" len="med"/>
                      <a:tailEnd type="none" w="med" len="med"/>
                    </a:lnR>
                    <a:lnT w="9525" cap="flat" cmpd="sng" algn="ctr">
                      <a:solidFill>
                        <a:srgbClr val="001C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547221">
                <a:tc>
                  <a:txBody>
                    <a:bodyPr/>
                    <a:lstStyle/>
                    <a:p>
                      <a:pPr algn="ctr" fontAlgn="t"/>
                      <a:r>
                        <a:rPr lang="en-US" sz="2400" b="0" dirty="0">
                          <a:solidFill>
                            <a:srgbClr val="000000"/>
                          </a:solidFill>
                          <a:latin typeface="Book Antiqua" pitchFamily="18" charset="0"/>
                        </a:rPr>
                        <a:t>P1</a:t>
                      </a: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400" b="0" dirty="0">
                          <a:solidFill>
                            <a:srgbClr val="000000"/>
                          </a:solidFill>
                          <a:latin typeface="Book Antiqua" pitchFamily="18" charset="0"/>
                        </a:rPr>
                        <a:t>7         4         3</a:t>
                      </a: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47221">
                <a:tc>
                  <a:txBody>
                    <a:bodyPr/>
                    <a:lstStyle/>
                    <a:p>
                      <a:pPr algn="ctr" fontAlgn="t"/>
                      <a:r>
                        <a:rPr lang="en-US" sz="2400" b="0" dirty="0">
                          <a:solidFill>
                            <a:srgbClr val="000000"/>
                          </a:solidFill>
                          <a:latin typeface="Book Antiqua" pitchFamily="18" charset="0"/>
                        </a:rPr>
                        <a:t>P2</a:t>
                      </a: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400" b="0" dirty="0">
                          <a:solidFill>
                            <a:srgbClr val="000000"/>
                          </a:solidFill>
                          <a:latin typeface="Book Antiqua" pitchFamily="18" charset="0"/>
                        </a:rPr>
                        <a:t>1         2         </a:t>
                      </a:r>
                      <a:r>
                        <a:rPr lang="en-US" sz="2400" b="0" dirty="0" smtClean="0">
                          <a:solidFill>
                            <a:srgbClr val="000000"/>
                          </a:solidFill>
                          <a:latin typeface="Book Antiqua" pitchFamily="18" charset="0"/>
                        </a:rPr>
                        <a:t>2</a:t>
                      </a:r>
                      <a:endParaRPr lang="en-US" sz="2400" b="0" dirty="0">
                        <a:solidFill>
                          <a:srgbClr val="000000"/>
                        </a:solidFill>
                        <a:latin typeface="Book Antiqua" pitchFamily="18" charset="0"/>
                      </a:endParaRP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47221">
                <a:tc>
                  <a:txBody>
                    <a:bodyPr/>
                    <a:lstStyle/>
                    <a:p>
                      <a:pPr algn="ctr" fontAlgn="t"/>
                      <a:r>
                        <a:rPr lang="en-US" sz="2400" b="0" dirty="0">
                          <a:solidFill>
                            <a:srgbClr val="000000"/>
                          </a:solidFill>
                          <a:latin typeface="Book Antiqua" pitchFamily="18" charset="0"/>
                        </a:rPr>
                        <a:t>P3</a:t>
                      </a: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400" b="0" dirty="0">
                          <a:solidFill>
                            <a:srgbClr val="000000"/>
                          </a:solidFill>
                          <a:latin typeface="Book Antiqua" pitchFamily="18" charset="0"/>
                        </a:rPr>
                        <a:t>6         0         0</a:t>
                      </a: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547221">
                <a:tc>
                  <a:txBody>
                    <a:bodyPr/>
                    <a:lstStyle/>
                    <a:p>
                      <a:pPr algn="ctr" fontAlgn="t"/>
                      <a:r>
                        <a:rPr lang="en-US" sz="2400" b="0" dirty="0">
                          <a:solidFill>
                            <a:srgbClr val="000000"/>
                          </a:solidFill>
                          <a:latin typeface="Book Antiqua" pitchFamily="18" charset="0"/>
                        </a:rPr>
                        <a:t>P4</a:t>
                      </a: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400" b="0" dirty="0" smtClean="0">
                          <a:solidFill>
                            <a:srgbClr val="000000"/>
                          </a:solidFill>
                          <a:latin typeface="Book Antiqua" pitchFamily="18" charset="0"/>
                        </a:rPr>
                        <a:t>0 </a:t>
                      </a:r>
                      <a:r>
                        <a:rPr lang="en-US" sz="2400" b="0" dirty="0">
                          <a:solidFill>
                            <a:srgbClr val="000000"/>
                          </a:solidFill>
                          <a:latin typeface="Book Antiqua" pitchFamily="18" charset="0"/>
                        </a:rPr>
                        <a:t>        1         1</a:t>
                      </a: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547221">
                <a:tc>
                  <a:txBody>
                    <a:bodyPr/>
                    <a:lstStyle/>
                    <a:p>
                      <a:pPr algn="ctr" fontAlgn="t"/>
                      <a:r>
                        <a:rPr lang="en-US" sz="2400" b="0" dirty="0">
                          <a:solidFill>
                            <a:srgbClr val="000000"/>
                          </a:solidFill>
                          <a:latin typeface="Book Antiqua" pitchFamily="18" charset="0"/>
                        </a:rPr>
                        <a:t>P5</a:t>
                      </a: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400" b="0" dirty="0">
                          <a:solidFill>
                            <a:srgbClr val="000000"/>
                          </a:solidFill>
                          <a:latin typeface="Book Antiqua" pitchFamily="18" charset="0"/>
                        </a:rPr>
                        <a:t>4         3         1</a:t>
                      </a: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graphicFrame>
        <p:nvGraphicFramePr>
          <p:cNvPr id="3" name="Table 2"/>
          <p:cNvGraphicFramePr>
            <a:graphicFrameLocks noGrp="1"/>
          </p:cNvGraphicFramePr>
          <p:nvPr/>
        </p:nvGraphicFramePr>
        <p:xfrm>
          <a:off x="3124200" y="4191000"/>
          <a:ext cx="2337288" cy="1757167"/>
        </p:xfrm>
        <a:graphic>
          <a:graphicData uri="http://schemas.openxmlformats.org/drawingml/2006/table">
            <a:tbl>
              <a:tblPr/>
              <a:tblGrid>
                <a:gridCol w="2337288"/>
              </a:tblGrid>
              <a:tr h="990600">
                <a:tc>
                  <a:txBody>
                    <a:bodyPr/>
                    <a:lstStyle/>
                    <a:p>
                      <a:pPr algn="ctr" fontAlgn="t"/>
                      <a:r>
                        <a:rPr lang="en-US" sz="2400" b="1" dirty="0">
                          <a:solidFill>
                            <a:srgbClr val="000000"/>
                          </a:solidFill>
                          <a:latin typeface="Book Antiqua" pitchFamily="18" charset="0"/>
                        </a:rPr>
                        <a:t>Available</a:t>
                      </a:r>
                      <a:br>
                        <a:rPr lang="en-US" sz="2400" b="1" dirty="0">
                          <a:solidFill>
                            <a:srgbClr val="000000"/>
                          </a:solidFill>
                          <a:latin typeface="Book Antiqua" pitchFamily="18" charset="0"/>
                        </a:rPr>
                      </a:br>
                      <a:r>
                        <a:rPr lang="en-US" sz="2400" b="1" dirty="0">
                          <a:solidFill>
                            <a:srgbClr val="000000"/>
                          </a:solidFill>
                          <a:latin typeface="Book Antiqua" pitchFamily="18" charset="0"/>
                        </a:rPr>
                        <a:t>A         B         C</a:t>
                      </a:r>
                    </a:p>
                  </a:txBody>
                  <a:tcPr marL="81280" marR="81280" marT="81280" marB="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r>
              <a:tr h="766567">
                <a:tc>
                  <a:txBody>
                    <a:bodyPr/>
                    <a:lstStyle/>
                    <a:p>
                      <a:pPr algn="ctr" fontAlgn="t"/>
                      <a:r>
                        <a:rPr lang="en-US" sz="2400" dirty="0" smtClean="0">
                          <a:solidFill>
                            <a:srgbClr val="000000"/>
                          </a:solidFill>
                          <a:latin typeface="Book Antiqua" pitchFamily="18" charset="0"/>
                        </a:rPr>
                        <a:t>3 </a:t>
                      </a:r>
                      <a:r>
                        <a:rPr lang="en-US" sz="2400" dirty="0">
                          <a:solidFill>
                            <a:srgbClr val="000000"/>
                          </a:solidFill>
                          <a:latin typeface="Book Antiqua" pitchFamily="18" charset="0"/>
                        </a:rPr>
                        <a:t>        </a:t>
                      </a:r>
                      <a:r>
                        <a:rPr lang="en-US" sz="2400" dirty="0" smtClean="0">
                          <a:solidFill>
                            <a:srgbClr val="000000"/>
                          </a:solidFill>
                          <a:latin typeface="Book Antiqua" pitchFamily="18" charset="0"/>
                        </a:rPr>
                        <a:t>3 </a:t>
                      </a:r>
                      <a:r>
                        <a:rPr lang="en-US" sz="2400" dirty="0">
                          <a:solidFill>
                            <a:srgbClr val="000000"/>
                          </a:solidFill>
                          <a:latin typeface="Book Antiqua" pitchFamily="18" charset="0"/>
                        </a:rPr>
                        <a:t>        </a:t>
                      </a:r>
                      <a:r>
                        <a:rPr lang="en-US" sz="2400" dirty="0" smtClean="0">
                          <a:solidFill>
                            <a:srgbClr val="000000"/>
                          </a:solidFill>
                          <a:latin typeface="Book Antiqua" pitchFamily="18" charset="0"/>
                        </a:rPr>
                        <a:t>2</a:t>
                      </a:r>
                      <a:endParaRPr lang="en-US" sz="2400" dirty="0">
                        <a:solidFill>
                          <a:srgbClr val="000000"/>
                        </a:solidFill>
                        <a:latin typeface="Book Antiqua" pitchFamily="18" charset="0"/>
                      </a:endParaRP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Book Antiqua" pitchFamily="18" charset="0"/>
              </a:rPr>
              <a:t>Methods for Handling Deadlock</a:t>
            </a:r>
            <a:endParaRPr lang="en-US" b="1" dirty="0">
              <a:latin typeface="Book Antiqua" pitchFamily="18" charset="0"/>
            </a:endParaRPr>
          </a:p>
        </p:txBody>
      </p:sp>
      <p:sp>
        <p:nvSpPr>
          <p:cNvPr id="3" name="Content Placeholder 2"/>
          <p:cNvSpPr>
            <a:spLocks noGrp="1"/>
          </p:cNvSpPr>
          <p:nvPr>
            <p:ph idx="1"/>
          </p:nvPr>
        </p:nvSpPr>
        <p:spPr>
          <a:xfrm>
            <a:off x="228600" y="1447800"/>
            <a:ext cx="8686800" cy="5181600"/>
          </a:xfrm>
        </p:spPr>
        <p:txBody>
          <a:bodyPr>
            <a:normAutofit/>
          </a:bodyPr>
          <a:lstStyle/>
          <a:p>
            <a:pPr algn="just">
              <a:buNone/>
            </a:pPr>
            <a:r>
              <a:rPr lang="en-US" dirty="0" smtClean="0">
                <a:latin typeface="Book Antiqua" pitchFamily="18" charset="0"/>
              </a:rPr>
              <a:t>There are mainly four methods for handling deadlock.</a:t>
            </a:r>
          </a:p>
          <a:p>
            <a:pPr algn="just">
              <a:buNone/>
            </a:pPr>
            <a:r>
              <a:rPr lang="en-US" dirty="0" smtClean="0">
                <a:latin typeface="Book Antiqua" pitchFamily="18" charset="0"/>
              </a:rPr>
              <a:t>	</a:t>
            </a:r>
            <a:r>
              <a:rPr lang="en-US" b="1" dirty="0" smtClean="0">
                <a:latin typeface="Book Antiqua" pitchFamily="18" charset="0"/>
              </a:rPr>
              <a:t>1) Deadlock Ignorance</a:t>
            </a:r>
          </a:p>
          <a:p>
            <a:pPr algn="just">
              <a:buNone/>
            </a:pPr>
            <a:r>
              <a:rPr lang="en-US" dirty="0" smtClean="0">
                <a:latin typeface="Book Antiqua" pitchFamily="18" charset="0"/>
              </a:rPr>
              <a:t>	It is the most popular method and it acts as if no deadlock and the user will restart. As handling deadlock is expensive to be called of a lot of codes need to be altered which will decrease the performance so for less critical jobs deadlock are ignored.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458200" cy="5029199"/>
          </a:xfrm>
        </p:spPr>
        <p:txBody>
          <a:bodyPr/>
          <a:lstStyle/>
          <a:p>
            <a:pPr algn="just">
              <a:buNone/>
            </a:pPr>
            <a:r>
              <a:rPr lang="en-US" dirty="0" smtClean="0">
                <a:latin typeface="Book Antiqua" pitchFamily="18" charset="0"/>
              </a:rPr>
              <a:t>	Hence, we created the context of need matrix.</a:t>
            </a:r>
          </a:p>
          <a:p>
            <a:pPr algn="just">
              <a:buNone/>
            </a:pPr>
            <a:r>
              <a:rPr lang="en-US" b="1" dirty="0" smtClean="0">
                <a:latin typeface="Book Antiqua" pitchFamily="18" charset="0"/>
              </a:rPr>
              <a:t>Ans. 2: Apply the Banker's Algorithm:</a:t>
            </a:r>
            <a:endParaRPr lang="en-US" dirty="0" smtClean="0">
              <a:latin typeface="Book Antiqua" pitchFamily="18" charset="0"/>
            </a:endParaRPr>
          </a:p>
          <a:p>
            <a:pPr algn="just"/>
            <a:r>
              <a:rPr lang="en-US" b="1" dirty="0" smtClean="0">
                <a:latin typeface="Book Antiqua" pitchFamily="18" charset="0"/>
              </a:rPr>
              <a:t>Available Resources </a:t>
            </a:r>
            <a:r>
              <a:rPr lang="en-US" dirty="0" smtClean="0">
                <a:latin typeface="Book Antiqua" pitchFamily="18" charset="0"/>
              </a:rPr>
              <a:t>of A, B and C are 3, 3, and 2.</a:t>
            </a:r>
          </a:p>
          <a:p>
            <a:pPr algn="just"/>
            <a:r>
              <a:rPr lang="en-US" dirty="0" smtClean="0">
                <a:latin typeface="Book Antiqua" pitchFamily="18" charset="0"/>
              </a:rPr>
              <a:t>Now we check if each type of resource request is available for each process.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6248400"/>
          </a:xfrm>
        </p:spPr>
        <p:txBody>
          <a:bodyPr>
            <a:normAutofit fontScale="92500" lnSpcReduction="20000"/>
          </a:bodyPr>
          <a:lstStyle/>
          <a:p>
            <a:pPr algn="just">
              <a:buNone/>
            </a:pPr>
            <a:r>
              <a:rPr lang="en-US" b="1" dirty="0" smtClean="0">
                <a:latin typeface="Book Antiqua" pitchFamily="18" charset="0"/>
              </a:rPr>
              <a:t>Step 1:</a:t>
            </a:r>
            <a:r>
              <a:rPr lang="en-US" dirty="0" smtClean="0">
                <a:latin typeface="Book Antiqua" pitchFamily="18" charset="0"/>
              </a:rPr>
              <a:t> </a:t>
            </a:r>
            <a:r>
              <a:rPr lang="en-US" b="1" dirty="0" smtClean="0">
                <a:latin typeface="Book Antiqua" pitchFamily="18" charset="0"/>
              </a:rPr>
              <a:t>For Process P1:</a:t>
            </a:r>
          </a:p>
          <a:p>
            <a:pPr algn="just">
              <a:buNone/>
            </a:pPr>
            <a:r>
              <a:rPr lang="en-US" dirty="0" smtClean="0">
                <a:latin typeface="Book Antiqua" pitchFamily="18" charset="0"/>
              </a:rPr>
              <a:t>Need &lt;= Available</a:t>
            </a:r>
          </a:p>
          <a:p>
            <a:pPr algn="just">
              <a:buNone/>
            </a:pPr>
            <a:r>
              <a:rPr lang="en-US" dirty="0" smtClean="0">
                <a:latin typeface="Book Antiqua" pitchFamily="18" charset="0"/>
              </a:rPr>
              <a:t>7, 4, 3 &lt;= 3, 3, 2 condition is </a:t>
            </a:r>
            <a:r>
              <a:rPr lang="en-US" b="1" dirty="0" smtClean="0">
                <a:latin typeface="Book Antiqua" pitchFamily="18" charset="0"/>
              </a:rPr>
              <a:t>false</a:t>
            </a:r>
            <a:r>
              <a:rPr lang="en-US" dirty="0" smtClean="0">
                <a:latin typeface="Book Antiqua" pitchFamily="18" charset="0"/>
              </a:rPr>
              <a:t>.</a:t>
            </a:r>
          </a:p>
          <a:p>
            <a:pPr algn="just">
              <a:buNone/>
            </a:pPr>
            <a:r>
              <a:rPr lang="en-US" b="1" dirty="0" smtClean="0">
                <a:latin typeface="Book Antiqua" pitchFamily="18" charset="0"/>
              </a:rPr>
              <a:t>So, we examine another process, P2.</a:t>
            </a:r>
          </a:p>
          <a:p>
            <a:pPr algn="just">
              <a:buNone/>
            </a:pPr>
            <a:endParaRPr lang="en-US" dirty="0" smtClean="0">
              <a:latin typeface="Book Antiqua" pitchFamily="18" charset="0"/>
            </a:endParaRPr>
          </a:p>
          <a:p>
            <a:pPr algn="just">
              <a:buNone/>
            </a:pPr>
            <a:r>
              <a:rPr lang="en-US" b="1" dirty="0" smtClean="0">
                <a:latin typeface="Book Antiqua" pitchFamily="18" charset="0"/>
              </a:rPr>
              <a:t>Step 2:</a:t>
            </a:r>
            <a:r>
              <a:rPr lang="en-US" dirty="0" smtClean="0">
                <a:latin typeface="Book Antiqua" pitchFamily="18" charset="0"/>
              </a:rPr>
              <a:t> </a:t>
            </a:r>
            <a:r>
              <a:rPr lang="en-US" b="1" dirty="0" smtClean="0">
                <a:latin typeface="Book Antiqua" pitchFamily="18" charset="0"/>
              </a:rPr>
              <a:t>For Process P2</a:t>
            </a:r>
          </a:p>
          <a:p>
            <a:pPr algn="just">
              <a:buNone/>
            </a:pPr>
            <a:r>
              <a:rPr lang="en-US" dirty="0" smtClean="0">
                <a:latin typeface="Book Antiqua" pitchFamily="18" charset="0"/>
              </a:rPr>
              <a:t>Need &lt;= Available</a:t>
            </a:r>
          </a:p>
          <a:p>
            <a:pPr algn="just">
              <a:buNone/>
            </a:pPr>
            <a:r>
              <a:rPr lang="en-US" dirty="0" smtClean="0">
                <a:latin typeface="Book Antiqua" pitchFamily="18" charset="0"/>
              </a:rPr>
              <a:t>1, 2, 2 &lt;= 3, 3, 2 condition </a:t>
            </a:r>
            <a:r>
              <a:rPr lang="en-US" b="1" dirty="0" smtClean="0">
                <a:latin typeface="Book Antiqua" pitchFamily="18" charset="0"/>
              </a:rPr>
              <a:t>true</a:t>
            </a:r>
            <a:endParaRPr lang="en-US" dirty="0" smtClean="0">
              <a:latin typeface="Book Antiqua" pitchFamily="18" charset="0"/>
            </a:endParaRPr>
          </a:p>
          <a:p>
            <a:pPr algn="just">
              <a:buNone/>
            </a:pPr>
            <a:r>
              <a:rPr lang="en-US" dirty="0" smtClean="0">
                <a:latin typeface="Book Antiqua" pitchFamily="18" charset="0"/>
              </a:rPr>
              <a:t>New available = available + Allocation</a:t>
            </a:r>
          </a:p>
          <a:p>
            <a:pPr algn="just">
              <a:buNone/>
            </a:pPr>
            <a:r>
              <a:rPr lang="en-US" b="1" dirty="0" smtClean="0">
                <a:latin typeface="Book Antiqua" pitchFamily="18" charset="0"/>
              </a:rPr>
              <a:t>(3, 3, 2) + (2, 0, 0) =&gt; 5, 3, 2 (Current Availability of Resources)</a:t>
            </a:r>
          </a:p>
          <a:p>
            <a:pPr algn="just">
              <a:buNone/>
            </a:pPr>
            <a:endParaRPr lang="en-US" dirty="0" smtClean="0">
              <a:latin typeface="Book Antiqua" pitchFamily="18" charset="0"/>
            </a:endParaRPr>
          </a:p>
          <a:p>
            <a:pPr algn="just">
              <a:buNone/>
            </a:pPr>
            <a:r>
              <a:rPr lang="en-US" b="1" dirty="0" smtClean="0">
                <a:latin typeface="Book Antiqua" pitchFamily="18" charset="0"/>
              </a:rPr>
              <a:t>Similarly, we examine another process P3.</a:t>
            </a:r>
            <a:endParaRPr lang="en-US" dirty="0" smtClean="0">
              <a:latin typeface="Book Antiqua" pitchFamily="18" charset="0"/>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534400" cy="5867400"/>
          </a:xfrm>
        </p:spPr>
        <p:txBody>
          <a:bodyPr>
            <a:normAutofit lnSpcReduction="10000"/>
          </a:bodyPr>
          <a:lstStyle/>
          <a:p>
            <a:pPr>
              <a:buNone/>
            </a:pPr>
            <a:r>
              <a:rPr lang="en-US" b="1" dirty="0" smtClean="0">
                <a:latin typeface="Book Antiqua" pitchFamily="18" charset="0"/>
              </a:rPr>
              <a:t>Step 3:</a:t>
            </a:r>
            <a:r>
              <a:rPr lang="en-US" dirty="0" smtClean="0">
                <a:latin typeface="Book Antiqua" pitchFamily="18" charset="0"/>
              </a:rPr>
              <a:t> For Process </a:t>
            </a:r>
            <a:r>
              <a:rPr lang="en-US" b="1" dirty="0" smtClean="0">
                <a:latin typeface="Book Antiqua" pitchFamily="18" charset="0"/>
              </a:rPr>
              <a:t>P3</a:t>
            </a:r>
            <a:r>
              <a:rPr lang="en-US" dirty="0" smtClean="0">
                <a:latin typeface="Book Antiqua" pitchFamily="18" charset="0"/>
              </a:rPr>
              <a:t>:</a:t>
            </a:r>
          </a:p>
          <a:p>
            <a:pPr>
              <a:buNone/>
            </a:pPr>
            <a:r>
              <a:rPr lang="en-US" dirty="0" smtClean="0">
                <a:latin typeface="Book Antiqua" pitchFamily="18" charset="0"/>
              </a:rPr>
              <a:t>	P3 Need &lt;= Available</a:t>
            </a:r>
          </a:p>
          <a:p>
            <a:pPr>
              <a:buNone/>
            </a:pPr>
            <a:r>
              <a:rPr lang="en-US" dirty="0" smtClean="0">
                <a:latin typeface="Book Antiqua" pitchFamily="18" charset="0"/>
              </a:rPr>
              <a:t>	6, 0, 0 &lt; = 5, 3, 2 condition is </a:t>
            </a:r>
            <a:r>
              <a:rPr lang="en-US" b="1" dirty="0" smtClean="0">
                <a:latin typeface="Book Antiqua" pitchFamily="18" charset="0"/>
              </a:rPr>
              <a:t>false</a:t>
            </a:r>
            <a:r>
              <a:rPr lang="en-US" dirty="0" smtClean="0">
                <a:latin typeface="Book Antiqua" pitchFamily="18" charset="0"/>
              </a:rPr>
              <a:t>.</a:t>
            </a:r>
          </a:p>
          <a:p>
            <a:pPr>
              <a:buNone/>
            </a:pPr>
            <a:r>
              <a:rPr lang="en-US" b="1" dirty="0" smtClean="0">
                <a:latin typeface="Book Antiqua" pitchFamily="18" charset="0"/>
              </a:rPr>
              <a:t>Similarly, we examine another process, P4.</a:t>
            </a:r>
            <a:endParaRPr lang="en-US" dirty="0" smtClean="0">
              <a:latin typeface="Book Antiqua" pitchFamily="18" charset="0"/>
            </a:endParaRPr>
          </a:p>
          <a:p>
            <a:pPr>
              <a:buNone/>
            </a:pPr>
            <a:r>
              <a:rPr lang="en-US" b="1" dirty="0" smtClean="0">
                <a:latin typeface="Book Antiqua" pitchFamily="18" charset="0"/>
              </a:rPr>
              <a:t>	Step 4:</a:t>
            </a:r>
            <a:r>
              <a:rPr lang="en-US" dirty="0" smtClean="0">
                <a:latin typeface="Book Antiqua" pitchFamily="18" charset="0"/>
              </a:rPr>
              <a:t> For Process P4:</a:t>
            </a:r>
          </a:p>
          <a:p>
            <a:pPr>
              <a:buNone/>
            </a:pPr>
            <a:r>
              <a:rPr lang="en-US" dirty="0" smtClean="0">
                <a:latin typeface="Book Antiqua" pitchFamily="18" charset="0"/>
              </a:rPr>
              <a:t>	P4 Need &lt;= Available</a:t>
            </a:r>
          </a:p>
          <a:p>
            <a:pPr>
              <a:buNone/>
            </a:pPr>
            <a:r>
              <a:rPr lang="en-US" dirty="0" smtClean="0">
                <a:latin typeface="Book Antiqua" pitchFamily="18" charset="0"/>
              </a:rPr>
              <a:t>	0, 1, 1 &lt;= 5, 3, 2 condition is </a:t>
            </a:r>
            <a:r>
              <a:rPr lang="en-US" b="1" dirty="0" smtClean="0">
                <a:latin typeface="Book Antiqua" pitchFamily="18" charset="0"/>
              </a:rPr>
              <a:t>true</a:t>
            </a:r>
            <a:endParaRPr lang="en-US" dirty="0" smtClean="0">
              <a:latin typeface="Book Antiqua" pitchFamily="18" charset="0"/>
            </a:endParaRPr>
          </a:p>
          <a:p>
            <a:pPr>
              <a:buNone/>
            </a:pPr>
            <a:r>
              <a:rPr lang="en-US" dirty="0" smtClean="0">
                <a:latin typeface="Book Antiqua" pitchFamily="18" charset="0"/>
              </a:rPr>
              <a:t>	New Available resource = Available + Allocation</a:t>
            </a:r>
          </a:p>
          <a:p>
            <a:pPr>
              <a:buNone/>
            </a:pPr>
            <a:r>
              <a:rPr lang="en-US" dirty="0" smtClean="0">
                <a:latin typeface="Book Antiqua" pitchFamily="18" charset="0"/>
              </a:rPr>
              <a:t>	5, 3, 2 + 2, 1, 1 =&gt; </a:t>
            </a:r>
            <a:r>
              <a:rPr lang="en-US" b="1" dirty="0" smtClean="0">
                <a:latin typeface="Book Antiqua" pitchFamily="18" charset="0"/>
              </a:rPr>
              <a:t>7, 4, 3</a:t>
            </a:r>
          </a:p>
          <a:p>
            <a:pPr>
              <a:buNone/>
            </a:pPr>
            <a:r>
              <a:rPr lang="en-US" b="1" dirty="0" smtClean="0">
                <a:latin typeface="Book Antiqua" pitchFamily="18" charset="0"/>
              </a:rPr>
              <a:t>Similarly, we examine another process P5.</a:t>
            </a:r>
            <a:endParaRPr lang="en-US" dirty="0" smtClean="0">
              <a:latin typeface="Book Antiqua" pitchFamily="18" charset="0"/>
            </a:endParaRP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324600"/>
          </a:xfrm>
        </p:spPr>
        <p:txBody>
          <a:bodyPr>
            <a:normAutofit fontScale="85000" lnSpcReduction="20000"/>
          </a:bodyPr>
          <a:lstStyle/>
          <a:p>
            <a:pPr>
              <a:buNone/>
            </a:pPr>
            <a:r>
              <a:rPr lang="en-US" b="1" dirty="0" smtClean="0">
                <a:latin typeface="Book Antiqua" pitchFamily="18" charset="0"/>
              </a:rPr>
              <a:t>Step 5: For Process P5:</a:t>
            </a:r>
          </a:p>
          <a:p>
            <a:pPr>
              <a:buNone/>
            </a:pPr>
            <a:r>
              <a:rPr lang="en-US" dirty="0" smtClean="0">
                <a:latin typeface="Book Antiqua" pitchFamily="18" charset="0"/>
              </a:rPr>
              <a:t>P5 Need &lt;= Available</a:t>
            </a:r>
          </a:p>
          <a:p>
            <a:pPr>
              <a:buNone/>
            </a:pPr>
            <a:r>
              <a:rPr lang="en-US" dirty="0" smtClean="0">
                <a:latin typeface="Book Antiqua" pitchFamily="18" charset="0"/>
              </a:rPr>
              <a:t>4, 3, 1 &lt;= 7, 4, 3 condition is </a:t>
            </a:r>
            <a:r>
              <a:rPr lang="en-US" b="1" dirty="0" smtClean="0">
                <a:latin typeface="Book Antiqua" pitchFamily="18" charset="0"/>
              </a:rPr>
              <a:t>true</a:t>
            </a:r>
            <a:endParaRPr lang="en-US" dirty="0" smtClean="0">
              <a:latin typeface="Book Antiqua" pitchFamily="18" charset="0"/>
            </a:endParaRPr>
          </a:p>
          <a:p>
            <a:pPr>
              <a:buNone/>
            </a:pPr>
            <a:r>
              <a:rPr lang="en-US" b="1" dirty="0" smtClean="0">
                <a:latin typeface="Book Antiqua" pitchFamily="18" charset="0"/>
              </a:rPr>
              <a:t>New available resource = Available + Allocation</a:t>
            </a:r>
          </a:p>
          <a:p>
            <a:pPr>
              <a:buNone/>
            </a:pPr>
            <a:r>
              <a:rPr lang="en-US" dirty="0" smtClean="0">
                <a:latin typeface="Book Antiqua" pitchFamily="18" charset="0"/>
              </a:rPr>
              <a:t>7, 4, 3 + 0, 0, 2 =&gt; </a:t>
            </a:r>
            <a:r>
              <a:rPr lang="en-US" b="1" dirty="0" smtClean="0">
                <a:latin typeface="Book Antiqua" pitchFamily="18" charset="0"/>
              </a:rPr>
              <a:t>7, 4, 5</a:t>
            </a:r>
          </a:p>
          <a:p>
            <a:pPr>
              <a:buNone/>
            </a:pPr>
            <a:endParaRPr lang="en-US" dirty="0" smtClean="0">
              <a:latin typeface="Book Antiqua" pitchFamily="18" charset="0"/>
            </a:endParaRPr>
          </a:p>
          <a:p>
            <a:pPr>
              <a:buNone/>
            </a:pPr>
            <a:r>
              <a:rPr lang="en-US" b="1" dirty="0" smtClean="0">
                <a:latin typeface="Book Antiqua" pitchFamily="18" charset="0"/>
              </a:rPr>
              <a:t>Now, we again examine each type of resource request for processes P1 and P3.</a:t>
            </a:r>
          </a:p>
          <a:p>
            <a:pPr>
              <a:buNone/>
            </a:pPr>
            <a:endParaRPr lang="en-US" b="1" dirty="0" smtClean="0">
              <a:latin typeface="Book Antiqua" pitchFamily="18" charset="0"/>
            </a:endParaRPr>
          </a:p>
          <a:p>
            <a:pPr>
              <a:buNone/>
            </a:pPr>
            <a:r>
              <a:rPr lang="en-US" b="1" dirty="0" smtClean="0">
                <a:latin typeface="Book Antiqua" pitchFamily="18" charset="0"/>
              </a:rPr>
              <a:t>Step 6: For Process P1:</a:t>
            </a:r>
          </a:p>
          <a:p>
            <a:pPr>
              <a:buNone/>
            </a:pPr>
            <a:r>
              <a:rPr lang="en-US" dirty="0" smtClean="0">
                <a:latin typeface="Book Antiqua" pitchFamily="18" charset="0"/>
              </a:rPr>
              <a:t>P1 Need &lt;= Available</a:t>
            </a:r>
          </a:p>
          <a:p>
            <a:pPr>
              <a:buNone/>
            </a:pPr>
            <a:r>
              <a:rPr lang="en-US" dirty="0" smtClean="0">
                <a:latin typeface="Book Antiqua" pitchFamily="18" charset="0"/>
              </a:rPr>
              <a:t>7, 4, 3 &lt;= 7, 4, 5 condition is </a:t>
            </a:r>
            <a:r>
              <a:rPr lang="en-US" b="1" dirty="0" smtClean="0">
                <a:latin typeface="Book Antiqua" pitchFamily="18" charset="0"/>
              </a:rPr>
              <a:t>true</a:t>
            </a:r>
            <a:endParaRPr lang="en-US" dirty="0" smtClean="0">
              <a:latin typeface="Book Antiqua" pitchFamily="18" charset="0"/>
            </a:endParaRPr>
          </a:p>
          <a:p>
            <a:pPr>
              <a:buNone/>
            </a:pPr>
            <a:r>
              <a:rPr lang="en-US" b="1" dirty="0" smtClean="0">
                <a:latin typeface="Book Antiqua" pitchFamily="18" charset="0"/>
              </a:rPr>
              <a:t>New Available Resource = Available + Allocation</a:t>
            </a:r>
          </a:p>
          <a:p>
            <a:pPr>
              <a:buNone/>
            </a:pPr>
            <a:r>
              <a:rPr lang="en-US" dirty="0" smtClean="0">
                <a:latin typeface="Book Antiqua" pitchFamily="18" charset="0"/>
              </a:rPr>
              <a:t>7, 4, 5 + 0, 1, 0 =&gt; </a:t>
            </a:r>
            <a:r>
              <a:rPr lang="en-US" b="1" dirty="0" smtClean="0">
                <a:latin typeface="Book Antiqua" pitchFamily="18" charset="0"/>
              </a:rPr>
              <a:t>7, 5, 5</a:t>
            </a:r>
          </a:p>
          <a:p>
            <a:pPr>
              <a:buNone/>
            </a:pPr>
            <a:r>
              <a:rPr lang="en-US" b="1" dirty="0" smtClean="0">
                <a:latin typeface="Book Antiqua" pitchFamily="18" charset="0"/>
              </a:rPr>
              <a:t>So, we examine another process P3.</a:t>
            </a:r>
            <a:endParaRPr lang="en-US" dirty="0" smtClean="0">
              <a:latin typeface="Book Antiqua" pitchFamily="18" charset="0"/>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763000" cy="6019800"/>
          </a:xfrm>
        </p:spPr>
        <p:txBody>
          <a:bodyPr>
            <a:normAutofit fontScale="85000" lnSpcReduction="10000"/>
          </a:bodyPr>
          <a:lstStyle/>
          <a:p>
            <a:pPr algn="just">
              <a:buNone/>
            </a:pPr>
            <a:r>
              <a:rPr lang="en-US" b="1" dirty="0" smtClean="0">
                <a:latin typeface="Book Antiqua" pitchFamily="18" charset="0"/>
              </a:rPr>
              <a:t>Step 7:</a:t>
            </a:r>
            <a:r>
              <a:rPr lang="en-US" dirty="0" smtClean="0">
                <a:latin typeface="Book Antiqua" pitchFamily="18" charset="0"/>
              </a:rPr>
              <a:t> For Process P3:</a:t>
            </a:r>
          </a:p>
          <a:p>
            <a:pPr algn="just">
              <a:buNone/>
            </a:pPr>
            <a:r>
              <a:rPr lang="en-US" dirty="0" smtClean="0">
                <a:latin typeface="Book Antiqua" pitchFamily="18" charset="0"/>
              </a:rPr>
              <a:t>	P3 Need &lt;= Available</a:t>
            </a:r>
          </a:p>
          <a:p>
            <a:pPr algn="just">
              <a:buNone/>
            </a:pPr>
            <a:r>
              <a:rPr lang="en-US" dirty="0" smtClean="0">
                <a:latin typeface="Book Antiqua" pitchFamily="18" charset="0"/>
              </a:rPr>
              <a:t>	6, 0, 0 &lt;= 7, 5, 5 condition is true</a:t>
            </a:r>
          </a:p>
          <a:p>
            <a:pPr algn="just">
              <a:buNone/>
            </a:pPr>
            <a:r>
              <a:rPr lang="en-US" dirty="0" smtClean="0">
                <a:latin typeface="Book Antiqua" pitchFamily="18" charset="0"/>
              </a:rPr>
              <a:t>	</a:t>
            </a:r>
            <a:r>
              <a:rPr lang="en-US" b="1" dirty="0" smtClean="0">
                <a:latin typeface="Book Antiqua" pitchFamily="18" charset="0"/>
              </a:rPr>
              <a:t>New Available Resource = Available + Allocation</a:t>
            </a:r>
          </a:p>
          <a:p>
            <a:pPr algn="just">
              <a:buNone/>
            </a:pPr>
            <a:r>
              <a:rPr lang="en-US" dirty="0" smtClean="0">
                <a:latin typeface="Book Antiqua" pitchFamily="18" charset="0"/>
              </a:rPr>
              <a:t>	7, 5, 5 + 3, 0, 2 =&gt; </a:t>
            </a:r>
            <a:r>
              <a:rPr lang="en-US" b="1" dirty="0" smtClean="0">
                <a:latin typeface="Book Antiqua" pitchFamily="18" charset="0"/>
              </a:rPr>
              <a:t>10, 5, 7</a:t>
            </a:r>
          </a:p>
          <a:p>
            <a:pPr algn="just">
              <a:buNone/>
            </a:pPr>
            <a:endParaRPr lang="en-US" dirty="0" smtClean="0">
              <a:latin typeface="Book Antiqua" pitchFamily="18" charset="0"/>
            </a:endParaRPr>
          </a:p>
          <a:p>
            <a:pPr algn="just">
              <a:buNone/>
            </a:pPr>
            <a:r>
              <a:rPr lang="en-US" b="1" dirty="0" smtClean="0">
                <a:latin typeface="Book Antiqua" pitchFamily="18" charset="0"/>
              </a:rPr>
              <a:t>	Hence, we execute the banker's algorithm to find the safe state and the safe sequence like P2, P4, P5, P1 and P3.</a:t>
            </a:r>
          </a:p>
          <a:p>
            <a:pPr algn="just">
              <a:buNone/>
            </a:pPr>
            <a:endParaRPr lang="en-US" dirty="0" smtClean="0">
              <a:latin typeface="Book Antiqua" pitchFamily="18" charset="0"/>
            </a:endParaRPr>
          </a:p>
          <a:p>
            <a:pPr algn="just">
              <a:buNone/>
            </a:pPr>
            <a:r>
              <a:rPr lang="en-US" b="1" dirty="0" smtClean="0">
                <a:latin typeface="Book Antiqua" pitchFamily="18" charset="0"/>
              </a:rPr>
              <a:t>	Ans. 3:</a:t>
            </a:r>
            <a:r>
              <a:rPr lang="en-US" dirty="0" smtClean="0">
                <a:latin typeface="Book Antiqua" pitchFamily="18" charset="0"/>
              </a:rPr>
              <a:t> For granting the Request (1, 0, 2), first we have to check that </a:t>
            </a:r>
            <a:r>
              <a:rPr lang="en-US" b="1" dirty="0" smtClean="0">
                <a:latin typeface="Book Antiqua" pitchFamily="18" charset="0"/>
              </a:rPr>
              <a:t>Request &lt;= Available</a:t>
            </a:r>
            <a:r>
              <a:rPr lang="en-US" dirty="0" smtClean="0">
                <a:latin typeface="Book Antiqua" pitchFamily="18" charset="0"/>
              </a:rPr>
              <a:t>, that is (1, 0, 2) &lt;= (3, 3, 2), since the condition is true. So the process P1 gets the request immediately.</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1905000"/>
          </a:xfrm>
        </p:spPr>
        <p:txBody>
          <a:bodyPr>
            <a:normAutofit fontScale="77500" lnSpcReduction="20000"/>
          </a:bodyPr>
          <a:lstStyle/>
          <a:p>
            <a:pPr algn="just">
              <a:buNone/>
            </a:pPr>
            <a:r>
              <a:rPr lang="fr-FR" b="1" dirty="0" smtClean="0"/>
              <a:t>	</a:t>
            </a:r>
            <a:r>
              <a:rPr lang="fr-FR" b="1" dirty="0" err="1" smtClean="0">
                <a:latin typeface="Book Antiqua" pitchFamily="18" charset="0"/>
              </a:rPr>
              <a:t>C</a:t>
            </a:r>
            <a:r>
              <a:rPr lang="fr-FR" dirty="0" err="1" smtClean="0">
                <a:latin typeface="Book Antiqua" pitchFamily="18" charset="0"/>
              </a:rPr>
              <a:t>urrent</a:t>
            </a:r>
            <a:r>
              <a:rPr lang="fr-FR" dirty="0" smtClean="0">
                <a:latin typeface="Book Antiqua" pitchFamily="18" charset="0"/>
              </a:rPr>
              <a:t> </a:t>
            </a:r>
            <a:r>
              <a:rPr lang="fr-FR" dirty="0" err="1" smtClean="0">
                <a:latin typeface="Book Antiqua" pitchFamily="18" charset="0"/>
              </a:rPr>
              <a:t>available</a:t>
            </a:r>
            <a:r>
              <a:rPr lang="fr-FR" dirty="0" smtClean="0">
                <a:latin typeface="Book Antiqua" pitchFamily="18" charset="0"/>
              </a:rPr>
              <a:t> = Total avalable – </a:t>
            </a:r>
            <a:r>
              <a:rPr lang="fr-FR" dirty="0" err="1" smtClean="0">
                <a:latin typeface="Book Antiqua" pitchFamily="18" charset="0"/>
              </a:rPr>
              <a:t>Current</a:t>
            </a:r>
            <a:r>
              <a:rPr lang="fr-FR" dirty="0" smtClean="0">
                <a:latin typeface="Book Antiqua" pitchFamily="18" charset="0"/>
              </a:rPr>
              <a:t> allocation or  </a:t>
            </a:r>
            <a:r>
              <a:rPr lang="fr-FR" dirty="0" err="1" smtClean="0">
                <a:latin typeface="Book Antiqua" pitchFamily="18" charset="0"/>
              </a:rPr>
              <a:t>Current</a:t>
            </a:r>
            <a:r>
              <a:rPr lang="fr-FR" dirty="0" smtClean="0">
                <a:latin typeface="Book Antiqua" pitchFamily="18" charset="0"/>
              </a:rPr>
              <a:t> </a:t>
            </a:r>
            <a:r>
              <a:rPr lang="fr-FR" dirty="0" err="1" smtClean="0">
                <a:latin typeface="Book Antiqua" pitchFamily="18" charset="0"/>
              </a:rPr>
              <a:t>Resources</a:t>
            </a:r>
            <a:r>
              <a:rPr lang="fr-FR" dirty="0" smtClean="0">
                <a:latin typeface="Book Antiqua" pitchFamily="18" charset="0"/>
              </a:rPr>
              <a:t>. </a:t>
            </a:r>
            <a:r>
              <a:rPr lang="en-US" dirty="0" smtClean="0">
                <a:solidFill>
                  <a:srgbClr val="000000"/>
                </a:solidFill>
                <a:latin typeface="Book Antiqua" pitchFamily="18" charset="0"/>
                <a:cs typeface="Segoe UI" pitchFamily="34" charset="0"/>
              </a:rPr>
              <a:t>Let's understand it by an example:</a:t>
            </a:r>
            <a:endParaRPr lang="en-US" sz="1800" dirty="0" smtClean="0">
              <a:solidFill>
                <a:srgbClr val="000000"/>
              </a:solidFill>
              <a:latin typeface="Book Antiqua" pitchFamily="18" charset="0"/>
              <a:cs typeface="Arial" pitchFamily="34" charset="0"/>
            </a:endParaRPr>
          </a:p>
          <a:p>
            <a:pPr algn="just">
              <a:buNone/>
            </a:pPr>
            <a:r>
              <a:rPr lang="en-US" sz="1800" dirty="0" smtClean="0">
                <a:solidFill>
                  <a:srgbClr val="000000"/>
                </a:solidFill>
                <a:latin typeface="Book Antiqua" pitchFamily="18" charset="0"/>
                <a:cs typeface="Arial" pitchFamily="34" charset="0"/>
              </a:rPr>
              <a:t>	</a:t>
            </a:r>
            <a:r>
              <a:rPr lang="en-US" dirty="0" smtClean="0">
                <a:solidFill>
                  <a:srgbClr val="000000"/>
                </a:solidFill>
                <a:latin typeface="Book Antiqua" pitchFamily="18" charset="0"/>
                <a:cs typeface="Segoe UI" pitchFamily="34" charset="0"/>
              </a:rPr>
              <a:t>Consider the following 3 process total resources are given for </a:t>
            </a:r>
            <a:r>
              <a:rPr lang="en-US" b="1" dirty="0" smtClean="0">
                <a:solidFill>
                  <a:srgbClr val="000000"/>
                </a:solidFill>
                <a:latin typeface="Book Antiqua" pitchFamily="18" charset="0"/>
                <a:cs typeface="Segoe UI" pitchFamily="34" charset="0"/>
              </a:rPr>
              <a:t>A= 6, B= 5, C= 7, D = 6 // Available</a:t>
            </a:r>
            <a:endParaRPr lang="en-US" dirty="0" smtClean="0">
              <a:solidFill>
                <a:srgbClr val="000000"/>
              </a:solidFill>
              <a:latin typeface="Book Antiqua" pitchFamily="18" charset="0"/>
              <a:cs typeface="Segoe UI" pitchFamily="34" charset="0"/>
            </a:endParaRPr>
          </a:p>
          <a:p>
            <a:pPr>
              <a:buNone/>
            </a:pPr>
            <a:r>
              <a:rPr lang="fr-FR" dirty="0" smtClean="0">
                <a:latin typeface="Book Antiqua" pitchFamily="18" charset="0"/>
              </a:rPr>
              <a:t> </a:t>
            </a:r>
            <a:endParaRPr lang="en-US" dirty="0">
              <a:latin typeface="Book Antiqua" pitchFamily="18" charset="0"/>
            </a:endParaRPr>
          </a:p>
        </p:txBody>
      </p:sp>
      <p:sp>
        <p:nvSpPr>
          <p:cNvPr id="41985" name="Rectangle 1"/>
          <p:cNvSpPr>
            <a:spLocks noChangeArrowheads="1"/>
          </p:cNvSpPr>
          <p:nvPr/>
        </p:nvSpPr>
        <p:spPr bwMode="auto">
          <a:xfrm>
            <a:off x="228600" y="1828800"/>
            <a:ext cx="261610"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Segoe UI" pitchFamily="34" charset="0"/>
                <a:cs typeface="Segoe UI" pitchFamily="34" charset="0"/>
              </a:rPr>
              <a:t>  </a:t>
            </a:r>
            <a:endParaRPr kumimoji="0" lang="en-US" sz="12100" b="0" i="0" u="none" strike="noStrike" cap="none" normalizeH="0" baseline="0" dirty="0" smtClean="0">
              <a:ln>
                <a:noFill/>
              </a:ln>
              <a:solidFill>
                <a:srgbClr val="000000"/>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rgbClr val="000000"/>
              </a:solidFill>
              <a:effectLst/>
              <a:latin typeface="Segoe UI" pitchFamily="34" charset="0"/>
              <a:cs typeface="Segoe UI" pitchFamily="34" charset="0"/>
            </a:endParaRPr>
          </a:p>
        </p:txBody>
      </p:sp>
      <p:sp>
        <p:nvSpPr>
          <p:cNvPr id="7" name="Content Placeholder 2"/>
          <p:cNvSpPr txBox="1">
            <a:spLocks/>
          </p:cNvSpPr>
          <p:nvPr/>
        </p:nvSpPr>
        <p:spPr>
          <a:xfrm>
            <a:off x="0" y="4343400"/>
            <a:ext cx="8991600" cy="2514600"/>
          </a:xfrm>
          <a:prstGeom prst="rect">
            <a:avLst/>
          </a:prstGeom>
        </p:spPr>
        <p:txBody>
          <a:bodyPr vert="horz" lIns="91440" tIns="45720" rIns="91440" bIns="45720" rtlCol="0">
            <a:normAutofit fontScale="85000" lnSpcReduction="20000"/>
          </a:bodyPr>
          <a:lstStyle/>
          <a:p>
            <a:r>
              <a:rPr kumimoji="0" lang="fr-FR" sz="3200" b="1" i="0" u="none" strike="noStrike" kern="1200" cap="none" spc="0" normalizeH="0" baseline="0" noProof="0" dirty="0" smtClean="0">
                <a:ln>
                  <a:noFill/>
                </a:ln>
                <a:solidFill>
                  <a:schemeClr val="tx1"/>
                </a:solidFill>
                <a:effectLst/>
                <a:uLnTx/>
                <a:uFillTx/>
                <a:latin typeface="+mn-lt"/>
                <a:ea typeface="+mn-ea"/>
                <a:cs typeface="+mn-cs"/>
              </a:rPr>
              <a:t>	</a:t>
            </a:r>
            <a:r>
              <a:rPr lang="en-US" sz="3200" dirty="0" smtClean="0"/>
              <a:t> </a:t>
            </a:r>
          </a:p>
          <a:p>
            <a:pPr algn="just"/>
            <a:r>
              <a:rPr lang="en-US" sz="3200" dirty="0" smtClean="0">
                <a:latin typeface="Book Antiqua" pitchFamily="18" charset="0"/>
              </a:rPr>
              <a:t>First we find the need matrix by </a:t>
            </a:r>
            <a:r>
              <a:rPr lang="en-US" sz="3200" b="1" dirty="0" smtClean="0">
                <a:latin typeface="Book Antiqua" pitchFamily="18" charset="0"/>
              </a:rPr>
              <a:t>Need= maximum – allocation</a:t>
            </a:r>
          </a:p>
          <a:p>
            <a:pPr algn="just"/>
            <a:r>
              <a:rPr lang="en-US" sz="3200" dirty="0" smtClean="0">
                <a:latin typeface="Book Antiqua" pitchFamily="18" charset="0"/>
              </a:rPr>
              <a:t>Then find </a:t>
            </a:r>
            <a:r>
              <a:rPr lang="en-US" sz="3200" b="1" dirty="0" smtClean="0">
                <a:latin typeface="Book Antiqua" pitchFamily="18" charset="0"/>
              </a:rPr>
              <a:t>available resources = total – allocated</a:t>
            </a:r>
            <a:endParaRPr lang="en-US" sz="3200" dirty="0" smtClean="0">
              <a:latin typeface="Book Antiqua" pitchFamily="18" charset="0"/>
            </a:endParaRPr>
          </a:p>
          <a:p>
            <a:pPr algn="just"/>
            <a:r>
              <a:rPr lang="en-US" sz="3200" dirty="0" smtClean="0">
                <a:latin typeface="Book Antiqua" pitchFamily="18" charset="0"/>
              </a:rPr>
              <a:t>A B C D( </a:t>
            </a:r>
            <a:r>
              <a:rPr lang="en-US" sz="3200" b="1" dirty="0" smtClean="0">
                <a:latin typeface="Book Antiqua" pitchFamily="18" charset="0"/>
              </a:rPr>
              <a:t>6</a:t>
            </a:r>
            <a:r>
              <a:rPr lang="en-US" sz="3200" dirty="0" smtClean="0">
                <a:latin typeface="Book Antiqua" pitchFamily="18" charset="0"/>
              </a:rPr>
              <a:t> </a:t>
            </a:r>
            <a:r>
              <a:rPr lang="en-US" sz="3200" b="1" dirty="0" smtClean="0">
                <a:latin typeface="Book Antiqua" pitchFamily="18" charset="0"/>
              </a:rPr>
              <a:t>5 7</a:t>
            </a:r>
            <a:r>
              <a:rPr lang="en-US" sz="3200" dirty="0" smtClean="0">
                <a:latin typeface="Book Antiqua" pitchFamily="18" charset="0"/>
              </a:rPr>
              <a:t> </a:t>
            </a:r>
            <a:r>
              <a:rPr lang="en-US" sz="3200" b="1" dirty="0" smtClean="0">
                <a:latin typeface="Book Antiqua" pitchFamily="18" charset="0"/>
              </a:rPr>
              <a:t>6)</a:t>
            </a:r>
            <a:r>
              <a:rPr lang="en-US" sz="3200" dirty="0" smtClean="0">
                <a:latin typeface="Book Antiqua" pitchFamily="18" charset="0"/>
              </a:rPr>
              <a:t> - A B C D( </a:t>
            </a:r>
            <a:r>
              <a:rPr lang="en-US" sz="3200" b="1" dirty="0" smtClean="0">
                <a:latin typeface="Book Antiqua" pitchFamily="18" charset="0"/>
              </a:rPr>
              <a:t>3</a:t>
            </a:r>
            <a:r>
              <a:rPr lang="en-US" sz="3200" dirty="0" smtClean="0">
                <a:latin typeface="Book Antiqua" pitchFamily="18" charset="0"/>
              </a:rPr>
              <a:t> </a:t>
            </a:r>
            <a:r>
              <a:rPr lang="en-US" sz="3200" b="1" dirty="0" smtClean="0">
                <a:latin typeface="Book Antiqua" pitchFamily="18" charset="0"/>
              </a:rPr>
              <a:t>4 6 4)</a:t>
            </a:r>
            <a:r>
              <a:rPr lang="en-US" sz="3200" dirty="0" smtClean="0">
                <a:latin typeface="Book Antiqua" pitchFamily="18" charset="0"/>
              </a:rPr>
              <a:t>= Available resources A B C D( </a:t>
            </a:r>
            <a:r>
              <a:rPr lang="en-US" sz="3200" b="1" dirty="0" smtClean="0">
                <a:latin typeface="Book Antiqua" pitchFamily="18" charset="0"/>
              </a:rPr>
              <a:t>3</a:t>
            </a:r>
            <a:r>
              <a:rPr lang="en-US" sz="3200" dirty="0" smtClean="0">
                <a:latin typeface="Book Antiqua" pitchFamily="18" charset="0"/>
              </a:rPr>
              <a:t> 1 </a:t>
            </a:r>
            <a:r>
              <a:rPr lang="en-US" sz="3200" b="1" dirty="0" smtClean="0">
                <a:latin typeface="Book Antiqua" pitchFamily="18" charset="0"/>
              </a:rPr>
              <a:t>1</a:t>
            </a:r>
            <a:r>
              <a:rPr lang="en-US" sz="3200" dirty="0" smtClean="0">
                <a:latin typeface="Book Antiqua" pitchFamily="18" charset="0"/>
              </a:rPr>
              <a:t> </a:t>
            </a:r>
            <a:r>
              <a:rPr lang="en-US" sz="3200" b="1" dirty="0" smtClean="0">
                <a:latin typeface="Book Antiqua" pitchFamily="18" charset="0"/>
              </a:rPr>
              <a:t>2</a:t>
            </a:r>
            <a:r>
              <a:rPr lang="en-US" sz="3200" dirty="0" smtClean="0">
                <a:latin typeface="Book Antiqua" pitchFamily="18" charset="0"/>
              </a:rPr>
              <a:t>) + (1+2+2+1)= (4 3 3 3) + (1 0 3 3)= (5 3 6 6) + (1 2 1 0)=</a:t>
            </a:r>
            <a:r>
              <a:rPr lang="en-US" sz="3200" b="1" dirty="0" smtClean="0">
                <a:latin typeface="Book Antiqua" pitchFamily="18" charset="0"/>
              </a:rPr>
              <a:t>6 5 7 6</a:t>
            </a:r>
            <a:endParaRPr kumimoji="0" lang="en-US" sz="3200" b="1" i="0" u="none" strike="noStrike" kern="1200" cap="none" spc="0" normalizeH="0" baseline="0" noProof="0" dirty="0">
              <a:ln>
                <a:noFill/>
              </a:ln>
              <a:solidFill>
                <a:schemeClr val="tx1"/>
              </a:solidFill>
              <a:effectLst/>
              <a:uLnTx/>
              <a:uFillTx/>
              <a:latin typeface="Book Antiqua" pitchFamily="18" charset="0"/>
            </a:endParaRPr>
          </a:p>
        </p:txBody>
      </p:sp>
      <p:graphicFrame>
        <p:nvGraphicFramePr>
          <p:cNvPr id="6" name="Table 5"/>
          <p:cNvGraphicFramePr>
            <a:graphicFrameLocks noGrp="1"/>
          </p:cNvGraphicFramePr>
          <p:nvPr/>
        </p:nvGraphicFramePr>
        <p:xfrm>
          <a:off x="381000" y="1981200"/>
          <a:ext cx="8610598" cy="2346960"/>
        </p:xfrm>
        <a:graphic>
          <a:graphicData uri="http://schemas.openxmlformats.org/drawingml/2006/table">
            <a:tbl>
              <a:tblPr firstRow="1" bandRow="1"/>
              <a:tblGrid>
                <a:gridCol w="1330729"/>
                <a:gridCol w="574271"/>
                <a:gridCol w="521623"/>
                <a:gridCol w="469669"/>
                <a:gridCol w="626225"/>
                <a:gridCol w="626225"/>
                <a:gridCol w="704503"/>
                <a:gridCol w="626225"/>
                <a:gridCol w="626225"/>
                <a:gridCol w="626225"/>
                <a:gridCol w="547947"/>
                <a:gridCol w="626225"/>
                <a:gridCol w="704506"/>
              </a:tblGrid>
              <a:tr h="441960">
                <a:tc>
                  <a:txBody>
                    <a:bodyPr/>
                    <a:lstStyle/>
                    <a:p>
                      <a:pPr algn="ctr"/>
                      <a:r>
                        <a:rPr lang="en-US" sz="2400" b="1" dirty="0" smtClean="0">
                          <a:latin typeface="Book Antiqua" pitchFamily="18" charset="0"/>
                        </a:rPr>
                        <a:t>Process</a:t>
                      </a:r>
                      <a:endParaRPr lang="en-US" sz="2400" b="1" dirty="0">
                        <a:latin typeface="Book Antiqua" pitchFamily="18" charset="0"/>
                      </a:endParaRPr>
                    </a:p>
                  </a:txBody>
                  <a:tcPr/>
                </a:tc>
                <a:tc gridSpan="4">
                  <a:txBody>
                    <a:bodyPr/>
                    <a:lstStyle/>
                    <a:p>
                      <a:pPr algn="ctr"/>
                      <a:r>
                        <a:rPr lang="en-US" sz="2400" b="1" dirty="0" smtClean="0">
                          <a:latin typeface="Book Antiqua" pitchFamily="18" charset="0"/>
                        </a:rPr>
                        <a:t>Maximum</a:t>
                      </a:r>
                      <a:endParaRPr lang="en-US" sz="2400" b="1" dirty="0">
                        <a:latin typeface="Book Antiqua"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sz="2400" b="1" dirty="0" smtClean="0">
                          <a:latin typeface="Book Antiqua" pitchFamily="18" charset="0"/>
                        </a:rPr>
                        <a:t>   Allocation </a:t>
                      </a:r>
                      <a:endParaRPr lang="en-US" sz="2400" b="1" dirty="0">
                        <a:latin typeface="Book Antiqua" pitchFamily="18" charset="0"/>
                      </a:endParaRPr>
                    </a:p>
                  </a:txBody>
                  <a:tcPr/>
                </a:tc>
                <a:tc hMerge="1">
                  <a:txBody>
                    <a:bodyPr/>
                    <a:lstStyle/>
                    <a:p>
                      <a:endParaRPr lang="en-US" dirty="0"/>
                    </a:p>
                  </a:txBody>
                  <a:tcPr/>
                </a:tc>
                <a:tc hMerge="1">
                  <a:txBody>
                    <a:bodyPr/>
                    <a:lstStyle/>
                    <a:p>
                      <a:endParaRPr lang="en-US" dirty="0"/>
                    </a:p>
                  </a:txBody>
                  <a:tcPr/>
                </a:tc>
                <a:tc hMerge="1">
                  <a:txBody>
                    <a:bodyPr/>
                    <a:lstStyle/>
                    <a:p>
                      <a:pPr algn="ctr"/>
                      <a:endParaRPr lang="en-US" b="1" dirty="0">
                        <a:latin typeface="Book Antiqua" pitchFamily="18" charset="0"/>
                      </a:endParaRPr>
                    </a:p>
                  </a:txBody>
                  <a:tcPr/>
                </a:tc>
                <a:tc gridSpan="4">
                  <a:txBody>
                    <a:bodyPr/>
                    <a:lstStyle/>
                    <a:p>
                      <a:pPr algn="ctr"/>
                      <a:r>
                        <a:rPr lang="en-US" sz="2400" b="1" dirty="0" smtClean="0">
                          <a:latin typeface="Book Antiqua" pitchFamily="18" charset="0"/>
                        </a:rPr>
                        <a:t>Need</a:t>
                      </a:r>
                      <a:endParaRPr lang="en-US" sz="2400" b="1" dirty="0">
                        <a:latin typeface="Book Antiqua" pitchFamily="18" charset="0"/>
                      </a:endParaRP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r>
              <a:tr h="441960">
                <a:tc>
                  <a:txBody>
                    <a:bodyPr/>
                    <a:lstStyle/>
                    <a:p>
                      <a:endParaRPr lang="en-US" sz="2400" dirty="0">
                        <a:latin typeface="Book Antiqua" pitchFamily="18" charset="0"/>
                      </a:endParaRPr>
                    </a:p>
                  </a:txBody>
                  <a:tcPr/>
                </a:tc>
                <a:tc>
                  <a:txBody>
                    <a:bodyPr/>
                    <a:lstStyle/>
                    <a:p>
                      <a:r>
                        <a:rPr lang="en-US" sz="2400" b="1" dirty="0" smtClean="0">
                          <a:latin typeface="Book Antiqua" pitchFamily="18" charset="0"/>
                        </a:rPr>
                        <a:t>A</a:t>
                      </a:r>
                      <a:endParaRPr lang="en-US" sz="2400" b="1" dirty="0">
                        <a:latin typeface="Book Antiqua" pitchFamily="18" charset="0"/>
                      </a:endParaRPr>
                    </a:p>
                  </a:txBody>
                  <a:tcPr/>
                </a:tc>
                <a:tc>
                  <a:txBody>
                    <a:bodyPr/>
                    <a:lstStyle/>
                    <a:p>
                      <a:r>
                        <a:rPr lang="en-US" sz="2400" b="1" dirty="0" smtClean="0">
                          <a:latin typeface="Book Antiqua" pitchFamily="18" charset="0"/>
                        </a:rPr>
                        <a:t>B</a:t>
                      </a:r>
                      <a:endParaRPr lang="en-US" sz="2400" b="1" dirty="0">
                        <a:latin typeface="Book Antiqua" pitchFamily="18" charset="0"/>
                      </a:endParaRPr>
                    </a:p>
                  </a:txBody>
                  <a:tcPr/>
                </a:tc>
                <a:tc>
                  <a:txBody>
                    <a:bodyPr/>
                    <a:lstStyle/>
                    <a:p>
                      <a:r>
                        <a:rPr lang="en-US" sz="2400" b="1" dirty="0" smtClean="0">
                          <a:latin typeface="Book Antiqua" pitchFamily="18" charset="0"/>
                        </a:rPr>
                        <a:t>C</a:t>
                      </a:r>
                      <a:endParaRPr lang="en-US" sz="2400" b="1" dirty="0">
                        <a:latin typeface="Book Antiqua" pitchFamily="18" charset="0"/>
                      </a:endParaRPr>
                    </a:p>
                  </a:txBody>
                  <a:tcPr/>
                </a:tc>
                <a:tc>
                  <a:txBody>
                    <a:bodyPr/>
                    <a:lstStyle/>
                    <a:p>
                      <a:r>
                        <a:rPr lang="en-US" sz="2400" b="1" dirty="0" smtClean="0">
                          <a:latin typeface="Book Antiqua" pitchFamily="18" charset="0"/>
                        </a:rPr>
                        <a:t>D</a:t>
                      </a:r>
                      <a:endParaRPr lang="en-US" sz="2400" b="1" dirty="0">
                        <a:latin typeface="Book Antiqua" pitchFamily="18" charset="0"/>
                      </a:endParaRPr>
                    </a:p>
                  </a:txBody>
                  <a:tcPr/>
                </a:tc>
                <a:tc>
                  <a:txBody>
                    <a:bodyPr/>
                    <a:lstStyle/>
                    <a:p>
                      <a:r>
                        <a:rPr lang="en-US" sz="2400" b="1" dirty="0" smtClean="0">
                          <a:latin typeface="Book Antiqua" pitchFamily="18" charset="0"/>
                        </a:rPr>
                        <a:t>A</a:t>
                      </a:r>
                      <a:endParaRPr lang="en-US" sz="2400" b="1" dirty="0">
                        <a:latin typeface="Book Antiqua" pitchFamily="18" charset="0"/>
                      </a:endParaRPr>
                    </a:p>
                  </a:txBody>
                  <a:tcPr/>
                </a:tc>
                <a:tc>
                  <a:txBody>
                    <a:bodyPr/>
                    <a:lstStyle/>
                    <a:p>
                      <a:r>
                        <a:rPr lang="en-US" sz="2400" b="1" dirty="0" smtClean="0">
                          <a:latin typeface="Book Antiqua" pitchFamily="18" charset="0"/>
                        </a:rPr>
                        <a:t>B</a:t>
                      </a:r>
                      <a:endParaRPr lang="en-US" sz="2400" b="1" dirty="0">
                        <a:latin typeface="Book Antiqua" pitchFamily="18" charset="0"/>
                      </a:endParaRPr>
                    </a:p>
                  </a:txBody>
                  <a:tcPr/>
                </a:tc>
                <a:tc>
                  <a:txBody>
                    <a:bodyPr/>
                    <a:lstStyle/>
                    <a:p>
                      <a:r>
                        <a:rPr lang="en-US" sz="2400" b="1" dirty="0" smtClean="0">
                          <a:latin typeface="Book Antiqua" pitchFamily="18" charset="0"/>
                        </a:rPr>
                        <a:t>C</a:t>
                      </a:r>
                      <a:endParaRPr lang="en-US" sz="2400" b="1" dirty="0">
                        <a:latin typeface="Book Antiqua" pitchFamily="18" charset="0"/>
                      </a:endParaRPr>
                    </a:p>
                  </a:txBody>
                  <a:tcPr/>
                </a:tc>
                <a:tc>
                  <a:txBody>
                    <a:bodyPr/>
                    <a:lstStyle/>
                    <a:p>
                      <a:r>
                        <a:rPr lang="en-US" sz="2400" b="1" dirty="0" smtClean="0">
                          <a:latin typeface="Book Antiqua" pitchFamily="18" charset="0"/>
                        </a:rPr>
                        <a:t>D</a:t>
                      </a:r>
                      <a:endParaRPr lang="en-US" sz="2400" b="1" dirty="0">
                        <a:latin typeface="Book Antiqua" pitchFamily="18" charset="0"/>
                      </a:endParaRPr>
                    </a:p>
                  </a:txBody>
                  <a:tcPr/>
                </a:tc>
                <a:tc>
                  <a:txBody>
                    <a:bodyPr/>
                    <a:lstStyle/>
                    <a:p>
                      <a:r>
                        <a:rPr lang="en-US" sz="2400" b="1" dirty="0" smtClean="0">
                          <a:latin typeface="Book Antiqua" pitchFamily="18" charset="0"/>
                        </a:rPr>
                        <a:t>A</a:t>
                      </a:r>
                      <a:endParaRPr lang="en-US" sz="2400" b="1" dirty="0">
                        <a:latin typeface="Book Antiqua" pitchFamily="18" charset="0"/>
                      </a:endParaRPr>
                    </a:p>
                  </a:txBody>
                  <a:tcPr/>
                </a:tc>
                <a:tc>
                  <a:txBody>
                    <a:bodyPr/>
                    <a:lstStyle/>
                    <a:p>
                      <a:r>
                        <a:rPr lang="en-US" sz="2400" b="1" dirty="0" smtClean="0">
                          <a:latin typeface="Book Antiqua" pitchFamily="18" charset="0"/>
                        </a:rPr>
                        <a:t>B</a:t>
                      </a:r>
                      <a:endParaRPr lang="en-US" sz="2400" b="1" dirty="0">
                        <a:latin typeface="Book Antiqua" pitchFamily="18" charset="0"/>
                      </a:endParaRPr>
                    </a:p>
                  </a:txBody>
                  <a:tcPr/>
                </a:tc>
                <a:tc>
                  <a:txBody>
                    <a:bodyPr/>
                    <a:lstStyle/>
                    <a:p>
                      <a:r>
                        <a:rPr lang="en-US" sz="2400" b="1" smtClean="0">
                          <a:latin typeface="Book Antiqua" pitchFamily="18" charset="0"/>
                        </a:rPr>
                        <a:t>C</a:t>
                      </a:r>
                      <a:endParaRPr lang="en-US" sz="2400" b="1" dirty="0">
                        <a:latin typeface="Book Antiqua" pitchFamily="18" charset="0"/>
                      </a:endParaRPr>
                    </a:p>
                  </a:txBody>
                  <a:tcPr/>
                </a:tc>
                <a:tc>
                  <a:txBody>
                    <a:bodyPr/>
                    <a:lstStyle/>
                    <a:p>
                      <a:r>
                        <a:rPr lang="en-US" sz="2400" b="1" dirty="0" smtClean="0">
                          <a:latin typeface="Book Antiqua" pitchFamily="18" charset="0"/>
                        </a:rPr>
                        <a:t>D</a:t>
                      </a:r>
                      <a:endParaRPr lang="en-US" sz="2400" b="1" dirty="0">
                        <a:latin typeface="Book Antiqua" pitchFamily="18" charset="0"/>
                      </a:endParaRPr>
                    </a:p>
                  </a:txBody>
                  <a:tcPr/>
                </a:tc>
              </a:tr>
              <a:tr h="441960">
                <a:tc>
                  <a:txBody>
                    <a:bodyPr/>
                    <a:lstStyle/>
                    <a:p>
                      <a:r>
                        <a:rPr lang="en-US" sz="2400" b="1" dirty="0" smtClean="0">
                          <a:latin typeface="Book Antiqua" pitchFamily="18" charset="0"/>
                        </a:rPr>
                        <a:t>P1</a:t>
                      </a:r>
                      <a:endParaRPr lang="en-US" sz="2400" b="1" dirty="0">
                        <a:latin typeface="Book Antiqua" pitchFamily="18" charset="0"/>
                      </a:endParaRPr>
                    </a:p>
                  </a:txBody>
                  <a:tcPr/>
                </a:tc>
                <a:tc>
                  <a:txBody>
                    <a:bodyPr/>
                    <a:lstStyle/>
                    <a:p>
                      <a:r>
                        <a:rPr lang="en-US" sz="2800" b="1" dirty="0" smtClean="0">
                          <a:latin typeface="Book Antiqua" pitchFamily="18" charset="0"/>
                        </a:rPr>
                        <a:t>3</a:t>
                      </a:r>
                      <a:endParaRPr lang="en-US" sz="2800" b="1" dirty="0">
                        <a:latin typeface="Book Antiqua" pitchFamily="18" charset="0"/>
                      </a:endParaRPr>
                    </a:p>
                  </a:txBody>
                  <a:tcPr/>
                </a:tc>
                <a:tc>
                  <a:txBody>
                    <a:bodyPr/>
                    <a:lstStyle/>
                    <a:p>
                      <a:r>
                        <a:rPr lang="en-US" sz="2800" b="1" dirty="0" smtClean="0">
                          <a:latin typeface="Book Antiqua" pitchFamily="18" charset="0"/>
                        </a:rPr>
                        <a:t>3</a:t>
                      </a:r>
                      <a:endParaRPr lang="en-US" sz="2800" b="1" dirty="0">
                        <a:latin typeface="Book Antiqua" pitchFamily="18" charset="0"/>
                      </a:endParaRPr>
                    </a:p>
                  </a:txBody>
                  <a:tcPr/>
                </a:tc>
                <a:tc>
                  <a:txBody>
                    <a:bodyPr/>
                    <a:lstStyle/>
                    <a:p>
                      <a:r>
                        <a:rPr lang="en-US" sz="2800" b="1" dirty="0" smtClean="0">
                          <a:latin typeface="Book Antiqua" pitchFamily="18" charset="0"/>
                        </a:rPr>
                        <a:t>2</a:t>
                      </a:r>
                      <a:endParaRPr lang="en-US" sz="2800" b="1" dirty="0">
                        <a:latin typeface="Book Antiqua" pitchFamily="18" charset="0"/>
                      </a:endParaRPr>
                    </a:p>
                  </a:txBody>
                  <a:tcPr/>
                </a:tc>
                <a:tc>
                  <a:txBody>
                    <a:bodyPr/>
                    <a:lstStyle/>
                    <a:p>
                      <a:r>
                        <a:rPr lang="en-US" sz="2800" b="1" dirty="0" smtClean="0">
                          <a:latin typeface="Book Antiqua" pitchFamily="18" charset="0"/>
                        </a:rPr>
                        <a:t>2</a:t>
                      </a:r>
                      <a:endParaRPr lang="en-US" sz="2800" b="1" dirty="0">
                        <a:latin typeface="Book Antiqua" pitchFamily="18" charset="0"/>
                      </a:endParaRPr>
                    </a:p>
                  </a:txBody>
                  <a:tcPr/>
                </a:tc>
                <a:tc>
                  <a:txBody>
                    <a:bodyPr/>
                    <a:lstStyle/>
                    <a:p>
                      <a:r>
                        <a:rPr lang="en-US" sz="2800" b="1" dirty="0" smtClean="0">
                          <a:latin typeface="Book Antiqua" pitchFamily="18" charset="0"/>
                        </a:rPr>
                        <a:t>1</a:t>
                      </a:r>
                      <a:endParaRPr lang="en-US" sz="2800" b="1" dirty="0">
                        <a:latin typeface="Book Antiqua" pitchFamily="18" charset="0"/>
                      </a:endParaRPr>
                    </a:p>
                  </a:txBody>
                  <a:tcPr/>
                </a:tc>
                <a:tc>
                  <a:txBody>
                    <a:bodyPr/>
                    <a:lstStyle/>
                    <a:p>
                      <a:r>
                        <a:rPr lang="en-US" sz="2800" b="1" dirty="0" smtClean="0">
                          <a:latin typeface="Book Antiqua" pitchFamily="18" charset="0"/>
                        </a:rPr>
                        <a:t>2</a:t>
                      </a:r>
                      <a:endParaRPr lang="en-US" sz="2800" b="1" dirty="0">
                        <a:latin typeface="Book Antiqua" pitchFamily="18" charset="0"/>
                      </a:endParaRPr>
                    </a:p>
                  </a:txBody>
                  <a:tcPr/>
                </a:tc>
                <a:tc>
                  <a:txBody>
                    <a:bodyPr/>
                    <a:lstStyle/>
                    <a:p>
                      <a:r>
                        <a:rPr lang="en-US" sz="2800" b="1" dirty="0" smtClean="0">
                          <a:latin typeface="Book Antiqua" pitchFamily="18" charset="0"/>
                        </a:rPr>
                        <a:t>2</a:t>
                      </a:r>
                      <a:endParaRPr lang="en-US" sz="2800" b="1" dirty="0">
                        <a:latin typeface="Book Antiqua" pitchFamily="18" charset="0"/>
                      </a:endParaRPr>
                    </a:p>
                  </a:txBody>
                  <a:tcPr/>
                </a:tc>
                <a:tc>
                  <a:txBody>
                    <a:bodyPr/>
                    <a:lstStyle/>
                    <a:p>
                      <a:r>
                        <a:rPr lang="en-US" sz="2800" b="1" dirty="0" smtClean="0">
                          <a:latin typeface="Book Antiqua" pitchFamily="18" charset="0"/>
                        </a:rPr>
                        <a:t>1</a:t>
                      </a:r>
                      <a:endParaRPr lang="en-US" sz="2800" b="1" dirty="0">
                        <a:latin typeface="Book Antiqua" pitchFamily="18" charset="0"/>
                      </a:endParaRPr>
                    </a:p>
                  </a:txBody>
                  <a:tcPr/>
                </a:tc>
                <a:tc>
                  <a:txBody>
                    <a:bodyPr/>
                    <a:lstStyle/>
                    <a:p>
                      <a:r>
                        <a:rPr lang="en-US" sz="2800" b="1" dirty="0" smtClean="0">
                          <a:latin typeface="Book Antiqua" pitchFamily="18" charset="0"/>
                        </a:rPr>
                        <a:t>2</a:t>
                      </a:r>
                      <a:endParaRPr lang="en-US" sz="2800" b="1" dirty="0">
                        <a:latin typeface="Book Antiqua" pitchFamily="18" charset="0"/>
                      </a:endParaRPr>
                    </a:p>
                  </a:txBody>
                  <a:tcPr/>
                </a:tc>
                <a:tc>
                  <a:txBody>
                    <a:bodyPr/>
                    <a:lstStyle/>
                    <a:p>
                      <a:r>
                        <a:rPr lang="en-US" sz="2800" b="1" dirty="0" smtClean="0">
                          <a:latin typeface="Book Antiqua" pitchFamily="18" charset="0"/>
                        </a:rPr>
                        <a:t>1</a:t>
                      </a:r>
                      <a:endParaRPr lang="en-US" sz="2800" b="1" dirty="0">
                        <a:latin typeface="Book Antiqua" pitchFamily="18" charset="0"/>
                      </a:endParaRPr>
                    </a:p>
                  </a:txBody>
                  <a:tcPr/>
                </a:tc>
                <a:tc>
                  <a:txBody>
                    <a:bodyPr/>
                    <a:lstStyle/>
                    <a:p>
                      <a:r>
                        <a:rPr lang="en-US" sz="2800" b="1" dirty="0" smtClean="0">
                          <a:latin typeface="Book Antiqua" pitchFamily="18" charset="0"/>
                        </a:rPr>
                        <a:t>0</a:t>
                      </a:r>
                      <a:endParaRPr lang="en-US" sz="2800" b="1" dirty="0">
                        <a:latin typeface="Book Antiqua" pitchFamily="18" charset="0"/>
                      </a:endParaRPr>
                    </a:p>
                  </a:txBody>
                  <a:tcPr/>
                </a:tc>
                <a:tc>
                  <a:txBody>
                    <a:bodyPr/>
                    <a:lstStyle/>
                    <a:p>
                      <a:r>
                        <a:rPr lang="en-US" sz="2800" b="1" dirty="0" smtClean="0">
                          <a:latin typeface="Book Antiqua" pitchFamily="18" charset="0"/>
                        </a:rPr>
                        <a:t>1</a:t>
                      </a:r>
                      <a:endParaRPr lang="en-US" sz="2800" b="1" dirty="0">
                        <a:latin typeface="Book Antiqua" pitchFamily="18" charset="0"/>
                      </a:endParaRPr>
                    </a:p>
                  </a:txBody>
                  <a:tcPr/>
                </a:tc>
              </a:tr>
              <a:tr h="441960">
                <a:tc>
                  <a:txBody>
                    <a:bodyPr/>
                    <a:lstStyle/>
                    <a:p>
                      <a:r>
                        <a:rPr lang="en-US" sz="2400" b="1" dirty="0" smtClean="0">
                          <a:latin typeface="Book Antiqua" pitchFamily="18" charset="0"/>
                        </a:rPr>
                        <a:t>P2</a:t>
                      </a:r>
                      <a:endParaRPr lang="en-US" sz="2400" b="1" dirty="0">
                        <a:latin typeface="Book Antiqua" pitchFamily="18" charset="0"/>
                      </a:endParaRPr>
                    </a:p>
                  </a:txBody>
                  <a:tcPr/>
                </a:tc>
                <a:tc>
                  <a:txBody>
                    <a:bodyPr/>
                    <a:lstStyle/>
                    <a:p>
                      <a:r>
                        <a:rPr lang="en-US" sz="2400" dirty="0" smtClean="0">
                          <a:latin typeface="Book Antiqua" pitchFamily="18" charset="0"/>
                        </a:rPr>
                        <a:t>1</a:t>
                      </a:r>
                      <a:endParaRPr lang="en-US" sz="2400" dirty="0">
                        <a:latin typeface="Book Antiqua" pitchFamily="18" charset="0"/>
                      </a:endParaRPr>
                    </a:p>
                  </a:txBody>
                  <a:tcPr/>
                </a:tc>
                <a:tc>
                  <a:txBody>
                    <a:bodyPr/>
                    <a:lstStyle/>
                    <a:p>
                      <a:r>
                        <a:rPr lang="en-US" sz="2400" dirty="0" smtClean="0">
                          <a:latin typeface="Book Antiqua" pitchFamily="18" charset="0"/>
                        </a:rPr>
                        <a:t>2</a:t>
                      </a:r>
                      <a:endParaRPr lang="en-US" sz="2400" dirty="0">
                        <a:latin typeface="Book Antiqua" pitchFamily="18" charset="0"/>
                      </a:endParaRPr>
                    </a:p>
                  </a:txBody>
                  <a:tcPr/>
                </a:tc>
                <a:tc>
                  <a:txBody>
                    <a:bodyPr/>
                    <a:lstStyle/>
                    <a:p>
                      <a:r>
                        <a:rPr lang="en-US" sz="2400" dirty="0" smtClean="0">
                          <a:latin typeface="Book Antiqua" pitchFamily="18" charset="0"/>
                        </a:rPr>
                        <a:t>3</a:t>
                      </a:r>
                      <a:endParaRPr lang="en-US" sz="2400" dirty="0">
                        <a:latin typeface="Book Antiqua" pitchFamily="18" charset="0"/>
                      </a:endParaRPr>
                    </a:p>
                  </a:txBody>
                  <a:tcPr/>
                </a:tc>
                <a:tc>
                  <a:txBody>
                    <a:bodyPr/>
                    <a:lstStyle/>
                    <a:p>
                      <a:r>
                        <a:rPr lang="en-US" sz="2400" dirty="0" smtClean="0">
                          <a:latin typeface="Book Antiqua" pitchFamily="18" charset="0"/>
                        </a:rPr>
                        <a:t>4</a:t>
                      </a:r>
                      <a:endParaRPr lang="en-US" sz="2400" dirty="0">
                        <a:latin typeface="Book Antiqua" pitchFamily="18" charset="0"/>
                      </a:endParaRPr>
                    </a:p>
                  </a:txBody>
                  <a:tcPr/>
                </a:tc>
                <a:tc>
                  <a:txBody>
                    <a:bodyPr/>
                    <a:lstStyle/>
                    <a:p>
                      <a:r>
                        <a:rPr lang="en-US" sz="2400" dirty="0" smtClean="0">
                          <a:latin typeface="Book Antiqua" pitchFamily="18" charset="0"/>
                        </a:rPr>
                        <a:t>1</a:t>
                      </a:r>
                      <a:endParaRPr lang="en-US" sz="2400" dirty="0">
                        <a:latin typeface="Book Antiqua" pitchFamily="18" charset="0"/>
                      </a:endParaRPr>
                    </a:p>
                  </a:txBody>
                  <a:tcPr/>
                </a:tc>
                <a:tc>
                  <a:txBody>
                    <a:bodyPr/>
                    <a:lstStyle/>
                    <a:p>
                      <a:r>
                        <a:rPr lang="en-US" sz="2400" dirty="0" smtClean="0">
                          <a:latin typeface="Book Antiqua" pitchFamily="18" charset="0"/>
                        </a:rPr>
                        <a:t>0</a:t>
                      </a:r>
                      <a:endParaRPr lang="en-US" sz="2400" dirty="0">
                        <a:latin typeface="Book Antiqua" pitchFamily="18" charset="0"/>
                      </a:endParaRPr>
                    </a:p>
                  </a:txBody>
                  <a:tcPr/>
                </a:tc>
                <a:tc>
                  <a:txBody>
                    <a:bodyPr/>
                    <a:lstStyle/>
                    <a:p>
                      <a:r>
                        <a:rPr lang="en-US" sz="2400" dirty="0" smtClean="0">
                          <a:latin typeface="Book Antiqua" pitchFamily="18" charset="0"/>
                        </a:rPr>
                        <a:t>3</a:t>
                      </a:r>
                      <a:endParaRPr lang="en-US" sz="2400" dirty="0">
                        <a:latin typeface="Book Antiqua" pitchFamily="18" charset="0"/>
                      </a:endParaRPr>
                    </a:p>
                  </a:txBody>
                  <a:tcPr/>
                </a:tc>
                <a:tc>
                  <a:txBody>
                    <a:bodyPr/>
                    <a:lstStyle/>
                    <a:p>
                      <a:r>
                        <a:rPr lang="en-US" sz="2400" dirty="0" smtClean="0">
                          <a:latin typeface="Book Antiqua" pitchFamily="18" charset="0"/>
                        </a:rPr>
                        <a:t>3</a:t>
                      </a:r>
                      <a:endParaRPr lang="en-US" sz="2400" dirty="0">
                        <a:latin typeface="Book Antiqua" pitchFamily="18" charset="0"/>
                      </a:endParaRPr>
                    </a:p>
                  </a:txBody>
                  <a:tcPr/>
                </a:tc>
                <a:tc>
                  <a:txBody>
                    <a:bodyPr/>
                    <a:lstStyle/>
                    <a:p>
                      <a:r>
                        <a:rPr lang="en-US" sz="2400" dirty="0" smtClean="0">
                          <a:latin typeface="Book Antiqua" pitchFamily="18" charset="0"/>
                        </a:rPr>
                        <a:t>0</a:t>
                      </a:r>
                      <a:endParaRPr lang="en-US" sz="2400" dirty="0">
                        <a:latin typeface="Book Antiqua" pitchFamily="18" charset="0"/>
                      </a:endParaRPr>
                    </a:p>
                  </a:txBody>
                  <a:tcPr/>
                </a:tc>
                <a:tc>
                  <a:txBody>
                    <a:bodyPr/>
                    <a:lstStyle/>
                    <a:p>
                      <a:r>
                        <a:rPr lang="en-US" sz="2400" dirty="0" smtClean="0">
                          <a:latin typeface="Book Antiqua" pitchFamily="18" charset="0"/>
                        </a:rPr>
                        <a:t>2</a:t>
                      </a:r>
                      <a:endParaRPr lang="en-US" sz="2400" dirty="0">
                        <a:latin typeface="Book Antiqua" pitchFamily="18" charset="0"/>
                      </a:endParaRPr>
                    </a:p>
                  </a:txBody>
                  <a:tcPr/>
                </a:tc>
                <a:tc>
                  <a:txBody>
                    <a:bodyPr/>
                    <a:lstStyle/>
                    <a:p>
                      <a:r>
                        <a:rPr lang="en-US" sz="2400" dirty="0" smtClean="0">
                          <a:latin typeface="Book Antiqua" pitchFamily="18" charset="0"/>
                        </a:rPr>
                        <a:t>0</a:t>
                      </a:r>
                      <a:endParaRPr lang="en-US" sz="2400" dirty="0">
                        <a:latin typeface="Book Antiqua" pitchFamily="18" charset="0"/>
                      </a:endParaRPr>
                    </a:p>
                  </a:txBody>
                  <a:tcPr/>
                </a:tc>
                <a:tc>
                  <a:txBody>
                    <a:bodyPr/>
                    <a:lstStyle/>
                    <a:p>
                      <a:r>
                        <a:rPr lang="en-US" sz="2400" dirty="0" smtClean="0">
                          <a:latin typeface="Book Antiqua" pitchFamily="18" charset="0"/>
                        </a:rPr>
                        <a:t>1</a:t>
                      </a:r>
                      <a:endParaRPr lang="en-US" sz="2400" dirty="0">
                        <a:latin typeface="Book Antiqua" pitchFamily="18" charset="0"/>
                      </a:endParaRPr>
                    </a:p>
                  </a:txBody>
                  <a:tcPr/>
                </a:tc>
              </a:tr>
              <a:tr h="441960">
                <a:tc>
                  <a:txBody>
                    <a:bodyPr/>
                    <a:lstStyle/>
                    <a:p>
                      <a:r>
                        <a:rPr lang="en-US" sz="2400" b="1" dirty="0" smtClean="0">
                          <a:latin typeface="Book Antiqua" pitchFamily="18" charset="0"/>
                        </a:rPr>
                        <a:t>P3</a:t>
                      </a:r>
                      <a:endParaRPr lang="en-US" sz="2400" b="1" dirty="0">
                        <a:latin typeface="Book Antiqua" pitchFamily="18" charset="0"/>
                      </a:endParaRPr>
                    </a:p>
                  </a:txBody>
                  <a:tcPr/>
                </a:tc>
                <a:tc>
                  <a:txBody>
                    <a:bodyPr/>
                    <a:lstStyle/>
                    <a:p>
                      <a:r>
                        <a:rPr lang="en-US" sz="2400" dirty="0" smtClean="0">
                          <a:latin typeface="Book Antiqua" pitchFamily="18" charset="0"/>
                        </a:rPr>
                        <a:t>1</a:t>
                      </a:r>
                      <a:endParaRPr lang="en-US" sz="2400" dirty="0">
                        <a:latin typeface="Book Antiqua" pitchFamily="18" charset="0"/>
                      </a:endParaRPr>
                    </a:p>
                  </a:txBody>
                  <a:tcPr/>
                </a:tc>
                <a:tc>
                  <a:txBody>
                    <a:bodyPr/>
                    <a:lstStyle/>
                    <a:p>
                      <a:r>
                        <a:rPr lang="en-US" sz="2400" dirty="0" smtClean="0">
                          <a:latin typeface="Book Antiqua" pitchFamily="18" charset="0"/>
                        </a:rPr>
                        <a:t>3</a:t>
                      </a:r>
                      <a:endParaRPr lang="en-US" sz="2400" dirty="0">
                        <a:latin typeface="Book Antiqua" pitchFamily="18" charset="0"/>
                      </a:endParaRPr>
                    </a:p>
                  </a:txBody>
                  <a:tcPr/>
                </a:tc>
                <a:tc>
                  <a:txBody>
                    <a:bodyPr/>
                    <a:lstStyle/>
                    <a:p>
                      <a:r>
                        <a:rPr lang="en-US" sz="2400" dirty="0" smtClean="0">
                          <a:latin typeface="Book Antiqua" pitchFamily="18" charset="0"/>
                        </a:rPr>
                        <a:t>5</a:t>
                      </a:r>
                      <a:endParaRPr lang="en-US" sz="2400" dirty="0">
                        <a:latin typeface="Book Antiqua" pitchFamily="18" charset="0"/>
                      </a:endParaRPr>
                    </a:p>
                  </a:txBody>
                  <a:tcPr/>
                </a:tc>
                <a:tc>
                  <a:txBody>
                    <a:bodyPr/>
                    <a:lstStyle/>
                    <a:p>
                      <a:r>
                        <a:rPr lang="en-US" sz="2400" dirty="0" smtClean="0">
                          <a:latin typeface="Book Antiqua" pitchFamily="18" charset="0"/>
                        </a:rPr>
                        <a:t>0</a:t>
                      </a:r>
                      <a:endParaRPr lang="en-US" sz="2400" dirty="0">
                        <a:latin typeface="Book Antiqua" pitchFamily="18" charset="0"/>
                      </a:endParaRPr>
                    </a:p>
                  </a:txBody>
                  <a:tcPr/>
                </a:tc>
                <a:tc>
                  <a:txBody>
                    <a:bodyPr/>
                    <a:lstStyle/>
                    <a:p>
                      <a:r>
                        <a:rPr lang="en-US" sz="2400" dirty="0" smtClean="0">
                          <a:latin typeface="Book Antiqua" pitchFamily="18" charset="0"/>
                        </a:rPr>
                        <a:t>1</a:t>
                      </a:r>
                      <a:endParaRPr lang="en-US" sz="2400" dirty="0">
                        <a:latin typeface="Book Antiqua" pitchFamily="18" charset="0"/>
                      </a:endParaRPr>
                    </a:p>
                  </a:txBody>
                  <a:tcPr/>
                </a:tc>
                <a:tc>
                  <a:txBody>
                    <a:bodyPr/>
                    <a:lstStyle/>
                    <a:p>
                      <a:r>
                        <a:rPr lang="en-US" sz="2400" dirty="0" smtClean="0">
                          <a:latin typeface="Book Antiqua" pitchFamily="18" charset="0"/>
                        </a:rPr>
                        <a:t>2</a:t>
                      </a:r>
                      <a:endParaRPr lang="en-US" sz="2400" dirty="0">
                        <a:latin typeface="Book Antiqua" pitchFamily="18" charset="0"/>
                      </a:endParaRPr>
                    </a:p>
                  </a:txBody>
                  <a:tcPr/>
                </a:tc>
                <a:tc>
                  <a:txBody>
                    <a:bodyPr/>
                    <a:lstStyle/>
                    <a:p>
                      <a:r>
                        <a:rPr lang="en-US" sz="2400" dirty="0" smtClean="0">
                          <a:latin typeface="Book Antiqua" pitchFamily="18" charset="0"/>
                        </a:rPr>
                        <a:t>1</a:t>
                      </a:r>
                      <a:endParaRPr lang="en-US" sz="2400" dirty="0">
                        <a:latin typeface="Book Antiqua" pitchFamily="18" charset="0"/>
                      </a:endParaRPr>
                    </a:p>
                  </a:txBody>
                  <a:tcPr/>
                </a:tc>
                <a:tc>
                  <a:txBody>
                    <a:bodyPr/>
                    <a:lstStyle/>
                    <a:p>
                      <a:r>
                        <a:rPr lang="en-US" sz="2400" dirty="0" smtClean="0">
                          <a:latin typeface="Book Antiqua" pitchFamily="18" charset="0"/>
                        </a:rPr>
                        <a:t>0</a:t>
                      </a:r>
                      <a:endParaRPr lang="en-US" sz="2400" dirty="0">
                        <a:latin typeface="Book Antiqua" pitchFamily="18" charset="0"/>
                      </a:endParaRPr>
                    </a:p>
                  </a:txBody>
                  <a:tcPr/>
                </a:tc>
                <a:tc>
                  <a:txBody>
                    <a:bodyPr/>
                    <a:lstStyle/>
                    <a:p>
                      <a:r>
                        <a:rPr lang="en-US" sz="2400" dirty="0" smtClean="0">
                          <a:latin typeface="Book Antiqua" pitchFamily="18" charset="0"/>
                        </a:rPr>
                        <a:t>0</a:t>
                      </a:r>
                      <a:endParaRPr lang="en-US" sz="2400" dirty="0">
                        <a:latin typeface="Book Antiqua" pitchFamily="18" charset="0"/>
                      </a:endParaRPr>
                    </a:p>
                  </a:txBody>
                  <a:tcPr/>
                </a:tc>
                <a:tc>
                  <a:txBody>
                    <a:bodyPr/>
                    <a:lstStyle/>
                    <a:p>
                      <a:r>
                        <a:rPr lang="en-US" sz="2400" dirty="0" smtClean="0">
                          <a:latin typeface="Book Antiqua" pitchFamily="18" charset="0"/>
                        </a:rPr>
                        <a:t>1</a:t>
                      </a:r>
                      <a:endParaRPr lang="en-US" sz="2400" dirty="0">
                        <a:latin typeface="Book Antiqua" pitchFamily="18" charset="0"/>
                      </a:endParaRPr>
                    </a:p>
                  </a:txBody>
                  <a:tcPr/>
                </a:tc>
                <a:tc>
                  <a:txBody>
                    <a:bodyPr/>
                    <a:lstStyle/>
                    <a:p>
                      <a:r>
                        <a:rPr lang="en-US" sz="2400" dirty="0" smtClean="0">
                          <a:latin typeface="Book Antiqua" pitchFamily="18" charset="0"/>
                        </a:rPr>
                        <a:t>4</a:t>
                      </a:r>
                      <a:endParaRPr lang="en-US" sz="2400" dirty="0">
                        <a:latin typeface="Book Antiqua" pitchFamily="18" charset="0"/>
                      </a:endParaRPr>
                    </a:p>
                  </a:txBody>
                  <a:tcPr/>
                </a:tc>
                <a:tc>
                  <a:txBody>
                    <a:bodyPr/>
                    <a:lstStyle/>
                    <a:p>
                      <a:r>
                        <a:rPr lang="en-US" sz="2400" dirty="0" smtClean="0">
                          <a:latin typeface="Book Antiqua" pitchFamily="18" charset="0"/>
                        </a:rPr>
                        <a:t>0</a:t>
                      </a:r>
                      <a:endParaRPr lang="en-US" sz="2400" dirty="0">
                        <a:latin typeface="Book Antiqua" pitchFamily="18" charset="0"/>
                      </a:endParaRPr>
                    </a:p>
                  </a:txBody>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686800" cy="4525963"/>
          </a:xfrm>
        </p:spPr>
        <p:txBody>
          <a:bodyPr/>
          <a:lstStyle/>
          <a:p>
            <a:pPr algn="just">
              <a:buNone/>
            </a:pPr>
            <a:r>
              <a:rPr lang="en-US" b="1" dirty="0" smtClean="0">
                <a:latin typeface="Book Antiqua" pitchFamily="18" charset="0"/>
              </a:rPr>
              <a:t>Q1) Which one of the following is the deadlock avoidance algorithm?</a:t>
            </a:r>
          </a:p>
          <a:p>
            <a:pPr>
              <a:buNone/>
            </a:pPr>
            <a:r>
              <a:rPr lang="en-US" dirty="0" smtClean="0">
                <a:latin typeface="Book Antiqua" pitchFamily="18" charset="0"/>
              </a:rPr>
              <a:t/>
            </a:r>
            <a:br>
              <a:rPr lang="en-US" dirty="0" smtClean="0">
                <a:latin typeface="Book Antiqua" pitchFamily="18" charset="0"/>
              </a:rPr>
            </a:br>
            <a:r>
              <a:rPr lang="en-US" dirty="0" smtClean="0">
                <a:latin typeface="Book Antiqua" pitchFamily="18" charset="0"/>
              </a:rPr>
              <a:t>a) </a:t>
            </a:r>
            <a:r>
              <a:rPr lang="en-US" b="1" dirty="0" smtClean="0">
                <a:latin typeface="Book Antiqua" pitchFamily="18" charset="0"/>
              </a:rPr>
              <a:t>Banker’s algorithm</a:t>
            </a:r>
            <a:r>
              <a:rPr lang="en-US" dirty="0" smtClean="0">
                <a:latin typeface="Book Antiqua" pitchFamily="18" charset="0"/>
              </a:rPr>
              <a:t/>
            </a:r>
            <a:br>
              <a:rPr lang="en-US" dirty="0" smtClean="0">
                <a:latin typeface="Book Antiqua" pitchFamily="18" charset="0"/>
              </a:rPr>
            </a:br>
            <a:r>
              <a:rPr lang="en-US" dirty="0" smtClean="0">
                <a:latin typeface="Book Antiqua" pitchFamily="18" charset="0"/>
              </a:rPr>
              <a:t>b) Round-robin algorithm</a:t>
            </a:r>
            <a:br>
              <a:rPr lang="en-US" dirty="0" smtClean="0">
                <a:latin typeface="Book Antiqua" pitchFamily="18" charset="0"/>
              </a:rPr>
            </a:br>
            <a:r>
              <a:rPr lang="en-US" dirty="0" smtClean="0">
                <a:latin typeface="Book Antiqua" pitchFamily="18" charset="0"/>
              </a:rPr>
              <a:t>c) Elevator algorithm</a:t>
            </a:r>
            <a:br>
              <a:rPr lang="en-US" dirty="0" smtClean="0">
                <a:latin typeface="Book Antiqua" pitchFamily="18" charset="0"/>
              </a:rPr>
            </a:br>
            <a:r>
              <a:rPr lang="en-US" dirty="0" smtClean="0">
                <a:latin typeface="Book Antiqua" pitchFamily="18" charset="0"/>
              </a:rPr>
              <a:t>d) </a:t>
            </a:r>
            <a:r>
              <a:rPr lang="en-US" dirty="0" err="1" smtClean="0">
                <a:latin typeface="Book Antiqua" pitchFamily="18" charset="0"/>
              </a:rPr>
              <a:t>Karn’s</a:t>
            </a:r>
            <a:r>
              <a:rPr lang="en-US" dirty="0" smtClean="0">
                <a:latin typeface="Book Antiqua" pitchFamily="18" charset="0"/>
              </a:rPr>
              <a:t> algorithm</a:t>
            </a:r>
            <a:endParaRPr lang="en-US" dirty="0">
              <a:latin typeface="Book Antiqua"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86800" cy="5592763"/>
          </a:xfrm>
        </p:spPr>
        <p:txBody>
          <a:bodyPr>
            <a:normAutofit/>
          </a:bodyPr>
          <a:lstStyle/>
          <a:p>
            <a:pPr>
              <a:buNone/>
            </a:pPr>
            <a:r>
              <a:rPr lang="en-US" b="1" dirty="0" smtClean="0">
                <a:latin typeface="Book Antiqua" pitchFamily="18" charset="0"/>
              </a:rPr>
              <a:t>Q2) A state is safe, if </a:t>
            </a:r>
            <a:r>
              <a:rPr lang="en-US" dirty="0" smtClean="0"/>
              <a:t/>
            </a:r>
            <a:br>
              <a:rPr lang="en-US" dirty="0" smtClean="0"/>
            </a:br>
            <a:endParaRPr lang="en-US" dirty="0" smtClean="0"/>
          </a:p>
          <a:p>
            <a:pPr algn="just">
              <a:buNone/>
            </a:pPr>
            <a:r>
              <a:rPr lang="en-US" dirty="0" smtClean="0">
                <a:latin typeface="Book Antiqua" pitchFamily="18" charset="0"/>
              </a:rPr>
              <a:t>a) The system does not crash due to deadlock occurrence</a:t>
            </a:r>
          </a:p>
          <a:p>
            <a:pPr algn="just">
              <a:buNone/>
            </a:pPr>
            <a:r>
              <a:rPr lang="en-US" dirty="0" smtClean="0">
                <a:latin typeface="Book Antiqua" pitchFamily="18" charset="0"/>
              </a:rPr>
              <a:t>b) </a:t>
            </a:r>
            <a:r>
              <a:rPr lang="en-US" b="1" dirty="0" smtClean="0">
                <a:latin typeface="Book Antiqua" pitchFamily="18" charset="0"/>
              </a:rPr>
              <a:t>The system can allocate resources to each process in some order and still avoid a deadlock</a:t>
            </a:r>
          </a:p>
          <a:p>
            <a:pPr algn="just">
              <a:buNone/>
            </a:pPr>
            <a:r>
              <a:rPr lang="en-US" dirty="0" smtClean="0">
                <a:latin typeface="Book Antiqua" pitchFamily="18" charset="0"/>
              </a:rPr>
              <a:t>c) The state keeps the system protected and safe</a:t>
            </a:r>
          </a:p>
          <a:p>
            <a:pPr algn="just">
              <a:buNone/>
            </a:pPr>
            <a:r>
              <a:rPr lang="en-US" dirty="0" smtClean="0">
                <a:latin typeface="Book Antiqua" pitchFamily="18" charset="0"/>
              </a:rPr>
              <a:t>d) All of the mentioned</a:t>
            </a:r>
            <a:endParaRPr lang="en-US" dirty="0">
              <a:latin typeface="Book Antiqua"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705600"/>
          </a:xfrm>
        </p:spPr>
        <p:txBody>
          <a:bodyPr>
            <a:normAutofit fontScale="77500" lnSpcReduction="20000"/>
          </a:bodyPr>
          <a:lstStyle/>
          <a:p>
            <a:pPr>
              <a:buNone/>
            </a:pPr>
            <a:r>
              <a:rPr lang="en-US" sz="4200" b="1" dirty="0" smtClean="0">
                <a:latin typeface="Book Antiqua" pitchFamily="18" charset="0"/>
              </a:rPr>
              <a:t>2) Deadlock Prevention</a:t>
            </a:r>
            <a:endParaRPr lang="en-US" dirty="0" smtClean="0">
              <a:latin typeface="Book Antiqua" pitchFamily="18" charset="0"/>
            </a:endParaRPr>
          </a:p>
          <a:p>
            <a:pPr algn="just">
              <a:buNone/>
            </a:pPr>
            <a:r>
              <a:rPr lang="en-US" dirty="0" smtClean="0">
                <a:latin typeface="Book Antiqua" pitchFamily="18" charset="0"/>
              </a:rPr>
              <a:t>	It means that we design such a system where there is no chance of having a deadlock. </a:t>
            </a:r>
            <a:r>
              <a:rPr lang="en-US" b="1" dirty="0" smtClean="0">
                <a:latin typeface="Book Antiqua" pitchFamily="18" charset="0"/>
              </a:rPr>
              <a:t>(Eliminate the Conditions)</a:t>
            </a:r>
          </a:p>
          <a:p>
            <a:pPr algn="just"/>
            <a:r>
              <a:rPr lang="en-US" b="1" dirty="0" smtClean="0">
                <a:latin typeface="Book Antiqua" pitchFamily="18" charset="0"/>
              </a:rPr>
              <a:t>Mutual exclusion</a:t>
            </a:r>
            <a:r>
              <a:rPr lang="en-US" dirty="0" smtClean="0">
                <a:latin typeface="Book Antiqua" pitchFamily="18" charset="0"/>
              </a:rPr>
              <a:t>	</a:t>
            </a:r>
          </a:p>
          <a:p>
            <a:pPr algn="just">
              <a:buNone/>
            </a:pPr>
            <a:r>
              <a:rPr lang="en-US" dirty="0" smtClean="0">
                <a:latin typeface="Book Antiqua" pitchFamily="18" charset="0"/>
              </a:rPr>
              <a:t>	At a time only one process allowed to share resource/s. It can’t be resolved as it is the hardware property. For example, the printer cannot be simultaneously shared by several processes. This is very difficult because some resources are not sharable.</a:t>
            </a:r>
          </a:p>
          <a:p>
            <a:pPr algn="just"/>
            <a:r>
              <a:rPr lang="en-US" b="1" dirty="0" smtClean="0">
                <a:latin typeface="Book Antiqua" pitchFamily="18" charset="0"/>
              </a:rPr>
              <a:t>Hold and wait</a:t>
            </a:r>
          </a:p>
          <a:p>
            <a:pPr algn="just">
              <a:buNone/>
            </a:pPr>
            <a:r>
              <a:rPr lang="en-US" dirty="0" smtClean="0">
                <a:latin typeface="Book Antiqua" pitchFamily="18" charset="0"/>
              </a:rPr>
              <a:t>	Hold and wait can be resolved using the conservative approach where a process can start it and only if it has obtained all the resources. The process will make a new request for resources after releasing the current set of resources. This solution may lead to </a:t>
            </a:r>
            <a:r>
              <a:rPr lang="en-US" b="1" dirty="0" smtClean="0">
                <a:latin typeface="Book Antiqua" pitchFamily="18" charset="0"/>
              </a:rPr>
              <a:t>starvation.</a:t>
            </a:r>
          </a:p>
          <a:p>
            <a:pPr lvl="1">
              <a:buNone/>
            </a:pPr>
            <a:r>
              <a:rPr lang="en-US" b="1" dirty="0" smtClean="0">
                <a:latin typeface="Book Antiqua" pitchFamily="18" charset="0"/>
              </a:rPr>
              <a:t>	Active Approach</a:t>
            </a:r>
          </a:p>
          <a:p>
            <a:pPr algn="just">
              <a:buNone/>
            </a:pPr>
            <a:r>
              <a:rPr lang="en-US" dirty="0" smtClean="0">
                <a:latin typeface="Book Antiqua" pitchFamily="18" charset="0"/>
              </a:rPr>
              <a:t>		Here the process acquires only requires resources but 	whenever a new resource requires it must first release 	all the resources.</a:t>
            </a:r>
          </a:p>
          <a:p>
            <a:pPr algn="just">
              <a:buNone/>
            </a:pPr>
            <a:endParaRPr lang="en-US" dirty="0" smtClean="0">
              <a:latin typeface="Book Antiqua"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82000" cy="6477000"/>
          </a:xfrm>
        </p:spPr>
        <p:txBody>
          <a:bodyPr>
            <a:normAutofit fontScale="85000" lnSpcReduction="20000"/>
          </a:bodyPr>
          <a:lstStyle/>
          <a:p>
            <a:r>
              <a:rPr lang="en-US" b="1" dirty="0" smtClean="0">
                <a:latin typeface="Book Antiqua" pitchFamily="18" charset="0"/>
              </a:rPr>
              <a:t>Wait time Out</a:t>
            </a:r>
          </a:p>
          <a:p>
            <a:pPr algn="just">
              <a:buNone/>
            </a:pPr>
            <a:r>
              <a:rPr lang="en-US" dirty="0" smtClean="0">
                <a:latin typeface="Book Antiqua" pitchFamily="18" charset="0"/>
              </a:rPr>
              <a:t>	Here there is a maximum time bound until which a process can wait for other resources after which it must release the resources.</a:t>
            </a:r>
          </a:p>
          <a:p>
            <a:r>
              <a:rPr lang="en-US" b="1" dirty="0" smtClean="0">
                <a:latin typeface="Book Antiqua" pitchFamily="18" charset="0"/>
              </a:rPr>
              <a:t>Circular Wait</a:t>
            </a:r>
          </a:p>
          <a:p>
            <a:pPr algn="just">
              <a:buNone/>
            </a:pPr>
            <a:r>
              <a:rPr lang="en-US" dirty="0" smtClean="0">
                <a:latin typeface="Book Antiqua" pitchFamily="18" charset="0"/>
              </a:rPr>
              <a:t>	In order to remove circular wait, we assign a number to every resource and the process can request only in the increasing order otherwise the process must release all the high number acquires resources and then make a fresh request.</a:t>
            </a:r>
          </a:p>
          <a:p>
            <a:pPr algn="just"/>
            <a:r>
              <a:rPr lang="en-US" b="1" dirty="0" smtClean="0">
                <a:latin typeface="Book Antiqua" pitchFamily="18" charset="0"/>
              </a:rPr>
              <a:t>No preemption</a:t>
            </a:r>
          </a:p>
          <a:p>
            <a:pPr algn="just">
              <a:buNone/>
            </a:pPr>
            <a:r>
              <a:rPr lang="en-US" dirty="0" smtClean="0">
                <a:latin typeface="Book Antiqua" pitchFamily="18" charset="0"/>
              </a:rPr>
              <a:t>	In no preemption, we allow forceful preemption where a resource can be forcefully preempted. The preempted resource is added to the list of resources where the process is waiting. The new process can be restarted only when it regains its old resources. Priority must be given to a process which is in waiting for state.</a:t>
            </a:r>
          </a:p>
          <a:p>
            <a:pPr algn="just">
              <a:buNone/>
            </a:pPr>
            <a:endParaRPr lang="en-US" dirty="0" smtClean="0">
              <a:latin typeface="Book Antiqua"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fontScale="92500" lnSpcReduction="20000"/>
          </a:bodyPr>
          <a:lstStyle/>
          <a:p>
            <a:pPr>
              <a:buNone/>
            </a:pPr>
            <a:r>
              <a:rPr lang="en-US" sz="3900" b="1" dirty="0" smtClean="0">
                <a:latin typeface="Book Antiqua" pitchFamily="18" charset="0"/>
              </a:rPr>
              <a:t>3) Deadlock Avoidance</a:t>
            </a:r>
          </a:p>
          <a:p>
            <a:pPr algn="just">
              <a:buNone/>
            </a:pPr>
            <a:r>
              <a:rPr lang="en-US" dirty="0" smtClean="0">
                <a:latin typeface="Book Antiqua" pitchFamily="18" charset="0"/>
              </a:rPr>
              <a:t>	Here whenever a process enters into the system it must declare maximum demand. To the deadlock problem before the deadlock occurs. This approach employs an algorithm to access the possibility that deadlock would occur and not act accordingly. If the necessary condition of deadlock is in place it is still possible to avoid feedback by allocating resources carefully.</a:t>
            </a:r>
          </a:p>
          <a:p>
            <a:pPr algn="just">
              <a:buNone/>
            </a:pPr>
            <a:endParaRPr lang="en-US" dirty="0" smtClean="0">
              <a:latin typeface="Book Antiqua" pitchFamily="18" charset="0"/>
            </a:endParaRPr>
          </a:p>
          <a:p>
            <a:pPr algn="just">
              <a:buNone/>
            </a:pPr>
            <a:r>
              <a:rPr lang="en-US" b="1" dirty="0" smtClean="0">
                <a:latin typeface="Book Antiqua" pitchFamily="18" charset="0"/>
              </a:rPr>
              <a:t>	A deadlock avoidance algorithm</a:t>
            </a:r>
            <a:r>
              <a:rPr lang="en-US" dirty="0" smtClean="0">
                <a:latin typeface="Book Antiqua" pitchFamily="18" charset="0"/>
              </a:rPr>
              <a:t> dynamically examines the resources allocation state to ensure that a circular wait condition case never exists. Where the resources allocation state is defined by the available and allocated resources and the maximum demand of the process.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normAutofit fontScale="92500" lnSpcReduction="20000"/>
          </a:bodyPr>
          <a:lstStyle/>
          <a:p>
            <a:pPr algn="just">
              <a:buNone/>
            </a:pPr>
            <a:r>
              <a:rPr lang="en-US" dirty="0" smtClean="0">
                <a:latin typeface="Book Antiqua" pitchFamily="18" charset="0"/>
              </a:rPr>
              <a:t>There are 3 states of the system:</a:t>
            </a:r>
          </a:p>
          <a:p>
            <a:pPr algn="just"/>
            <a:r>
              <a:rPr lang="en-US" b="1" dirty="0" smtClean="0">
                <a:latin typeface="Book Antiqua" pitchFamily="18" charset="0"/>
              </a:rPr>
              <a:t>Safe state</a:t>
            </a:r>
            <a:endParaRPr lang="en-US" dirty="0" smtClean="0">
              <a:latin typeface="Book Antiqua" pitchFamily="18" charset="0"/>
            </a:endParaRPr>
          </a:p>
          <a:p>
            <a:pPr algn="just">
              <a:buNone/>
            </a:pPr>
            <a:r>
              <a:rPr lang="en-US" dirty="0" smtClean="0">
                <a:latin typeface="Book Antiqua" pitchFamily="18" charset="0"/>
              </a:rPr>
              <a:t>	When a system can allocate the resources to the process in such a way so that they still avoid deadlock then the state is called safe state. When there is a safe sequence exit then we can say that the system is in the safe state.</a:t>
            </a:r>
          </a:p>
          <a:p>
            <a:pPr algn="just">
              <a:buNone/>
            </a:pPr>
            <a:endParaRPr lang="en-US" dirty="0" smtClean="0">
              <a:latin typeface="Book Antiqua" pitchFamily="18" charset="0"/>
            </a:endParaRPr>
          </a:p>
          <a:p>
            <a:pPr algn="just">
              <a:buNone/>
            </a:pPr>
            <a:r>
              <a:rPr lang="en-US" dirty="0" smtClean="0"/>
              <a:t>	</a:t>
            </a:r>
            <a:r>
              <a:rPr lang="en-US" dirty="0" smtClean="0">
                <a:latin typeface="Book Antiqua" pitchFamily="18" charset="0"/>
              </a:rPr>
              <a:t>A sequence is in the safe state only if there exists a safe sequence. A sequence of process </a:t>
            </a:r>
            <a:r>
              <a:rPr lang="en-US" b="1" dirty="0" smtClean="0">
                <a:latin typeface="Book Antiqua" pitchFamily="18" charset="0"/>
              </a:rPr>
              <a:t>P1, P2, </a:t>
            </a:r>
            <a:r>
              <a:rPr lang="en-US" b="1" dirty="0" err="1" smtClean="0">
                <a:latin typeface="Book Antiqua" pitchFamily="18" charset="0"/>
              </a:rPr>
              <a:t>Pn</a:t>
            </a:r>
            <a:r>
              <a:rPr lang="en-US" dirty="0" smtClean="0">
                <a:latin typeface="Book Antiqua" pitchFamily="18" charset="0"/>
              </a:rPr>
              <a:t> is a safe sequence for the current allocation state if for each </a:t>
            </a:r>
            <a:r>
              <a:rPr lang="en-US" b="1" dirty="0" smtClean="0">
                <a:latin typeface="Book Antiqua" pitchFamily="18" charset="0"/>
              </a:rPr>
              <a:t>Pi</a:t>
            </a:r>
            <a:r>
              <a:rPr lang="en-US" dirty="0" smtClean="0">
                <a:latin typeface="Book Antiqua" pitchFamily="18" charset="0"/>
              </a:rPr>
              <a:t> the resources request that </a:t>
            </a:r>
            <a:r>
              <a:rPr lang="en-US" b="1" dirty="0" smtClean="0">
                <a:latin typeface="Book Antiqua" pitchFamily="18" charset="0"/>
              </a:rPr>
              <a:t>Pi</a:t>
            </a:r>
            <a:r>
              <a:rPr lang="en-US" dirty="0" smtClean="0">
                <a:latin typeface="Book Antiqua" pitchFamily="18" charset="0"/>
              </a:rPr>
              <a:t> can still make can be satisfied by currently available resources pulls the resources held by all </a:t>
            </a:r>
            <a:r>
              <a:rPr lang="en-US" b="1" dirty="0" err="1" smtClean="0">
                <a:latin typeface="Book Antiqua" pitchFamily="18" charset="0"/>
              </a:rPr>
              <a:t>Pj</a:t>
            </a:r>
            <a:r>
              <a:rPr lang="en-US" dirty="0" smtClean="0">
                <a:latin typeface="Book Antiqua" pitchFamily="18" charset="0"/>
              </a:rPr>
              <a:t> with </a:t>
            </a:r>
            <a:r>
              <a:rPr lang="en-US" b="1" dirty="0" smtClean="0">
                <a:latin typeface="Book Antiqua" pitchFamily="18" charset="0"/>
              </a:rPr>
              <a:t>j&lt;</a:t>
            </a:r>
            <a:r>
              <a:rPr lang="en-US" b="1" dirty="0" err="1" smtClean="0">
                <a:latin typeface="Book Antiqua" pitchFamily="18" charset="0"/>
              </a:rPr>
              <a:t>i</a:t>
            </a:r>
            <a:r>
              <a:rPr lang="en-US" dirty="0" smtClean="0">
                <a:latin typeface="Book Antiqua" pitchFamily="18" charset="0"/>
              </a:rPr>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adLock"/>
          <p:cNvPicPr>
            <a:picLocks noChangeAspect="1" noChangeArrowheads="1"/>
          </p:cNvPicPr>
          <p:nvPr/>
        </p:nvPicPr>
        <p:blipFill>
          <a:blip r:embed="rId2"/>
          <a:srcRect/>
          <a:stretch>
            <a:fillRect/>
          </a:stretch>
        </p:blipFill>
        <p:spPr bwMode="auto">
          <a:xfrm>
            <a:off x="1828800" y="838200"/>
            <a:ext cx="5826119" cy="4419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rmAutofit fontScale="77500" lnSpcReduction="20000"/>
          </a:bodyPr>
          <a:lstStyle/>
          <a:p>
            <a:pPr algn="just">
              <a:buNone/>
            </a:pPr>
            <a:r>
              <a:rPr lang="en-US" b="1" dirty="0" smtClean="0">
                <a:latin typeface="Book Antiqua" pitchFamily="18" charset="0"/>
              </a:rPr>
              <a:t>1) Resource Allocation Graph(RAG)</a:t>
            </a:r>
            <a:endParaRPr lang="en-US" dirty="0" smtClean="0">
              <a:latin typeface="Book Antiqua" pitchFamily="18" charset="0"/>
            </a:endParaRPr>
          </a:p>
          <a:p>
            <a:pPr algn="just"/>
            <a:r>
              <a:rPr lang="en-US" dirty="0" smtClean="0">
                <a:latin typeface="Book Antiqua" pitchFamily="18" charset="0"/>
              </a:rPr>
              <a:t>This graph is also kind of graphical bankers' algorithm where a process is denoted by a circle Pi and resources is denoted by a rectangle R1 and R2 inside the resources represents copies.</a:t>
            </a:r>
          </a:p>
          <a:p>
            <a:pPr algn="just">
              <a:buNone/>
            </a:pPr>
            <a:endParaRPr lang="en-US" dirty="0" smtClean="0">
              <a:latin typeface="Book Antiqua" pitchFamily="18" charset="0"/>
            </a:endParaRPr>
          </a:p>
          <a:p>
            <a:pPr algn="just"/>
            <a:r>
              <a:rPr lang="en-US" dirty="0" smtClean="0">
                <a:latin typeface="Book Antiqua" pitchFamily="18" charset="0"/>
              </a:rPr>
              <a:t>Presence of a cycle in the resources allocation graph is necessary but not sufficient condition for detection of deadlock. If the type of every resource has exactly one copy than the presence of cycle is necessary as well as sufficient condition for detection of deadlock.</a:t>
            </a:r>
          </a:p>
          <a:p>
            <a:pPr algn="just"/>
            <a:r>
              <a:rPr lang="en-US" b="1" dirty="0" smtClean="0">
                <a:latin typeface="Book Antiqua" pitchFamily="18" charset="0"/>
              </a:rPr>
              <a:t>Single instance of a resource type =&gt; Use a resource-allocation graph</a:t>
            </a:r>
          </a:p>
          <a:p>
            <a:pPr algn="just"/>
            <a:r>
              <a:rPr lang="en-US" b="1" dirty="0" smtClean="0">
                <a:latin typeface="Book Antiqua" pitchFamily="18" charset="0"/>
              </a:rPr>
              <a:t>Multiple instances of a resource type =&gt; Use the Banker’s algorithm</a:t>
            </a:r>
          </a:p>
          <a:p>
            <a:endParaRPr lang="en-US" dirty="0"/>
          </a:p>
        </p:txBody>
      </p:sp>
      <p:sp>
        <p:nvSpPr>
          <p:cNvPr id="4" name="Title 1"/>
          <p:cNvSpPr>
            <a:spLocks noGrp="1"/>
          </p:cNvSpPr>
          <p:nvPr>
            <p:ph type="title"/>
          </p:nvPr>
        </p:nvSpPr>
        <p:spPr>
          <a:xfrm>
            <a:off x="457200" y="274638"/>
            <a:ext cx="8229600" cy="868362"/>
          </a:xfrm>
        </p:spPr>
        <p:txBody>
          <a:bodyPr>
            <a:normAutofit fontScale="90000"/>
          </a:bodyPr>
          <a:lstStyle/>
          <a:p>
            <a:r>
              <a:rPr lang="en-US" b="1" dirty="0" smtClean="0">
                <a:latin typeface="Book Antiqua" pitchFamily="18" charset="0"/>
              </a:rPr>
              <a:t/>
            </a:r>
            <a:br>
              <a:rPr lang="en-US" b="1" dirty="0" smtClean="0">
                <a:latin typeface="Book Antiqua" pitchFamily="18" charset="0"/>
              </a:rPr>
            </a:br>
            <a:r>
              <a:rPr lang="en-US" b="1" dirty="0" smtClean="0">
                <a:latin typeface="Book Antiqua" pitchFamily="18" charset="0"/>
              </a:rPr>
              <a:t>Methods for deadlock Avoidance</a:t>
            </a:r>
            <a:br>
              <a:rPr lang="en-US" b="1" dirty="0" smtClean="0">
                <a:latin typeface="Book Antiqua" pitchFamily="18" charset="0"/>
              </a:rPr>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DeadLock"/>
          <p:cNvPicPr>
            <a:picLocks noChangeAspect="1" noChangeArrowheads="1"/>
          </p:cNvPicPr>
          <p:nvPr/>
        </p:nvPicPr>
        <p:blipFill>
          <a:blip r:embed="rId2"/>
          <a:srcRect l="10648" t="4167" r="6103" b="4167"/>
          <a:stretch>
            <a:fillRect/>
          </a:stretch>
        </p:blipFill>
        <p:spPr bwMode="auto">
          <a:xfrm>
            <a:off x="1600200" y="1905000"/>
            <a:ext cx="6553200" cy="3733800"/>
          </a:xfrm>
          <a:prstGeom prst="rect">
            <a:avLst/>
          </a:prstGeom>
          <a:noFill/>
        </p:spPr>
      </p:pic>
      <p:sp>
        <p:nvSpPr>
          <p:cNvPr id="5" name="Rectangle 4"/>
          <p:cNvSpPr/>
          <p:nvPr/>
        </p:nvSpPr>
        <p:spPr>
          <a:xfrm>
            <a:off x="533400" y="457200"/>
            <a:ext cx="8382000" cy="1569660"/>
          </a:xfrm>
          <a:prstGeom prst="rect">
            <a:avLst/>
          </a:prstGeom>
        </p:spPr>
        <p:txBody>
          <a:bodyPr wrap="square">
            <a:spAutoFit/>
          </a:bodyPr>
          <a:lstStyle/>
          <a:p>
            <a:pPr algn="just"/>
            <a:r>
              <a:rPr lang="en-US" sz="3200" dirty="0" smtClean="0">
                <a:latin typeface="Book Antiqua" pitchFamily="18" charset="0"/>
              </a:rPr>
              <a:t>This is in unsafe state (cycle exist) if P1 request P2 and P2 request R1 then deadlock will occur.</a:t>
            </a:r>
            <a:endParaRPr lang="en-US" sz="3200" dirty="0">
              <a:latin typeface="Book Antiqu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425</Words>
  <Application>Microsoft Office PowerPoint</Application>
  <PresentationFormat>On-screen Show (4:3)</PresentationFormat>
  <Paragraphs>226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Handling of Deadlock</vt:lpstr>
      <vt:lpstr>Methods for Handling Deadlock</vt:lpstr>
      <vt:lpstr>Slide 3</vt:lpstr>
      <vt:lpstr>Slide 4</vt:lpstr>
      <vt:lpstr>Slide 5</vt:lpstr>
      <vt:lpstr>Slide 6</vt:lpstr>
      <vt:lpstr>Slide 7</vt:lpstr>
      <vt:lpstr> Methods for deadlock Avoidance </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of Deadlock</dc:title>
  <dc:creator>This Pc</dc:creator>
  <cp:lastModifiedBy>This Pc</cp:lastModifiedBy>
  <cp:revision>1</cp:revision>
  <dcterms:created xsi:type="dcterms:W3CDTF">2021-03-31T07:41:33Z</dcterms:created>
  <dcterms:modified xsi:type="dcterms:W3CDTF">2021-03-31T07:44:40Z</dcterms:modified>
</cp:coreProperties>
</file>