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3" r:id="rId5"/>
    <p:sldId id="269" r:id="rId6"/>
    <p:sldId id="258" r:id="rId7"/>
    <p:sldId id="259" r:id="rId8"/>
    <p:sldId id="291" r:id="rId9"/>
    <p:sldId id="292" r:id="rId10"/>
    <p:sldId id="275" r:id="rId11"/>
    <p:sldId id="272" r:id="rId12"/>
    <p:sldId id="270" r:id="rId13"/>
    <p:sldId id="271" r:id="rId14"/>
    <p:sldId id="260" r:id="rId15"/>
    <p:sldId id="261" r:id="rId16"/>
    <p:sldId id="263" r:id="rId17"/>
    <p:sldId id="262" r:id="rId18"/>
    <p:sldId id="277" r:id="rId19"/>
    <p:sldId id="265" r:id="rId20"/>
    <p:sldId id="264" r:id="rId21"/>
    <p:sldId id="288"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9191" autoAdjust="0"/>
    <p:restoredTop sz="94624" autoAdjust="0"/>
  </p:normalViewPr>
  <p:slideViewPr>
    <p:cSldViewPr>
      <p:cViewPr>
        <p:scale>
          <a:sx n="80" d="100"/>
          <a:sy n="80" d="100"/>
        </p:scale>
        <p:origin x="-1344" y="150"/>
      </p:cViewPr>
      <p:guideLst>
        <p:guide orient="horz" pos="2160"/>
        <p:guide pos="2880"/>
      </p:guideLst>
    </p:cSldViewPr>
  </p:slideViewPr>
  <p:outlineViewPr>
    <p:cViewPr>
      <p:scale>
        <a:sx n="33" d="100"/>
        <a:sy n="33" d="100"/>
      </p:scale>
      <p:origin x="0" y="4976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A5FC7-4626-4708-8345-7D2494CE477E}" type="datetimeFigureOut">
              <a:rPr lang="en-US" smtClean="0"/>
              <a:pPr/>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A5FC7-4626-4708-8345-7D2494CE477E}" type="datetimeFigureOut">
              <a:rPr lang="en-US" smtClean="0"/>
              <a:pPr/>
              <a:t>31/03/2021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5D39E-8ED1-4648-B4F0-E5E2947DF8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lstStyle/>
          <a:p>
            <a:r>
              <a:rPr lang="en-US" b="1" dirty="0" smtClean="0">
                <a:latin typeface="Book Antiqua" pitchFamily="18" charset="0"/>
              </a:rPr>
              <a:t>Deadlock</a:t>
            </a:r>
            <a:endParaRPr lang="en-US" b="1" dirty="0">
              <a:latin typeface="Book Antiqua"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3733800"/>
          </a:xfrm>
        </p:spPr>
        <p:txBody>
          <a:bodyPr/>
          <a:lstStyle/>
          <a:p>
            <a:pPr algn="just"/>
            <a:r>
              <a:rPr lang="en-US" dirty="0" smtClean="0">
                <a:latin typeface="Book Antiqua" pitchFamily="18" charset="0"/>
              </a:rPr>
              <a:t>Let us discuss this with an example there are five processes i.e. P</a:t>
            </a:r>
            <a:r>
              <a:rPr lang="en-US" baseline="-25000" dirty="0" smtClean="0">
                <a:latin typeface="Book Antiqua" pitchFamily="18" charset="0"/>
              </a:rPr>
              <a:t>0</a:t>
            </a:r>
            <a:r>
              <a:rPr lang="en-US" dirty="0" smtClean="0">
                <a:latin typeface="Book Antiqua" pitchFamily="18" charset="0"/>
              </a:rPr>
              <a:t>, P</a:t>
            </a:r>
            <a:r>
              <a:rPr lang="en-US" baseline="-25000" dirty="0" smtClean="0">
                <a:latin typeface="Book Antiqua" pitchFamily="18" charset="0"/>
              </a:rPr>
              <a:t>1, </a:t>
            </a:r>
            <a:r>
              <a:rPr lang="en-US" dirty="0" smtClean="0">
                <a:latin typeface="Book Antiqua" pitchFamily="18" charset="0"/>
              </a:rPr>
              <a:t>P</a:t>
            </a:r>
            <a:r>
              <a:rPr lang="en-US" baseline="-25000" dirty="0" smtClean="0">
                <a:latin typeface="Book Antiqua" pitchFamily="18" charset="0"/>
              </a:rPr>
              <a:t>2, </a:t>
            </a:r>
            <a:r>
              <a:rPr lang="en-US" dirty="0" smtClean="0">
                <a:latin typeface="Book Antiqua" pitchFamily="18" charset="0"/>
              </a:rPr>
              <a:t>P</a:t>
            </a:r>
            <a:r>
              <a:rPr lang="en-US" baseline="-25000" dirty="0" smtClean="0">
                <a:latin typeface="Book Antiqua" pitchFamily="18" charset="0"/>
              </a:rPr>
              <a:t>3, </a:t>
            </a:r>
            <a:r>
              <a:rPr lang="en-US" dirty="0" smtClean="0">
                <a:latin typeface="Book Antiqua" pitchFamily="18" charset="0"/>
              </a:rPr>
              <a:t>P</a:t>
            </a:r>
            <a:r>
              <a:rPr lang="en-US" baseline="-25000" dirty="0" smtClean="0">
                <a:latin typeface="Book Antiqua" pitchFamily="18" charset="0"/>
              </a:rPr>
              <a:t>4</a:t>
            </a:r>
            <a:r>
              <a:rPr lang="en-US" dirty="0" smtClean="0">
                <a:latin typeface="Book Antiqua" pitchFamily="18" charset="0"/>
              </a:rPr>
              <a:t>. </a:t>
            </a:r>
          </a:p>
          <a:p>
            <a:pPr algn="just"/>
            <a:r>
              <a:rPr lang="en-US" dirty="0" smtClean="0">
                <a:latin typeface="Book Antiqua" pitchFamily="18" charset="0"/>
              </a:rPr>
              <a:t>Now the process P</a:t>
            </a:r>
            <a:r>
              <a:rPr lang="en-US" baseline="-25000" dirty="0" smtClean="0">
                <a:latin typeface="Book Antiqua" pitchFamily="18" charset="0"/>
              </a:rPr>
              <a:t>1</a:t>
            </a:r>
            <a:r>
              <a:rPr lang="en-US" dirty="0" smtClean="0">
                <a:latin typeface="Book Antiqua" pitchFamily="18" charset="0"/>
              </a:rPr>
              <a:t> is waiting to acquire the process held by the P</a:t>
            </a:r>
            <a:r>
              <a:rPr lang="en-US" baseline="-25000" dirty="0" smtClean="0">
                <a:latin typeface="Book Antiqua" pitchFamily="18" charset="0"/>
              </a:rPr>
              <a:t>2</a:t>
            </a:r>
            <a:r>
              <a:rPr lang="en-US" dirty="0" smtClean="0">
                <a:latin typeface="Book Antiqua" pitchFamily="18" charset="0"/>
              </a:rPr>
              <a:t>, further the process P</a:t>
            </a:r>
            <a:r>
              <a:rPr lang="en-US" baseline="-25000" dirty="0" smtClean="0">
                <a:latin typeface="Book Antiqua" pitchFamily="18" charset="0"/>
              </a:rPr>
              <a:t>2</a:t>
            </a:r>
            <a:r>
              <a:rPr lang="en-US" dirty="0" smtClean="0">
                <a:latin typeface="Book Antiqua" pitchFamily="18" charset="0"/>
              </a:rPr>
              <a:t> is waiting to acquire the resource held by P</a:t>
            </a:r>
            <a:r>
              <a:rPr lang="en-US" baseline="-25000" dirty="0" smtClean="0">
                <a:latin typeface="Book Antiqua" pitchFamily="18" charset="0"/>
              </a:rPr>
              <a:t>3</a:t>
            </a:r>
            <a:r>
              <a:rPr lang="en-US" dirty="0" smtClean="0">
                <a:latin typeface="Book Antiqua" pitchFamily="18" charset="0"/>
              </a:rPr>
              <a:t> resource held by P</a:t>
            </a:r>
            <a:r>
              <a:rPr lang="en-US" baseline="-25000" dirty="0" smtClean="0">
                <a:latin typeface="Book Antiqua" pitchFamily="18" charset="0"/>
              </a:rPr>
              <a:t>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Book Antiqua" pitchFamily="18" charset="0"/>
              </a:rPr>
              <a:t>Example of Circular Wait</a:t>
            </a:r>
            <a:endParaRPr lang="en-US" b="1" dirty="0">
              <a:latin typeface="Book Antiqua" pitchFamily="18" charset="0"/>
            </a:endParaRPr>
          </a:p>
        </p:txBody>
      </p:sp>
      <p:pic>
        <p:nvPicPr>
          <p:cNvPr id="1026" name="Picture 2" descr="https://www.guru99.com/images/1/122319_0715_Introductio2.png"/>
          <p:cNvPicPr>
            <a:picLocks noChangeAspect="1" noChangeArrowheads="1"/>
          </p:cNvPicPr>
          <p:nvPr/>
        </p:nvPicPr>
        <p:blipFill>
          <a:blip r:embed="rId2"/>
          <a:srcRect/>
          <a:stretch>
            <a:fillRect/>
          </a:stretch>
        </p:blipFill>
        <p:spPr bwMode="auto">
          <a:xfrm>
            <a:off x="1905000" y="1295400"/>
            <a:ext cx="5638800" cy="462058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516563"/>
          </a:xfrm>
        </p:spPr>
        <p:txBody>
          <a:bodyPr>
            <a:normAutofit/>
          </a:bodyPr>
          <a:lstStyle/>
          <a:p>
            <a:pPr algn="just">
              <a:buNone/>
            </a:pPr>
            <a:r>
              <a:rPr lang="en-US" b="1" dirty="0" smtClean="0">
                <a:latin typeface="Book Antiqua" pitchFamily="18" charset="0"/>
              </a:rPr>
              <a:t>Q1) Which of the following condition is required for a deadlock to be possible?</a:t>
            </a:r>
          </a:p>
          <a:p>
            <a:pPr>
              <a:buNone/>
            </a:pPr>
            <a:r>
              <a:rPr lang="en-US" dirty="0" smtClean="0">
                <a:latin typeface="Book Antiqua" pitchFamily="18" charset="0"/>
              </a:rPr>
              <a:t>	a) Mutual exclusion</a:t>
            </a:r>
          </a:p>
          <a:p>
            <a:pPr algn="just">
              <a:buNone/>
            </a:pPr>
            <a:r>
              <a:rPr lang="en-US" dirty="0" smtClean="0">
                <a:latin typeface="Book Antiqua" pitchFamily="18" charset="0"/>
              </a:rPr>
              <a:t>	b) A process may hold allocated resources while awaiting assignment of other resources</a:t>
            </a:r>
          </a:p>
          <a:p>
            <a:pPr>
              <a:buNone/>
            </a:pPr>
            <a:r>
              <a:rPr lang="en-US" dirty="0" smtClean="0">
                <a:latin typeface="Book Antiqua" pitchFamily="18" charset="0"/>
              </a:rPr>
              <a:t>	c) No resource can be forcibly removed from a process holding it</a:t>
            </a:r>
            <a:br>
              <a:rPr lang="en-US" dirty="0" smtClean="0">
                <a:latin typeface="Book Antiqua" pitchFamily="18" charset="0"/>
              </a:rPr>
            </a:br>
            <a:r>
              <a:rPr lang="en-US" dirty="0" smtClean="0">
                <a:latin typeface="Book Antiqua" pitchFamily="18" charset="0"/>
              </a:rPr>
              <a:t>d) All of the mentioned</a:t>
            </a:r>
            <a:endParaRPr lang="en-US"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5668963"/>
          </a:xfrm>
        </p:spPr>
        <p:txBody>
          <a:bodyPr/>
          <a:lstStyle/>
          <a:p>
            <a:pPr algn="just">
              <a:buNone/>
            </a:pPr>
            <a:r>
              <a:rPr lang="en-US" b="1" dirty="0" smtClean="0">
                <a:latin typeface="Book Antiqua" pitchFamily="18" charset="0"/>
              </a:rPr>
              <a:t>Q2) The circular wait condition can be prevented by :-</a:t>
            </a:r>
          </a:p>
          <a:p>
            <a:pPr>
              <a:buNone/>
            </a:pPr>
            <a:r>
              <a:rPr lang="en-US" dirty="0" smtClean="0">
                <a:latin typeface="Book Antiqua" pitchFamily="18" charset="0"/>
              </a:rPr>
              <a:t>	a) Defining a linear ordering of resource types</a:t>
            </a:r>
            <a:br>
              <a:rPr lang="en-US" dirty="0" smtClean="0">
                <a:latin typeface="Book Antiqua" pitchFamily="18" charset="0"/>
              </a:rPr>
            </a:br>
            <a:r>
              <a:rPr lang="en-US" dirty="0" smtClean="0">
                <a:latin typeface="Book Antiqua" pitchFamily="18" charset="0"/>
              </a:rPr>
              <a:t>b) Using thread</a:t>
            </a:r>
            <a:br>
              <a:rPr lang="en-US" dirty="0" smtClean="0">
                <a:latin typeface="Book Antiqua" pitchFamily="18" charset="0"/>
              </a:rPr>
            </a:br>
            <a:r>
              <a:rPr lang="en-US" dirty="0" smtClean="0">
                <a:latin typeface="Book Antiqua" pitchFamily="18" charset="0"/>
              </a:rPr>
              <a:t>c) Using pipes</a:t>
            </a:r>
            <a:br>
              <a:rPr lang="en-US" dirty="0" smtClean="0">
                <a:latin typeface="Book Antiqua" pitchFamily="18" charset="0"/>
              </a:rPr>
            </a:br>
            <a:r>
              <a:rPr lang="en-US" dirty="0" smtClean="0">
                <a:latin typeface="Book Antiqua" pitchFamily="18" charset="0"/>
              </a:rPr>
              <a:t>d) All of the mentioned</a:t>
            </a:r>
            <a:endParaRPr lang="en-US"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6019800"/>
          </a:xfrm>
        </p:spPr>
        <p:txBody>
          <a:bodyPr>
            <a:normAutofit fontScale="77500" lnSpcReduction="20000"/>
          </a:bodyPr>
          <a:lstStyle/>
          <a:p>
            <a:pPr>
              <a:buNone/>
            </a:pPr>
            <a:r>
              <a:rPr lang="en-US" b="1" dirty="0" smtClean="0">
                <a:latin typeface="Book Antiqua" pitchFamily="18" charset="0"/>
              </a:rPr>
              <a:t>2) System Resource Allocation Graph</a:t>
            </a:r>
          </a:p>
          <a:p>
            <a:pPr algn="just"/>
            <a:r>
              <a:rPr lang="en-US" dirty="0" smtClean="0">
                <a:latin typeface="Book Antiqua" pitchFamily="18" charset="0"/>
              </a:rPr>
              <a:t>The system reallocation graph is a directed graph that briefs you about the deadlock more precisely. Like every graph, it also has a set of </a:t>
            </a:r>
            <a:r>
              <a:rPr lang="en-US" b="1" dirty="0" smtClean="0">
                <a:latin typeface="Book Antiqua" pitchFamily="18" charset="0"/>
              </a:rPr>
              <a:t>vertices</a:t>
            </a:r>
            <a:r>
              <a:rPr lang="en-US" dirty="0" smtClean="0">
                <a:latin typeface="Book Antiqua" pitchFamily="18" charset="0"/>
              </a:rPr>
              <a:t> and a set of </a:t>
            </a:r>
            <a:r>
              <a:rPr lang="en-US" b="1" dirty="0" smtClean="0">
                <a:latin typeface="Book Antiqua" pitchFamily="18" charset="0"/>
              </a:rPr>
              <a:t>edges.</a:t>
            </a:r>
            <a:r>
              <a:rPr lang="en-US" dirty="0" smtClean="0">
                <a:latin typeface="Book Antiqua" pitchFamily="18" charset="0"/>
              </a:rPr>
              <a:t> Further, the set of vertices can be classified into two types of </a:t>
            </a:r>
            <a:r>
              <a:rPr lang="en-US" b="1" dirty="0" smtClean="0">
                <a:latin typeface="Book Antiqua" pitchFamily="18" charset="0"/>
              </a:rPr>
              <a:t>nodes P</a:t>
            </a:r>
            <a:r>
              <a:rPr lang="en-US" dirty="0" smtClean="0">
                <a:latin typeface="Book Antiqua" pitchFamily="18" charset="0"/>
              </a:rPr>
              <a:t> and </a:t>
            </a:r>
            <a:r>
              <a:rPr lang="en-US" b="1" dirty="0" smtClean="0">
                <a:latin typeface="Book Antiqua" pitchFamily="18" charset="0"/>
              </a:rPr>
              <a:t>R</a:t>
            </a:r>
            <a:r>
              <a:rPr lang="en-US" dirty="0" smtClean="0">
                <a:latin typeface="Book Antiqua" pitchFamily="18" charset="0"/>
              </a:rPr>
              <a:t>.</a:t>
            </a:r>
          </a:p>
          <a:p>
            <a:pPr algn="just">
              <a:buNone/>
            </a:pPr>
            <a:endParaRPr lang="en-US" dirty="0" smtClean="0">
              <a:latin typeface="Book Antiqua" pitchFamily="18" charset="0"/>
            </a:endParaRPr>
          </a:p>
          <a:p>
            <a:pPr algn="just"/>
            <a:r>
              <a:rPr lang="en-US" dirty="0" smtClean="0">
                <a:latin typeface="Book Antiqua" pitchFamily="18" charset="0"/>
              </a:rPr>
              <a:t>Where </a:t>
            </a:r>
            <a:r>
              <a:rPr lang="en-US" b="1" dirty="0" smtClean="0">
                <a:latin typeface="Book Antiqua" pitchFamily="18" charset="0"/>
              </a:rPr>
              <a:t>P is the set of vertices indicating the </a:t>
            </a:r>
            <a:r>
              <a:rPr lang="en-US" b="1" i="1" dirty="0" smtClean="0">
                <a:latin typeface="Book Antiqua" pitchFamily="18" charset="0"/>
              </a:rPr>
              <a:t>set of active processes</a:t>
            </a:r>
            <a:r>
              <a:rPr lang="en-US" dirty="0" smtClean="0">
                <a:latin typeface="Book Antiqua" pitchFamily="18" charset="0"/>
              </a:rPr>
              <a:t> and </a:t>
            </a:r>
            <a:r>
              <a:rPr lang="en-US" b="1" dirty="0" smtClean="0">
                <a:latin typeface="Book Antiqua" pitchFamily="18" charset="0"/>
              </a:rPr>
              <a:t>R is the set of vertices indicating </a:t>
            </a:r>
            <a:r>
              <a:rPr lang="en-US" b="1" i="1" dirty="0" smtClean="0">
                <a:latin typeface="Book Antiqua" pitchFamily="18" charset="0"/>
              </a:rPr>
              <a:t>all types of resources</a:t>
            </a:r>
            <a:r>
              <a:rPr lang="en-US" dirty="0" smtClean="0">
                <a:latin typeface="Book Antiqua" pitchFamily="18" charset="0"/>
              </a:rPr>
              <a:t> in the system.</a:t>
            </a:r>
          </a:p>
          <a:p>
            <a:pPr algn="just">
              <a:buNone/>
            </a:pPr>
            <a:endParaRPr lang="en-US" dirty="0" smtClean="0">
              <a:latin typeface="Book Antiqua" pitchFamily="18" charset="0"/>
            </a:endParaRPr>
          </a:p>
          <a:p>
            <a:pPr algn="just"/>
            <a:r>
              <a:rPr lang="en-US" dirty="0" smtClean="0">
                <a:latin typeface="Book Antiqua" pitchFamily="18" charset="0"/>
              </a:rPr>
              <a:t>When a process requests for a resource it denoted by the </a:t>
            </a:r>
            <a:r>
              <a:rPr lang="en-US" b="1" dirty="0" smtClean="0">
                <a:latin typeface="Book Antiqua" pitchFamily="18" charset="0"/>
              </a:rPr>
              <a:t>request edge</a:t>
            </a:r>
            <a:r>
              <a:rPr lang="en-US" dirty="0" smtClean="0">
                <a:latin typeface="Book Antiqua" pitchFamily="18" charset="0"/>
              </a:rPr>
              <a:t> in the resource-allocation graph. The request edge is a directed edge from the requesting process </a:t>
            </a:r>
            <a:r>
              <a:rPr lang="en-US" b="1" dirty="0" smtClean="0">
                <a:latin typeface="Book Antiqua" pitchFamily="18" charset="0"/>
              </a:rPr>
              <a:t>P</a:t>
            </a:r>
            <a:r>
              <a:rPr lang="en-US" b="1" baseline="-25000" dirty="0" smtClean="0">
                <a:latin typeface="Book Antiqua" pitchFamily="18" charset="0"/>
              </a:rPr>
              <a:t>i</a:t>
            </a:r>
            <a:r>
              <a:rPr lang="en-US" dirty="0" smtClean="0">
                <a:latin typeface="Book Antiqua" pitchFamily="18" charset="0"/>
              </a:rPr>
              <a:t> to requested resource </a:t>
            </a:r>
            <a:r>
              <a:rPr lang="en-US" b="1" dirty="0" err="1" smtClean="0">
                <a:latin typeface="Book Antiqua" pitchFamily="18" charset="0"/>
              </a:rPr>
              <a:t>R</a:t>
            </a:r>
            <a:r>
              <a:rPr lang="en-US" b="1" baseline="-25000" dirty="0" err="1" smtClean="0">
                <a:latin typeface="Book Antiqua" pitchFamily="18" charset="0"/>
              </a:rPr>
              <a:t>j</a:t>
            </a:r>
            <a:r>
              <a:rPr lang="en-US" baseline="-25000" dirty="0" smtClean="0">
                <a:latin typeface="Book Antiqua" pitchFamily="18" charset="0"/>
              </a:rPr>
              <a:t> </a:t>
            </a:r>
            <a:r>
              <a:rPr lang="en-US" dirty="0" smtClean="0">
                <a:latin typeface="Book Antiqua" pitchFamily="18" charset="0"/>
              </a:rPr>
              <a:t>i.e. </a:t>
            </a:r>
            <a:r>
              <a:rPr lang="en-US" sz="6400" b="1" dirty="0" smtClean="0">
                <a:latin typeface="Book Antiqua" pitchFamily="18" charset="0"/>
              </a:rPr>
              <a:t>P</a:t>
            </a:r>
            <a:r>
              <a:rPr lang="en-US" sz="6400" b="1" baseline="-25000" dirty="0" smtClean="0">
                <a:latin typeface="Book Antiqua" pitchFamily="18" charset="0"/>
              </a:rPr>
              <a:t>i</a:t>
            </a:r>
            <a:r>
              <a:rPr lang="en-US" sz="6400" b="1" dirty="0" smtClean="0">
                <a:latin typeface="Book Antiqua" pitchFamily="18" charset="0"/>
              </a:rPr>
              <a:t> -&gt; </a:t>
            </a:r>
            <a:r>
              <a:rPr lang="en-US" sz="6400" b="1" dirty="0" err="1" smtClean="0">
                <a:latin typeface="Book Antiqua" pitchFamily="18" charset="0"/>
              </a:rPr>
              <a:t>R</a:t>
            </a:r>
            <a:r>
              <a:rPr lang="en-US" sz="6400" b="1" baseline="-25000" dirty="0" err="1" smtClean="0">
                <a:latin typeface="Book Antiqua" pitchFamily="18" charset="0"/>
              </a:rPr>
              <a:t>j</a:t>
            </a:r>
            <a:r>
              <a:rPr lang="en-US" sz="4200" dirty="0" smtClean="0">
                <a:latin typeface="Book Antiqua" pitchFamily="18" charset="0"/>
              </a:rPr>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705600"/>
          </a:xfrm>
        </p:spPr>
        <p:txBody>
          <a:bodyPr>
            <a:normAutofit fontScale="85000" lnSpcReduction="10000"/>
          </a:bodyPr>
          <a:lstStyle/>
          <a:p>
            <a:pPr algn="just"/>
            <a:r>
              <a:rPr lang="en-US" dirty="0" smtClean="0">
                <a:latin typeface="Book Antiqua" pitchFamily="18" charset="0"/>
              </a:rPr>
              <a:t>Well, when a resource is allotted to some process then it is denoted by the </a:t>
            </a:r>
            <a:r>
              <a:rPr lang="en-US" b="1" dirty="0" smtClean="0">
                <a:latin typeface="Book Antiqua" pitchFamily="18" charset="0"/>
              </a:rPr>
              <a:t>assignment edge</a:t>
            </a:r>
            <a:r>
              <a:rPr lang="en-US" dirty="0" smtClean="0">
                <a:latin typeface="Book Antiqua" pitchFamily="18" charset="0"/>
              </a:rPr>
              <a:t>. The assignment edge is the directed edge from the instance of resource </a:t>
            </a:r>
            <a:r>
              <a:rPr lang="en-US" dirty="0" err="1" smtClean="0">
                <a:latin typeface="Book Antiqua" pitchFamily="18" charset="0"/>
              </a:rPr>
              <a:t>R</a:t>
            </a:r>
            <a:r>
              <a:rPr lang="en-US" baseline="-25000" dirty="0" err="1" smtClean="0">
                <a:latin typeface="Book Antiqua" pitchFamily="18" charset="0"/>
              </a:rPr>
              <a:t>j</a:t>
            </a:r>
            <a:r>
              <a:rPr lang="en-US" dirty="0" smtClean="0">
                <a:latin typeface="Book Antiqua" pitchFamily="18" charset="0"/>
              </a:rPr>
              <a:t> to the process P</a:t>
            </a:r>
            <a:r>
              <a:rPr lang="en-US" baseline="-25000" dirty="0" smtClean="0">
                <a:latin typeface="Book Antiqua" pitchFamily="18" charset="0"/>
              </a:rPr>
              <a:t>i</a:t>
            </a:r>
            <a:r>
              <a:rPr lang="en-US" dirty="0" smtClean="0">
                <a:latin typeface="Book Antiqua" pitchFamily="18" charset="0"/>
              </a:rPr>
              <a:t> i.e. </a:t>
            </a:r>
            <a:r>
              <a:rPr lang="en-US" b="1" dirty="0" err="1" smtClean="0">
                <a:latin typeface="Book Antiqua" pitchFamily="18" charset="0"/>
              </a:rPr>
              <a:t>R</a:t>
            </a:r>
            <a:r>
              <a:rPr lang="en-US" b="1" baseline="-25000" dirty="0" err="1" smtClean="0">
                <a:latin typeface="Book Antiqua" pitchFamily="18" charset="0"/>
              </a:rPr>
              <a:t>j</a:t>
            </a:r>
            <a:r>
              <a:rPr lang="en-US" b="1" dirty="0" smtClean="0">
                <a:latin typeface="Book Antiqua" pitchFamily="18" charset="0"/>
              </a:rPr>
              <a:t> -&gt; P</a:t>
            </a:r>
            <a:r>
              <a:rPr lang="en-US" b="1" baseline="-25000" dirty="0" smtClean="0">
                <a:latin typeface="Book Antiqua" pitchFamily="18" charset="0"/>
              </a:rPr>
              <a:t>i</a:t>
            </a:r>
            <a:r>
              <a:rPr lang="en-US" dirty="0" smtClean="0">
                <a:latin typeface="Book Antiqua" pitchFamily="18" charset="0"/>
              </a:rPr>
              <a:t>.</a:t>
            </a:r>
          </a:p>
          <a:p>
            <a:pPr algn="just"/>
            <a:r>
              <a:rPr lang="en-US" dirty="0" smtClean="0">
                <a:latin typeface="Book Antiqua" pitchFamily="18" charset="0"/>
              </a:rPr>
              <a:t>In the graph, resources are denoted by the </a:t>
            </a:r>
            <a:r>
              <a:rPr lang="en-US" b="1" dirty="0" smtClean="0">
                <a:latin typeface="Book Antiqua" pitchFamily="18" charset="0"/>
              </a:rPr>
              <a:t>rectangles</a:t>
            </a:r>
            <a:r>
              <a:rPr lang="en-US" dirty="0" smtClean="0">
                <a:latin typeface="Book Antiqua" pitchFamily="18" charset="0"/>
              </a:rPr>
              <a:t> and the processes are denoted by the </a:t>
            </a:r>
            <a:r>
              <a:rPr lang="en-US" b="1" dirty="0" smtClean="0">
                <a:latin typeface="Book Antiqua" pitchFamily="18" charset="0"/>
              </a:rPr>
              <a:t>circles.</a:t>
            </a:r>
            <a:r>
              <a:rPr lang="en-US" dirty="0" smtClean="0">
                <a:latin typeface="Book Antiqua" pitchFamily="18" charset="0"/>
              </a:rPr>
              <a:t> If a resource has multiple instances then it is denoted by the </a:t>
            </a:r>
            <a:r>
              <a:rPr lang="en-US" b="1" dirty="0" smtClean="0">
                <a:latin typeface="Book Antiqua" pitchFamily="18" charset="0"/>
              </a:rPr>
              <a:t>dots</a:t>
            </a:r>
            <a:r>
              <a:rPr lang="en-US" dirty="0" smtClean="0">
                <a:latin typeface="Book Antiqua" pitchFamily="18" charset="0"/>
              </a:rPr>
              <a:t> inside the rectangle.</a:t>
            </a:r>
          </a:p>
          <a:p>
            <a:pPr algn="just"/>
            <a:r>
              <a:rPr lang="en-US" dirty="0" smtClean="0">
                <a:latin typeface="Book Antiqua" pitchFamily="18" charset="0"/>
              </a:rPr>
              <a:t>When a process request for an instance of the resource it directs a request edge to the resource. If the resource is able to allocate the resource instance to the requesting process then </a:t>
            </a:r>
            <a:r>
              <a:rPr lang="en-US" b="1" dirty="0" smtClean="0">
                <a:latin typeface="Book Antiqua" pitchFamily="18" charset="0"/>
              </a:rPr>
              <a:t>immediately the request edge is converted to assignment edge.</a:t>
            </a:r>
          </a:p>
          <a:p>
            <a:pPr algn="just"/>
            <a:r>
              <a:rPr lang="en-US" dirty="0" smtClean="0">
                <a:latin typeface="Book Antiqua" pitchFamily="18" charset="0"/>
              </a:rPr>
              <a:t>The request edge always points to the resource rectangle in the graph, not to dots (instance) inside the rectangle. Although the assignment edge nominates the dot (instance) to a process.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itchFamily="18" charset="0"/>
              </a:rPr>
              <a:t>Resource Allocation Graph</a:t>
            </a:r>
            <a:endParaRPr lang="en-US" b="1" dirty="0">
              <a:latin typeface="Book Antiqua" pitchFamily="18" charset="0"/>
            </a:endParaRPr>
          </a:p>
        </p:txBody>
      </p:sp>
      <p:pic>
        <p:nvPicPr>
          <p:cNvPr id="1026" name="Picture 2" descr="Resource allocation dead lock characterization"/>
          <p:cNvPicPr>
            <a:picLocks noChangeAspect="1" noChangeArrowheads="1"/>
          </p:cNvPicPr>
          <p:nvPr/>
        </p:nvPicPr>
        <p:blipFill>
          <a:blip r:embed="rId2"/>
          <a:srcRect b="18750"/>
          <a:stretch>
            <a:fillRect/>
          </a:stretch>
        </p:blipFill>
        <p:spPr bwMode="auto">
          <a:xfrm>
            <a:off x="1143000" y="1295400"/>
            <a:ext cx="7239000" cy="4267200"/>
          </a:xfrm>
          <a:prstGeom prst="rect">
            <a:avLst/>
          </a:prstGeom>
          <a:noFill/>
        </p:spPr>
      </p:pic>
      <p:sp>
        <p:nvSpPr>
          <p:cNvPr id="4" name="Rectangle 3"/>
          <p:cNvSpPr/>
          <p:nvPr/>
        </p:nvSpPr>
        <p:spPr>
          <a:xfrm>
            <a:off x="1828800" y="6019800"/>
            <a:ext cx="5715000" cy="523220"/>
          </a:xfrm>
          <a:prstGeom prst="rect">
            <a:avLst/>
          </a:prstGeom>
        </p:spPr>
        <p:txBody>
          <a:bodyPr wrap="square">
            <a:spAutoFit/>
          </a:bodyPr>
          <a:lstStyle/>
          <a:p>
            <a:pPr algn="ctr"/>
            <a:r>
              <a:rPr lang="en-US" sz="2800" b="1" dirty="0" smtClean="0">
                <a:latin typeface="Book Antiqua" pitchFamily="18" charset="0"/>
              </a:rPr>
              <a:t>Figure 1 Resource Allocation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6172200"/>
          </a:xfrm>
        </p:spPr>
        <p:txBody>
          <a:bodyPr>
            <a:normAutofit fontScale="85000" lnSpcReduction="10000"/>
          </a:bodyPr>
          <a:lstStyle/>
          <a:p>
            <a:pPr algn="just"/>
            <a:r>
              <a:rPr lang="en-US" dirty="0" smtClean="0">
                <a:latin typeface="Book Antiqua" pitchFamily="18" charset="0"/>
              </a:rPr>
              <a:t>To understand deadlock we let us take an example. Consider we have following set of nodes and edges.</a:t>
            </a:r>
          </a:p>
          <a:p>
            <a:pPr algn="just"/>
            <a:r>
              <a:rPr lang="en-US" dirty="0" smtClean="0">
                <a:latin typeface="Book Antiqua" pitchFamily="18" charset="0"/>
              </a:rPr>
              <a:t>There are three active processes P = {P</a:t>
            </a:r>
            <a:r>
              <a:rPr lang="en-US" baseline="-25000" dirty="0" smtClean="0">
                <a:latin typeface="Book Antiqua" pitchFamily="18" charset="0"/>
              </a:rPr>
              <a:t>1</a:t>
            </a:r>
            <a:r>
              <a:rPr lang="en-US" dirty="0" smtClean="0">
                <a:latin typeface="Book Antiqua" pitchFamily="18" charset="0"/>
              </a:rPr>
              <a:t>, P</a:t>
            </a:r>
            <a:r>
              <a:rPr lang="en-US" baseline="-25000" dirty="0" smtClean="0">
                <a:latin typeface="Book Antiqua" pitchFamily="18" charset="0"/>
              </a:rPr>
              <a:t>2</a:t>
            </a:r>
            <a:r>
              <a:rPr lang="en-US" dirty="0" smtClean="0">
                <a:latin typeface="Book Antiqua" pitchFamily="18" charset="0"/>
              </a:rPr>
              <a:t>, P</a:t>
            </a:r>
            <a:r>
              <a:rPr lang="en-US" baseline="-25000" dirty="0" smtClean="0">
                <a:latin typeface="Book Antiqua" pitchFamily="18" charset="0"/>
              </a:rPr>
              <a:t>3</a:t>
            </a:r>
            <a:r>
              <a:rPr lang="en-US" dirty="0" smtClean="0">
                <a:latin typeface="Book Antiqua" pitchFamily="18" charset="0"/>
              </a:rPr>
              <a:t>}</a:t>
            </a:r>
          </a:p>
          <a:p>
            <a:pPr algn="just"/>
            <a:r>
              <a:rPr lang="en-US" dirty="0" smtClean="0">
                <a:latin typeface="Book Antiqua" pitchFamily="18" charset="0"/>
              </a:rPr>
              <a:t>There are four resources R = { R</a:t>
            </a:r>
            <a:r>
              <a:rPr lang="en-US" baseline="-25000" dirty="0" smtClean="0">
                <a:latin typeface="Book Antiqua" pitchFamily="18" charset="0"/>
              </a:rPr>
              <a:t>1, </a:t>
            </a:r>
            <a:r>
              <a:rPr lang="en-US" dirty="0" smtClean="0">
                <a:latin typeface="Book Antiqua" pitchFamily="18" charset="0"/>
              </a:rPr>
              <a:t>R</a:t>
            </a:r>
            <a:r>
              <a:rPr lang="en-US" baseline="-25000" dirty="0" smtClean="0">
                <a:latin typeface="Book Antiqua" pitchFamily="18" charset="0"/>
              </a:rPr>
              <a:t>2</a:t>
            </a:r>
            <a:r>
              <a:rPr lang="en-US" dirty="0" smtClean="0">
                <a:latin typeface="Book Antiqua" pitchFamily="18" charset="0"/>
              </a:rPr>
              <a:t>, R</a:t>
            </a:r>
            <a:r>
              <a:rPr lang="en-US" baseline="-25000" dirty="0" smtClean="0">
                <a:latin typeface="Book Antiqua" pitchFamily="18" charset="0"/>
              </a:rPr>
              <a:t>3</a:t>
            </a:r>
            <a:r>
              <a:rPr lang="en-US" dirty="0" smtClean="0">
                <a:latin typeface="Book Antiqua" pitchFamily="18" charset="0"/>
              </a:rPr>
              <a:t>, R</a:t>
            </a:r>
            <a:r>
              <a:rPr lang="en-US" baseline="-25000" dirty="0" smtClean="0">
                <a:latin typeface="Book Antiqua" pitchFamily="18" charset="0"/>
              </a:rPr>
              <a:t>4</a:t>
            </a:r>
            <a:r>
              <a:rPr lang="en-US" dirty="0" smtClean="0">
                <a:latin typeface="Book Antiqua" pitchFamily="18" charset="0"/>
              </a:rPr>
              <a:t>}</a:t>
            </a:r>
          </a:p>
          <a:p>
            <a:pPr algn="just"/>
            <a:r>
              <a:rPr lang="en-US" dirty="0" smtClean="0">
                <a:latin typeface="Book Antiqua" pitchFamily="18" charset="0"/>
              </a:rPr>
              <a:t>The set of </a:t>
            </a:r>
            <a:r>
              <a:rPr lang="en-US" b="1" dirty="0" smtClean="0">
                <a:latin typeface="Book Antiqua" pitchFamily="18" charset="0"/>
              </a:rPr>
              <a:t>request edge </a:t>
            </a:r>
            <a:r>
              <a:rPr lang="en-US" dirty="0" smtClean="0">
                <a:latin typeface="Book Antiqua" pitchFamily="18" charset="0"/>
              </a:rPr>
              <a:t>and </a:t>
            </a:r>
            <a:r>
              <a:rPr lang="en-US" b="1" dirty="0" smtClean="0">
                <a:latin typeface="Book Antiqua" pitchFamily="18" charset="0"/>
              </a:rPr>
              <a:t>assignment edges </a:t>
            </a:r>
            <a:r>
              <a:rPr lang="en-US" dirty="0" smtClean="0">
                <a:latin typeface="Book Antiqua" pitchFamily="18" charset="0"/>
              </a:rPr>
              <a:t>we have</a:t>
            </a:r>
          </a:p>
          <a:p>
            <a:pPr algn="just">
              <a:buNone/>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E = { P1 -&gt; R</a:t>
            </a:r>
            <a:r>
              <a:rPr lang="en-US" baseline="-25000" dirty="0" smtClean="0">
                <a:latin typeface="Book Antiqua" pitchFamily="18" charset="0"/>
              </a:rPr>
              <a:t>1</a:t>
            </a:r>
            <a:r>
              <a:rPr lang="en-US" dirty="0" smtClean="0">
                <a:latin typeface="Book Antiqua" pitchFamily="18" charset="0"/>
              </a:rPr>
              <a:t>, P</a:t>
            </a:r>
            <a:r>
              <a:rPr lang="en-US" baseline="-25000" dirty="0" smtClean="0">
                <a:latin typeface="Book Antiqua" pitchFamily="18" charset="0"/>
              </a:rPr>
              <a:t>2</a:t>
            </a:r>
            <a:r>
              <a:rPr lang="en-US" dirty="0" smtClean="0">
                <a:latin typeface="Book Antiqua" pitchFamily="18" charset="0"/>
              </a:rPr>
              <a:t> -&gt; R</a:t>
            </a:r>
            <a:r>
              <a:rPr lang="en-US" baseline="-25000" dirty="0" smtClean="0">
                <a:latin typeface="Book Antiqua" pitchFamily="18" charset="0"/>
              </a:rPr>
              <a:t>3</a:t>
            </a:r>
            <a:r>
              <a:rPr lang="en-US" dirty="0" smtClean="0">
                <a:latin typeface="Book Antiqua" pitchFamily="18" charset="0"/>
              </a:rPr>
              <a:t>, R</a:t>
            </a:r>
            <a:r>
              <a:rPr lang="en-US" baseline="-25000" dirty="0" smtClean="0">
                <a:latin typeface="Book Antiqua" pitchFamily="18" charset="0"/>
              </a:rPr>
              <a:t>1</a:t>
            </a:r>
            <a:r>
              <a:rPr lang="en-US" dirty="0" smtClean="0">
                <a:latin typeface="Book Antiqua" pitchFamily="18" charset="0"/>
              </a:rPr>
              <a:t> -&gt; P</a:t>
            </a:r>
            <a:r>
              <a:rPr lang="en-US" baseline="-25000" dirty="0" smtClean="0">
                <a:latin typeface="Book Antiqua" pitchFamily="18" charset="0"/>
              </a:rPr>
              <a:t>2</a:t>
            </a:r>
            <a:r>
              <a:rPr lang="en-US" dirty="0" smtClean="0">
                <a:latin typeface="Book Antiqua" pitchFamily="18" charset="0"/>
              </a:rPr>
              <a:t>, R</a:t>
            </a:r>
            <a:r>
              <a:rPr lang="en-US" baseline="-25000" dirty="0" smtClean="0">
                <a:latin typeface="Book Antiqua" pitchFamily="18" charset="0"/>
              </a:rPr>
              <a:t>2</a:t>
            </a:r>
            <a:r>
              <a:rPr lang="en-US" dirty="0" smtClean="0">
                <a:latin typeface="Book Antiqua" pitchFamily="18" charset="0"/>
              </a:rPr>
              <a:t> -&gt; P</a:t>
            </a:r>
            <a:r>
              <a:rPr lang="en-US" baseline="-25000" dirty="0" smtClean="0">
                <a:latin typeface="Book Antiqua" pitchFamily="18" charset="0"/>
              </a:rPr>
              <a:t>2</a:t>
            </a:r>
            <a:r>
              <a:rPr lang="en-US" dirty="0" smtClean="0">
                <a:latin typeface="Book Antiqua" pitchFamily="18" charset="0"/>
              </a:rPr>
              <a:t>, R</a:t>
            </a:r>
            <a:r>
              <a:rPr lang="en-US" baseline="-25000" dirty="0" smtClean="0">
                <a:latin typeface="Book Antiqua" pitchFamily="18" charset="0"/>
              </a:rPr>
              <a:t>2 </a:t>
            </a:r>
            <a:r>
              <a:rPr lang="en-US" dirty="0" smtClean="0">
                <a:latin typeface="Book Antiqua" pitchFamily="18" charset="0"/>
              </a:rPr>
              <a:t>-&gt; P</a:t>
            </a:r>
            <a:r>
              <a:rPr lang="en-US" baseline="-25000" dirty="0" smtClean="0">
                <a:latin typeface="Book Antiqua" pitchFamily="18" charset="0"/>
              </a:rPr>
              <a:t>1</a:t>
            </a:r>
            <a:r>
              <a:rPr lang="en-US" dirty="0" smtClean="0">
                <a:latin typeface="Book Antiqua" pitchFamily="18" charset="0"/>
              </a:rPr>
              <a:t>, R</a:t>
            </a:r>
            <a:r>
              <a:rPr lang="en-US" baseline="-25000" dirty="0" smtClean="0">
                <a:latin typeface="Book Antiqua" pitchFamily="18" charset="0"/>
              </a:rPr>
              <a:t>3</a:t>
            </a:r>
            <a:r>
              <a:rPr lang="en-US" dirty="0" smtClean="0">
                <a:latin typeface="Book Antiqua" pitchFamily="18" charset="0"/>
              </a:rPr>
              <a:t> -&gt; P</a:t>
            </a:r>
            <a:r>
              <a:rPr lang="en-US" baseline="-25000" dirty="0" smtClean="0">
                <a:latin typeface="Book Antiqua" pitchFamily="18" charset="0"/>
              </a:rPr>
              <a:t>3</a:t>
            </a:r>
            <a:r>
              <a:rPr lang="en-US" dirty="0" smtClean="0">
                <a:latin typeface="Book Antiqua" pitchFamily="18" charset="0"/>
              </a:rPr>
              <a:t>}</a:t>
            </a:r>
          </a:p>
          <a:p>
            <a:pPr algn="just">
              <a:buNone/>
            </a:pPr>
            <a:endParaRPr lang="en-US" dirty="0" smtClean="0">
              <a:latin typeface="Book Antiqua" pitchFamily="18" charset="0"/>
            </a:endParaRPr>
          </a:p>
          <a:p>
            <a:pPr algn="just"/>
            <a:r>
              <a:rPr lang="en-US" dirty="0" smtClean="0">
                <a:latin typeface="Book Antiqua" pitchFamily="18" charset="0"/>
              </a:rPr>
              <a:t>Observe the previous figure 1 above that the resource R</a:t>
            </a:r>
            <a:r>
              <a:rPr lang="en-US" baseline="-25000" dirty="0" smtClean="0">
                <a:latin typeface="Book Antiqua" pitchFamily="18" charset="0"/>
              </a:rPr>
              <a:t>1</a:t>
            </a:r>
            <a:r>
              <a:rPr lang="en-US" dirty="0" smtClean="0">
                <a:latin typeface="Book Antiqua" pitchFamily="18" charset="0"/>
              </a:rPr>
              <a:t> has only one instance, resource R</a:t>
            </a:r>
            <a:r>
              <a:rPr lang="en-US" baseline="-25000" dirty="0" smtClean="0">
                <a:latin typeface="Book Antiqua" pitchFamily="18" charset="0"/>
              </a:rPr>
              <a:t>2</a:t>
            </a:r>
            <a:r>
              <a:rPr lang="en-US" dirty="0" smtClean="0">
                <a:latin typeface="Book Antiqua" pitchFamily="18" charset="0"/>
              </a:rPr>
              <a:t> has two instances, resource R</a:t>
            </a:r>
            <a:r>
              <a:rPr lang="en-US" baseline="-25000" dirty="0" smtClean="0">
                <a:latin typeface="Book Antiqua" pitchFamily="18" charset="0"/>
              </a:rPr>
              <a:t>3</a:t>
            </a:r>
            <a:r>
              <a:rPr lang="en-US" dirty="0" smtClean="0">
                <a:latin typeface="Book Antiqua" pitchFamily="18" charset="0"/>
              </a:rPr>
              <a:t> has one instance, and resource R</a:t>
            </a:r>
            <a:r>
              <a:rPr lang="en-US" baseline="-25000" dirty="0" smtClean="0">
                <a:latin typeface="Book Antiqua" pitchFamily="18" charset="0"/>
              </a:rPr>
              <a:t>4</a:t>
            </a:r>
            <a:r>
              <a:rPr lang="en-US" dirty="0" smtClean="0">
                <a:latin typeface="Book Antiqua" pitchFamily="18" charset="0"/>
              </a:rPr>
              <a:t> has three instances. Let us check the status of the processes.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534400" cy="5287963"/>
          </a:xfrm>
        </p:spPr>
        <p:txBody>
          <a:bodyPr>
            <a:normAutofit fontScale="92500" lnSpcReduction="20000"/>
          </a:bodyPr>
          <a:lstStyle/>
          <a:p>
            <a:pPr algn="just">
              <a:buNone/>
            </a:pPr>
            <a:r>
              <a:rPr lang="en-US" dirty="0" smtClean="0">
                <a:latin typeface="Book Antiqua" pitchFamily="18" charset="0"/>
              </a:rPr>
              <a:t>	The previous figure1 shows that the process P</a:t>
            </a:r>
            <a:r>
              <a:rPr lang="en-US" baseline="-25000" dirty="0" smtClean="0">
                <a:latin typeface="Book Antiqua" pitchFamily="18" charset="0"/>
              </a:rPr>
              <a:t>1 </a:t>
            </a:r>
            <a:r>
              <a:rPr lang="en-US" dirty="0" smtClean="0">
                <a:latin typeface="Book Antiqua" pitchFamily="18" charset="0"/>
              </a:rPr>
              <a:t>has requested for the instance of resource R</a:t>
            </a:r>
            <a:r>
              <a:rPr lang="en-US" baseline="-25000" dirty="0" smtClean="0">
                <a:latin typeface="Book Antiqua" pitchFamily="18" charset="0"/>
              </a:rPr>
              <a:t>1</a:t>
            </a:r>
            <a:r>
              <a:rPr lang="en-US" dirty="0" smtClean="0">
                <a:latin typeface="Book Antiqua" pitchFamily="18" charset="0"/>
              </a:rPr>
              <a:t> is already holding the instance of resource R</a:t>
            </a:r>
            <a:r>
              <a:rPr lang="en-US" baseline="-25000" dirty="0" smtClean="0">
                <a:latin typeface="Book Antiqua" pitchFamily="18" charset="0"/>
              </a:rPr>
              <a:t>2</a:t>
            </a:r>
            <a:r>
              <a:rPr lang="en-US" dirty="0" smtClean="0">
                <a:latin typeface="Book Antiqua" pitchFamily="18" charset="0"/>
              </a:rPr>
              <a:t>. </a:t>
            </a:r>
          </a:p>
          <a:p>
            <a:pPr algn="just">
              <a:buNone/>
            </a:pPr>
            <a:endParaRPr lang="en-US" dirty="0" smtClean="0">
              <a:latin typeface="Book Antiqua" pitchFamily="18" charset="0"/>
            </a:endParaRPr>
          </a:p>
          <a:p>
            <a:pPr algn="just">
              <a:buNone/>
            </a:pPr>
            <a:r>
              <a:rPr lang="en-US" dirty="0" smtClean="0">
                <a:latin typeface="Book Antiqua" pitchFamily="18" charset="0"/>
              </a:rPr>
              <a:t>	The process P</a:t>
            </a:r>
            <a:r>
              <a:rPr lang="en-US" baseline="-25000" dirty="0" smtClean="0">
                <a:latin typeface="Book Antiqua" pitchFamily="18" charset="0"/>
              </a:rPr>
              <a:t>2</a:t>
            </a:r>
            <a:r>
              <a:rPr lang="en-US" dirty="0" smtClean="0">
                <a:latin typeface="Book Antiqua" pitchFamily="18" charset="0"/>
              </a:rPr>
              <a:t> has requested for the instance of resource R</a:t>
            </a:r>
            <a:r>
              <a:rPr lang="en-US" baseline="-25000" dirty="0" smtClean="0">
                <a:latin typeface="Book Antiqua" pitchFamily="18" charset="0"/>
              </a:rPr>
              <a:t>3</a:t>
            </a:r>
            <a:r>
              <a:rPr lang="en-US" dirty="0" smtClean="0">
                <a:latin typeface="Book Antiqua" pitchFamily="18" charset="0"/>
              </a:rPr>
              <a:t> and is already holding the instances of resource R</a:t>
            </a:r>
            <a:r>
              <a:rPr lang="en-US" baseline="-25000" dirty="0" smtClean="0">
                <a:latin typeface="Book Antiqua" pitchFamily="18" charset="0"/>
              </a:rPr>
              <a:t>1 </a:t>
            </a:r>
            <a:r>
              <a:rPr lang="en-US" dirty="0" smtClean="0">
                <a:latin typeface="Book Antiqua" pitchFamily="18" charset="0"/>
              </a:rPr>
              <a:t>and R</a:t>
            </a:r>
            <a:r>
              <a:rPr lang="en-US" baseline="-25000" dirty="0" smtClean="0">
                <a:latin typeface="Book Antiqua" pitchFamily="18" charset="0"/>
              </a:rPr>
              <a:t>3</a:t>
            </a:r>
            <a:r>
              <a:rPr lang="en-US" dirty="0" smtClean="0">
                <a:latin typeface="Book Antiqua" pitchFamily="18" charset="0"/>
              </a:rPr>
              <a:t>.</a:t>
            </a:r>
          </a:p>
          <a:p>
            <a:pPr algn="just">
              <a:buNone/>
            </a:pPr>
            <a:r>
              <a:rPr lang="en-US" dirty="0" smtClean="0">
                <a:latin typeface="Book Antiqua" pitchFamily="18" charset="0"/>
              </a:rPr>
              <a:t> </a:t>
            </a:r>
          </a:p>
          <a:p>
            <a:pPr algn="just">
              <a:buNone/>
            </a:pPr>
            <a:r>
              <a:rPr lang="en-US" dirty="0" smtClean="0">
                <a:latin typeface="Book Antiqua" pitchFamily="18" charset="0"/>
              </a:rPr>
              <a:t>	The process P</a:t>
            </a:r>
            <a:r>
              <a:rPr lang="en-US" baseline="-25000" dirty="0" smtClean="0">
                <a:latin typeface="Book Antiqua" pitchFamily="18" charset="0"/>
              </a:rPr>
              <a:t>3 </a:t>
            </a:r>
            <a:r>
              <a:rPr lang="en-US" dirty="0" smtClean="0">
                <a:latin typeface="Book Antiqua" pitchFamily="18" charset="0"/>
              </a:rPr>
              <a:t>has not requested for any resource instance but is holding the instance for resource R</a:t>
            </a:r>
            <a:r>
              <a:rPr lang="en-US" baseline="-25000" dirty="0" smtClean="0">
                <a:latin typeface="Book Antiqua" pitchFamily="18" charset="0"/>
              </a:rPr>
              <a:t>3</a:t>
            </a:r>
            <a:r>
              <a:rPr lang="en-US" dirty="0" smtClean="0">
                <a:latin typeface="Book Antiqua" pitchFamily="18" charset="0"/>
              </a:rPr>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09600"/>
          </a:xfrm>
        </p:spPr>
        <p:txBody>
          <a:bodyPr>
            <a:normAutofit fontScale="90000"/>
          </a:bodyPr>
          <a:lstStyle/>
          <a:p>
            <a:r>
              <a:rPr lang="en-US" b="1" dirty="0" smtClean="0">
                <a:latin typeface="Book Antiqua" pitchFamily="18" charset="0"/>
              </a:rPr>
              <a:t>Resource Allocation with Deadlock</a:t>
            </a:r>
            <a:endParaRPr lang="en-US" b="1" dirty="0">
              <a:latin typeface="Book Antiqua" pitchFamily="18" charset="0"/>
            </a:endParaRPr>
          </a:p>
        </p:txBody>
      </p:sp>
      <p:sp>
        <p:nvSpPr>
          <p:cNvPr id="3" name="Content Placeholder 2"/>
          <p:cNvSpPr>
            <a:spLocks noGrp="1"/>
          </p:cNvSpPr>
          <p:nvPr>
            <p:ph idx="1"/>
          </p:nvPr>
        </p:nvSpPr>
        <p:spPr>
          <a:xfrm>
            <a:off x="304800" y="4800600"/>
            <a:ext cx="8534400" cy="2057400"/>
          </a:xfrm>
        </p:spPr>
        <p:txBody>
          <a:bodyPr>
            <a:normAutofit fontScale="70000" lnSpcReduction="20000"/>
          </a:bodyPr>
          <a:lstStyle/>
          <a:p>
            <a:pPr algn="just">
              <a:buNone/>
            </a:pPr>
            <a:r>
              <a:rPr lang="en-US" dirty="0" smtClean="0"/>
              <a:t>	</a:t>
            </a:r>
            <a:r>
              <a:rPr lang="en-US" dirty="0" smtClean="0">
                <a:latin typeface="Book Antiqua" pitchFamily="18" charset="0"/>
              </a:rPr>
              <a:t>Process P</a:t>
            </a:r>
            <a:r>
              <a:rPr lang="en-US" baseline="-25000" dirty="0" smtClean="0">
                <a:latin typeface="Book Antiqua" pitchFamily="18" charset="0"/>
              </a:rPr>
              <a:t>1</a:t>
            </a:r>
            <a:r>
              <a:rPr lang="en-US" dirty="0" smtClean="0">
                <a:latin typeface="Book Antiqua" pitchFamily="18" charset="0"/>
              </a:rPr>
              <a:t>, P</a:t>
            </a:r>
            <a:r>
              <a:rPr lang="en-US" baseline="-25000" dirty="0" smtClean="0">
                <a:latin typeface="Book Antiqua" pitchFamily="18" charset="0"/>
              </a:rPr>
              <a:t>2</a:t>
            </a:r>
            <a:r>
              <a:rPr lang="en-US" dirty="0" smtClean="0">
                <a:latin typeface="Book Antiqua" pitchFamily="18" charset="0"/>
              </a:rPr>
              <a:t> and P</a:t>
            </a:r>
            <a:r>
              <a:rPr lang="en-US" baseline="-25000" dirty="0" smtClean="0">
                <a:latin typeface="Book Antiqua" pitchFamily="18" charset="0"/>
              </a:rPr>
              <a:t>3</a:t>
            </a:r>
            <a:r>
              <a:rPr lang="en-US" dirty="0" smtClean="0">
                <a:latin typeface="Book Antiqua" pitchFamily="18" charset="0"/>
              </a:rPr>
              <a:t> are now in deadlock as each process in the cycle is waiting for the resource held by another process. </a:t>
            </a:r>
          </a:p>
          <a:p>
            <a:pPr algn="just">
              <a:buNone/>
            </a:pPr>
            <a:r>
              <a:rPr lang="en-US" dirty="0" smtClean="0">
                <a:latin typeface="Book Antiqua" pitchFamily="18" charset="0"/>
              </a:rPr>
              <a:t>	But every cycle in the resource allocation graph does not indicate the deadlock, you have to observe the cycle carefully while dealing with deadlock problem. So, this is how you can characterize the deadlock in the system.</a:t>
            </a:r>
            <a:endParaRPr lang="en-US" dirty="0">
              <a:latin typeface="Book Antiqua" pitchFamily="18" charset="0"/>
            </a:endParaRPr>
          </a:p>
        </p:txBody>
      </p:sp>
      <p:pic>
        <p:nvPicPr>
          <p:cNvPr id="21506" name="Picture 2" descr="Dead Lock Characterization"/>
          <p:cNvPicPr>
            <a:picLocks noChangeAspect="1" noChangeArrowheads="1"/>
          </p:cNvPicPr>
          <p:nvPr/>
        </p:nvPicPr>
        <p:blipFill>
          <a:blip r:embed="rId2"/>
          <a:srcRect l="7509" r="15897" b="24153"/>
          <a:stretch>
            <a:fillRect/>
          </a:stretch>
        </p:blipFill>
        <p:spPr bwMode="auto">
          <a:xfrm>
            <a:off x="2133600" y="990600"/>
            <a:ext cx="4724400" cy="3505200"/>
          </a:xfrm>
          <a:prstGeom prst="rect">
            <a:avLst/>
          </a:prstGeom>
          <a:noFill/>
        </p:spPr>
      </p:pic>
      <p:sp>
        <p:nvSpPr>
          <p:cNvPr id="5" name="Rectangle 4"/>
          <p:cNvSpPr/>
          <p:nvPr/>
        </p:nvSpPr>
        <p:spPr>
          <a:xfrm>
            <a:off x="2133600" y="4343400"/>
            <a:ext cx="5105400" cy="369332"/>
          </a:xfrm>
          <a:prstGeom prst="rect">
            <a:avLst/>
          </a:prstGeom>
        </p:spPr>
        <p:txBody>
          <a:bodyPr wrap="square">
            <a:spAutoFit/>
          </a:bodyPr>
          <a:lstStyle/>
          <a:p>
            <a:pPr algn="just"/>
            <a:r>
              <a:rPr lang="en-US" b="1" dirty="0" smtClean="0">
                <a:latin typeface="Book Antiqua" pitchFamily="18" charset="0"/>
              </a:rPr>
              <a:t>Figure 2 Resource Allocation with Deadlock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610600" cy="5791200"/>
          </a:xfrm>
        </p:spPr>
        <p:txBody>
          <a:bodyPr>
            <a:normAutofit fontScale="85000" lnSpcReduction="10000"/>
          </a:bodyPr>
          <a:lstStyle/>
          <a:p>
            <a:pPr algn="just">
              <a:buNone/>
            </a:pPr>
            <a:r>
              <a:rPr lang="en-US" dirty="0" smtClean="0">
                <a:latin typeface="Book Antiqua" pitchFamily="18" charset="0"/>
              </a:rPr>
              <a:t> </a:t>
            </a:r>
          </a:p>
          <a:p>
            <a:pPr algn="just">
              <a:buNone/>
            </a:pPr>
            <a:r>
              <a:rPr lang="en-US" dirty="0" smtClean="0">
                <a:latin typeface="Book Antiqua" pitchFamily="18" charset="0"/>
              </a:rPr>
              <a:t>	A </a:t>
            </a:r>
            <a:r>
              <a:rPr lang="en-US" b="1" dirty="0" smtClean="0">
                <a:latin typeface="Book Antiqua" pitchFamily="18" charset="0"/>
              </a:rPr>
              <a:t>Deadlock </a:t>
            </a:r>
            <a:r>
              <a:rPr lang="en-US" dirty="0" smtClean="0">
                <a:latin typeface="Book Antiqua" pitchFamily="18" charset="0"/>
              </a:rPr>
              <a:t>is a situation where each of the computer process waits for a resource which is being assigned to some another process. </a:t>
            </a:r>
          </a:p>
          <a:p>
            <a:pPr algn="just">
              <a:buNone/>
            </a:pPr>
            <a:r>
              <a:rPr lang="en-US" dirty="0" smtClean="0">
                <a:latin typeface="Book Antiqua" pitchFamily="18" charset="0"/>
              </a:rPr>
              <a:t>	In this situation, none of the process gets executed since the resource it needs, is held by some other process which is also waiting for some other resource to be released.</a:t>
            </a:r>
          </a:p>
          <a:p>
            <a:pPr algn="just">
              <a:buNone/>
            </a:pPr>
            <a:r>
              <a:rPr lang="en-US" dirty="0" smtClean="0">
                <a:latin typeface="Book Antiqua" pitchFamily="18" charset="0"/>
              </a:rPr>
              <a:t>	</a:t>
            </a:r>
            <a:r>
              <a:rPr lang="en-US" dirty="0" smtClean="0">
                <a:latin typeface="Book Antiqua" pitchFamily="18" charset="0"/>
                <a:cs typeface="Times New Roman" pitchFamily="18" charset="0"/>
              </a:rPr>
              <a:t>In a computer system deadlocks arise when members of a group of processes which hold resources are blocked indefinitely from access to resources held by other processes within the group. </a:t>
            </a:r>
          </a:p>
          <a:p>
            <a:pPr algn="just">
              <a:buNone/>
            </a:pPr>
            <a:endParaRPr lang="en-US" dirty="0" smtClean="0">
              <a:latin typeface="Book Antiqua" pitchFamily="18" charset="0"/>
            </a:endParaRPr>
          </a:p>
          <a:p>
            <a:pPr algn="just">
              <a:buNone/>
            </a:pPr>
            <a:r>
              <a:rPr lang="en-US" dirty="0" smtClean="0"/>
              <a:t>	</a:t>
            </a:r>
            <a:endParaRPr lang="en-US"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rmAutofit fontScale="92500" lnSpcReduction="20000"/>
          </a:bodyPr>
          <a:lstStyle/>
          <a:p>
            <a:pPr algn="just">
              <a:buNone/>
            </a:pPr>
            <a:r>
              <a:rPr lang="en-US" dirty="0" smtClean="0">
                <a:latin typeface="Book Antiqua" pitchFamily="18" charset="0"/>
              </a:rPr>
              <a:t>Remember if the resource allocation graph has a cycle and every resource has a single instance then it implies that a deadlock has occurred. In case, the resources have multiple instances then a cycle in the graph need not be indicating the occurrence of deadlock.</a:t>
            </a:r>
          </a:p>
          <a:p>
            <a:pPr algn="just">
              <a:buNone/>
            </a:pPr>
            <a:r>
              <a:rPr lang="en-US" dirty="0" smtClean="0">
                <a:latin typeface="Book Antiqua" pitchFamily="18" charset="0"/>
              </a:rPr>
              <a:t>Consider that the process P</a:t>
            </a:r>
            <a:r>
              <a:rPr lang="en-US" baseline="-25000" dirty="0" smtClean="0">
                <a:latin typeface="Book Antiqua" pitchFamily="18" charset="0"/>
              </a:rPr>
              <a:t>3</a:t>
            </a:r>
            <a:r>
              <a:rPr lang="en-US" dirty="0" smtClean="0">
                <a:latin typeface="Book Antiqua" pitchFamily="18" charset="0"/>
              </a:rPr>
              <a:t> is requesting for the instance of resource R</a:t>
            </a:r>
            <a:r>
              <a:rPr lang="en-US" baseline="-25000" dirty="0" smtClean="0">
                <a:latin typeface="Book Antiqua" pitchFamily="18" charset="0"/>
              </a:rPr>
              <a:t>2</a:t>
            </a:r>
            <a:r>
              <a:rPr lang="en-US" dirty="0" smtClean="0">
                <a:latin typeface="Book Antiqua" pitchFamily="18" charset="0"/>
              </a:rPr>
              <a:t> which is already held by the process P</a:t>
            </a:r>
            <a:r>
              <a:rPr lang="en-US" baseline="-25000" dirty="0" smtClean="0">
                <a:latin typeface="Book Antiqua" pitchFamily="18" charset="0"/>
              </a:rPr>
              <a:t>1</a:t>
            </a:r>
            <a:r>
              <a:rPr lang="en-US" dirty="0" smtClean="0">
                <a:latin typeface="Book Antiqua" pitchFamily="18" charset="0"/>
              </a:rPr>
              <a:t> and P</a:t>
            </a:r>
            <a:r>
              <a:rPr lang="en-US" baseline="-25000" dirty="0" smtClean="0">
                <a:latin typeface="Book Antiqua" pitchFamily="18" charset="0"/>
              </a:rPr>
              <a:t>2</a:t>
            </a:r>
            <a:r>
              <a:rPr lang="en-US" dirty="0" smtClean="0">
                <a:latin typeface="Book Antiqua" pitchFamily="18" charset="0"/>
              </a:rPr>
              <a:t>. In this case, you will observe that there are two cycles in the resource allocation graph:</a:t>
            </a:r>
          </a:p>
          <a:p>
            <a:pPr algn="just">
              <a:buNone/>
            </a:pPr>
            <a:endParaRPr lang="en-US" dirty="0" smtClean="0">
              <a:latin typeface="Book Antiqua" pitchFamily="18" charset="0"/>
            </a:endParaRPr>
          </a:p>
          <a:p>
            <a:pPr algn="just">
              <a:buNone/>
            </a:pPr>
            <a:r>
              <a:rPr lang="en-US" b="1" dirty="0" smtClean="0">
                <a:latin typeface="Book Antiqua" pitchFamily="18" charset="0"/>
              </a:rPr>
              <a:t>P</a:t>
            </a:r>
            <a:r>
              <a:rPr lang="en-US" b="1" baseline="-25000" dirty="0" smtClean="0">
                <a:latin typeface="Book Antiqua" pitchFamily="18" charset="0"/>
              </a:rPr>
              <a:t>1</a:t>
            </a:r>
            <a:r>
              <a:rPr lang="en-US" b="1" dirty="0" smtClean="0">
                <a:latin typeface="Book Antiqua" pitchFamily="18" charset="0"/>
              </a:rPr>
              <a:t> -&gt; R </a:t>
            </a:r>
            <a:r>
              <a:rPr lang="en-US" b="1" baseline="-25000" dirty="0" smtClean="0">
                <a:latin typeface="Book Antiqua" pitchFamily="18" charset="0"/>
              </a:rPr>
              <a:t>1</a:t>
            </a:r>
            <a:r>
              <a:rPr lang="en-US" b="1" dirty="0" smtClean="0">
                <a:latin typeface="Book Antiqua" pitchFamily="18" charset="0"/>
              </a:rPr>
              <a:t> -&gt; P</a:t>
            </a:r>
            <a:r>
              <a:rPr lang="en-US" b="1" baseline="-25000" dirty="0" smtClean="0">
                <a:latin typeface="Book Antiqua" pitchFamily="18" charset="0"/>
              </a:rPr>
              <a:t>2</a:t>
            </a:r>
            <a:r>
              <a:rPr lang="en-US" b="1" dirty="0" smtClean="0">
                <a:latin typeface="Book Antiqua" pitchFamily="18" charset="0"/>
              </a:rPr>
              <a:t> -&gt; R</a:t>
            </a:r>
            <a:r>
              <a:rPr lang="en-US" b="1" baseline="-25000" dirty="0" smtClean="0">
                <a:latin typeface="Book Antiqua" pitchFamily="18" charset="0"/>
              </a:rPr>
              <a:t>3</a:t>
            </a:r>
            <a:r>
              <a:rPr lang="en-US" b="1" dirty="0" smtClean="0">
                <a:latin typeface="Book Antiqua" pitchFamily="18" charset="0"/>
              </a:rPr>
              <a:t> -&gt; P</a:t>
            </a:r>
            <a:r>
              <a:rPr lang="en-US" b="1" baseline="-25000" dirty="0" smtClean="0">
                <a:latin typeface="Book Antiqua" pitchFamily="18" charset="0"/>
              </a:rPr>
              <a:t>3</a:t>
            </a:r>
            <a:r>
              <a:rPr lang="en-US" b="1" dirty="0" smtClean="0">
                <a:latin typeface="Book Antiqua" pitchFamily="18" charset="0"/>
              </a:rPr>
              <a:t> -&gt; R</a:t>
            </a:r>
            <a:r>
              <a:rPr lang="en-US" b="1" baseline="-25000" dirty="0" smtClean="0">
                <a:latin typeface="Book Antiqua" pitchFamily="18" charset="0"/>
              </a:rPr>
              <a:t>2</a:t>
            </a:r>
            <a:r>
              <a:rPr lang="en-US" b="1" dirty="0" smtClean="0">
                <a:latin typeface="Book Antiqua" pitchFamily="18" charset="0"/>
              </a:rPr>
              <a:t> -&gt; P</a:t>
            </a:r>
            <a:r>
              <a:rPr lang="en-US" b="1" baseline="-25000" dirty="0" smtClean="0">
                <a:latin typeface="Book Antiqua" pitchFamily="18" charset="0"/>
              </a:rPr>
              <a:t>1</a:t>
            </a:r>
            <a:endParaRPr lang="en-US" b="1" dirty="0" smtClean="0">
              <a:latin typeface="Book Antiqua" pitchFamily="18" charset="0"/>
            </a:endParaRPr>
          </a:p>
          <a:p>
            <a:pPr algn="just">
              <a:buNone/>
            </a:pPr>
            <a:r>
              <a:rPr lang="en-US" b="1" dirty="0" smtClean="0">
                <a:latin typeface="Book Antiqua" pitchFamily="18" charset="0"/>
              </a:rPr>
              <a:t>P</a:t>
            </a:r>
            <a:r>
              <a:rPr lang="en-US" b="1" baseline="-25000" dirty="0" smtClean="0">
                <a:latin typeface="Book Antiqua" pitchFamily="18" charset="0"/>
              </a:rPr>
              <a:t>2</a:t>
            </a:r>
            <a:r>
              <a:rPr lang="en-US" b="1" dirty="0" smtClean="0">
                <a:latin typeface="Book Antiqua" pitchFamily="18" charset="0"/>
              </a:rPr>
              <a:t> -&gt; R</a:t>
            </a:r>
            <a:r>
              <a:rPr lang="en-US" b="1" baseline="-25000" dirty="0" smtClean="0">
                <a:latin typeface="Book Antiqua" pitchFamily="18" charset="0"/>
              </a:rPr>
              <a:t>3</a:t>
            </a:r>
            <a:r>
              <a:rPr lang="en-US" b="1" dirty="0" smtClean="0">
                <a:latin typeface="Book Antiqua" pitchFamily="18" charset="0"/>
              </a:rPr>
              <a:t> -&gt; P</a:t>
            </a:r>
            <a:r>
              <a:rPr lang="en-US" b="1" baseline="-25000" dirty="0" smtClean="0">
                <a:latin typeface="Book Antiqua" pitchFamily="18" charset="0"/>
              </a:rPr>
              <a:t>3</a:t>
            </a:r>
            <a:r>
              <a:rPr lang="en-US" b="1" dirty="0" smtClean="0">
                <a:latin typeface="Book Antiqua" pitchFamily="18" charset="0"/>
              </a:rPr>
              <a:t> -&gt; R</a:t>
            </a:r>
            <a:r>
              <a:rPr lang="en-US" b="1" baseline="-25000" dirty="0" smtClean="0">
                <a:latin typeface="Book Antiqua" pitchFamily="18" charset="0"/>
              </a:rPr>
              <a:t>2</a:t>
            </a:r>
            <a:r>
              <a:rPr lang="en-US" b="1" dirty="0" smtClean="0">
                <a:latin typeface="Book Antiqua" pitchFamily="18" charset="0"/>
              </a:rPr>
              <a:t> -&gt; P</a:t>
            </a:r>
            <a:r>
              <a:rPr lang="en-US" b="1" baseline="-25000" dirty="0" smtClean="0">
                <a:latin typeface="Book Antiqua" pitchFamily="18" charset="0"/>
              </a:rPr>
              <a:t>2</a:t>
            </a:r>
            <a:endParaRPr lang="en-US" b="1" dirty="0" smtClean="0">
              <a:latin typeface="Book Antiqua"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1"/>
            <a:ext cx="8839200" cy="4572000"/>
          </a:xfrm>
        </p:spPr>
        <p:txBody>
          <a:bodyPr/>
          <a:lstStyle/>
          <a:p>
            <a:pPr algn="just">
              <a:buNone/>
            </a:pPr>
            <a:r>
              <a:rPr lang="en-US" b="1" dirty="0" smtClean="0">
                <a:latin typeface="Book Antiqua" pitchFamily="18" charset="0"/>
              </a:rPr>
              <a:t>Q1)  If the wait for graph contains a cycle that means:</a:t>
            </a:r>
          </a:p>
          <a:p>
            <a:pPr algn="just">
              <a:buNone/>
            </a:pPr>
            <a:endParaRPr lang="en-US" b="1" dirty="0" smtClean="0">
              <a:latin typeface="Book Antiqua" pitchFamily="18" charset="0"/>
            </a:endParaRPr>
          </a:p>
          <a:p>
            <a:pPr algn="just">
              <a:buNone/>
            </a:pPr>
            <a:r>
              <a:rPr lang="en-US" dirty="0" smtClean="0">
                <a:latin typeface="Book Antiqua" pitchFamily="18" charset="0"/>
              </a:rPr>
              <a:t>a) Then a deadlock does not exist</a:t>
            </a:r>
          </a:p>
          <a:p>
            <a:pPr algn="just">
              <a:buNone/>
            </a:pPr>
            <a:r>
              <a:rPr lang="en-US" dirty="0" smtClean="0">
                <a:latin typeface="Book Antiqua" pitchFamily="18" charset="0"/>
              </a:rPr>
              <a:t>b) Then a deadlock exists</a:t>
            </a:r>
          </a:p>
          <a:p>
            <a:pPr algn="just">
              <a:buNone/>
            </a:pPr>
            <a:r>
              <a:rPr lang="en-US" dirty="0" smtClean="0">
                <a:latin typeface="Book Antiqua" pitchFamily="18" charset="0"/>
              </a:rPr>
              <a:t>c) Then the system is in a safe state</a:t>
            </a:r>
          </a:p>
          <a:p>
            <a:pPr algn="just">
              <a:buNone/>
            </a:pPr>
            <a:r>
              <a:rPr lang="en-US" dirty="0" smtClean="0">
                <a:latin typeface="Book Antiqua" pitchFamily="18" charset="0"/>
              </a:rPr>
              <a:t>d) Either deadlock exists or system is in a safe state</a:t>
            </a:r>
            <a:endParaRPr lang="en-US" dirty="0">
              <a:latin typeface="Book Antiqu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1"/>
            <a:ext cx="8686800" cy="5029200"/>
          </a:xfrm>
        </p:spPr>
        <p:txBody>
          <a:bodyPr/>
          <a:lstStyle/>
          <a:p>
            <a:pPr>
              <a:buNone/>
            </a:pPr>
            <a:r>
              <a:rPr lang="en-US" b="1" dirty="0" smtClean="0">
                <a:latin typeface="Book Antiqua" pitchFamily="18" charset="0"/>
              </a:rPr>
              <a:t>Q2) An edge from process Pi to </a:t>
            </a:r>
            <a:r>
              <a:rPr lang="en-US" b="1" dirty="0" err="1" smtClean="0">
                <a:latin typeface="Book Antiqua" pitchFamily="18" charset="0"/>
              </a:rPr>
              <a:t>Pj</a:t>
            </a:r>
            <a:r>
              <a:rPr lang="en-US" b="1" dirty="0" smtClean="0">
                <a:latin typeface="Book Antiqua" pitchFamily="18" charset="0"/>
              </a:rPr>
              <a:t> in a wait for graph indicates </a:t>
            </a:r>
          </a:p>
          <a:p>
            <a:pPr>
              <a:buNone/>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a) Pi is waiting for </a:t>
            </a:r>
            <a:r>
              <a:rPr lang="en-US" dirty="0" err="1" smtClean="0">
                <a:latin typeface="Book Antiqua" pitchFamily="18" charset="0"/>
              </a:rPr>
              <a:t>Pj</a:t>
            </a:r>
            <a:r>
              <a:rPr lang="en-US" dirty="0" smtClean="0">
                <a:latin typeface="Book Antiqua" pitchFamily="18" charset="0"/>
              </a:rPr>
              <a:t> to release a resource that Pi needs</a:t>
            </a:r>
            <a:br>
              <a:rPr lang="en-US" dirty="0" smtClean="0">
                <a:latin typeface="Book Antiqua" pitchFamily="18" charset="0"/>
              </a:rPr>
            </a:br>
            <a:r>
              <a:rPr lang="en-US" dirty="0" smtClean="0">
                <a:latin typeface="Book Antiqua" pitchFamily="18" charset="0"/>
              </a:rPr>
              <a:t>b) </a:t>
            </a:r>
            <a:r>
              <a:rPr lang="en-US" dirty="0" err="1" smtClean="0">
                <a:latin typeface="Book Antiqua" pitchFamily="18" charset="0"/>
              </a:rPr>
              <a:t>Pj</a:t>
            </a:r>
            <a:r>
              <a:rPr lang="en-US" dirty="0" smtClean="0">
                <a:latin typeface="Book Antiqua" pitchFamily="18" charset="0"/>
              </a:rPr>
              <a:t> is waiting for Pi to release a resource that </a:t>
            </a:r>
            <a:r>
              <a:rPr lang="en-US" dirty="0" err="1" smtClean="0">
                <a:latin typeface="Book Antiqua" pitchFamily="18" charset="0"/>
              </a:rPr>
              <a:t>Pj</a:t>
            </a:r>
            <a:r>
              <a:rPr lang="en-US" dirty="0" smtClean="0">
                <a:latin typeface="Book Antiqua" pitchFamily="18" charset="0"/>
              </a:rPr>
              <a:t> needs</a:t>
            </a:r>
            <a:br>
              <a:rPr lang="en-US" dirty="0" smtClean="0">
                <a:latin typeface="Book Antiqua" pitchFamily="18" charset="0"/>
              </a:rPr>
            </a:br>
            <a:r>
              <a:rPr lang="en-US" dirty="0" smtClean="0">
                <a:latin typeface="Book Antiqua" pitchFamily="18" charset="0"/>
              </a:rPr>
              <a:t>c) Pi is waiting for </a:t>
            </a:r>
            <a:r>
              <a:rPr lang="en-US" dirty="0" err="1" smtClean="0">
                <a:latin typeface="Book Antiqua" pitchFamily="18" charset="0"/>
              </a:rPr>
              <a:t>Pj</a:t>
            </a:r>
            <a:r>
              <a:rPr lang="en-US" dirty="0" smtClean="0">
                <a:latin typeface="Book Antiqua" pitchFamily="18" charset="0"/>
              </a:rPr>
              <a:t> to leave the system</a:t>
            </a:r>
            <a:br>
              <a:rPr lang="en-US" dirty="0" smtClean="0">
                <a:latin typeface="Book Antiqua" pitchFamily="18" charset="0"/>
              </a:rPr>
            </a:br>
            <a:r>
              <a:rPr lang="en-US" dirty="0" smtClean="0">
                <a:latin typeface="Book Antiqua" pitchFamily="18" charset="0"/>
              </a:rPr>
              <a:t>d) </a:t>
            </a:r>
            <a:r>
              <a:rPr lang="en-US" dirty="0" err="1" smtClean="0">
                <a:latin typeface="Book Antiqua" pitchFamily="18" charset="0"/>
              </a:rPr>
              <a:t>Pj</a:t>
            </a:r>
            <a:r>
              <a:rPr lang="en-US" dirty="0" smtClean="0">
                <a:latin typeface="Book Antiqua" pitchFamily="18" charset="0"/>
              </a:rPr>
              <a:t> is waiting for Pi to leave the system</a:t>
            </a:r>
            <a:endParaRPr lang="en-US"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itchFamily="18" charset="0"/>
              </a:rPr>
              <a:t>Deadlock Occurrence</a:t>
            </a:r>
            <a:endParaRPr lang="en-US" b="1" dirty="0">
              <a:latin typeface="Book Antiqua" pitchFamily="18" charset="0"/>
            </a:endParaRPr>
          </a:p>
        </p:txBody>
      </p:sp>
      <p:pic>
        <p:nvPicPr>
          <p:cNvPr id="33793" name="Picture 1"/>
          <p:cNvPicPr>
            <a:picLocks noChangeAspect="1" noChangeArrowheads="1"/>
          </p:cNvPicPr>
          <p:nvPr/>
        </p:nvPicPr>
        <p:blipFill>
          <a:blip r:embed="rId2"/>
          <a:srcRect/>
          <a:stretch>
            <a:fillRect/>
          </a:stretch>
        </p:blipFill>
        <p:spPr bwMode="auto">
          <a:xfrm>
            <a:off x="1066799" y="1524000"/>
            <a:ext cx="7180385" cy="4267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Operating System | Process Management | Deadlock Introduction -  Tutorialspoint.dev"/>
          <p:cNvPicPr>
            <a:picLocks noChangeAspect="1" noChangeArrowheads="1"/>
          </p:cNvPicPr>
          <p:nvPr/>
        </p:nvPicPr>
        <p:blipFill>
          <a:blip r:embed="rId2"/>
          <a:srcRect/>
          <a:stretch>
            <a:fillRect/>
          </a:stretch>
        </p:blipFill>
        <p:spPr bwMode="auto">
          <a:xfrm>
            <a:off x="685800" y="838200"/>
            <a:ext cx="6604536" cy="45815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19800"/>
          </a:xfrm>
        </p:spPr>
        <p:txBody>
          <a:bodyPr/>
          <a:lstStyle/>
          <a:p>
            <a:pPr>
              <a:buNone/>
            </a:pPr>
            <a:r>
              <a:rPr lang="en-US" b="1" dirty="0" smtClean="0">
                <a:latin typeface="Book Antiqua" pitchFamily="18" charset="0"/>
              </a:rPr>
              <a:t>Simple Way Understand About Deadlock</a:t>
            </a:r>
          </a:p>
          <a:p>
            <a:pPr>
              <a:buNone/>
            </a:pPr>
            <a:endParaRPr lang="en-US" b="1" dirty="0" smtClean="0">
              <a:latin typeface="Book Antiqua" pitchFamily="18" charset="0"/>
            </a:endParaRPr>
          </a:p>
          <a:p>
            <a:r>
              <a:rPr lang="en-US" dirty="0" smtClean="0">
                <a:latin typeface="Book Antiqua" pitchFamily="18" charset="0"/>
              </a:rPr>
              <a:t>Process1 requests resource A and receives it.</a:t>
            </a:r>
          </a:p>
          <a:p>
            <a:r>
              <a:rPr lang="en-US" dirty="0" smtClean="0">
                <a:latin typeface="Book Antiqua" pitchFamily="18" charset="0"/>
              </a:rPr>
              <a:t>Process 2 requests resource B and receives it.</a:t>
            </a:r>
          </a:p>
          <a:p>
            <a:r>
              <a:rPr lang="en-US" dirty="0" smtClean="0">
                <a:latin typeface="Book Antiqua" pitchFamily="18" charset="0"/>
              </a:rPr>
              <a:t>Process 1 requests resource B and is queued up, pending the release of B. </a:t>
            </a:r>
          </a:p>
          <a:p>
            <a:r>
              <a:rPr lang="en-US" dirty="0" smtClean="0">
                <a:latin typeface="Book Antiqua" pitchFamily="18" charset="0"/>
              </a:rPr>
              <a:t>Process 2 requests resource A and is queued up, pending the release of A.</a:t>
            </a:r>
            <a:endParaRPr lang="en-US" dirty="0">
              <a:latin typeface="Book Antiq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410200"/>
          </a:xfrm>
        </p:spPr>
        <p:txBody>
          <a:bodyPr>
            <a:normAutofit fontScale="70000" lnSpcReduction="20000"/>
          </a:bodyPr>
          <a:lstStyle/>
          <a:p>
            <a:pPr>
              <a:buNone/>
            </a:pPr>
            <a:r>
              <a:rPr lang="en-US" b="1" dirty="0" smtClean="0">
                <a:latin typeface="Book Antiqua" pitchFamily="18" charset="0"/>
              </a:rPr>
              <a:t>Deadlock Characterization</a:t>
            </a:r>
          </a:p>
          <a:p>
            <a:pPr marL="914400" lvl="1" indent="-514350">
              <a:buAutoNum type="arabicParenR"/>
            </a:pPr>
            <a:r>
              <a:rPr lang="en-US" sz="3400" dirty="0" smtClean="0">
                <a:latin typeface="Book Antiqua" pitchFamily="18" charset="0"/>
              </a:rPr>
              <a:t>Deadlock Conditions</a:t>
            </a:r>
          </a:p>
          <a:p>
            <a:pPr marL="914400" lvl="1" indent="-514350">
              <a:buAutoNum type="arabicParenR"/>
            </a:pPr>
            <a:r>
              <a:rPr lang="en-US" sz="3400" dirty="0" smtClean="0">
                <a:latin typeface="Book Antiqua" pitchFamily="18" charset="0"/>
              </a:rPr>
              <a:t>Systems Resource Allocation Graph</a:t>
            </a:r>
          </a:p>
          <a:p>
            <a:pPr>
              <a:buNone/>
            </a:pPr>
            <a:endParaRPr lang="en-US" b="1" dirty="0" smtClean="0">
              <a:latin typeface="Book Antiqua" pitchFamily="18" charset="0"/>
            </a:endParaRPr>
          </a:p>
          <a:p>
            <a:pPr>
              <a:buNone/>
            </a:pPr>
            <a:r>
              <a:rPr lang="en-US" b="1" dirty="0" smtClean="0">
                <a:latin typeface="Book Antiqua" pitchFamily="18" charset="0"/>
              </a:rPr>
              <a:t>There are four conditions that are necessary to achieve deadlock:</a:t>
            </a:r>
          </a:p>
          <a:p>
            <a:pPr algn="just">
              <a:buNone/>
            </a:pPr>
            <a:r>
              <a:rPr lang="en-US" sz="3300" b="1" dirty="0" smtClean="0">
                <a:latin typeface="Book Antiqua" pitchFamily="18" charset="0"/>
              </a:rPr>
              <a:t>1) Deadlock Conditions</a:t>
            </a:r>
          </a:p>
          <a:p>
            <a:pPr algn="just">
              <a:buNone/>
            </a:pPr>
            <a:r>
              <a:rPr lang="en-US" sz="3300" b="1" dirty="0" smtClean="0">
                <a:latin typeface="Book Antiqua" pitchFamily="18" charset="0"/>
              </a:rPr>
              <a:t>	</a:t>
            </a:r>
            <a:r>
              <a:rPr lang="en-US" sz="3300" b="1" dirty="0" err="1" smtClean="0">
                <a:latin typeface="Book Antiqua" pitchFamily="18" charset="0"/>
              </a:rPr>
              <a:t>i</a:t>
            </a:r>
            <a:r>
              <a:rPr lang="en-US" sz="3300" b="1" dirty="0" smtClean="0">
                <a:latin typeface="Book Antiqua" pitchFamily="18" charset="0"/>
              </a:rPr>
              <a:t>) Mutual Exclusion</a:t>
            </a:r>
            <a:endParaRPr lang="en-US" sz="3300" dirty="0" smtClean="0">
              <a:latin typeface="Book Antiqua" pitchFamily="18" charset="0"/>
            </a:endParaRPr>
          </a:p>
          <a:p>
            <a:pPr algn="just">
              <a:buNone/>
            </a:pPr>
            <a:r>
              <a:rPr lang="en-US" sz="3300" dirty="0" smtClean="0">
                <a:latin typeface="Book Antiqua" pitchFamily="18" charset="0"/>
              </a:rPr>
              <a:t>	In a multiprogramming environment, there may be several processes requesting the same resource at a time. The mutual exclusion condition, allow only a single process to access the resource at a time. While the other processes requesting the same resource must wait and delay their execution until it has been released. The mutual exclusion condition prevents two or more processes to access the same resource at a time.</a:t>
            </a:r>
          </a:p>
          <a:p>
            <a:pPr algn="just">
              <a:buNone/>
            </a:pPr>
            <a:endParaRPr lang="en-US" sz="3300" dirty="0" smtClean="0">
              <a:latin typeface="Book Antiqua" pitchFamily="18" charset="0"/>
            </a:endParaRPr>
          </a:p>
          <a:p>
            <a:pPr algn="just">
              <a:buNone/>
            </a:pPr>
            <a:r>
              <a:rPr lang="en-US" sz="3300" b="1" dirty="0" smtClean="0">
                <a:latin typeface="Book Antiqua" pitchFamily="18" charset="0"/>
              </a:rPr>
              <a:t>	</a:t>
            </a:r>
            <a:endParaRPr lang="en-US" dirty="0"/>
          </a:p>
        </p:txBody>
      </p:sp>
      <p:pic>
        <p:nvPicPr>
          <p:cNvPr id="30722" name="Picture 2" descr="Mutual Exclusion"/>
          <p:cNvPicPr>
            <a:picLocks noChangeAspect="1" noChangeArrowheads="1"/>
          </p:cNvPicPr>
          <p:nvPr/>
        </p:nvPicPr>
        <p:blipFill>
          <a:blip r:embed="rId2"/>
          <a:srcRect/>
          <a:stretch>
            <a:fillRect/>
          </a:stretch>
        </p:blipFill>
        <p:spPr bwMode="auto">
          <a:xfrm>
            <a:off x="457200" y="4800600"/>
            <a:ext cx="7667619"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4724400"/>
          </a:xfrm>
        </p:spPr>
        <p:txBody>
          <a:bodyPr>
            <a:normAutofit fontScale="85000" lnSpcReduction="20000"/>
          </a:bodyPr>
          <a:lstStyle/>
          <a:p>
            <a:pPr algn="just">
              <a:buNone/>
            </a:pPr>
            <a:r>
              <a:rPr lang="en-US" b="1" dirty="0" smtClean="0">
                <a:latin typeface="Book Antiqua" pitchFamily="18" charset="0"/>
              </a:rPr>
              <a:t>	ii) Hold and wait</a:t>
            </a:r>
            <a:endParaRPr lang="en-US" dirty="0" smtClean="0">
              <a:latin typeface="Book Antiqua" pitchFamily="18" charset="0"/>
            </a:endParaRPr>
          </a:p>
          <a:p>
            <a:pPr algn="just">
              <a:buNone/>
            </a:pPr>
            <a:r>
              <a:rPr lang="en-US" dirty="0" smtClean="0">
                <a:latin typeface="Book Antiqua" pitchFamily="18" charset="0"/>
              </a:rPr>
              <a:t>	The hold and wait condition simply means that the process must be holding access to one resource and must be waiting to get hold of other resources that have been acquired by the other processes.</a:t>
            </a:r>
          </a:p>
          <a:p>
            <a:pPr algn="just">
              <a:buNone/>
            </a:pPr>
            <a:endParaRPr lang="en-US" b="1" dirty="0" smtClean="0">
              <a:latin typeface="Book Antiqua" pitchFamily="18" charset="0"/>
            </a:endParaRPr>
          </a:p>
          <a:p>
            <a:pPr algn="just">
              <a:buNone/>
            </a:pPr>
            <a:endParaRPr lang="en-US" b="1" dirty="0" smtClean="0">
              <a:latin typeface="Book Antiqua" pitchFamily="18" charset="0"/>
            </a:endParaRPr>
          </a:p>
          <a:p>
            <a:pPr algn="just">
              <a:buNone/>
            </a:pPr>
            <a:endParaRPr lang="en-US" b="1" dirty="0" smtClean="0">
              <a:latin typeface="Book Antiqua" pitchFamily="18" charset="0"/>
            </a:endParaRPr>
          </a:p>
          <a:p>
            <a:pPr algn="just">
              <a:buNone/>
            </a:pPr>
            <a:endParaRPr lang="en-US" b="1" dirty="0" smtClean="0">
              <a:latin typeface="Book Antiqua" pitchFamily="18" charset="0"/>
            </a:endParaRPr>
          </a:p>
          <a:p>
            <a:pPr algn="just">
              <a:buNone/>
            </a:pPr>
            <a:endParaRPr lang="en-US" b="1" dirty="0" smtClean="0">
              <a:latin typeface="Book Antiqua" pitchFamily="18" charset="0"/>
            </a:endParaRPr>
          </a:p>
          <a:p>
            <a:pPr algn="just">
              <a:buNone/>
            </a:pPr>
            <a:endParaRPr lang="en-US" dirty="0" smtClean="0">
              <a:latin typeface="Book Antiqua" pitchFamily="18" charset="0"/>
            </a:endParaRPr>
          </a:p>
          <a:p>
            <a:pPr algn="just">
              <a:buNone/>
            </a:pPr>
            <a:r>
              <a:rPr lang="en-US" dirty="0" smtClean="0">
                <a:latin typeface="Book Antiqua" pitchFamily="18" charset="0"/>
              </a:rPr>
              <a:t>	</a:t>
            </a:r>
          </a:p>
          <a:p>
            <a:endParaRPr lang="en-US" dirty="0"/>
          </a:p>
        </p:txBody>
      </p:sp>
      <p:pic>
        <p:nvPicPr>
          <p:cNvPr id="29698" name="Picture 2" descr="Hold and Wait"/>
          <p:cNvPicPr>
            <a:picLocks noChangeAspect="1" noChangeArrowheads="1"/>
          </p:cNvPicPr>
          <p:nvPr/>
        </p:nvPicPr>
        <p:blipFill>
          <a:blip r:embed="rId2"/>
          <a:srcRect l="6768" t="10000" r="5244" b="14000"/>
          <a:stretch>
            <a:fillRect/>
          </a:stretch>
        </p:blipFill>
        <p:spPr bwMode="auto">
          <a:xfrm>
            <a:off x="228600" y="2362200"/>
            <a:ext cx="8915400" cy="2895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3581400"/>
          </a:xfrm>
        </p:spPr>
        <p:txBody>
          <a:bodyPr>
            <a:normAutofit fontScale="92500" lnSpcReduction="20000"/>
          </a:bodyPr>
          <a:lstStyle/>
          <a:p>
            <a:pPr algn="just">
              <a:buNone/>
            </a:pPr>
            <a:r>
              <a:rPr lang="en-US" b="1" dirty="0" smtClean="0">
                <a:latin typeface="Book Antiqua" pitchFamily="18" charset="0"/>
              </a:rPr>
              <a:t>iii) No Preemption</a:t>
            </a:r>
            <a:endParaRPr lang="en-US" dirty="0" smtClean="0">
              <a:latin typeface="Book Antiqua" pitchFamily="18" charset="0"/>
            </a:endParaRPr>
          </a:p>
          <a:p>
            <a:pPr algn="just">
              <a:buNone/>
            </a:pPr>
            <a:r>
              <a:rPr lang="en-US" dirty="0" smtClean="0">
                <a:latin typeface="Book Antiqua" pitchFamily="18" charset="0"/>
              </a:rPr>
              <a:t>	A process acquiring a resource, cannot be preempted in between, to release the acquired resource. Instead, the process must voluntarily release the resource it has acquired when the task of the process has been completed.</a:t>
            </a:r>
          </a:p>
          <a:p>
            <a:pPr algn="just">
              <a:buNone/>
            </a:pPr>
            <a:endParaRPr lang="en-US" b="1" dirty="0" smtClean="0">
              <a:latin typeface="Book Antiqua" pitchFamily="18" charset="0"/>
            </a:endParaRPr>
          </a:p>
          <a:p>
            <a:pPr algn="just">
              <a:buNone/>
            </a:pPr>
            <a:r>
              <a:rPr lang="en-US" b="1" dirty="0" smtClean="0">
                <a:latin typeface="Book Antiqua" pitchFamily="18" charset="0"/>
              </a:rPr>
              <a:t>	</a:t>
            </a:r>
            <a:endParaRPr lang="en-US" dirty="0"/>
          </a:p>
        </p:txBody>
      </p:sp>
      <p:pic>
        <p:nvPicPr>
          <p:cNvPr id="49154" name="Picture 2" descr="&gt;No preemption"/>
          <p:cNvPicPr>
            <a:picLocks noChangeAspect="1" noChangeArrowheads="1"/>
          </p:cNvPicPr>
          <p:nvPr/>
        </p:nvPicPr>
        <p:blipFill>
          <a:blip r:embed="rId2"/>
          <a:srcRect l="5447" t="25000" r="5363" b="21875"/>
          <a:stretch>
            <a:fillRect/>
          </a:stretch>
        </p:blipFill>
        <p:spPr bwMode="auto">
          <a:xfrm>
            <a:off x="0" y="4191000"/>
            <a:ext cx="9144000" cy="1295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1"/>
            <a:ext cx="8229600" cy="2590800"/>
          </a:xfrm>
        </p:spPr>
        <p:txBody>
          <a:bodyPr>
            <a:normAutofit fontScale="92500" lnSpcReduction="20000"/>
          </a:bodyPr>
          <a:lstStyle/>
          <a:p>
            <a:pPr algn="just">
              <a:buNone/>
            </a:pPr>
            <a:r>
              <a:rPr lang="en-US" b="1" dirty="0" smtClean="0">
                <a:latin typeface="Book Antiqua" pitchFamily="18" charset="0"/>
              </a:rPr>
              <a:t>iv) Circular Wait</a:t>
            </a:r>
            <a:endParaRPr lang="en-US" dirty="0" smtClean="0">
              <a:latin typeface="Book Antiqua" pitchFamily="18" charset="0"/>
            </a:endParaRPr>
          </a:p>
          <a:p>
            <a:pPr algn="just">
              <a:buNone/>
            </a:pPr>
            <a:r>
              <a:rPr lang="en-US" dirty="0" smtClean="0">
                <a:latin typeface="Book Antiqua" pitchFamily="18" charset="0"/>
              </a:rPr>
              <a:t>	The processes must be waiting in a circular pattern to acquire the resource. This is similar to hold and waits the only difference is that the processes are waiting in a circular pattern.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4414</TotalTime>
  <Words>362</Words>
  <Application>Microsoft Office PowerPoint</Application>
  <PresentationFormat>On-screen Show (4:3)</PresentationFormat>
  <Paragraphs>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Deadlock</vt:lpstr>
      <vt:lpstr>Slide 2</vt:lpstr>
      <vt:lpstr>Deadlock Occurrence</vt:lpstr>
      <vt:lpstr>Slide 4</vt:lpstr>
      <vt:lpstr>Slide 5</vt:lpstr>
      <vt:lpstr>Slide 6</vt:lpstr>
      <vt:lpstr>Slide 7</vt:lpstr>
      <vt:lpstr>Slide 8</vt:lpstr>
      <vt:lpstr>Slide 9</vt:lpstr>
      <vt:lpstr>Slide 10</vt:lpstr>
      <vt:lpstr>Example of Circular Wait</vt:lpstr>
      <vt:lpstr>Slide 12</vt:lpstr>
      <vt:lpstr>Slide 13</vt:lpstr>
      <vt:lpstr>Slide 14</vt:lpstr>
      <vt:lpstr>Slide 15</vt:lpstr>
      <vt:lpstr>Resource Allocation Graph</vt:lpstr>
      <vt:lpstr>Slide 17</vt:lpstr>
      <vt:lpstr>Slide 18</vt:lpstr>
      <vt:lpstr>Resource Allocation with Deadlock</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dc:title>
  <dc:creator>This Pc</dc:creator>
  <cp:lastModifiedBy>This Pc</cp:lastModifiedBy>
  <cp:revision>408</cp:revision>
  <dcterms:created xsi:type="dcterms:W3CDTF">2021-02-21T18:16:09Z</dcterms:created>
  <dcterms:modified xsi:type="dcterms:W3CDTF">2021-03-31T07:46:32Z</dcterms:modified>
</cp:coreProperties>
</file>