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9"/>
  </p:notesMasterIdLst>
  <p:sldIdLst>
    <p:sldId id="256" r:id="rId2"/>
    <p:sldId id="257" r:id="rId3"/>
    <p:sldId id="274" r:id="rId4"/>
    <p:sldId id="273" r:id="rId5"/>
    <p:sldId id="269" r:id="rId6"/>
    <p:sldId id="258" r:id="rId7"/>
    <p:sldId id="259" r:id="rId8"/>
    <p:sldId id="291" r:id="rId9"/>
    <p:sldId id="292" r:id="rId10"/>
    <p:sldId id="275" r:id="rId11"/>
    <p:sldId id="272" r:id="rId12"/>
    <p:sldId id="270" r:id="rId13"/>
    <p:sldId id="271" r:id="rId14"/>
    <p:sldId id="260" r:id="rId15"/>
    <p:sldId id="261" r:id="rId16"/>
    <p:sldId id="263" r:id="rId17"/>
    <p:sldId id="262" r:id="rId18"/>
    <p:sldId id="277" r:id="rId19"/>
    <p:sldId id="265" r:id="rId20"/>
    <p:sldId id="264" r:id="rId21"/>
    <p:sldId id="288" r:id="rId22"/>
    <p:sldId id="286" r:id="rId23"/>
    <p:sldId id="278" r:id="rId24"/>
    <p:sldId id="266" r:id="rId25"/>
    <p:sldId id="267" r:id="rId26"/>
    <p:sldId id="268" r:id="rId27"/>
    <p:sldId id="276" r:id="rId28"/>
    <p:sldId id="279" r:id="rId29"/>
    <p:sldId id="280" r:id="rId30"/>
    <p:sldId id="282" r:id="rId31"/>
    <p:sldId id="283" r:id="rId32"/>
    <p:sldId id="313" r:id="rId33"/>
    <p:sldId id="311" r:id="rId34"/>
    <p:sldId id="284" r:id="rId35"/>
    <p:sldId id="295" r:id="rId36"/>
    <p:sldId id="296" r:id="rId37"/>
    <p:sldId id="297" r:id="rId38"/>
    <p:sldId id="298" r:id="rId39"/>
    <p:sldId id="299" r:id="rId40"/>
    <p:sldId id="300" r:id="rId41"/>
    <p:sldId id="301" r:id="rId42"/>
    <p:sldId id="302" r:id="rId43"/>
    <p:sldId id="303" r:id="rId44"/>
    <p:sldId id="304" r:id="rId45"/>
    <p:sldId id="305" r:id="rId46"/>
    <p:sldId id="285" r:id="rId47"/>
    <p:sldId id="287" r:id="rId48"/>
    <p:sldId id="293" r:id="rId49"/>
    <p:sldId id="315" r:id="rId50"/>
    <p:sldId id="316" r:id="rId51"/>
    <p:sldId id="317" r:id="rId52"/>
    <p:sldId id="318" r:id="rId53"/>
    <p:sldId id="319" r:id="rId54"/>
    <p:sldId id="320" r:id="rId55"/>
    <p:sldId id="321" r:id="rId56"/>
    <p:sldId id="322" r:id="rId57"/>
    <p:sldId id="323" r:id="rId58"/>
    <p:sldId id="324" r:id="rId59"/>
    <p:sldId id="325" r:id="rId60"/>
    <p:sldId id="281" r:id="rId61"/>
    <p:sldId id="307" r:id="rId62"/>
    <p:sldId id="310" r:id="rId63"/>
    <p:sldId id="308" r:id="rId64"/>
    <p:sldId id="309" r:id="rId65"/>
    <p:sldId id="289" r:id="rId66"/>
    <p:sldId id="290" r:id="rId67"/>
    <p:sldId id="314" r:id="rId68"/>
    <p:sldId id="337" r:id="rId69"/>
    <p:sldId id="338" r:id="rId70"/>
    <p:sldId id="306" r:id="rId71"/>
    <p:sldId id="326" r:id="rId72"/>
    <p:sldId id="327" r:id="rId73"/>
    <p:sldId id="328" r:id="rId74"/>
    <p:sldId id="329" r:id="rId75"/>
    <p:sldId id="378" r:id="rId76"/>
    <p:sldId id="330" r:id="rId77"/>
    <p:sldId id="333" r:id="rId78"/>
    <p:sldId id="343" r:id="rId79"/>
    <p:sldId id="334" r:id="rId80"/>
    <p:sldId id="335" r:id="rId81"/>
    <p:sldId id="336" r:id="rId82"/>
    <p:sldId id="346" r:id="rId83"/>
    <p:sldId id="347" r:id="rId84"/>
    <p:sldId id="348" r:id="rId85"/>
    <p:sldId id="349" r:id="rId86"/>
    <p:sldId id="350" r:id="rId87"/>
    <p:sldId id="351" r:id="rId88"/>
    <p:sldId id="352" r:id="rId89"/>
    <p:sldId id="353" r:id="rId90"/>
    <p:sldId id="358" r:id="rId91"/>
    <p:sldId id="359" r:id="rId92"/>
    <p:sldId id="357" r:id="rId93"/>
    <p:sldId id="361" r:id="rId94"/>
    <p:sldId id="362" r:id="rId95"/>
    <p:sldId id="363" r:id="rId96"/>
    <p:sldId id="370" r:id="rId97"/>
    <p:sldId id="369" r:id="rId98"/>
    <p:sldId id="371" r:id="rId99"/>
    <p:sldId id="364" r:id="rId100"/>
    <p:sldId id="365" r:id="rId101"/>
    <p:sldId id="366" r:id="rId102"/>
    <p:sldId id="367" r:id="rId103"/>
    <p:sldId id="376" r:id="rId104"/>
    <p:sldId id="377" r:id="rId105"/>
    <p:sldId id="368" r:id="rId106"/>
    <p:sldId id="403" r:id="rId107"/>
    <p:sldId id="379" r:id="rId108"/>
    <p:sldId id="372" r:id="rId109"/>
    <p:sldId id="384" r:id="rId110"/>
    <p:sldId id="380" r:id="rId111"/>
    <p:sldId id="373" r:id="rId112"/>
    <p:sldId id="382" r:id="rId113"/>
    <p:sldId id="381" r:id="rId114"/>
    <p:sldId id="374" r:id="rId115"/>
    <p:sldId id="375" r:id="rId116"/>
    <p:sldId id="383" r:id="rId117"/>
    <p:sldId id="397" r:id="rId118"/>
    <p:sldId id="396" r:id="rId119"/>
    <p:sldId id="400" r:id="rId120"/>
    <p:sldId id="385" r:id="rId121"/>
    <p:sldId id="386" r:id="rId122"/>
    <p:sldId id="405" r:id="rId123"/>
    <p:sldId id="387" r:id="rId124"/>
    <p:sldId id="404" r:id="rId125"/>
    <p:sldId id="392" r:id="rId126"/>
    <p:sldId id="393" r:id="rId127"/>
    <p:sldId id="407" r:id="rId128"/>
    <p:sldId id="395" r:id="rId129"/>
    <p:sldId id="406" r:id="rId130"/>
    <p:sldId id="394" r:id="rId131"/>
    <p:sldId id="390" r:id="rId132"/>
    <p:sldId id="391" r:id="rId133"/>
    <p:sldId id="401" r:id="rId134"/>
    <p:sldId id="402" r:id="rId135"/>
    <p:sldId id="344" r:id="rId136"/>
    <p:sldId id="399" r:id="rId137"/>
    <p:sldId id="345"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24" autoAdjust="0"/>
  </p:normalViewPr>
  <p:slideViewPr>
    <p:cSldViewPr>
      <p:cViewPr varScale="1">
        <p:scale>
          <a:sx n="81" d="100"/>
          <a:sy n="81" d="100"/>
        </p:scale>
        <p:origin x="1878" y="78"/>
      </p:cViewPr>
      <p:guideLst>
        <p:guide orient="horz" pos="2160"/>
        <p:guide pos="2880"/>
      </p:guideLst>
    </p:cSldViewPr>
  </p:slideViewPr>
  <p:outlineViewPr>
    <p:cViewPr>
      <p:scale>
        <a:sx n="33" d="100"/>
        <a:sy n="33" d="100"/>
      </p:scale>
      <p:origin x="0" y="49764"/>
    </p:cViewPr>
  </p:outlineViewPr>
  <p:notesTextViewPr>
    <p:cViewPr>
      <p:scale>
        <a:sx n="100" d="100"/>
        <a:sy n="100" d="100"/>
      </p:scale>
      <p:origin x="0" y="0"/>
    </p:cViewPr>
  </p:notesTextViewPr>
  <p:sorterViewPr>
    <p:cViewPr>
      <p:scale>
        <a:sx n="66" d="100"/>
        <a:sy n="66" d="100"/>
      </p:scale>
      <p:origin x="0" y="5082"/>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4E4B59-47BC-4CD7-A4F3-DA20E8BEA829}" type="datetimeFigureOut">
              <a:rPr lang="en-US" smtClean="0"/>
              <a:pPr/>
              <a:t>4/10/2024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32B84A-B183-4E47-8C2F-34D06011AAE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32B84A-B183-4E47-8C2F-34D06011AAE6}" type="slidenum">
              <a:rPr lang="en-US" smtClean="0"/>
              <a:pPr/>
              <a:t>70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32B84A-B183-4E47-8C2F-34D06011AAE6}" type="slidenum">
              <a:rPr lang="en-US" smtClean="0"/>
              <a:pPr/>
              <a:t>137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A5FC7-4626-4708-8345-7D2494CE477E}"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A5FC7-4626-4708-8345-7D2494CE477E}"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A5FC7-4626-4708-8345-7D2494CE477E}"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A5FC7-4626-4708-8345-7D2494CE477E}"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A5FC7-4626-4708-8345-7D2494CE477E}"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A5FC7-4626-4708-8345-7D2494CE477E}"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A5FC7-4626-4708-8345-7D2494CE477E}"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A5FC7-4626-4708-8345-7D2494CE477E}"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A5FC7-4626-4708-8345-7D2494CE477E}"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A5FC7-4626-4708-8345-7D2494CE477E}"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A5FC7-4626-4708-8345-7D2494CE477E}"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5D39E-8ED1-4648-B4F0-E5E2947DF8E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A5FC7-4626-4708-8345-7D2494CE477E}"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5D39E-8ED1-4648-B4F0-E5E2947DF8E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lstStyle/>
          <a:p>
            <a:r>
              <a:rPr lang="en-US" b="1" dirty="0">
                <a:latin typeface="Book Antiqua" pitchFamily="18" charset="0"/>
              </a:rPr>
              <a:t>Deadlock</a:t>
            </a:r>
            <a:endParaRPr lang="en-US" b="1" dirty="0">
              <a:latin typeface="Book Antiqua"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229600" cy="3733800"/>
          </a:xfrm>
        </p:spPr>
        <p:txBody>
          <a:bodyPr/>
          <a:lstStyle/>
          <a:p>
            <a:pPr algn="just"/>
            <a:r>
              <a:rPr lang="en-US" dirty="0">
                <a:latin typeface="Book Antiqua" pitchFamily="18" charset="0"/>
              </a:rPr>
              <a:t>Let us discuss this with an example there are five processes i.e. P</a:t>
            </a:r>
            <a:r>
              <a:rPr lang="en-US" baseline="-25000" dirty="0">
                <a:latin typeface="Book Antiqua" pitchFamily="18" charset="0"/>
              </a:rPr>
              <a:t>0</a:t>
            </a:r>
            <a:r>
              <a:rPr lang="en-US" dirty="0">
                <a:latin typeface="Book Antiqua" pitchFamily="18" charset="0"/>
              </a:rPr>
              <a:t>, P</a:t>
            </a:r>
            <a:r>
              <a:rPr lang="en-US" baseline="-25000" dirty="0">
                <a:latin typeface="Book Antiqua" pitchFamily="18" charset="0"/>
              </a:rPr>
              <a:t>1, </a:t>
            </a:r>
            <a:r>
              <a:rPr lang="en-US" dirty="0">
                <a:latin typeface="Book Antiqua" pitchFamily="18" charset="0"/>
              </a:rPr>
              <a:t>P</a:t>
            </a:r>
            <a:r>
              <a:rPr lang="en-US" baseline="-25000" dirty="0">
                <a:latin typeface="Book Antiqua" pitchFamily="18" charset="0"/>
              </a:rPr>
              <a:t>2, </a:t>
            </a:r>
            <a:r>
              <a:rPr lang="en-US" dirty="0">
                <a:latin typeface="Book Antiqua" pitchFamily="18" charset="0"/>
              </a:rPr>
              <a:t>P</a:t>
            </a:r>
            <a:r>
              <a:rPr lang="en-US" baseline="-25000" dirty="0">
                <a:latin typeface="Book Antiqua" pitchFamily="18" charset="0"/>
              </a:rPr>
              <a:t>3, </a:t>
            </a:r>
            <a:r>
              <a:rPr lang="en-US" dirty="0">
                <a:latin typeface="Book Antiqua" pitchFamily="18" charset="0"/>
              </a:rPr>
              <a:t>P</a:t>
            </a:r>
            <a:r>
              <a:rPr lang="en-US" baseline="-25000" dirty="0">
                <a:latin typeface="Book Antiqua" pitchFamily="18" charset="0"/>
              </a:rPr>
              <a:t>4</a:t>
            </a:r>
            <a:r>
              <a:rPr lang="en-US" dirty="0">
                <a:latin typeface="Book Antiqua" pitchFamily="18" charset="0"/>
              </a:rPr>
              <a:t>. </a:t>
            </a:r>
          </a:p>
          <a:p>
            <a:pPr algn="just"/>
            <a:r>
              <a:rPr lang="en-US" dirty="0">
                <a:latin typeface="Book Antiqua" pitchFamily="18" charset="0"/>
              </a:rPr>
              <a:t>Now the process P</a:t>
            </a:r>
            <a:r>
              <a:rPr lang="en-US" baseline="-25000" dirty="0">
                <a:latin typeface="Book Antiqua" pitchFamily="18" charset="0"/>
              </a:rPr>
              <a:t>1</a:t>
            </a:r>
            <a:r>
              <a:rPr lang="en-US" dirty="0">
                <a:latin typeface="Book Antiqua" pitchFamily="18" charset="0"/>
              </a:rPr>
              <a:t> is waiting to acquire the process held by the P</a:t>
            </a:r>
            <a:r>
              <a:rPr lang="en-US" baseline="-25000" dirty="0">
                <a:latin typeface="Book Antiqua" pitchFamily="18" charset="0"/>
              </a:rPr>
              <a:t>2</a:t>
            </a:r>
            <a:r>
              <a:rPr lang="en-US" dirty="0">
                <a:latin typeface="Book Antiqua" pitchFamily="18" charset="0"/>
              </a:rPr>
              <a:t>, further the process P</a:t>
            </a:r>
            <a:r>
              <a:rPr lang="en-US" baseline="-25000" dirty="0">
                <a:latin typeface="Book Antiqua" pitchFamily="18" charset="0"/>
              </a:rPr>
              <a:t>2</a:t>
            </a:r>
            <a:r>
              <a:rPr lang="en-US" dirty="0">
                <a:latin typeface="Book Antiqua" pitchFamily="18" charset="0"/>
              </a:rPr>
              <a:t> is waiting to acquire the resource held by P</a:t>
            </a:r>
            <a:r>
              <a:rPr lang="en-US" baseline="-25000" dirty="0">
                <a:latin typeface="Book Antiqua" pitchFamily="18" charset="0"/>
              </a:rPr>
              <a:t>3</a:t>
            </a:r>
            <a:r>
              <a:rPr lang="en-US" dirty="0">
                <a:latin typeface="Book Antiqua" pitchFamily="18" charset="0"/>
              </a:rPr>
              <a:t> resource held by P</a:t>
            </a:r>
            <a:r>
              <a:rPr lang="en-US" baseline="-25000" dirty="0">
                <a:latin typeface="Book Antiqua" pitchFamily="18" charset="0"/>
              </a:rPr>
              <a:t>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1"/>
            <a:ext cx="8763000" cy="2895600"/>
          </a:xfrm>
        </p:spPr>
        <p:txBody>
          <a:bodyPr>
            <a:normAutofit fontScale="92500" lnSpcReduction="20000"/>
          </a:bodyPr>
          <a:lstStyle/>
          <a:p>
            <a:pPr algn="just">
              <a:buNone/>
            </a:pPr>
            <a:r>
              <a:rPr lang="en-US" b="1" dirty="0">
                <a:latin typeface="Book Antiqua" pitchFamily="18" charset="0"/>
              </a:rPr>
              <a:t>	Linear List: – </a:t>
            </a:r>
            <a:r>
              <a:rPr lang="en-US" dirty="0">
                <a:latin typeface="Book Antiqua" pitchFamily="18" charset="0"/>
              </a:rPr>
              <a:t>The</a:t>
            </a:r>
            <a:r>
              <a:rPr lang="en-US" b="1" dirty="0">
                <a:latin typeface="Book Antiqua" pitchFamily="18" charset="0"/>
              </a:rPr>
              <a:t> </a:t>
            </a:r>
            <a:r>
              <a:rPr lang="en-US" dirty="0">
                <a:latin typeface="Book Antiqua" pitchFamily="18" charset="0"/>
              </a:rPr>
              <a:t>linear list is the most straightforward algorithm which is used for directory implementation. In this algorithm, we keep all the files in a directory like a singly linked list. Every file comprises of a pointer to the data blocks that are allocated to it and the next file in the directory.</a:t>
            </a:r>
          </a:p>
          <a:p>
            <a:endParaRPr lang="en-US" dirty="0"/>
          </a:p>
        </p:txBody>
      </p:sp>
      <p:pic>
        <p:nvPicPr>
          <p:cNvPr id="126978" name="Picture 2" descr="Directory Structure in Operating System"/>
          <p:cNvPicPr>
            <a:picLocks noChangeAspect="1" noChangeArrowheads="1"/>
          </p:cNvPicPr>
          <p:nvPr/>
        </p:nvPicPr>
        <p:blipFill>
          <a:blip r:embed="rId2">
            <a:duotone>
              <a:prstClr val="black"/>
              <a:schemeClr val="accent2">
                <a:lumMod val="40000"/>
                <a:lumOff val="60000"/>
                <a:tint val="45000"/>
                <a:satMod val="400000"/>
              </a:schemeClr>
            </a:duotone>
            <a:lum bright="-10000"/>
          </a:blip>
          <a:srcRect/>
          <a:stretch>
            <a:fillRect/>
          </a:stretch>
        </p:blipFill>
        <p:spPr bwMode="auto">
          <a:xfrm>
            <a:off x="838200" y="3200400"/>
            <a:ext cx="73914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763000" cy="5943600"/>
          </a:xfrm>
        </p:spPr>
        <p:txBody>
          <a:bodyPr>
            <a:normAutofit fontScale="92500" lnSpcReduction="10000"/>
          </a:bodyPr>
          <a:lstStyle/>
          <a:p>
            <a:pPr algn="just" fontAlgn="base">
              <a:buNone/>
            </a:pPr>
            <a:r>
              <a:rPr lang="en-US" b="1" dirty="0">
                <a:latin typeface="Book Antiqua" pitchFamily="18" charset="0"/>
              </a:rPr>
              <a:t>	Hash Table– </a:t>
            </a:r>
            <a:r>
              <a:rPr lang="en-US" dirty="0">
                <a:latin typeface="Book Antiqua" pitchFamily="18" charset="0"/>
              </a:rPr>
              <a:t>There are some disadvantages in singly linked implementation of directories. So, to remove this drawback, we use another method that is called a hash table. In this method, the hash table is used with the linked list.</a:t>
            </a:r>
          </a:p>
          <a:p>
            <a:pPr algn="just" fontAlgn="base">
              <a:buNone/>
            </a:pPr>
            <a:r>
              <a:rPr lang="en-US" dirty="0">
                <a:latin typeface="Book Antiqua" pitchFamily="18" charset="0"/>
              </a:rPr>
              <a:t>	In a directory, for every file, there is a key-value pair that is generated, and when the key-value pair is generated, then we store it into the hash table. With the help of the hash function on the file name, we can determine the key and key points to the respective file that are stored in a directory.</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6" name="Picture 2" descr="Directory Structure in Operating System"/>
          <p:cNvPicPr>
            <a:picLocks noChangeAspect="1" noChangeArrowheads="1"/>
          </p:cNvPicPr>
          <p:nvPr/>
        </p:nvPicPr>
        <p:blipFill>
          <a:blip r:embed="rId2">
            <a:duotone>
              <a:prstClr val="black"/>
              <a:schemeClr val="accent2">
                <a:lumMod val="40000"/>
                <a:lumOff val="60000"/>
                <a:tint val="45000"/>
                <a:satMod val="400000"/>
              </a:schemeClr>
            </a:duotone>
            <a:lum bright="-10000"/>
          </a:blip>
          <a:srcRect/>
          <a:stretch>
            <a:fillRect/>
          </a:stretch>
        </p:blipFill>
        <p:spPr bwMode="auto">
          <a:xfrm>
            <a:off x="838200" y="2362200"/>
            <a:ext cx="7696200" cy="426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Content Placeholder 2"/>
          <p:cNvSpPr>
            <a:spLocks noGrp="1"/>
          </p:cNvSpPr>
          <p:nvPr>
            <p:ph idx="1"/>
          </p:nvPr>
        </p:nvSpPr>
        <p:spPr>
          <a:xfrm>
            <a:off x="304800" y="228600"/>
            <a:ext cx="8229600" cy="1981200"/>
          </a:xfrm>
        </p:spPr>
        <p:txBody>
          <a:bodyPr>
            <a:normAutofit fontScale="70000" lnSpcReduction="20000"/>
          </a:bodyPr>
          <a:lstStyle/>
          <a:p>
            <a:pPr algn="just"/>
            <a:r>
              <a:rPr lang="en-US" dirty="0">
                <a:latin typeface="Book Antiqua" pitchFamily="18" charset="0"/>
              </a:rPr>
              <a:t>In a linear list, the task of searching is difficult because, in a linear list, we have to search the entire list, but in hash table approach, there is no requirement of searching the entire list. So, in hash table searching is quite efficient. With the help of the key, we only have to check the entries of the hash table, and when we get the entry, then by using the value, we will fetch the corresponding file.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rmAutofit fontScale="92500" lnSpcReduction="20000"/>
          </a:bodyPr>
          <a:lstStyle/>
          <a:p>
            <a:pPr>
              <a:buNone/>
            </a:pPr>
            <a:r>
              <a:rPr lang="en-US" b="1" dirty="0">
                <a:latin typeface="Book Antiqua" pitchFamily="18" charset="0"/>
              </a:rPr>
              <a:t>Q1)  What is true about Ordinary files?</a:t>
            </a:r>
            <a:br>
              <a:rPr lang="en-US" dirty="0">
                <a:latin typeface="Book Antiqua" pitchFamily="18" charset="0"/>
              </a:rPr>
            </a:br>
            <a:endParaRPr lang="en-US" dirty="0">
              <a:latin typeface="Book Antiqua" pitchFamily="18" charset="0"/>
            </a:endParaRPr>
          </a:p>
          <a:p>
            <a:pPr marL="514350" indent="-514350" algn="just">
              <a:buAutoNum type="alphaLcParenR"/>
            </a:pPr>
            <a:r>
              <a:rPr lang="en-US" dirty="0">
                <a:latin typeface="Book Antiqua" pitchFamily="18" charset="0"/>
              </a:rPr>
              <a:t>These are the files that contain user information.</a:t>
            </a:r>
          </a:p>
          <a:p>
            <a:pPr marL="514350" indent="-514350">
              <a:buAutoNum type="alphaLcParenR"/>
            </a:pPr>
            <a:r>
              <a:rPr lang="en-US" dirty="0">
                <a:latin typeface="Book Antiqua" pitchFamily="18" charset="0"/>
              </a:rPr>
              <a:t>These files contain list of file names and other information related to these files.</a:t>
            </a:r>
          </a:p>
          <a:p>
            <a:pPr marL="514350" indent="-514350">
              <a:buAutoNum type="alphaLcParenR"/>
            </a:pPr>
            <a:r>
              <a:rPr lang="en-US" dirty="0">
                <a:latin typeface="Book Antiqua" pitchFamily="18" charset="0"/>
              </a:rPr>
              <a:t>These files represent physical device like disks, terminals, printers, networks, tape drive etc.</a:t>
            </a:r>
          </a:p>
          <a:p>
            <a:pPr marL="514350" indent="-514350">
              <a:buAutoNum type="alphaLcParenR"/>
            </a:pPr>
            <a:r>
              <a:rPr lang="en-US" dirty="0">
                <a:latin typeface="Book Antiqua" pitchFamily="18" charset="0"/>
              </a:rPr>
              <a:t>All of the above</a:t>
            </a:r>
          </a:p>
          <a:p>
            <a:pPr>
              <a:buNone/>
            </a:pPr>
            <a:endParaRPr lang="en-US" dirty="0">
              <a:latin typeface="Book Antiqua"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1"/>
            <a:ext cx="8229600" cy="4038600"/>
          </a:xfrm>
        </p:spPr>
        <p:txBody>
          <a:bodyPr>
            <a:normAutofit fontScale="85000" lnSpcReduction="10000"/>
          </a:bodyPr>
          <a:lstStyle/>
          <a:p>
            <a:pPr>
              <a:buNone/>
            </a:pPr>
            <a:r>
              <a:rPr lang="en-US" b="1" dirty="0">
                <a:latin typeface="Book Antiqua" pitchFamily="18" charset="0"/>
              </a:rPr>
              <a:t>Q2) What is true about Directory files?</a:t>
            </a:r>
            <a:br>
              <a:rPr lang="en-US" dirty="0">
                <a:latin typeface="Book Antiqua" pitchFamily="18" charset="0"/>
              </a:rPr>
            </a:br>
            <a:endParaRPr lang="en-US" dirty="0">
              <a:latin typeface="Book Antiqua" pitchFamily="18" charset="0"/>
            </a:endParaRPr>
          </a:p>
          <a:p>
            <a:pPr marL="514350" indent="-514350" algn="just">
              <a:buAutoNum type="alphaLcParenR"/>
            </a:pPr>
            <a:r>
              <a:rPr lang="en-US" dirty="0">
                <a:latin typeface="Book Antiqua" pitchFamily="18" charset="0"/>
              </a:rPr>
              <a:t>These files represent physical device like disks, terminals, printers, networks, tape drive etc.</a:t>
            </a:r>
          </a:p>
          <a:p>
            <a:pPr marL="514350" indent="-514350" algn="just">
              <a:buAutoNum type="alphaLcParenR"/>
            </a:pPr>
            <a:r>
              <a:rPr lang="en-US" dirty="0">
                <a:latin typeface="Book Antiqua" pitchFamily="18" charset="0"/>
              </a:rPr>
              <a:t>These may have text, databases or executable program.</a:t>
            </a:r>
          </a:p>
          <a:p>
            <a:pPr marL="514350" indent="-514350" algn="just">
              <a:buAutoNum type="alphaLcParenR"/>
            </a:pPr>
            <a:r>
              <a:rPr lang="en-US" dirty="0">
                <a:latin typeface="Book Antiqua" pitchFamily="18" charset="0"/>
              </a:rPr>
              <a:t>These files contain list of file names and other information related to these files.</a:t>
            </a:r>
          </a:p>
          <a:p>
            <a:pPr marL="514350" indent="-514350" algn="just">
              <a:buAutoNum type="alphaLcParenR"/>
            </a:pPr>
            <a:r>
              <a:rPr lang="en-US" dirty="0">
                <a:latin typeface="Book Antiqua" pitchFamily="18" charset="0"/>
              </a:rPr>
              <a:t>All of the above</a:t>
            </a:r>
          </a:p>
          <a:p>
            <a:pPr>
              <a:buNone/>
            </a:pPr>
            <a:endParaRPr lang="en-US" dirty="0">
              <a:latin typeface="Book Antiqua" pitchFamily="18"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File Implementation</a:t>
            </a:r>
            <a:endParaRPr lang="en-US" dirty="0">
              <a:latin typeface="Book Antiqua" pitchFamily="18" charset="0"/>
            </a:endParaRPr>
          </a:p>
        </p:txBody>
      </p:sp>
      <p:sp>
        <p:nvSpPr>
          <p:cNvPr id="3" name="Content Placeholder 2"/>
          <p:cNvSpPr>
            <a:spLocks noGrp="1"/>
          </p:cNvSpPr>
          <p:nvPr>
            <p:ph idx="1"/>
          </p:nvPr>
        </p:nvSpPr>
        <p:spPr>
          <a:xfrm>
            <a:off x="304800" y="1219200"/>
            <a:ext cx="8610600" cy="5105400"/>
          </a:xfrm>
        </p:spPr>
        <p:txBody>
          <a:bodyPr>
            <a:normAutofit fontScale="92500" lnSpcReduction="20000"/>
          </a:bodyPr>
          <a:lstStyle/>
          <a:p>
            <a:pPr>
              <a:buNone/>
            </a:pPr>
            <a:r>
              <a:rPr lang="en-US" b="1" dirty="0">
                <a:latin typeface="Book Antiqua" pitchFamily="18" charset="0"/>
              </a:rPr>
              <a:t>Allocation Methods</a:t>
            </a:r>
          </a:p>
          <a:p>
            <a:pPr algn="just"/>
            <a:r>
              <a:rPr lang="en-US" dirty="0">
                <a:latin typeface="Book Antiqua" pitchFamily="18" charset="0"/>
              </a:rPr>
              <a:t>Disk blocks must be allocated to files. The main problem is how to allocate space to files so that disk space is utilized effectively and files can be accessed quickly.</a:t>
            </a:r>
          </a:p>
          <a:p>
            <a:pPr algn="just"/>
            <a:r>
              <a:rPr lang="en-US" dirty="0">
                <a:latin typeface="Book Antiqua" pitchFamily="18" charset="0"/>
              </a:rPr>
              <a:t>keeping track of which disk blocks go with which file</a:t>
            </a:r>
          </a:p>
          <a:p>
            <a:pPr algn="just"/>
            <a:r>
              <a:rPr lang="en-US" dirty="0">
                <a:latin typeface="Book Antiqua" pitchFamily="18" charset="0"/>
              </a:rPr>
              <a:t>There are three major methods of allocating disk space to files:</a:t>
            </a:r>
          </a:p>
          <a:p>
            <a:pPr lvl="1">
              <a:buFont typeface="Wingdings" pitchFamily="2" charset="2"/>
              <a:buChar char="§"/>
            </a:pPr>
            <a:r>
              <a:rPr lang="en-US" b="1" dirty="0">
                <a:latin typeface="Book Antiqua" pitchFamily="18" charset="0"/>
              </a:rPr>
              <a:t>Contiguous allocation</a:t>
            </a:r>
          </a:p>
          <a:p>
            <a:pPr lvl="1">
              <a:buFont typeface="Wingdings" pitchFamily="2" charset="2"/>
              <a:buChar char="§"/>
            </a:pPr>
            <a:r>
              <a:rPr lang="en-US" b="1" dirty="0">
                <a:latin typeface="Book Antiqua" pitchFamily="18" charset="0"/>
              </a:rPr>
              <a:t>Linked allocation or Non-Contiguous allocation</a:t>
            </a:r>
          </a:p>
          <a:p>
            <a:pPr lvl="1">
              <a:buFont typeface="Wingdings" pitchFamily="2" charset="2"/>
              <a:buChar char="§"/>
            </a:pPr>
            <a:r>
              <a:rPr lang="en-US" b="1" dirty="0">
                <a:latin typeface="Book Antiqua" pitchFamily="18" charset="0"/>
              </a:rPr>
              <a:t>Indexed allocation</a:t>
            </a:r>
            <a:endParaRPr lang="en-US" dirty="0">
              <a:latin typeface="Book Antiqua" pitchFamily="18"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 Antiqua" pitchFamily="18" charset="0"/>
              </a:rPr>
              <a:t>Problem of Internal fragmentation and External fragmentation </a:t>
            </a:r>
            <a:endParaRPr lang="en-US" dirty="0">
              <a:latin typeface="Book Antiqua" pitchFamily="18" charset="0"/>
            </a:endParaRPr>
          </a:p>
        </p:txBody>
      </p:sp>
      <p:sp>
        <p:nvSpPr>
          <p:cNvPr id="3" name="Content Placeholder 2"/>
          <p:cNvSpPr>
            <a:spLocks noGrp="1"/>
          </p:cNvSpPr>
          <p:nvPr>
            <p:ph idx="1"/>
          </p:nvPr>
        </p:nvSpPr>
        <p:spPr>
          <a:xfrm>
            <a:off x="457200" y="1752600"/>
            <a:ext cx="8229600" cy="4525963"/>
          </a:xfrm>
        </p:spPr>
        <p:txBody>
          <a:bodyPr>
            <a:normAutofit fontScale="92500" lnSpcReduction="20000"/>
          </a:bodyPr>
          <a:lstStyle/>
          <a:p>
            <a:pPr algn="just"/>
            <a:r>
              <a:rPr lang="en-US" b="1" dirty="0">
                <a:latin typeface="Book Antiqua" pitchFamily="18" charset="0"/>
              </a:rPr>
              <a:t>Internal fragmentation</a:t>
            </a:r>
            <a:r>
              <a:rPr lang="en-US" dirty="0">
                <a:latin typeface="Book Antiqua" pitchFamily="18" charset="0"/>
              </a:rPr>
              <a:t> happens when the method or process is larger than the memory. It occurs when memory is </a:t>
            </a:r>
            <a:r>
              <a:rPr lang="en-US" b="1" dirty="0">
                <a:latin typeface="Book Antiqua" pitchFamily="18" charset="0"/>
              </a:rPr>
              <a:t>divided into fixed sized partitions</a:t>
            </a:r>
            <a:r>
              <a:rPr lang="en-US" dirty="0">
                <a:latin typeface="Book Antiqua" pitchFamily="18" charset="0"/>
              </a:rPr>
              <a:t>. </a:t>
            </a:r>
          </a:p>
          <a:p>
            <a:pPr algn="just"/>
            <a:r>
              <a:rPr lang="en-US" dirty="0">
                <a:latin typeface="Book Antiqua" pitchFamily="18" charset="0"/>
              </a:rPr>
              <a:t>Total space = </a:t>
            </a:r>
            <a:r>
              <a:rPr lang="en-US" b="1" dirty="0">
                <a:latin typeface="Book Antiqua" pitchFamily="18" charset="0"/>
              </a:rPr>
              <a:t>10GB divide in 5 Blocks ( each block store about max 1.5 GB)  [1 block = 1.5 GB, 0.5 GB free ] 2.5 GB free space  </a:t>
            </a:r>
          </a:p>
          <a:p>
            <a:pPr algn="just">
              <a:buNone/>
            </a:pPr>
            <a:endParaRPr lang="en-US" dirty="0">
              <a:latin typeface="Book Antiqua" pitchFamily="18" charset="0"/>
            </a:endParaRPr>
          </a:p>
          <a:p>
            <a:pPr algn="just"/>
            <a:r>
              <a:rPr lang="en-US" b="1" dirty="0">
                <a:latin typeface="Book Antiqua" pitchFamily="18" charset="0"/>
              </a:rPr>
              <a:t>External fragmentation</a:t>
            </a:r>
            <a:r>
              <a:rPr lang="en-US" dirty="0">
                <a:latin typeface="Book Antiqua" pitchFamily="18" charset="0"/>
              </a:rPr>
              <a:t> occurs when memory is divided into </a:t>
            </a:r>
            <a:r>
              <a:rPr lang="en-US" b="1" dirty="0">
                <a:latin typeface="Book Antiqua" pitchFamily="18" charset="0"/>
              </a:rPr>
              <a:t>variable size </a:t>
            </a:r>
            <a:r>
              <a:rPr lang="en-US" dirty="0">
                <a:latin typeface="Book Antiqua" pitchFamily="18" charset="0"/>
              </a:rPr>
              <a:t>partitions based on the size of processes.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1" algn="ctr" rtl="0">
              <a:spcBef>
                <a:spcPct val="0"/>
              </a:spcBef>
            </a:pPr>
            <a:r>
              <a:rPr lang="en-US" sz="3200" b="1" dirty="0">
                <a:latin typeface="Book Antiqua" pitchFamily="18" charset="0"/>
              </a:rPr>
              <a:t>Contiguous Allocation</a:t>
            </a:r>
            <a:endParaRPr lang="en-US" sz="3200" dirty="0"/>
          </a:p>
        </p:txBody>
      </p:sp>
      <p:sp>
        <p:nvSpPr>
          <p:cNvPr id="3" name="Content Placeholder 2"/>
          <p:cNvSpPr>
            <a:spLocks noGrp="1"/>
          </p:cNvSpPr>
          <p:nvPr>
            <p:ph idx="1"/>
          </p:nvPr>
        </p:nvSpPr>
        <p:spPr>
          <a:xfrm>
            <a:off x="152400" y="990600"/>
            <a:ext cx="8763000" cy="5715000"/>
          </a:xfrm>
        </p:spPr>
        <p:txBody>
          <a:bodyPr>
            <a:normAutofit fontScale="70000" lnSpcReduction="20000"/>
          </a:bodyPr>
          <a:lstStyle/>
          <a:p>
            <a:pPr algn="just">
              <a:buNone/>
            </a:pPr>
            <a:r>
              <a:rPr lang="en-US" dirty="0"/>
              <a:t>	</a:t>
            </a:r>
            <a:r>
              <a:rPr lang="en-US" dirty="0">
                <a:latin typeface="Book Antiqua" pitchFamily="18" charset="0"/>
              </a:rPr>
              <a:t>In this scheme, a file is made from the contiguous set of blocks on the disk. Linear ordering on the disk is defined by the disk addresses. In this scheme only one job is accessing the disk block </a:t>
            </a:r>
            <a:r>
              <a:rPr lang="en-US" sz="3400" b="1" dirty="0">
                <a:latin typeface="Book Antiqua" pitchFamily="18" charset="0"/>
              </a:rPr>
              <a:t>b</a:t>
            </a:r>
            <a:r>
              <a:rPr lang="en-US" dirty="0">
                <a:latin typeface="Book Antiqua" pitchFamily="18" charset="0"/>
              </a:rPr>
              <a:t> after that it accesses the </a:t>
            </a:r>
            <a:r>
              <a:rPr lang="en-US" b="1" dirty="0">
                <a:latin typeface="Book Antiqua" pitchFamily="18" charset="0"/>
              </a:rPr>
              <a:t>block b+1 </a:t>
            </a:r>
            <a:r>
              <a:rPr lang="en-US" dirty="0">
                <a:latin typeface="Book Antiqua" pitchFamily="18" charset="0"/>
              </a:rPr>
              <a:t>and there are no head movements. </a:t>
            </a:r>
          </a:p>
          <a:p>
            <a:pPr algn="just">
              <a:buNone/>
            </a:pPr>
            <a:r>
              <a:rPr lang="en-US" dirty="0">
                <a:latin typeface="Book Antiqua" pitchFamily="18" charset="0"/>
              </a:rPr>
              <a:t>	When the movement of the head is needed the head moves only from one track to another track. So the disk number that is required for accessing the contiguous allocation is minimal. </a:t>
            </a:r>
          </a:p>
          <a:p>
            <a:pPr algn="just">
              <a:buNone/>
            </a:pPr>
            <a:r>
              <a:rPr lang="en-US" dirty="0">
                <a:latin typeface="Book Antiqua" pitchFamily="18" charset="0"/>
              </a:rPr>
              <a:t>	For example, if a file requires n blocks and is given a block </a:t>
            </a:r>
            <a:r>
              <a:rPr lang="en-US" b="1" dirty="0">
                <a:latin typeface="Book Antiqua" pitchFamily="18" charset="0"/>
              </a:rPr>
              <a:t>b</a:t>
            </a:r>
            <a:r>
              <a:rPr lang="en-US" dirty="0">
                <a:latin typeface="Book Antiqua" pitchFamily="18" charset="0"/>
              </a:rPr>
              <a:t> as the starting location, then the blocks assigned to the file will be: </a:t>
            </a:r>
          </a:p>
          <a:p>
            <a:pPr algn="just">
              <a:buNone/>
            </a:pPr>
            <a:r>
              <a:rPr lang="en-US" b="1" dirty="0">
                <a:latin typeface="Book Antiqua" pitchFamily="18" charset="0"/>
              </a:rPr>
              <a:t>			b, b+1, b+2,..., b+n-1</a:t>
            </a:r>
            <a:r>
              <a:rPr lang="en-US" dirty="0">
                <a:latin typeface="Book Antiqua" pitchFamily="18" charset="0"/>
              </a:rPr>
              <a:t>. </a:t>
            </a:r>
          </a:p>
          <a:p>
            <a:pPr algn="just">
              <a:buNone/>
            </a:pPr>
            <a:r>
              <a:rPr lang="en-US" dirty="0">
                <a:latin typeface="Book Antiqua" pitchFamily="18" charset="0"/>
              </a:rPr>
              <a:t>	</a:t>
            </a:r>
          </a:p>
          <a:p>
            <a:pPr algn="just">
              <a:buNone/>
            </a:pPr>
            <a:r>
              <a:rPr lang="en-US" dirty="0">
                <a:latin typeface="Book Antiqua" pitchFamily="18" charset="0"/>
              </a:rPr>
              <a:t>	This means that given the starting block address and the length of the file (in terms of blocks required), </a:t>
            </a:r>
            <a:r>
              <a:rPr lang="en-US" b="1" dirty="0">
                <a:latin typeface="Book Antiqua" pitchFamily="18" charset="0"/>
              </a:rPr>
              <a:t>we</a:t>
            </a:r>
            <a:r>
              <a:rPr lang="en-US" dirty="0">
                <a:latin typeface="Book Antiqua" pitchFamily="18" charset="0"/>
              </a:rPr>
              <a:t> </a:t>
            </a:r>
            <a:r>
              <a:rPr lang="en-US" b="1" dirty="0">
                <a:latin typeface="Book Antiqua" pitchFamily="18" charset="0"/>
              </a:rPr>
              <a:t>can determine the blocks occupied by the file</a:t>
            </a:r>
            <a:r>
              <a:rPr lang="en-US" dirty="0">
                <a:latin typeface="Book Antiqua" pitchFamily="18" charset="0"/>
              </a:rPr>
              <a:t>. For a contiguous allocation the directory entry the address of the starting block and Length of the allocated portion. </a:t>
            </a:r>
            <a:endParaRPr lang="en-US" b="1" dirty="0">
              <a:latin typeface="Book Antiqua"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rmAutofit fontScale="90000"/>
          </a:bodyPr>
          <a:lstStyle/>
          <a:p>
            <a:pPr lvl="1" algn="ctr" rtl="0">
              <a:spcBef>
                <a:spcPct val="0"/>
              </a:spcBef>
            </a:pPr>
            <a:br>
              <a:rPr lang="en-US" sz="3200" b="1" dirty="0">
                <a:latin typeface="Book Antiqua" pitchFamily="18" charset="0"/>
              </a:rPr>
            </a:br>
            <a:r>
              <a:rPr lang="en-US" sz="3200" b="1" dirty="0">
                <a:latin typeface="Book Antiqua" pitchFamily="18" charset="0"/>
              </a:rPr>
              <a:t>Contiguous Allocation</a:t>
            </a:r>
            <a:br>
              <a:rPr lang="en-US" sz="3200" b="1" dirty="0">
                <a:latin typeface="Book Antiqua" pitchFamily="18" charset="0"/>
              </a:rPr>
            </a:br>
            <a:endParaRPr lang="en-US" sz="3200" dirty="0"/>
          </a:p>
        </p:txBody>
      </p:sp>
      <p:pic>
        <p:nvPicPr>
          <p:cNvPr id="2050" name="Picture 2"/>
          <p:cNvPicPr>
            <a:picLocks noChangeAspect="1" noChangeArrowheads="1"/>
          </p:cNvPicPr>
          <p:nvPr/>
        </p:nvPicPr>
        <p:blipFill>
          <a:blip r:embed="rId2">
            <a:lum bright="10000" contrast="20000"/>
          </a:blip>
          <a:srcRect l="4776" r="2090" b="1828"/>
          <a:stretch>
            <a:fillRect/>
          </a:stretch>
        </p:blipFill>
        <p:spPr bwMode="auto">
          <a:xfrm>
            <a:off x="304800" y="990600"/>
            <a:ext cx="4267200" cy="5142523"/>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4572000" y="2286000"/>
          <a:ext cx="4343400" cy="310896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r>
                        <a:rPr lang="en-US" sz="2400" b="1" dirty="0">
                          <a:latin typeface="Times New Roman" pitchFamily="18" charset="0"/>
                          <a:cs typeface="Times New Roman" pitchFamily="18" charset="0"/>
                        </a:rPr>
                        <a:t>File</a:t>
                      </a:r>
                      <a:r>
                        <a:rPr lang="en-US" sz="2400" b="1" baseline="0" dirty="0">
                          <a:latin typeface="Times New Roman" pitchFamily="18" charset="0"/>
                          <a:cs typeface="Times New Roman" pitchFamily="18" charset="0"/>
                        </a:rPr>
                        <a:t> Name</a:t>
                      </a:r>
                      <a:endParaRPr lang="en-US" sz="2400" b="1" dirty="0">
                        <a:latin typeface="Times New Roman" pitchFamily="18" charset="0"/>
                        <a:cs typeface="Times New Roman" pitchFamily="18" charset="0"/>
                      </a:endParaRPr>
                    </a:p>
                  </a:txBody>
                  <a:tcPr/>
                </a:tc>
                <a:tc>
                  <a:txBody>
                    <a:bodyPr/>
                    <a:lstStyle/>
                    <a:p>
                      <a:pPr algn="ctr"/>
                      <a:r>
                        <a:rPr lang="en-US" sz="2400" b="1" dirty="0">
                          <a:latin typeface="Times New Roman" pitchFamily="18" charset="0"/>
                          <a:cs typeface="Times New Roman" pitchFamily="18" charset="0"/>
                        </a:rPr>
                        <a:t>Start Block</a:t>
                      </a:r>
                    </a:p>
                  </a:txBody>
                  <a:tcPr/>
                </a:tc>
                <a:tc>
                  <a:txBody>
                    <a:bodyPr/>
                    <a:lstStyle/>
                    <a:p>
                      <a:pPr algn="ctr"/>
                      <a:r>
                        <a:rPr lang="en-US" sz="2400" b="1" dirty="0">
                          <a:latin typeface="Times New Roman" pitchFamily="18" charset="0"/>
                          <a:cs typeface="Times New Roman" pitchFamily="18" charset="0"/>
                        </a:rPr>
                        <a:t>Length</a:t>
                      </a:r>
                    </a:p>
                  </a:txBody>
                  <a:tcPr/>
                </a:tc>
                <a:extLst>
                  <a:ext uri="{0D108BD9-81ED-4DB2-BD59-A6C34878D82A}">
                    <a16:rowId xmlns:a16="http://schemas.microsoft.com/office/drawing/2014/main" val="10000"/>
                  </a:ext>
                </a:extLst>
              </a:tr>
              <a:tr h="370840">
                <a:tc>
                  <a:txBody>
                    <a:bodyPr/>
                    <a:lstStyle/>
                    <a:p>
                      <a:pPr algn="ctr"/>
                      <a:r>
                        <a:rPr lang="en-US" sz="2400" b="1" dirty="0">
                          <a:latin typeface="Book Antiqua" pitchFamily="18" charset="0"/>
                          <a:cs typeface="Times New Roman" pitchFamily="18" charset="0"/>
                        </a:rPr>
                        <a:t>A</a:t>
                      </a:r>
                    </a:p>
                  </a:txBody>
                  <a:tcPr/>
                </a:tc>
                <a:tc>
                  <a:txBody>
                    <a:bodyPr/>
                    <a:lstStyle/>
                    <a:p>
                      <a:pPr algn="ctr"/>
                      <a:r>
                        <a:rPr lang="en-US" sz="2400" b="1" dirty="0">
                          <a:latin typeface="Book Antiqua" pitchFamily="18" charset="0"/>
                        </a:rPr>
                        <a:t>2</a:t>
                      </a:r>
                    </a:p>
                  </a:txBody>
                  <a:tcPr/>
                </a:tc>
                <a:tc>
                  <a:txBody>
                    <a:bodyPr/>
                    <a:lstStyle/>
                    <a:p>
                      <a:pPr algn="ctr"/>
                      <a:r>
                        <a:rPr lang="en-US" sz="2400" b="1" dirty="0">
                          <a:latin typeface="Book Antiqua" pitchFamily="18" charset="0"/>
                        </a:rPr>
                        <a:t>3</a:t>
                      </a:r>
                    </a:p>
                  </a:txBody>
                  <a:tcPr/>
                </a:tc>
                <a:extLst>
                  <a:ext uri="{0D108BD9-81ED-4DB2-BD59-A6C34878D82A}">
                    <a16:rowId xmlns:a16="http://schemas.microsoft.com/office/drawing/2014/main" val="10001"/>
                  </a:ext>
                </a:extLst>
              </a:tr>
              <a:tr h="370840">
                <a:tc>
                  <a:txBody>
                    <a:bodyPr/>
                    <a:lstStyle/>
                    <a:p>
                      <a:pPr algn="ctr"/>
                      <a:r>
                        <a:rPr lang="en-US" sz="2400" b="1" dirty="0">
                          <a:latin typeface="Book Antiqua" pitchFamily="18" charset="0"/>
                          <a:cs typeface="Times New Roman" pitchFamily="18" charset="0"/>
                        </a:rPr>
                        <a:t>B</a:t>
                      </a:r>
                    </a:p>
                  </a:txBody>
                  <a:tcPr/>
                </a:tc>
                <a:tc>
                  <a:txBody>
                    <a:bodyPr/>
                    <a:lstStyle/>
                    <a:p>
                      <a:pPr algn="ctr"/>
                      <a:r>
                        <a:rPr lang="en-US" sz="2400" b="1" dirty="0">
                          <a:latin typeface="Book Antiqua" pitchFamily="18" charset="0"/>
                        </a:rPr>
                        <a:t>9</a:t>
                      </a:r>
                    </a:p>
                  </a:txBody>
                  <a:tcPr/>
                </a:tc>
                <a:tc>
                  <a:txBody>
                    <a:bodyPr/>
                    <a:lstStyle/>
                    <a:p>
                      <a:pPr algn="ctr"/>
                      <a:r>
                        <a:rPr lang="en-US" sz="2400" b="1" dirty="0">
                          <a:latin typeface="Book Antiqua" pitchFamily="18" charset="0"/>
                        </a:rPr>
                        <a:t>5</a:t>
                      </a:r>
                    </a:p>
                  </a:txBody>
                  <a:tcPr/>
                </a:tc>
                <a:extLst>
                  <a:ext uri="{0D108BD9-81ED-4DB2-BD59-A6C34878D82A}">
                    <a16:rowId xmlns:a16="http://schemas.microsoft.com/office/drawing/2014/main" val="10002"/>
                  </a:ext>
                </a:extLst>
              </a:tr>
              <a:tr h="370840">
                <a:tc>
                  <a:txBody>
                    <a:bodyPr/>
                    <a:lstStyle/>
                    <a:p>
                      <a:pPr algn="ctr"/>
                      <a:r>
                        <a:rPr lang="en-US" sz="2400" b="1" dirty="0">
                          <a:latin typeface="Book Antiqua" pitchFamily="18" charset="0"/>
                          <a:cs typeface="Times New Roman" pitchFamily="18" charset="0"/>
                        </a:rPr>
                        <a:t>C</a:t>
                      </a:r>
                    </a:p>
                  </a:txBody>
                  <a:tcPr/>
                </a:tc>
                <a:tc>
                  <a:txBody>
                    <a:bodyPr/>
                    <a:lstStyle/>
                    <a:p>
                      <a:pPr algn="ctr"/>
                      <a:r>
                        <a:rPr lang="en-US" sz="2400" b="1" dirty="0">
                          <a:latin typeface="Book Antiqua" pitchFamily="18" charset="0"/>
                        </a:rPr>
                        <a:t>18</a:t>
                      </a:r>
                    </a:p>
                  </a:txBody>
                  <a:tcPr/>
                </a:tc>
                <a:tc>
                  <a:txBody>
                    <a:bodyPr/>
                    <a:lstStyle/>
                    <a:p>
                      <a:pPr algn="ctr"/>
                      <a:r>
                        <a:rPr lang="en-US" sz="2400" b="1" dirty="0">
                          <a:latin typeface="Book Antiqua" pitchFamily="18" charset="0"/>
                        </a:rPr>
                        <a:t>8</a:t>
                      </a:r>
                    </a:p>
                  </a:txBody>
                  <a:tcPr/>
                </a:tc>
                <a:extLst>
                  <a:ext uri="{0D108BD9-81ED-4DB2-BD59-A6C34878D82A}">
                    <a16:rowId xmlns:a16="http://schemas.microsoft.com/office/drawing/2014/main" val="10003"/>
                  </a:ext>
                </a:extLst>
              </a:tr>
              <a:tr h="370840">
                <a:tc>
                  <a:txBody>
                    <a:bodyPr/>
                    <a:lstStyle/>
                    <a:p>
                      <a:pPr algn="ctr"/>
                      <a:r>
                        <a:rPr lang="en-US" sz="2400" b="1" dirty="0">
                          <a:latin typeface="Book Antiqua" pitchFamily="18" charset="0"/>
                          <a:cs typeface="Times New Roman" pitchFamily="18" charset="0"/>
                        </a:rPr>
                        <a:t>D</a:t>
                      </a:r>
                    </a:p>
                  </a:txBody>
                  <a:tcPr/>
                </a:tc>
                <a:tc>
                  <a:txBody>
                    <a:bodyPr/>
                    <a:lstStyle/>
                    <a:p>
                      <a:pPr algn="ctr"/>
                      <a:r>
                        <a:rPr lang="en-US" sz="2400" b="1" dirty="0">
                          <a:latin typeface="Book Antiqua" pitchFamily="18" charset="0"/>
                        </a:rPr>
                        <a:t>30</a:t>
                      </a:r>
                    </a:p>
                  </a:txBody>
                  <a:tcPr/>
                </a:tc>
                <a:tc>
                  <a:txBody>
                    <a:bodyPr/>
                    <a:lstStyle/>
                    <a:p>
                      <a:pPr algn="ctr"/>
                      <a:r>
                        <a:rPr lang="en-US" sz="2400" b="1" dirty="0">
                          <a:latin typeface="Book Antiqua" pitchFamily="18" charset="0"/>
                        </a:rPr>
                        <a:t>2</a:t>
                      </a:r>
                    </a:p>
                  </a:txBody>
                  <a:tcPr/>
                </a:tc>
                <a:extLst>
                  <a:ext uri="{0D108BD9-81ED-4DB2-BD59-A6C34878D82A}">
                    <a16:rowId xmlns:a16="http://schemas.microsoft.com/office/drawing/2014/main" val="10004"/>
                  </a:ext>
                </a:extLst>
              </a:tr>
              <a:tr h="370840">
                <a:tc>
                  <a:txBody>
                    <a:bodyPr/>
                    <a:lstStyle/>
                    <a:p>
                      <a:pPr algn="ctr"/>
                      <a:r>
                        <a:rPr lang="en-US" sz="2400" b="1" dirty="0">
                          <a:latin typeface="Book Antiqua" pitchFamily="18" charset="0"/>
                          <a:cs typeface="Times New Roman" pitchFamily="18" charset="0"/>
                        </a:rPr>
                        <a:t>E</a:t>
                      </a:r>
                    </a:p>
                  </a:txBody>
                  <a:tcPr/>
                </a:tc>
                <a:tc>
                  <a:txBody>
                    <a:bodyPr/>
                    <a:lstStyle/>
                    <a:p>
                      <a:pPr algn="ctr"/>
                      <a:r>
                        <a:rPr lang="en-US" sz="2400" b="1" dirty="0">
                          <a:latin typeface="Book Antiqua" pitchFamily="18" charset="0"/>
                        </a:rPr>
                        <a:t>26</a:t>
                      </a:r>
                    </a:p>
                  </a:txBody>
                  <a:tcPr/>
                </a:tc>
                <a:tc>
                  <a:txBody>
                    <a:bodyPr/>
                    <a:lstStyle/>
                    <a:p>
                      <a:pPr algn="ctr"/>
                      <a:r>
                        <a:rPr lang="en-US" sz="2400" b="1" dirty="0">
                          <a:latin typeface="Book Antiqua" pitchFamily="18" charset="0"/>
                        </a:rPr>
                        <a:t>3</a:t>
                      </a:r>
                    </a:p>
                  </a:txBody>
                  <a:tcPr/>
                </a:tc>
                <a:extLst>
                  <a:ext uri="{0D108BD9-81ED-4DB2-BD59-A6C34878D82A}">
                    <a16:rowId xmlns:a16="http://schemas.microsoft.com/office/drawing/2014/main" val="10005"/>
                  </a:ext>
                </a:extLst>
              </a:tr>
            </a:tbl>
          </a:graphicData>
        </a:graphic>
      </p:graphicFrame>
      <p:cxnSp>
        <p:nvCxnSpPr>
          <p:cNvPr id="6" name="Straight Arrow Connector 5"/>
          <p:cNvCxnSpPr/>
          <p:nvPr/>
        </p:nvCxnSpPr>
        <p:spPr>
          <a:xfrm>
            <a:off x="2057400" y="3048000"/>
            <a:ext cx="1143000" cy="2286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457200" y="1143000"/>
            <a:ext cx="8229600" cy="5410200"/>
          </a:xfrm>
        </p:spPr>
        <p:txBody>
          <a:bodyPr>
            <a:normAutofit fontScale="77500" lnSpcReduction="20000"/>
          </a:bodyPr>
          <a:lstStyle/>
          <a:p>
            <a:pPr algn="just">
              <a:buNone/>
            </a:pPr>
            <a:r>
              <a:rPr lang="en-US" b="1" dirty="0">
                <a:latin typeface="Book Antiqua" pitchFamily="18" charset="0"/>
              </a:rPr>
              <a:t>Advantages:</a:t>
            </a:r>
            <a:endParaRPr lang="en-US" dirty="0">
              <a:latin typeface="Book Antiqua" pitchFamily="18" charset="0"/>
            </a:endParaRPr>
          </a:p>
          <a:p>
            <a:pPr algn="just"/>
            <a:r>
              <a:rPr lang="en-US" dirty="0">
                <a:latin typeface="Book Antiqua" pitchFamily="18" charset="0"/>
              </a:rPr>
              <a:t>In the contiguous allocation, sequential and direct access both are supported.</a:t>
            </a:r>
          </a:p>
          <a:p>
            <a:pPr algn="just"/>
            <a:r>
              <a:rPr lang="en-US" dirty="0">
                <a:latin typeface="Book Antiqua" pitchFamily="18" charset="0"/>
              </a:rPr>
              <a:t>For the direct access, the starting address of the </a:t>
            </a:r>
            <a:r>
              <a:rPr lang="en-US" b="1" dirty="0" err="1">
                <a:latin typeface="Book Antiqua" pitchFamily="18" charset="0"/>
              </a:rPr>
              <a:t>kth</a:t>
            </a:r>
            <a:r>
              <a:rPr lang="en-US" dirty="0">
                <a:latin typeface="Book Antiqua" pitchFamily="18" charset="0"/>
              </a:rPr>
              <a:t> block is given and further blocks are obtained by </a:t>
            </a:r>
            <a:r>
              <a:rPr lang="en-US" b="1" dirty="0" err="1">
                <a:latin typeface="Book Antiqua" pitchFamily="18" charset="0"/>
              </a:rPr>
              <a:t>b+K</a:t>
            </a:r>
            <a:r>
              <a:rPr lang="en-US" dirty="0">
                <a:latin typeface="Book Antiqua" pitchFamily="18" charset="0"/>
              </a:rPr>
              <a:t>,</a:t>
            </a:r>
          </a:p>
          <a:p>
            <a:pPr algn="just"/>
            <a:r>
              <a:rPr lang="en-US" dirty="0">
                <a:latin typeface="Book Antiqua" pitchFamily="18" charset="0"/>
              </a:rPr>
              <a:t>This is very fast and the number of seeks is minimal in the contiguous allocation method.</a:t>
            </a:r>
          </a:p>
          <a:p>
            <a:pPr algn="just">
              <a:buNone/>
            </a:pPr>
            <a:endParaRPr lang="en-US" dirty="0">
              <a:latin typeface="Book Antiqua" pitchFamily="18" charset="0"/>
            </a:endParaRPr>
          </a:p>
          <a:p>
            <a:pPr algn="just">
              <a:buNone/>
            </a:pPr>
            <a:r>
              <a:rPr lang="en-US" b="1" dirty="0">
                <a:latin typeface="Book Antiqua" pitchFamily="18" charset="0"/>
              </a:rPr>
              <a:t>Disadvantages:</a:t>
            </a:r>
            <a:endParaRPr lang="en-US" dirty="0">
              <a:latin typeface="Book Antiqua" pitchFamily="18" charset="0"/>
            </a:endParaRPr>
          </a:p>
          <a:p>
            <a:pPr algn="just"/>
            <a:r>
              <a:rPr lang="en-US" dirty="0">
                <a:latin typeface="Book Antiqua" pitchFamily="18" charset="0"/>
              </a:rPr>
              <a:t>Contiguous allocation method suffers </a:t>
            </a:r>
            <a:r>
              <a:rPr lang="en-US" b="1" dirty="0">
                <a:latin typeface="Book Antiqua" pitchFamily="18" charset="0"/>
              </a:rPr>
              <a:t>internal as well as external fragmentation</a:t>
            </a:r>
            <a:r>
              <a:rPr lang="en-US" dirty="0">
                <a:latin typeface="Book Antiqua" pitchFamily="18" charset="0"/>
              </a:rPr>
              <a:t>.</a:t>
            </a:r>
          </a:p>
          <a:p>
            <a:pPr algn="just"/>
            <a:r>
              <a:rPr lang="en-US" dirty="0">
                <a:latin typeface="Book Antiqua" pitchFamily="18" charset="0"/>
              </a:rPr>
              <a:t>In terms of memory utilization, this method is inefficient. </a:t>
            </a:r>
            <a:r>
              <a:rPr lang="en-US" b="1" dirty="0">
                <a:latin typeface="Book Antiqua" pitchFamily="18" charset="0"/>
              </a:rPr>
              <a:t>Fragmentation</a:t>
            </a:r>
            <a:r>
              <a:rPr lang="en-US" dirty="0">
                <a:latin typeface="Book Antiqua" pitchFamily="18" charset="0"/>
              </a:rPr>
              <a:t> </a:t>
            </a:r>
            <a:r>
              <a:rPr lang="en-US" b="1" dirty="0">
                <a:latin typeface="Book Antiqua" pitchFamily="18" charset="0"/>
              </a:rPr>
              <a:t>Problem.</a:t>
            </a:r>
          </a:p>
          <a:p>
            <a:pPr algn="just"/>
            <a:r>
              <a:rPr lang="en-US" dirty="0">
                <a:latin typeface="Book Antiqua" pitchFamily="18" charset="0"/>
              </a:rPr>
              <a:t>It is difficult to </a:t>
            </a:r>
            <a:r>
              <a:rPr lang="en-US" b="1" dirty="0">
                <a:latin typeface="Book Antiqua" pitchFamily="18" charset="0"/>
              </a:rPr>
              <a:t>increase the file size </a:t>
            </a:r>
            <a:r>
              <a:rPr lang="en-US" dirty="0">
                <a:latin typeface="Book Antiqua" pitchFamily="18" charset="0"/>
              </a:rPr>
              <a:t>because it depends on the </a:t>
            </a:r>
            <a:r>
              <a:rPr lang="en-US" b="1" dirty="0">
                <a:latin typeface="Book Antiqua" pitchFamily="18" charset="0"/>
              </a:rPr>
              <a:t>availability of contiguous memory</a:t>
            </a:r>
            <a:r>
              <a:rPr lang="en-US" dirty="0">
                <a:latin typeface="Book Antiqua" pitchFamily="18" charset="0"/>
              </a:rPr>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Book Antiqua" pitchFamily="18" charset="0"/>
              </a:rPr>
              <a:t>Example of Circular Wait</a:t>
            </a:r>
          </a:p>
        </p:txBody>
      </p:sp>
      <p:pic>
        <p:nvPicPr>
          <p:cNvPr id="1026" name="Picture 2" descr="https://www.guru99.com/images/1/122319_0715_Introductio2.png"/>
          <p:cNvPicPr>
            <a:picLocks noChangeAspect="1" noChangeArrowheads="1"/>
          </p:cNvPicPr>
          <p:nvPr/>
        </p:nvPicPr>
        <p:blipFill>
          <a:blip r:embed="rId2"/>
          <a:srcRect/>
          <a:stretch>
            <a:fillRect/>
          </a:stretch>
        </p:blipFill>
        <p:spPr bwMode="auto">
          <a:xfrm>
            <a:off x="1905000" y="1295400"/>
            <a:ext cx="5638800" cy="4620585"/>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Linked Allocation</a:t>
            </a:r>
            <a:endParaRPr lang="en-US"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lgn="just"/>
            <a:r>
              <a:rPr lang="en-US" dirty="0">
                <a:latin typeface="Book Antiqua" pitchFamily="18" charset="0"/>
              </a:rPr>
              <a:t>The problems of contiguous allocation are solved in the linked allocation method. In this scheme, disk blocks are arranged in the linked list form which is not contiguous.</a:t>
            </a:r>
          </a:p>
          <a:p>
            <a:pPr algn="just"/>
            <a:r>
              <a:rPr lang="en-US" dirty="0">
                <a:latin typeface="Book Antiqua" pitchFamily="18" charset="0"/>
              </a:rPr>
              <a:t>The disk block is scattered in the disk. In this scheme, the directory entry contains the pointer of the first block and pointer of the ending block. These pointers are not for the users. </a:t>
            </a:r>
          </a:p>
          <a:p>
            <a:pPr algn="just">
              <a:buNone/>
            </a:pPr>
            <a:r>
              <a:rPr lang="en-US" dirty="0">
                <a:latin typeface="Book Antiqua" pitchFamily="18" charset="0"/>
              </a:rPr>
              <a:t>	For example, a file of six blocks starts at block 10 and end at the block. Each pointer contains the address of the next block. When we create a new file we simply create a new entry with the linked allocation. </a:t>
            </a:r>
          </a:p>
          <a:p>
            <a:pPr algn="just"/>
            <a:r>
              <a:rPr lang="en-US" dirty="0">
                <a:latin typeface="Book Antiqua" pitchFamily="18" charset="0"/>
              </a:rPr>
              <a:t>Each directory contains the pointer to the first disk block of the file. when the pointer is nil then it defines the empty file.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Linked Allocation</a:t>
            </a:r>
            <a:endParaRPr lang="en-US" dirty="0"/>
          </a:p>
        </p:txBody>
      </p:sp>
      <p:pic>
        <p:nvPicPr>
          <p:cNvPr id="3075" name="Picture 3"/>
          <p:cNvPicPr>
            <a:picLocks noChangeAspect="1" noChangeArrowheads="1"/>
          </p:cNvPicPr>
          <p:nvPr/>
        </p:nvPicPr>
        <p:blipFill>
          <a:blip r:embed="rId2">
            <a:lum bright="20000" contrast="-10000"/>
          </a:blip>
          <a:srcRect/>
          <a:stretch>
            <a:fillRect/>
          </a:stretch>
        </p:blipFill>
        <p:spPr bwMode="auto">
          <a:xfrm>
            <a:off x="228600" y="1447800"/>
            <a:ext cx="4114800" cy="4802763"/>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4495800" y="2514600"/>
          <a:ext cx="4343400" cy="222504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r>
                        <a:rPr lang="en-US" b="1" dirty="0">
                          <a:latin typeface="Times New Roman" pitchFamily="18" charset="0"/>
                          <a:cs typeface="Times New Roman" pitchFamily="18" charset="0"/>
                        </a:rPr>
                        <a:t>File</a:t>
                      </a:r>
                      <a:r>
                        <a:rPr lang="en-US" b="1" baseline="0" dirty="0">
                          <a:latin typeface="Times New Roman" pitchFamily="18" charset="0"/>
                          <a:cs typeface="Times New Roman" pitchFamily="18" charset="0"/>
                        </a:rPr>
                        <a:t> Name</a:t>
                      </a:r>
                      <a:endParaRPr lang="en-US"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Start Block</a:t>
                      </a:r>
                    </a:p>
                  </a:txBody>
                  <a:tcPr/>
                </a:tc>
                <a:tc>
                  <a:txBody>
                    <a:bodyPr/>
                    <a:lstStyle/>
                    <a:p>
                      <a:pPr algn="ctr"/>
                      <a:r>
                        <a:rPr lang="en-US" b="1" dirty="0">
                          <a:latin typeface="Times New Roman" pitchFamily="18" charset="0"/>
                          <a:cs typeface="Times New Roman" pitchFamily="18" charset="0"/>
                        </a:rPr>
                        <a:t>Length</a:t>
                      </a:r>
                    </a:p>
                  </a:txBody>
                  <a:tcPr/>
                </a:tc>
                <a:extLst>
                  <a:ext uri="{0D108BD9-81ED-4DB2-BD59-A6C34878D82A}">
                    <a16:rowId xmlns:a16="http://schemas.microsoft.com/office/drawing/2014/main" val="10000"/>
                  </a:ext>
                </a:extLst>
              </a:tr>
              <a:tr h="370840">
                <a:tc>
                  <a:txBody>
                    <a:bodyPr/>
                    <a:lstStyle/>
                    <a:p>
                      <a:pPr algn="ctr"/>
                      <a:r>
                        <a:rPr lang="en-US" b="1" dirty="0">
                          <a:latin typeface="Book Antiqua" pitchFamily="18" charset="0"/>
                          <a:cs typeface="Times New Roman" pitchFamily="18" charset="0"/>
                        </a:rPr>
                        <a:t>A</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1"/>
                  </a:ext>
                </a:extLst>
              </a:tr>
              <a:tr h="370840">
                <a:tc>
                  <a:txBody>
                    <a:bodyPr/>
                    <a:lstStyle/>
                    <a:p>
                      <a:pPr algn="ctr"/>
                      <a:r>
                        <a:rPr lang="en-US" b="1" dirty="0">
                          <a:latin typeface="Book Antiqua" pitchFamily="18" charset="0"/>
                          <a:cs typeface="Times New Roman" pitchFamily="18" charset="0"/>
                        </a:rPr>
                        <a:t>B</a:t>
                      </a:r>
                    </a:p>
                  </a:txBody>
                  <a:tcPr/>
                </a:tc>
                <a:tc>
                  <a:txBody>
                    <a:bodyPr/>
                    <a:lstStyle/>
                    <a:p>
                      <a:pPr algn="ctr"/>
                      <a:r>
                        <a:rPr lang="en-US" b="1" dirty="0">
                          <a:latin typeface="Book Antiqua" pitchFamily="18" charset="0"/>
                        </a:rPr>
                        <a:t>1</a:t>
                      </a:r>
                    </a:p>
                  </a:txBody>
                  <a:tcPr/>
                </a:tc>
                <a:tc>
                  <a:txBody>
                    <a:bodyPr/>
                    <a:lstStyle/>
                    <a:p>
                      <a:pPr algn="ctr"/>
                      <a:r>
                        <a:rPr lang="en-US" b="1" dirty="0">
                          <a:latin typeface="Book Antiqua" pitchFamily="18" charset="0"/>
                        </a:rPr>
                        <a:t>5</a:t>
                      </a:r>
                    </a:p>
                  </a:txBody>
                  <a:tcPr/>
                </a:tc>
                <a:extLst>
                  <a:ext uri="{0D108BD9-81ED-4DB2-BD59-A6C34878D82A}">
                    <a16:rowId xmlns:a16="http://schemas.microsoft.com/office/drawing/2014/main" val="10002"/>
                  </a:ext>
                </a:extLst>
              </a:tr>
              <a:tr h="370840">
                <a:tc>
                  <a:txBody>
                    <a:bodyPr/>
                    <a:lstStyle/>
                    <a:p>
                      <a:pPr algn="ctr"/>
                      <a:r>
                        <a:rPr lang="en-US" b="1" dirty="0">
                          <a:latin typeface="Book Antiqua" pitchFamily="18" charset="0"/>
                          <a:cs typeface="Times New Roman" pitchFamily="18" charset="0"/>
                        </a:rPr>
                        <a:t>C</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3"/>
                  </a:ext>
                </a:extLst>
              </a:tr>
              <a:tr h="370840">
                <a:tc>
                  <a:txBody>
                    <a:bodyPr/>
                    <a:lstStyle/>
                    <a:p>
                      <a:pPr algn="ctr"/>
                      <a:r>
                        <a:rPr lang="en-US" b="1" dirty="0">
                          <a:latin typeface="Book Antiqua" pitchFamily="18" charset="0"/>
                          <a:cs typeface="Times New Roman" pitchFamily="18" charset="0"/>
                        </a:rPr>
                        <a:t>D</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4"/>
                  </a:ext>
                </a:extLst>
              </a:tr>
              <a:tr h="370840">
                <a:tc>
                  <a:txBody>
                    <a:bodyPr/>
                    <a:lstStyle/>
                    <a:p>
                      <a:pPr algn="ctr"/>
                      <a:r>
                        <a:rPr lang="en-US" b="1" dirty="0">
                          <a:latin typeface="Book Antiqua" pitchFamily="18" charset="0"/>
                          <a:cs typeface="Times New Roman" pitchFamily="18" charset="0"/>
                        </a:rPr>
                        <a:t>E</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228600" y="990600"/>
            <a:ext cx="8686800" cy="5715000"/>
          </a:xfrm>
        </p:spPr>
        <p:txBody>
          <a:bodyPr>
            <a:normAutofit fontScale="77500" lnSpcReduction="20000"/>
          </a:bodyPr>
          <a:lstStyle/>
          <a:p>
            <a:pPr algn="just">
              <a:buNone/>
            </a:pPr>
            <a:r>
              <a:rPr lang="en-US" b="1" dirty="0">
                <a:latin typeface="Book Antiqua" pitchFamily="18" charset="0"/>
              </a:rPr>
              <a:t>Advantages:</a:t>
            </a:r>
            <a:endParaRPr lang="en-US" dirty="0">
              <a:latin typeface="Book Antiqua" pitchFamily="18" charset="0"/>
            </a:endParaRPr>
          </a:p>
          <a:p>
            <a:pPr algn="just"/>
            <a:r>
              <a:rPr lang="en-US" dirty="0">
                <a:latin typeface="Book Antiqua" pitchFamily="18" charset="0"/>
              </a:rPr>
              <a:t>In terms of the file size, this scheme is very flexible.</a:t>
            </a:r>
          </a:p>
          <a:p>
            <a:pPr algn="just"/>
            <a:r>
              <a:rPr lang="en-US" dirty="0">
                <a:latin typeface="Book Antiqua" pitchFamily="18" charset="0"/>
              </a:rPr>
              <a:t>We can easily increase or decrease the file size and system does not worry about the contiguous chunks of memory.</a:t>
            </a:r>
          </a:p>
          <a:p>
            <a:pPr algn="just"/>
            <a:r>
              <a:rPr lang="en-US" dirty="0">
                <a:latin typeface="Book Antiqua" pitchFamily="18" charset="0"/>
              </a:rPr>
              <a:t>This method free from external fragmentation this makes it better in terms of memory utilization.</a:t>
            </a:r>
          </a:p>
          <a:p>
            <a:pPr algn="just">
              <a:buNone/>
            </a:pPr>
            <a:endParaRPr lang="en-US" dirty="0">
              <a:latin typeface="Book Antiqua" pitchFamily="18" charset="0"/>
            </a:endParaRPr>
          </a:p>
          <a:p>
            <a:pPr algn="just">
              <a:buNone/>
            </a:pPr>
            <a:r>
              <a:rPr lang="en-US" b="1" dirty="0">
                <a:latin typeface="Book Antiqua" pitchFamily="18" charset="0"/>
              </a:rPr>
              <a:t>Disadvantages:</a:t>
            </a:r>
            <a:endParaRPr lang="en-US" dirty="0">
              <a:latin typeface="Book Antiqua" pitchFamily="18" charset="0"/>
            </a:endParaRPr>
          </a:p>
          <a:p>
            <a:pPr algn="just"/>
            <a:r>
              <a:rPr lang="en-US" dirty="0">
                <a:latin typeface="Book Antiqua" pitchFamily="18" charset="0"/>
              </a:rPr>
              <a:t>In this scheme, there is large no of seeks because the file blocks are randomly distributed on disk.</a:t>
            </a:r>
          </a:p>
          <a:p>
            <a:pPr algn="just"/>
            <a:r>
              <a:rPr lang="en-US" dirty="0">
                <a:latin typeface="Book Antiqua" pitchFamily="18" charset="0"/>
              </a:rPr>
              <a:t>Linked allocation is comparatively slower than contiguous allocation.</a:t>
            </a:r>
          </a:p>
          <a:p>
            <a:pPr algn="just"/>
            <a:r>
              <a:rPr lang="en-US" dirty="0">
                <a:latin typeface="Book Antiqua" pitchFamily="18" charset="0"/>
              </a:rPr>
              <a:t>Random or direct access is not supported by this scheme </a:t>
            </a:r>
            <a:r>
              <a:rPr lang="en-US" b="1" dirty="0">
                <a:latin typeface="Book Antiqua" pitchFamily="18" charset="0"/>
              </a:rPr>
              <a:t>we cannot access the blocks directly.</a:t>
            </a:r>
          </a:p>
          <a:p>
            <a:pPr algn="just"/>
            <a:r>
              <a:rPr lang="en-US" dirty="0">
                <a:latin typeface="Book Antiqua" pitchFamily="18" charset="0"/>
              </a:rPr>
              <a:t>The pointer is extra overhead on the system due to the linked list.</a:t>
            </a:r>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Indexed Allocation</a:t>
            </a:r>
            <a:endParaRPr lang="en-US" dirty="0"/>
          </a:p>
        </p:txBody>
      </p:sp>
      <p:sp>
        <p:nvSpPr>
          <p:cNvPr id="3" name="Content Placeholder 2"/>
          <p:cNvSpPr>
            <a:spLocks noGrp="1"/>
          </p:cNvSpPr>
          <p:nvPr>
            <p:ph idx="1"/>
          </p:nvPr>
        </p:nvSpPr>
        <p:spPr>
          <a:xfrm>
            <a:off x="457200" y="1371600"/>
            <a:ext cx="8229600" cy="5211763"/>
          </a:xfrm>
        </p:spPr>
        <p:txBody>
          <a:bodyPr>
            <a:normAutofit fontScale="85000" lnSpcReduction="20000"/>
          </a:bodyPr>
          <a:lstStyle/>
          <a:p>
            <a:pPr algn="just"/>
            <a:r>
              <a:rPr lang="en-US" dirty="0">
                <a:latin typeface="Book Antiqua" pitchFamily="18" charset="0"/>
              </a:rPr>
              <a:t>In this scheme, a special block known as the index block contains the pointer to all the blocks occupied by a file. each file contains its index which is in the form of an array of disk block addresses. The </a:t>
            </a:r>
            <a:r>
              <a:rPr lang="en-US" b="1" dirty="0" err="1">
                <a:latin typeface="Book Antiqua" pitchFamily="18" charset="0"/>
              </a:rPr>
              <a:t>ith</a:t>
            </a:r>
            <a:r>
              <a:rPr lang="en-US" b="1" dirty="0">
                <a:latin typeface="Book Antiqua" pitchFamily="18" charset="0"/>
              </a:rPr>
              <a:t> entry of index block </a:t>
            </a:r>
            <a:r>
              <a:rPr lang="en-US" dirty="0">
                <a:latin typeface="Book Antiqua" pitchFamily="18" charset="0"/>
              </a:rPr>
              <a:t>point to the </a:t>
            </a:r>
            <a:r>
              <a:rPr lang="en-US" b="1" dirty="0" err="1">
                <a:latin typeface="Book Antiqua" pitchFamily="18" charset="0"/>
              </a:rPr>
              <a:t>ith</a:t>
            </a:r>
            <a:r>
              <a:rPr lang="en-US" b="1" dirty="0">
                <a:latin typeface="Book Antiqua" pitchFamily="18" charset="0"/>
              </a:rPr>
              <a:t> block</a:t>
            </a:r>
            <a:r>
              <a:rPr lang="en-US" dirty="0">
                <a:latin typeface="Book Antiqua" pitchFamily="18" charset="0"/>
              </a:rPr>
              <a:t> of the file. </a:t>
            </a:r>
          </a:p>
          <a:p>
            <a:pPr algn="just"/>
            <a:r>
              <a:rPr lang="en-US" dirty="0">
                <a:latin typeface="Book Antiqua" pitchFamily="18" charset="0"/>
              </a:rPr>
              <a:t>The address of the index block is maintained by the directory. When we create a file all pointer is set to nil. A block is obtained from the free space manager when the first </a:t>
            </a:r>
            <a:r>
              <a:rPr lang="en-US" b="1" dirty="0" err="1">
                <a:latin typeface="Book Antiqua" pitchFamily="18" charset="0"/>
              </a:rPr>
              <a:t>ith</a:t>
            </a:r>
            <a:r>
              <a:rPr lang="en-US" b="1" dirty="0">
                <a:latin typeface="Book Antiqua" pitchFamily="18" charset="0"/>
              </a:rPr>
              <a:t> block </a:t>
            </a:r>
            <a:r>
              <a:rPr lang="en-US" dirty="0">
                <a:latin typeface="Book Antiqua" pitchFamily="18" charset="0"/>
              </a:rPr>
              <a:t>is written. </a:t>
            </a:r>
          </a:p>
          <a:p>
            <a:pPr algn="just"/>
            <a:r>
              <a:rPr lang="en-US" b="1" dirty="0">
                <a:latin typeface="Book Antiqua" pitchFamily="18" charset="0"/>
              </a:rPr>
              <a:t>When the index block is very small it is difficult to hold all the pointers for the large file. </a:t>
            </a:r>
            <a:r>
              <a:rPr lang="en-US" dirty="0">
                <a:latin typeface="Book Antiqua" pitchFamily="18" charset="0"/>
              </a:rPr>
              <a:t>to deal with this issue a mechanism is available. Mechanism includes the following:</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382000" cy="792162"/>
          </a:xfrm>
        </p:spPr>
        <p:txBody>
          <a:bodyPr>
            <a:noAutofit/>
          </a:bodyPr>
          <a:lstStyle/>
          <a:p>
            <a:br>
              <a:rPr lang="en-US" sz="3600" b="1" dirty="0">
                <a:latin typeface="Book Antiqua" pitchFamily="18" charset="0"/>
              </a:rPr>
            </a:br>
            <a:r>
              <a:rPr lang="en-US" sz="3600" b="1" dirty="0">
                <a:latin typeface="Book Antiqua" pitchFamily="18" charset="0"/>
              </a:rPr>
              <a:t>Indexed Allocation with Block Portions File </a:t>
            </a:r>
            <a:br>
              <a:rPr lang="en-US" sz="3600" b="1" dirty="0">
                <a:latin typeface="Book Antiqua" pitchFamily="18" charset="0"/>
              </a:rPr>
            </a:br>
            <a:endParaRPr lang="en-US" sz="3600" b="1" dirty="0">
              <a:latin typeface="Book Antiqua" pitchFamily="18" charset="0"/>
            </a:endParaRPr>
          </a:p>
        </p:txBody>
      </p:sp>
      <p:pic>
        <p:nvPicPr>
          <p:cNvPr id="4098" name="Picture 2"/>
          <p:cNvPicPr>
            <a:picLocks noChangeAspect="1" noChangeArrowheads="1"/>
          </p:cNvPicPr>
          <p:nvPr/>
        </p:nvPicPr>
        <p:blipFill>
          <a:blip r:embed="rId2">
            <a:lum bright="10000" contrast="40000"/>
          </a:blip>
          <a:srcRect/>
          <a:stretch>
            <a:fillRect/>
          </a:stretch>
        </p:blipFill>
        <p:spPr bwMode="auto">
          <a:xfrm>
            <a:off x="381000" y="1524000"/>
            <a:ext cx="5257800" cy="49530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495800" y="2057400"/>
          <a:ext cx="4343400" cy="2225040"/>
        </p:xfrm>
        <a:graphic>
          <a:graphicData uri="http://schemas.openxmlformats.org/drawingml/2006/table">
            <a:tbl>
              <a:tblPr firstRow="1" bandRow="1"/>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70840">
                <a:tc>
                  <a:txBody>
                    <a:bodyPr/>
                    <a:lstStyle/>
                    <a:p>
                      <a:pPr algn="ctr"/>
                      <a:r>
                        <a:rPr lang="en-US" b="1" dirty="0">
                          <a:latin typeface="Times New Roman" pitchFamily="18" charset="0"/>
                          <a:cs typeface="Times New Roman" pitchFamily="18" charset="0"/>
                        </a:rPr>
                        <a:t>File</a:t>
                      </a:r>
                      <a:r>
                        <a:rPr lang="en-US" b="1" baseline="0" dirty="0">
                          <a:latin typeface="Times New Roman" pitchFamily="18" charset="0"/>
                          <a:cs typeface="Times New Roman" pitchFamily="18" charset="0"/>
                        </a:rPr>
                        <a:t> Name</a:t>
                      </a:r>
                      <a:endParaRPr lang="en-US"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Index Block</a:t>
                      </a:r>
                    </a:p>
                  </a:txBody>
                  <a:tcPr/>
                </a:tc>
                <a:tc>
                  <a:txBody>
                    <a:bodyPr/>
                    <a:lstStyle/>
                    <a:p>
                      <a:pPr algn="ctr"/>
                      <a:r>
                        <a:rPr lang="en-US" b="1" dirty="0">
                          <a:latin typeface="Times New Roman" pitchFamily="18" charset="0"/>
                          <a:cs typeface="Times New Roman" pitchFamily="18" charset="0"/>
                        </a:rPr>
                        <a:t>Contains</a:t>
                      </a:r>
                    </a:p>
                  </a:txBody>
                  <a:tcPr/>
                </a:tc>
                <a:extLst>
                  <a:ext uri="{0D108BD9-81ED-4DB2-BD59-A6C34878D82A}">
                    <a16:rowId xmlns:a16="http://schemas.microsoft.com/office/drawing/2014/main" val="10000"/>
                  </a:ext>
                </a:extLst>
              </a:tr>
              <a:tr h="370840">
                <a:tc>
                  <a:txBody>
                    <a:bodyPr/>
                    <a:lstStyle/>
                    <a:p>
                      <a:pPr algn="ctr"/>
                      <a:r>
                        <a:rPr lang="en-US" b="1" dirty="0">
                          <a:latin typeface="Book Antiqua" pitchFamily="18" charset="0"/>
                          <a:cs typeface="Times New Roman" pitchFamily="18" charset="0"/>
                        </a:rPr>
                        <a:t>A</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1</a:t>
                      </a:r>
                    </a:p>
                  </a:txBody>
                  <a:tcPr/>
                </a:tc>
                <a:extLst>
                  <a:ext uri="{0D108BD9-81ED-4DB2-BD59-A6C34878D82A}">
                    <a16:rowId xmlns:a16="http://schemas.microsoft.com/office/drawing/2014/main" val="10001"/>
                  </a:ext>
                </a:extLst>
              </a:tr>
              <a:tr h="370840">
                <a:tc>
                  <a:txBody>
                    <a:bodyPr/>
                    <a:lstStyle/>
                    <a:p>
                      <a:pPr algn="ctr"/>
                      <a:r>
                        <a:rPr lang="en-US" b="1" dirty="0">
                          <a:latin typeface="Book Antiqua" pitchFamily="18" charset="0"/>
                          <a:cs typeface="Times New Roman" pitchFamily="18" charset="0"/>
                        </a:rPr>
                        <a:t>B</a:t>
                      </a:r>
                    </a:p>
                  </a:txBody>
                  <a:tcPr/>
                </a:tc>
                <a:tc>
                  <a:txBody>
                    <a:bodyPr/>
                    <a:lstStyle/>
                    <a:p>
                      <a:pPr algn="ctr"/>
                      <a:r>
                        <a:rPr lang="en-US" b="1" dirty="0">
                          <a:latin typeface="Book Antiqua" pitchFamily="18" charset="0"/>
                        </a:rPr>
                        <a:t>24</a:t>
                      </a:r>
                    </a:p>
                  </a:txBody>
                  <a:tcPr/>
                </a:tc>
                <a:tc>
                  <a:txBody>
                    <a:bodyPr/>
                    <a:lstStyle/>
                    <a:p>
                      <a:pPr algn="ctr"/>
                      <a:r>
                        <a:rPr lang="en-US" b="1" dirty="0">
                          <a:latin typeface="Book Antiqua" pitchFamily="18" charset="0"/>
                        </a:rPr>
                        <a:t>8</a:t>
                      </a:r>
                    </a:p>
                  </a:txBody>
                  <a:tcPr/>
                </a:tc>
                <a:extLst>
                  <a:ext uri="{0D108BD9-81ED-4DB2-BD59-A6C34878D82A}">
                    <a16:rowId xmlns:a16="http://schemas.microsoft.com/office/drawing/2014/main" val="10002"/>
                  </a:ext>
                </a:extLst>
              </a:tr>
              <a:tr h="370840">
                <a:tc>
                  <a:txBody>
                    <a:bodyPr/>
                    <a:lstStyle/>
                    <a:p>
                      <a:pPr algn="ctr"/>
                      <a:r>
                        <a:rPr lang="en-US" b="1" dirty="0">
                          <a:latin typeface="Book Antiqua" pitchFamily="18" charset="0"/>
                          <a:cs typeface="Times New Roman" pitchFamily="18" charset="0"/>
                        </a:rPr>
                        <a:t>C</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3</a:t>
                      </a:r>
                    </a:p>
                  </a:txBody>
                  <a:tcPr/>
                </a:tc>
                <a:extLst>
                  <a:ext uri="{0D108BD9-81ED-4DB2-BD59-A6C34878D82A}">
                    <a16:rowId xmlns:a16="http://schemas.microsoft.com/office/drawing/2014/main" val="10003"/>
                  </a:ext>
                </a:extLst>
              </a:tr>
              <a:tr h="370840">
                <a:tc>
                  <a:txBody>
                    <a:bodyPr/>
                    <a:lstStyle/>
                    <a:p>
                      <a:pPr algn="ctr"/>
                      <a:r>
                        <a:rPr lang="en-US" b="1" dirty="0">
                          <a:latin typeface="Book Antiqua" pitchFamily="18" charset="0"/>
                          <a:cs typeface="Times New Roman" pitchFamily="18" charset="0"/>
                        </a:rPr>
                        <a:t>D</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14</a:t>
                      </a:r>
                    </a:p>
                  </a:txBody>
                  <a:tcPr/>
                </a:tc>
                <a:extLst>
                  <a:ext uri="{0D108BD9-81ED-4DB2-BD59-A6C34878D82A}">
                    <a16:rowId xmlns:a16="http://schemas.microsoft.com/office/drawing/2014/main" val="10004"/>
                  </a:ext>
                </a:extLst>
              </a:tr>
              <a:tr h="370840">
                <a:tc>
                  <a:txBody>
                    <a:bodyPr/>
                    <a:lstStyle/>
                    <a:p>
                      <a:pPr algn="ctr"/>
                      <a:r>
                        <a:rPr lang="en-US" b="1" dirty="0">
                          <a:latin typeface="Book Antiqua" pitchFamily="18" charset="0"/>
                          <a:cs typeface="Times New Roman" pitchFamily="18" charset="0"/>
                        </a:rPr>
                        <a:t>E</a:t>
                      </a:r>
                    </a:p>
                  </a:txBody>
                  <a:tcPr/>
                </a:tc>
                <a:tc>
                  <a:txBody>
                    <a:bodyPr/>
                    <a:lstStyle/>
                    <a:p>
                      <a:pPr algn="ctr"/>
                      <a:r>
                        <a:rPr lang="en-US" b="1" dirty="0">
                          <a:latin typeface="Book Antiqua" pitchFamily="18" charset="0"/>
                        </a:rPr>
                        <a:t>----</a:t>
                      </a:r>
                    </a:p>
                  </a:txBody>
                  <a:tcPr/>
                </a:tc>
                <a:tc>
                  <a:txBody>
                    <a:bodyPr/>
                    <a:lstStyle/>
                    <a:p>
                      <a:pPr algn="ctr"/>
                      <a:r>
                        <a:rPr lang="en-US" b="1" dirty="0">
                          <a:latin typeface="Book Antiqua" pitchFamily="18" charset="0"/>
                        </a:rPr>
                        <a:t>28</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latin typeface="Book Antiqua" pitchFamily="18" charset="0"/>
              </a:rPr>
              <a:t>Indexed Allocation with Variable-Length Portions File </a:t>
            </a:r>
            <a:br>
              <a:rPr lang="en-US" dirty="0"/>
            </a:br>
            <a:endParaRPr lang="en-US" dirty="0"/>
          </a:p>
        </p:txBody>
      </p:sp>
      <p:pic>
        <p:nvPicPr>
          <p:cNvPr id="5122" name="Picture 2"/>
          <p:cNvPicPr>
            <a:picLocks noChangeAspect="1" noChangeArrowheads="1"/>
          </p:cNvPicPr>
          <p:nvPr/>
        </p:nvPicPr>
        <p:blipFill>
          <a:blip r:embed="rId2">
            <a:lum contrast="40000"/>
          </a:blip>
          <a:srcRect l="7843" t="1798"/>
          <a:stretch>
            <a:fillRect/>
          </a:stretch>
        </p:blipFill>
        <p:spPr bwMode="auto">
          <a:xfrm>
            <a:off x="381000" y="1524000"/>
            <a:ext cx="4038600" cy="51054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4953000" y="1752600"/>
          <a:ext cx="3124200" cy="1483360"/>
        </p:xfrm>
        <a:graphic>
          <a:graphicData uri="http://schemas.openxmlformats.org/drawingml/2006/table">
            <a:tbl>
              <a:tblPr firstRow="1" bandRow="1"/>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a:r>
                        <a:rPr lang="en-US" b="1" dirty="0">
                          <a:latin typeface="Times New Roman" pitchFamily="18" charset="0"/>
                          <a:cs typeface="Times New Roman" pitchFamily="18" charset="0"/>
                        </a:rPr>
                        <a:t>File</a:t>
                      </a:r>
                      <a:r>
                        <a:rPr lang="en-US" b="1" baseline="0" dirty="0">
                          <a:latin typeface="Times New Roman" pitchFamily="18" charset="0"/>
                          <a:cs typeface="Times New Roman" pitchFamily="18" charset="0"/>
                        </a:rPr>
                        <a:t> Name</a:t>
                      </a:r>
                      <a:endParaRPr lang="en-US" b="1" dirty="0">
                        <a:latin typeface="Times New Roman" pitchFamily="18" charset="0"/>
                        <a:cs typeface="Times New Roman" pitchFamily="18" charset="0"/>
                      </a:endParaRPr>
                    </a:p>
                  </a:txBody>
                  <a:tcPr/>
                </a:tc>
                <a:tc>
                  <a:txBody>
                    <a:bodyPr/>
                    <a:lstStyle/>
                    <a:p>
                      <a:pPr algn="ctr"/>
                      <a:r>
                        <a:rPr lang="en-US" b="1" dirty="0">
                          <a:latin typeface="Times New Roman" pitchFamily="18" charset="0"/>
                          <a:cs typeface="Times New Roman" pitchFamily="18" charset="0"/>
                        </a:rPr>
                        <a:t>Index Block</a:t>
                      </a:r>
                    </a:p>
                  </a:txBody>
                  <a:tcPr/>
                </a:tc>
                <a:extLst>
                  <a:ext uri="{0D108BD9-81ED-4DB2-BD59-A6C34878D82A}">
                    <a16:rowId xmlns:a16="http://schemas.microsoft.com/office/drawing/2014/main" val="10000"/>
                  </a:ext>
                </a:extLst>
              </a:tr>
              <a:tr h="370840">
                <a:tc>
                  <a:txBody>
                    <a:bodyPr/>
                    <a:lstStyle/>
                    <a:p>
                      <a:pPr algn="ctr"/>
                      <a:r>
                        <a:rPr lang="en-US" b="1" dirty="0">
                          <a:latin typeface="Book Antiqua" pitchFamily="18" charset="0"/>
                          <a:cs typeface="Times New Roman" pitchFamily="18" charset="0"/>
                        </a:rPr>
                        <a:t>A</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1"/>
                  </a:ext>
                </a:extLst>
              </a:tr>
              <a:tr h="370840">
                <a:tc>
                  <a:txBody>
                    <a:bodyPr/>
                    <a:lstStyle/>
                    <a:p>
                      <a:pPr algn="ctr"/>
                      <a:r>
                        <a:rPr lang="en-US" b="1" dirty="0">
                          <a:latin typeface="Book Antiqua" pitchFamily="18" charset="0"/>
                          <a:cs typeface="Times New Roman" pitchFamily="18" charset="0"/>
                        </a:rPr>
                        <a:t>B</a:t>
                      </a:r>
                    </a:p>
                  </a:txBody>
                  <a:tcPr/>
                </a:tc>
                <a:tc>
                  <a:txBody>
                    <a:bodyPr/>
                    <a:lstStyle/>
                    <a:p>
                      <a:pPr algn="ctr"/>
                      <a:r>
                        <a:rPr lang="en-US" b="1" dirty="0">
                          <a:latin typeface="Book Antiqua" pitchFamily="18" charset="0"/>
                        </a:rPr>
                        <a:t>24</a:t>
                      </a:r>
                    </a:p>
                  </a:txBody>
                  <a:tcPr/>
                </a:tc>
                <a:extLst>
                  <a:ext uri="{0D108BD9-81ED-4DB2-BD59-A6C34878D82A}">
                    <a16:rowId xmlns:a16="http://schemas.microsoft.com/office/drawing/2014/main" val="10002"/>
                  </a:ext>
                </a:extLst>
              </a:tr>
              <a:tr h="370840">
                <a:tc>
                  <a:txBody>
                    <a:bodyPr/>
                    <a:lstStyle/>
                    <a:p>
                      <a:pPr algn="ctr"/>
                      <a:r>
                        <a:rPr lang="en-US" b="1" dirty="0">
                          <a:latin typeface="Book Antiqua" pitchFamily="18" charset="0"/>
                          <a:cs typeface="Times New Roman" pitchFamily="18" charset="0"/>
                        </a:rPr>
                        <a:t>C</a:t>
                      </a:r>
                    </a:p>
                  </a:txBody>
                  <a:tcPr/>
                </a:tc>
                <a:tc>
                  <a:txBody>
                    <a:bodyPr/>
                    <a:lstStyle/>
                    <a:p>
                      <a:pPr algn="ctr"/>
                      <a:r>
                        <a:rPr lang="en-US" b="1" dirty="0">
                          <a:latin typeface="Book Antiqua" pitchFamily="18" charset="0"/>
                        </a:rPr>
                        <a:t>---</a:t>
                      </a:r>
                    </a:p>
                  </a:txBody>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029200" y="4267200"/>
          <a:ext cx="3124200" cy="1483360"/>
        </p:xfrm>
        <a:graphic>
          <a:graphicData uri="http://schemas.openxmlformats.org/drawingml/2006/table">
            <a:tbl>
              <a:tblPr firstRow="1" bandRow="1"/>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370840">
                <a:tc>
                  <a:txBody>
                    <a:bodyPr/>
                    <a:lstStyle/>
                    <a:p>
                      <a:pPr algn="ctr"/>
                      <a:r>
                        <a:rPr lang="en-US" b="1" dirty="0">
                          <a:latin typeface="Book Antiqua" pitchFamily="18" charset="0"/>
                          <a:cs typeface="Times New Roman" pitchFamily="18" charset="0"/>
                        </a:rPr>
                        <a:t>Start Block</a:t>
                      </a:r>
                    </a:p>
                  </a:txBody>
                  <a:tcPr/>
                </a:tc>
                <a:tc>
                  <a:txBody>
                    <a:bodyPr/>
                    <a:lstStyle/>
                    <a:p>
                      <a:pPr algn="ctr"/>
                      <a:r>
                        <a:rPr lang="en-US" b="1" dirty="0">
                          <a:latin typeface="Book Antiqua" pitchFamily="18" charset="0"/>
                        </a:rPr>
                        <a:t>Length</a:t>
                      </a:r>
                    </a:p>
                  </a:txBody>
                  <a:tcPr/>
                </a:tc>
                <a:extLst>
                  <a:ext uri="{0D108BD9-81ED-4DB2-BD59-A6C34878D82A}">
                    <a16:rowId xmlns:a16="http://schemas.microsoft.com/office/drawing/2014/main" val="10000"/>
                  </a:ext>
                </a:extLst>
              </a:tr>
              <a:tr h="370840">
                <a:tc>
                  <a:txBody>
                    <a:bodyPr/>
                    <a:lstStyle/>
                    <a:p>
                      <a:pPr algn="ctr"/>
                      <a:r>
                        <a:rPr lang="en-US" b="1" dirty="0">
                          <a:latin typeface="Book Antiqua" pitchFamily="18" charset="0"/>
                          <a:cs typeface="Times New Roman" pitchFamily="18" charset="0"/>
                        </a:rPr>
                        <a:t>1</a:t>
                      </a:r>
                    </a:p>
                  </a:txBody>
                  <a:tcPr/>
                </a:tc>
                <a:tc>
                  <a:txBody>
                    <a:bodyPr/>
                    <a:lstStyle/>
                    <a:p>
                      <a:pPr algn="ctr"/>
                      <a:r>
                        <a:rPr lang="en-US" b="1" dirty="0">
                          <a:latin typeface="Book Antiqua" pitchFamily="18" charset="0"/>
                        </a:rPr>
                        <a:t>3</a:t>
                      </a:r>
                    </a:p>
                  </a:txBody>
                  <a:tcPr/>
                </a:tc>
                <a:extLst>
                  <a:ext uri="{0D108BD9-81ED-4DB2-BD59-A6C34878D82A}">
                    <a16:rowId xmlns:a16="http://schemas.microsoft.com/office/drawing/2014/main" val="10001"/>
                  </a:ext>
                </a:extLst>
              </a:tr>
              <a:tr h="370840">
                <a:tc>
                  <a:txBody>
                    <a:bodyPr/>
                    <a:lstStyle/>
                    <a:p>
                      <a:pPr algn="ctr"/>
                      <a:r>
                        <a:rPr lang="en-US" b="1" dirty="0">
                          <a:latin typeface="Book Antiqua" pitchFamily="18" charset="0"/>
                          <a:cs typeface="Times New Roman" pitchFamily="18" charset="0"/>
                        </a:rPr>
                        <a:t>28</a:t>
                      </a:r>
                    </a:p>
                  </a:txBody>
                  <a:tcPr/>
                </a:tc>
                <a:tc>
                  <a:txBody>
                    <a:bodyPr/>
                    <a:lstStyle/>
                    <a:p>
                      <a:pPr algn="ctr"/>
                      <a:r>
                        <a:rPr lang="en-US" b="1" dirty="0">
                          <a:latin typeface="Book Antiqua" pitchFamily="18" charset="0"/>
                        </a:rPr>
                        <a:t>4</a:t>
                      </a:r>
                    </a:p>
                  </a:txBody>
                  <a:tcPr/>
                </a:tc>
                <a:extLst>
                  <a:ext uri="{0D108BD9-81ED-4DB2-BD59-A6C34878D82A}">
                    <a16:rowId xmlns:a16="http://schemas.microsoft.com/office/drawing/2014/main" val="10002"/>
                  </a:ext>
                </a:extLst>
              </a:tr>
              <a:tr h="370840">
                <a:tc>
                  <a:txBody>
                    <a:bodyPr/>
                    <a:lstStyle/>
                    <a:p>
                      <a:pPr algn="ctr"/>
                      <a:r>
                        <a:rPr lang="en-US" b="1" dirty="0">
                          <a:latin typeface="Book Antiqua" pitchFamily="18" charset="0"/>
                          <a:cs typeface="Times New Roman" pitchFamily="18" charset="0"/>
                        </a:rPr>
                        <a:t>14</a:t>
                      </a:r>
                    </a:p>
                  </a:txBody>
                  <a:tcPr/>
                </a:tc>
                <a:tc>
                  <a:txBody>
                    <a:bodyPr/>
                    <a:lstStyle/>
                    <a:p>
                      <a:pPr algn="ctr"/>
                      <a:r>
                        <a:rPr lang="en-US" b="1" dirty="0">
                          <a:latin typeface="Book Antiqua" pitchFamily="18" charset="0"/>
                        </a:rPr>
                        <a:t>1</a:t>
                      </a:r>
                    </a:p>
                  </a:txBody>
                  <a:tcPr/>
                </a:tc>
                <a:extLst>
                  <a:ext uri="{0D108BD9-81ED-4DB2-BD59-A6C34878D82A}">
                    <a16:rowId xmlns:a16="http://schemas.microsoft.com/office/drawing/2014/main" val="10003"/>
                  </a:ext>
                </a:extLst>
              </a:tr>
            </a:tbl>
          </a:graphicData>
        </a:graphic>
      </p:graphicFrame>
      <p:cxnSp>
        <p:nvCxnSpPr>
          <p:cNvPr id="8" name="Straight Arrow Connector 7"/>
          <p:cNvCxnSpPr/>
          <p:nvPr/>
        </p:nvCxnSpPr>
        <p:spPr>
          <a:xfrm rot="10800000" flipV="1">
            <a:off x="2895600" y="2286000"/>
            <a:ext cx="1752600" cy="11430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304800" y="990600"/>
            <a:ext cx="8534400" cy="5715000"/>
          </a:xfrm>
        </p:spPr>
        <p:txBody>
          <a:bodyPr>
            <a:normAutofit fontScale="77500" lnSpcReduction="20000"/>
          </a:bodyPr>
          <a:lstStyle/>
          <a:p>
            <a:pPr>
              <a:buNone/>
            </a:pPr>
            <a:r>
              <a:rPr lang="en-US" b="1" dirty="0">
                <a:latin typeface="Book Antiqua" pitchFamily="18" charset="0"/>
              </a:rPr>
              <a:t>Advantages:</a:t>
            </a:r>
            <a:endParaRPr lang="en-US" dirty="0">
              <a:latin typeface="Book Antiqua" pitchFamily="18" charset="0"/>
            </a:endParaRPr>
          </a:p>
          <a:p>
            <a:r>
              <a:rPr lang="en-US" dirty="0">
                <a:latin typeface="Book Antiqua" pitchFamily="18" charset="0"/>
              </a:rPr>
              <a:t>This scheme supports random access of the file.</a:t>
            </a:r>
          </a:p>
          <a:p>
            <a:r>
              <a:rPr lang="en-US" dirty="0">
                <a:latin typeface="Book Antiqua" pitchFamily="18" charset="0"/>
              </a:rPr>
              <a:t>This scheme provides fast access to the file blocks.</a:t>
            </a:r>
          </a:p>
          <a:p>
            <a:r>
              <a:rPr lang="en-US" dirty="0">
                <a:latin typeface="Book Antiqua" pitchFamily="18" charset="0"/>
              </a:rPr>
              <a:t>This scheme is free from the problem of external fragmentation.</a:t>
            </a:r>
          </a:p>
          <a:p>
            <a:pPr>
              <a:buNone/>
            </a:pPr>
            <a:endParaRPr lang="en-US" dirty="0">
              <a:latin typeface="Book Antiqua" pitchFamily="18" charset="0"/>
            </a:endParaRPr>
          </a:p>
          <a:p>
            <a:pPr>
              <a:buNone/>
            </a:pPr>
            <a:r>
              <a:rPr lang="en-US" b="1" dirty="0">
                <a:latin typeface="Book Antiqua" pitchFamily="18" charset="0"/>
              </a:rPr>
              <a:t>Disadvantages:</a:t>
            </a:r>
            <a:endParaRPr lang="en-US" dirty="0">
              <a:latin typeface="Book Antiqua" pitchFamily="18" charset="0"/>
            </a:endParaRPr>
          </a:p>
          <a:p>
            <a:r>
              <a:rPr lang="en-US" dirty="0">
                <a:latin typeface="Book Antiqua" pitchFamily="18" charset="0"/>
              </a:rPr>
              <a:t>The pointer head is relatively greater than the linked allocation of the file.</a:t>
            </a:r>
          </a:p>
          <a:p>
            <a:r>
              <a:rPr lang="en-US" dirty="0">
                <a:latin typeface="Book Antiqua" pitchFamily="18" charset="0"/>
              </a:rPr>
              <a:t>Indexed allocation suffers from the wasted space.</a:t>
            </a:r>
          </a:p>
          <a:p>
            <a:r>
              <a:rPr lang="en-US" dirty="0">
                <a:latin typeface="Book Antiqua" pitchFamily="18" charset="0"/>
              </a:rPr>
              <a:t>For the large size file, it is very difficult for single index block to hold all the pointers.</a:t>
            </a:r>
          </a:p>
          <a:p>
            <a:r>
              <a:rPr lang="en-US" dirty="0">
                <a:latin typeface="Book Antiqua" pitchFamily="18" charset="0"/>
              </a:rPr>
              <a:t>For very small files say files that expend only 2-3 blocks the indexed allocation would keep on the entire block for the pointers which is insufficient in terms of memory utilization.</a:t>
            </a:r>
          </a:p>
          <a:p>
            <a:endParaRPr lang="en-US" dirty="0">
              <a:latin typeface="Book Antiqua"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458200" cy="4525963"/>
          </a:xfrm>
        </p:spPr>
        <p:txBody>
          <a:bodyPr/>
          <a:lstStyle/>
          <a:p>
            <a:pPr algn="just">
              <a:buNone/>
            </a:pPr>
            <a:r>
              <a:rPr lang="en-US" b="1" dirty="0">
                <a:latin typeface="Book Antiqua" pitchFamily="18" charset="0"/>
              </a:rPr>
              <a:t>Q1) In Space Allocation, Which of the following ways are correct to allocate disk space to files?</a:t>
            </a:r>
          </a:p>
          <a:p>
            <a:pPr marL="514350" indent="-514350" algn="just">
              <a:buAutoNum type="alphaLcParenR"/>
            </a:pPr>
            <a:r>
              <a:rPr lang="en-US" dirty="0">
                <a:latin typeface="Book Antiqua" pitchFamily="18" charset="0"/>
              </a:rPr>
              <a:t>Contiguous Allocation</a:t>
            </a:r>
          </a:p>
          <a:p>
            <a:pPr marL="514350" indent="-514350" algn="just">
              <a:buAutoNum type="alphaLcParenR"/>
            </a:pPr>
            <a:r>
              <a:rPr lang="en-US" dirty="0">
                <a:latin typeface="Book Antiqua" pitchFamily="18" charset="0"/>
              </a:rPr>
              <a:t>Linked Allocation</a:t>
            </a:r>
          </a:p>
          <a:p>
            <a:pPr marL="514350" indent="-514350" algn="just">
              <a:buAutoNum type="alphaLcParenR"/>
            </a:pPr>
            <a:r>
              <a:rPr lang="en-US" dirty="0">
                <a:latin typeface="Book Antiqua" pitchFamily="18" charset="0"/>
              </a:rPr>
              <a:t>Indexed Allocation</a:t>
            </a:r>
          </a:p>
          <a:p>
            <a:pPr marL="514350" indent="-514350" algn="just">
              <a:buAutoNum type="alphaLcParenR"/>
            </a:pPr>
            <a:r>
              <a:rPr lang="en-US" dirty="0">
                <a:latin typeface="Book Antiqua" pitchFamily="18" charset="0"/>
              </a:rPr>
              <a:t>All of the above</a:t>
            </a:r>
          </a:p>
          <a:p>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4525963"/>
          </a:xfrm>
        </p:spPr>
        <p:txBody>
          <a:bodyPr/>
          <a:lstStyle/>
          <a:p>
            <a:pPr>
              <a:buNone/>
            </a:pPr>
            <a:r>
              <a:rPr lang="en-US" b="1" dirty="0">
                <a:latin typeface="Book Antiqua" pitchFamily="18" charset="0"/>
              </a:rPr>
              <a:t>Q2) When will file system fragmentation occur?</a:t>
            </a:r>
          </a:p>
          <a:p>
            <a:pPr>
              <a:buNone/>
            </a:pPr>
            <a:br>
              <a:rPr lang="en-US" dirty="0"/>
            </a:br>
            <a:r>
              <a:rPr lang="en-US" dirty="0">
                <a:latin typeface="Book Antiqua" pitchFamily="18" charset="0"/>
              </a:rPr>
              <a:t>a) Unused space or single file are not contiguous</a:t>
            </a:r>
            <a:br>
              <a:rPr lang="en-US" dirty="0">
                <a:latin typeface="Book Antiqua" pitchFamily="18" charset="0"/>
              </a:rPr>
            </a:br>
            <a:r>
              <a:rPr lang="en-US" dirty="0">
                <a:latin typeface="Book Antiqua" pitchFamily="18" charset="0"/>
              </a:rPr>
              <a:t>b) Used space is not contiguous</a:t>
            </a:r>
            <a:br>
              <a:rPr lang="en-US" dirty="0">
                <a:latin typeface="Book Antiqua" pitchFamily="18" charset="0"/>
              </a:rPr>
            </a:br>
            <a:r>
              <a:rPr lang="en-US" dirty="0">
                <a:latin typeface="Book Antiqua" pitchFamily="18" charset="0"/>
              </a:rPr>
              <a:t>c) Unused space is non-contiguous</a:t>
            </a:r>
            <a:br>
              <a:rPr lang="en-US" dirty="0">
                <a:latin typeface="Book Antiqua" pitchFamily="18" charset="0"/>
              </a:rPr>
            </a:br>
            <a:r>
              <a:rPr lang="en-US" dirty="0">
                <a:latin typeface="Book Antiqua" pitchFamily="18" charset="0"/>
              </a:rPr>
              <a:t>d) Multiple files are non-contiguous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lstStyle/>
          <a:p>
            <a:pPr algn="just">
              <a:buNone/>
            </a:pPr>
            <a:r>
              <a:rPr lang="en-US" b="1" dirty="0">
                <a:latin typeface="Book Antiqua" pitchFamily="18" charset="0"/>
              </a:rPr>
              <a:t>Q3) What is the real disadvantage of a linear list of directory entries?</a:t>
            </a:r>
          </a:p>
          <a:p>
            <a:pPr algn="just">
              <a:buNone/>
            </a:pPr>
            <a:endParaRPr lang="en-US" dirty="0">
              <a:latin typeface="Book Antiqua" pitchFamily="18" charset="0"/>
            </a:endParaRPr>
          </a:p>
          <a:p>
            <a:pPr marL="514350" indent="-514350">
              <a:buAutoNum type="alphaLcParenR"/>
            </a:pPr>
            <a:r>
              <a:rPr lang="en-US" dirty="0">
                <a:latin typeface="Book Antiqua" pitchFamily="18" charset="0"/>
              </a:rPr>
              <a:t>Size of the linear list in memory</a:t>
            </a:r>
          </a:p>
          <a:p>
            <a:pPr marL="514350" indent="-514350">
              <a:buAutoNum type="alphaLcParenR"/>
            </a:pPr>
            <a:r>
              <a:rPr lang="en-US" dirty="0">
                <a:latin typeface="Book Antiqua" pitchFamily="18" charset="0"/>
              </a:rPr>
              <a:t>Linear search to find a file</a:t>
            </a:r>
          </a:p>
          <a:p>
            <a:pPr marL="514350" indent="-514350">
              <a:buAutoNum type="alphaLcParenR"/>
            </a:pPr>
            <a:r>
              <a:rPr lang="en-US" dirty="0">
                <a:latin typeface="Book Antiqua" pitchFamily="18" charset="0"/>
              </a:rPr>
              <a:t>It is not reliable</a:t>
            </a:r>
          </a:p>
          <a:p>
            <a:pPr marL="514350" indent="-514350">
              <a:buAutoNum type="alphaLcParenR"/>
            </a:pPr>
            <a:r>
              <a:rPr lang="en-US" dirty="0">
                <a:latin typeface="Book Antiqua" pitchFamily="18" charset="0"/>
              </a:rPr>
              <a:t>All of the above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516563"/>
          </a:xfrm>
        </p:spPr>
        <p:txBody>
          <a:bodyPr>
            <a:normAutofit/>
          </a:bodyPr>
          <a:lstStyle/>
          <a:p>
            <a:pPr algn="just">
              <a:buNone/>
            </a:pPr>
            <a:r>
              <a:rPr lang="en-US" b="1" dirty="0">
                <a:latin typeface="Book Antiqua" pitchFamily="18" charset="0"/>
              </a:rPr>
              <a:t>Q1) Which of the following condition is required for a deadlock to be possible?</a:t>
            </a:r>
          </a:p>
          <a:p>
            <a:pPr>
              <a:buNone/>
            </a:pPr>
            <a:r>
              <a:rPr lang="en-US" dirty="0">
                <a:latin typeface="Book Antiqua" pitchFamily="18" charset="0"/>
              </a:rPr>
              <a:t>	a) Mutual exclusion</a:t>
            </a:r>
          </a:p>
          <a:p>
            <a:pPr algn="just">
              <a:buNone/>
            </a:pPr>
            <a:r>
              <a:rPr lang="en-US" dirty="0">
                <a:latin typeface="Book Antiqua" pitchFamily="18" charset="0"/>
              </a:rPr>
              <a:t>	b) A process may hold allocated resources while awaiting assignment of other resources</a:t>
            </a:r>
          </a:p>
          <a:p>
            <a:pPr>
              <a:buNone/>
            </a:pPr>
            <a:r>
              <a:rPr lang="en-US" dirty="0">
                <a:latin typeface="Book Antiqua" pitchFamily="18" charset="0"/>
              </a:rPr>
              <a:t>	c) No resource can be forcibly removed from a process holding it</a:t>
            </a:r>
            <a:br>
              <a:rPr lang="en-US" dirty="0">
                <a:latin typeface="Book Antiqua" pitchFamily="18" charset="0"/>
              </a:rPr>
            </a:br>
            <a:r>
              <a:rPr lang="en-US" dirty="0">
                <a:latin typeface="Book Antiqua" pitchFamily="18" charset="0"/>
              </a:rPr>
              <a:t>d) All of the mentioned</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09600"/>
          </a:xfrm>
        </p:spPr>
        <p:txBody>
          <a:bodyPr>
            <a:normAutofit fontScale="90000"/>
          </a:bodyPr>
          <a:lstStyle/>
          <a:p>
            <a:r>
              <a:rPr lang="en-US" b="1" dirty="0">
                <a:latin typeface="Book Antiqua" pitchFamily="18" charset="0"/>
              </a:rPr>
              <a:t>Free-Space Management</a:t>
            </a:r>
          </a:p>
        </p:txBody>
      </p:sp>
      <p:sp>
        <p:nvSpPr>
          <p:cNvPr id="3" name="Content Placeholder 2"/>
          <p:cNvSpPr>
            <a:spLocks noGrp="1"/>
          </p:cNvSpPr>
          <p:nvPr>
            <p:ph idx="1"/>
          </p:nvPr>
        </p:nvSpPr>
        <p:spPr>
          <a:xfrm>
            <a:off x="533400" y="1143000"/>
            <a:ext cx="8229600" cy="5562600"/>
          </a:xfrm>
        </p:spPr>
        <p:txBody>
          <a:bodyPr>
            <a:normAutofit fontScale="85000" lnSpcReduction="20000"/>
          </a:bodyPr>
          <a:lstStyle/>
          <a:p>
            <a:pPr algn="just"/>
            <a:r>
              <a:rPr lang="en-US" dirty="0">
                <a:latin typeface="Book Antiqua" pitchFamily="18" charset="0"/>
              </a:rPr>
              <a:t>Just as allocated space must be managed, so must the unallocated space.</a:t>
            </a:r>
          </a:p>
          <a:p>
            <a:pPr algn="just"/>
            <a:r>
              <a:rPr lang="en-US" dirty="0">
                <a:latin typeface="Book Antiqua" pitchFamily="18" charset="0"/>
              </a:rPr>
              <a:t>To perform file allocation, it is necessary to know which blocks are available. </a:t>
            </a:r>
          </a:p>
          <a:p>
            <a:pPr algn="just"/>
            <a:r>
              <a:rPr lang="en-US" dirty="0">
                <a:latin typeface="Book Antiqua" pitchFamily="18" charset="0"/>
              </a:rPr>
              <a:t>A disk allocation table is needed in addition to a file allocation table. </a:t>
            </a:r>
          </a:p>
          <a:p>
            <a:pPr algn="just"/>
            <a:r>
              <a:rPr lang="en-US" dirty="0">
                <a:latin typeface="Book Antiqua" pitchFamily="18" charset="0"/>
              </a:rPr>
              <a:t>The process of looking after and managing the </a:t>
            </a:r>
            <a:r>
              <a:rPr lang="en-US" b="1" dirty="0">
                <a:latin typeface="Book Antiqua" pitchFamily="18" charset="0"/>
              </a:rPr>
              <a:t>free blocks of the disk is called free space management</a:t>
            </a:r>
            <a:r>
              <a:rPr lang="en-US" dirty="0">
                <a:latin typeface="Book Antiqua" pitchFamily="18" charset="0"/>
              </a:rPr>
              <a:t>. There are some methods or techniques to implement a free space list. These are as follows:</a:t>
            </a:r>
          </a:p>
          <a:p>
            <a:pPr lvl="1" algn="just">
              <a:buFont typeface="Wingdings" pitchFamily="2" charset="2"/>
              <a:buChar char="§"/>
            </a:pPr>
            <a:r>
              <a:rPr lang="en-US" dirty="0">
                <a:latin typeface="Book Antiqua" pitchFamily="18" charset="0"/>
              </a:rPr>
              <a:t>Bitmap</a:t>
            </a:r>
          </a:p>
          <a:p>
            <a:pPr lvl="1" algn="just">
              <a:buFont typeface="Wingdings" pitchFamily="2" charset="2"/>
              <a:buChar char="§"/>
            </a:pPr>
            <a:r>
              <a:rPr lang="en-US" dirty="0">
                <a:latin typeface="Book Antiqua" pitchFamily="18" charset="0"/>
              </a:rPr>
              <a:t>Linked list</a:t>
            </a:r>
          </a:p>
          <a:p>
            <a:pPr lvl="1" algn="just">
              <a:buFont typeface="Wingdings" pitchFamily="2" charset="2"/>
              <a:buChar char="§"/>
            </a:pPr>
            <a:r>
              <a:rPr lang="en-US" dirty="0">
                <a:latin typeface="Book Antiqua" pitchFamily="18" charset="0"/>
              </a:rPr>
              <a:t>Grouping</a:t>
            </a:r>
          </a:p>
          <a:p>
            <a:pPr lvl="1" algn="just">
              <a:buFont typeface="Wingdings" pitchFamily="2" charset="2"/>
              <a:buChar char="§"/>
            </a:pPr>
            <a:r>
              <a:rPr lang="en-US" dirty="0">
                <a:latin typeface="Book Antiqua" pitchFamily="18" charset="0"/>
              </a:rPr>
              <a:t>Counting</a:t>
            </a:r>
          </a:p>
          <a:p>
            <a:pPr algn="just"/>
            <a:endParaRPr lang="en-US" dirty="0">
              <a:latin typeface="Book Antiqua" pitchFamily="18" charset="0"/>
            </a:endParaRPr>
          </a:p>
          <a:p>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563562"/>
          </a:xfrm>
        </p:spPr>
        <p:txBody>
          <a:bodyPr>
            <a:normAutofit fontScale="90000"/>
          </a:bodyPr>
          <a:lstStyle/>
          <a:p>
            <a:r>
              <a:rPr lang="en-US" b="1" dirty="0">
                <a:latin typeface="Book Antiqua" pitchFamily="18" charset="0"/>
              </a:rPr>
              <a:t>Bitmap or Bit Tables or </a:t>
            </a:r>
            <a:r>
              <a:rPr lang="en-US" b="1" dirty="0" err="1">
                <a:latin typeface="Book Antiqua" pitchFamily="18" charset="0"/>
              </a:rPr>
              <a:t>BitVector</a:t>
            </a:r>
            <a:r>
              <a:rPr lang="en-US" b="1" dirty="0">
                <a:latin typeface="Book Antiqua" pitchFamily="18" charset="0"/>
              </a:rPr>
              <a:t> </a:t>
            </a:r>
          </a:p>
        </p:txBody>
      </p:sp>
      <p:sp>
        <p:nvSpPr>
          <p:cNvPr id="3" name="Content Placeholder 2"/>
          <p:cNvSpPr>
            <a:spLocks noGrp="1"/>
          </p:cNvSpPr>
          <p:nvPr>
            <p:ph idx="1"/>
          </p:nvPr>
        </p:nvSpPr>
        <p:spPr>
          <a:xfrm>
            <a:off x="304800" y="914400"/>
            <a:ext cx="8458200" cy="5943600"/>
          </a:xfrm>
        </p:spPr>
        <p:txBody>
          <a:bodyPr>
            <a:normAutofit fontScale="70000" lnSpcReduction="20000"/>
          </a:bodyPr>
          <a:lstStyle/>
          <a:p>
            <a:pPr algn="just"/>
            <a:r>
              <a:rPr lang="en-US" dirty="0">
                <a:latin typeface="Book Antiqua" pitchFamily="18" charset="0"/>
              </a:rPr>
              <a:t>This method uses a vector containing one bit for each block on the disk. </a:t>
            </a:r>
          </a:p>
          <a:p>
            <a:pPr algn="just"/>
            <a:r>
              <a:rPr lang="en-US" dirty="0">
                <a:latin typeface="Book Antiqua" pitchFamily="18" charset="0"/>
              </a:rPr>
              <a:t>Each entry of a </a:t>
            </a:r>
            <a:r>
              <a:rPr lang="en-US" b="1" dirty="0">
                <a:latin typeface="Book Antiqua" pitchFamily="18" charset="0"/>
              </a:rPr>
              <a:t>0 corresponds to a free block</a:t>
            </a:r>
            <a:r>
              <a:rPr lang="en-US" dirty="0">
                <a:latin typeface="Book Antiqua" pitchFamily="18" charset="0"/>
              </a:rPr>
              <a:t>, and each </a:t>
            </a:r>
            <a:r>
              <a:rPr lang="en-US" b="1" dirty="0">
                <a:latin typeface="Book Antiqua" pitchFamily="18" charset="0"/>
              </a:rPr>
              <a:t>1</a:t>
            </a:r>
            <a:r>
              <a:rPr lang="en-US" dirty="0">
                <a:latin typeface="Book Antiqua" pitchFamily="18" charset="0"/>
              </a:rPr>
              <a:t> </a:t>
            </a:r>
            <a:r>
              <a:rPr lang="en-US" b="1" dirty="0">
                <a:latin typeface="Book Antiqua" pitchFamily="18" charset="0"/>
              </a:rPr>
              <a:t>corresponds to a block in use</a:t>
            </a:r>
            <a:r>
              <a:rPr lang="en-US" dirty="0">
                <a:latin typeface="Book Antiqua" pitchFamily="18" charset="0"/>
              </a:rPr>
              <a:t>. Assume the following are free. Rest are allocated:</a:t>
            </a:r>
          </a:p>
          <a:p>
            <a:pPr algn="just">
              <a:buNone/>
            </a:pPr>
            <a:r>
              <a:rPr lang="en-US" dirty="0">
                <a:latin typeface="Book Antiqua" pitchFamily="18" charset="0"/>
              </a:rPr>
              <a:t> </a:t>
            </a: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r>
              <a:rPr lang="en-US" b="1" dirty="0">
                <a:latin typeface="Book Antiqua" pitchFamily="18" charset="0"/>
              </a:rPr>
              <a:t>Advantages: </a:t>
            </a:r>
          </a:p>
          <a:p>
            <a:pPr algn="just" fontAlgn="base"/>
            <a:r>
              <a:rPr lang="en-US" dirty="0">
                <a:latin typeface="Book Antiqua" pitchFamily="18" charset="0"/>
              </a:rPr>
              <a:t>Simple to understand.</a:t>
            </a:r>
          </a:p>
          <a:p>
            <a:pPr algn="just" fontAlgn="base"/>
            <a:r>
              <a:rPr lang="en-US" dirty="0">
                <a:latin typeface="Book Antiqua" pitchFamily="18" charset="0"/>
              </a:rPr>
              <a:t>Finding the first free block is efficient. It requires scanning the </a:t>
            </a:r>
            <a:r>
              <a:rPr lang="en-US" b="1" dirty="0">
                <a:latin typeface="Book Antiqua" pitchFamily="18" charset="0"/>
              </a:rPr>
              <a:t>words (a group of bits or 8bit = 1 byte or 2byte = one word )</a:t>
            </a:r>
            <a:r>
              <a:rPr lang="en-US" dirty="0">
                <a:latin typeface="Book Antiqua" pitchFamily="18" charset="0"/>
              </a:rPr>
              <a:t> in a bitmap for a non-zero </a:t>
            </a:r>
            <a:r>
              <a:rPr lang="en-US" b="1" dirty="0">
                <a:latin typeface="Book Antiqua" pitchFamily="18" charset="0"/>
              </a:rPr>
              <a:t>word</a:t>
            </a:r>
            <a:r>
              <a:rPr lang="en-US" dirty="0">
                <a:latin typeface="Book Antiqua" pitchFamily="18" charset="0"/>
              </a:rPr>
              <a:t>. (A 0-valued </a:t>
            </a:r>
            <a:r>
              <a:rPr lang="en-US" b="1" dirty="0">
                <a:latin typeface="Book Antiqua" pitchFamily="18" charset="0"/>
              </a:rPr>
              <a:t>word</a:t>
            </a:r>
            <a:r>
              <a:rPr lang="en-US" dirty="0">
                <a:latin typeface="Book Antiqua" pitchFamily="18" charset="0"/>
              </a:rPr>
              <a:t> has all bits 0). The first free block is then found by scanning for the first 1 bit in the non-zero word.</a:t>
            </a:r>
          </a:p>
          <a:p>
            <a:endParaRPr lang="en-US" dirty="0"/>
          </a:p>
          <a:p>
            <a:endParaRPr lang="en-US" dirty="0"/>
          </a:p>
          <a:p>
            <a:pPr>
              <a:buNone/>
            </a:pPr>
            <a:endParaRPr lang="en-US" dirty="0"/>
          </a:p>
        </p:txBody>
      </p:sp>
      <p:pic>
        <p:nvPicPr>
          <p:cNvPr id="6146" name="Picture 2" descr="free space management"/>
          <p:cNvPicPr>
            <a:picLocks noChangeAspect="1" noChangeArrowheads="1"/>
          </p:cNvPicPr>
          <p:nvPr/>
        </p:nvPicPr>
        <p:blipFill>
          <a:blip r:embed="rId2"/>
          <a:srcRect/>
          <a:stretch>
            <a:fillRect/>
          </a:stretch>
        </p:blipFill>
        <p:spPr bwMode="auto">
          <a:xfrm>
            <a:off x="914400" y="2438400"/>
            <a:ext cx="6705600" cy="1933576"/>
          </a:xfrm>
          <a:prstGeom prst="rect">
            <a:avLst/>
          </a:prstGeom>
          <a:noFill/>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105400"/>
            <a:ext cx="8229600" cy="1249363"/>
          </a:xfrm>
        </p:spPr>
        <p:txBody>
          <a:bodyPr>
            <a:normAutofit fontScale="92500" lnSpcReduction="20000"/>
          </a:bodyPr>
          <a:lstStyle/>
          <a:p>
            <a:pPr>
              <a:buNone/>
            </a:pPr>
            <a:r>
              <a:rPr lang="en-US" dirty="0">
                <a:latin typeface="Book Antiqua" pitchFamily="18" charset="0"/>
              </a:rPr>
              <a:t>Block Number Calculation= (No. of Bits per word)</a:t>
            </a:r>
            <a:r>
              <a:rPr lang="en-US" b="1" dirty="0">
                <a:latin typeface="Book Antiqua" pitchFamily="18" charset="0"/>
              </a:rPr>
              <a:t>*(</a:t>
            </a:r>
            <a:r>
              <a:rPr lang="en-US" dirty="0">
                <a:latin typeface="Book Antiqua" pitchFamily="18" charset="0"/>
              </a:rPr>
              <a:t>Number of 0 value words) + offset of first bit</a:t>
            </a:r>
          </a:p>
        </p:txBody>
      </p:sp>
      <p:pic>
        <p:nvPicPr>
          <p:cNvPr id="157698" name="Picture 2" descr="Lightbox"/>
          <p:cNvPicPr>
            <a:picLocks noChangeAspect="1" noChangeArrowheads="1"/>
          </p:cNvPicPr>
          <p:nvPr/>
        </p:nvPicPr>
        <p:blipFill>
          <a:blip r:embed="rId2">
            <a:lum bright="-20000"/>
          </a:blip>
          <a:srcRect b="10160"/>
          <a:stretch>
            <a:fillRect/>
          </a:stretch>
        </p:blipFill>
        <p:spPr bwMode="auto">
          <a:xfrm>
            <a:off x="2819400" y="457200"/>
            <a:ext cx="3124200"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p:cNvSpPr txBox="1"/>
          <p:nvPr/>
        </p:nvSpPr>
        <p:spPr>
          <a:xfrm>
            <a:off x="685800" y="1676400"/>
            <a:ext cx="1905000" cy="461665"/>
          </a:xfrm>
          <a:prstGeom prst="rect">
            <a:avLst/>
          </a:prstGeom>
          <a:noFill/>
        </p:spPr>
        <p:txBody>
          <a:bodyPr wrap="square" rtlCol="0">
            <a:spAutoFit/>
          </a:bodyPr>
          <a:lstStyle/>
          <a:p>
            <a:pPr algn="ctr"/>
            <a:r>
              <a:rPr lang="en-US" sz="2400" b="1" dirty="0">
                <a:latin typeface="Book Antiqua" pitchFamily="18" charset="0"/>
              </a:rPr>
              <a:t>0   0   0</a:t>
            </a:r>
          </a:p>
        </p:txBody>
      </p:sp>
      <p:sp>
        <p:nvSpPr>
          <p:cNvPr id="6" name="TextBox 5"/>
          <p:cNvSpPr txBox="1"/>
          <p:nvPr/>
        </p:nvSpPr>
        <p:spPr>
          <a:xfrm>
            <a:off x="685800" y="2209800"/>
            <a:ext cx="1905000" cy="461665"/>
          </a:xfrm>
          <a:prstGeom prst="rect">
            <a:avLst/>
          </a:prstGeom>
          <a:noFill/>
        </p:spPr>
        <p:txBody>
          <a:bodyPr wrap="square" rtlCol="0">
            <a:spAutoFit/>
          </a:bodyPr>
          <a:lstStyle/>
          <a:p>
            <a:pPr algn="ctr"/>
            <a:r>
              <a:rPr lang="en-US" sz="2400" b="1" dirty="0">
                <a:latin typeface="Book Antiqua" pitchFamily="18" charset="0"/>
              </a:rPr>
              <a:t>0   1   1</a:t>
            </a:r>
          </a:p>
        </p:txBody>
      </p:sp>
      <p:sp>
        <p:nvSpPr>
          <p:cNvPr id="7" name="TextBox 6"/>
          <p:cNvSpPr txBox="1"/>
          <p:nvPr/>
        </p:nvSpPr>
        <p:spPr>
          <a:xfrm>
            <a:off x="609600" y="3429000"/>
            <a:ext cx="1905000" cy="461665"/>
          </a:xfrm>
          <a:prstGeom prst="rect">
            <a:avLst/>
          </a:prstGeom>
          <a:noFill/>
        </p:spPr>
        <p:txBody>
          <a:bodyPr wrap="square" rtlCol="0">
            <a:spAutoFit/>
          </a:bodyPr>
          <a:lstStyle/>
          <a:p>
            <a:pPr algn="ctr"/>
            <a:r>
              <a:rPr lang="en-US" sz="2400" b="1" dirty="0">
                <a:latin typeface="Book Antiqua" pitchFamily="18" charset="0"/>
              </a:rPr>
              <a:t>3 *1+1=4</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Linked list </a:t>
            </a:r>
          </a:p>
        </p:txBody>
      </p:sp>
      <p:sp>
        <p:nvSpPr>
          <p:cNvPr id="3" name="Content Placeholder 2"/>
          <p:cNvSpPr>
            <a:spLocks noGrp="1"/>
          </p:cNvSpPr>
          <p:nvPr>
            <p:ph idx="1"/>
          </p:nvPr>
        </p:nvSpPr>
        <p:spPr>
          <a:xfrm>
            <a:off x="228600" y="914400"/>
            <a:ext cx="8686800" cy="4572000"/>
          </a:xfrm>
        </p:spPr>
        <p:txBody>
          <a:bodyPr>
            <a:normAutofit fontScale="70000" lnSpcReduction="20000"/>
          </a:bodyPr>
          <a:lstStyle/>
          <a:p>
            <a:pPr algn="just">
              <a:buNone/>
            </a:pPr>
            <a:r>
              <a:rPr lang="en-US" dirty="0">
                <a:latin typeface="Book Antiqua" pitchFamily="18" charset="0"/>
              </a:rPr>
              <a:t>	In this, there is a head pointer which points the first free block of the list which is kept in a special location on the disk. This block contains the pointer to the next block and the next block contain the pointer of another next and this process is repeated. By using this disk it is not easy to search the free list. This technique is not sufficient to </a:t>
            </a:r>
            <a:r>
              <a:rPr lang="en-US" b="1" dirty="0">
                <a:latin typeface="Book Antiqua" pitchFamily="18" charset="0"/>
              </a:rPr>
              <a:t>traverse</a:t>
            </a:r>
            <a:r>
              <a:rPr lang="en-US" dirty="0">
                <a:latin typeface="Book Antiqua" pitchFamily="18" charset="0"/>
              </a:rPr>
              <a:t> the list because we have to read each disk block that requires I/O time. So traversing in the free list is not a frequent action.</a:t>
            </a:r>
          </a:p>
          <a:p>
            <a:r>
              <a:rPr lang="en-US" dirty="0">
                <a:latin typeface="Book Antiqua" pitchFamily="18" charset="0"/>
              </a:rPr>
              <a:t>In example, we see that keep block 2 is the first free block which points to another block which contains the pointer of the 3 blocks and 3 blocks contain the pointer to the 4 blocks and this contains the pointer to the 5 block then 5 block contains the pointer to the next block and this process is repeated at the last .</a:t>
            </a:r>
          </a:p>
          <a:p>
            <a:endParaRPr lang="en-US" dirty="0">
              <a:latin typeface="Book Antiqua" pitchFamily="18" charset="0"/>
            </a:endParaRPr>
          </a:p>
          <a:p>
            <a:endParaRPr lang="en-US" dirty="0">
              <a:latin typeface="Book Antiqua" pitchFamily="18" charset="0"/>
            </a:endParaRPr>
          </a:p>
        </p:txBody>
      </p:sp>
      <p:pic>
        <p:nvPicPr>
          <p:cNvPr id="5122" name="Picture 2" descr="free space management 1"/>
          <p:cNvPicPr>
            <a:picLocks noChangeAspect="1" noChangeArrowheads="1"/>
          </p:cNvPicPr>
          <p:nvPr/>
        </p:nvPicPr>
        <p:blipFill>
          <a:blip r:embed="rId2"/>
          <a:srcRect l="3867" r="5640"/>
          <a:stretch>
            <a:fillRect/>
          </a:stretch>
        </p:blipFill>
        <p:spPr bwMode="auto">
          <a:xfrm>
            <a:off x="152400" y="4876800"/>
            <a:ext cx="8763000" cy="1371600"/>
          </a:xfrm>
          <a:prstGeom prst="rect">
            <a:avLst/>
          </a:prstGeom>
          <a:noFill/>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space managment46"/>
          <p:cNvPicPr>
            <a:picLocks noChangeAspect="1" noChangeArrowheads="1"/>
          </p:cNvPicPr>
          <p:nvPr/>
        </p:nvPicPr>
        <p:blipFill>
          <a:blip r:embed="rId2">
            <a:lum bright="-10000" contrast="30000"/>
          </a:blip>
          <a:srcRect l="22571" t="5010" r="22257" b="24843"/>
          <a:stretch>
            <a:fillRect/>
          </a:stretch>
        </p:blipFill>
        <p:spPr bwMode="auto">
          <a:xfrm>
            <a:off x="1219200" y="457200"/>
            <a:ext cx="6858000" cy="5943600"/>
          </a:xfrm>
          <a:prstGeom prst="rect">
            <a:avLst/>
          </a:prstGeom>
          <a:noFill/>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1"/>
            <a:ext cx="8229600" cy="4267200"/>
          </a:xfrm>
        </p:spPr>
        <p:txBody>
          <a:bodyPr>
            <a:normAutofit fontScale="77500" lnSpcReduction="20000"/>
          </a:bodyPr>
          <a:lstStyle/>
          <a:p>
            <a:pPr algn="just">
              <a:buNone/>
            </a:pPr>
            <a:r>
              <a:rPr lang="en-US" b="1" dirty="0">
                <a:latin typeface="Book Antiqua" pitchFamily="18" charset="0"/>
              </a:rPr>
              <a:t>Advantages:</a:t>
            </a:r>
            <a:endParaRPr lang="en-US" dirty="0">
              <a:latin typeface="Book Antiqua" pitchFamily="18" charset="0"/>
            </a:endParaRPr>
          </a:p>
          <a:p>
            <a:pPr algn="just"/>
            <a:r>
              <a:rPr lang="en-US" dirty="0">
                <a:latin typeface="Book Antiqua" pitchFamily="18" charset="0"/>
              </a:rPr>
              <a:t>Whenever a file is to be allocated a free block, the operating system can simply allocate the first block in free space list and move the head pointer to the next free block in the list.</a:t>
            </a:r>
          </a:p>
          <a:p>
            <a:pPr algn="just">
              <a:buNone/>
            </a:pPr>
            <a:endParaRPr lang="en-US" dirty="0">
              <a:latin typeface="Book Antiqua" pitchFamily="18" charset="0"/>
            </a:endParaRPr>
          </a:p>
          <a:p>
            <a:pPr algn="just">
              <a:buNone/>
            </a:pPr>
            <a:r>
              <a:rPr lang="en-US" b="1" dirty="0">
                <a:latin typeface="Book Antiqua" pitchFamily="18" charset="0"/>
              </a:rPr>
              <a:t>Disadvantages:</a:t>
            </a:r>
            <a:endParaRPr lang="en-US" dirty="0">
              <a:latin typeface="Book Antiqua" pitchFamily="18" charset="0"/>
            </a:endParaRPr>
          </a:p>
          <a:p>
            <a:pPr algn="just"/>
            <a:r>
              <a:rPr lang="en-US" dirty="0">
                <a:latin typeface="Book Antiqua" pitchFamily="18" charset="0"/>
              </a:rPr>
              <a:t>Searching the free space list will be very time consuming; each block will have to be read from the disk, which is read very slowly as compared to the main memory.</a:t>
            </a:r>
          </a:p>
          <a:p>
            <a:pPr algn="just"/>
            <a:r>
              <a:rPr lang="en-US" dirty="0">
                <a:latin typeface="Book Antiqua" pitchFamily="18" charset="0"/>
              </a:rPr>
              <a:t>Not Efficient for faster access.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Indexing or Grouping</a:t>
            </a:r>
          </a:p>
        </p:txBody>
      </p:sp>
      <p:sp>
        <p:nvSpPr>
          <p:cNvPr id="3" name="Content Placeholder 2"/>
          <p:cNvSpPr>
            <a:spLocks noGrp="1"/>
          </p:cNvSpPr>
          <p:nvPr>
            <p:ph idx="1"/>
          </p:nvPr>
        </p:nvSpPr>
        <p:spPr>
          <a:xfrm>
            <a:off x="228600" y="1066800"/>
            <a:ext cx="8610600" cy="5791200"/>
          </a:xfrm>
        </p:spPr>
        <p:txBody>
          <a:bodyPr>
            <a:normAutofit fontScale="85000" lnSpcReduction="20000"/>
          </a:bodyPr>
          <a:lstStyle/>
          <a:p>
            <a:pPr algn="just"/>
            <a:r>
              <a:rPr lang="en-US" dirty="0">
                <a:latin typeface="Book Antiqua" pitchFamily="18" charset="0"/>
              </a:rPr>
              <a:t>This is also the technique of free space management. In this, there is a modification of the free-list approach which stores the address of the n free blocks. </a:t>
            </a:r>
          </a:p>
          <a:p>
            <a:pPr algn="just"/>
            <a:r>
              <a:rPr lang="en-US" b="1" dirty="0">
                <a:latin typeface="Book Antiqua" pitchFamily="18" charset="0"/>
              </a:rPr>
              <a:t>In this the first n-1 blocks are free but the first or block contains the address of the n blocks. </a:t>
            </a:r>
            <a:r>
              <a:rPr lang="en-US" dirty="0">
                <a:latin typeface="Book Antiqua" pitchFamily="18" charset="0"/>
              </a:rPr>
              <a:t>When we use the standard linked list approach the addresses of a large number of blocks can be found very quickly. </a:t>
            </a:r>
          </a:p>
          <a:p>
            <a:pPr fontAlgn="base"/>
            <a:r>
              <a:rPr lang="en-US" dirty="0">
                <a:latin typeface="Book Antiqua" pitchFamily="18" charset="0"/>
              </a:rPr>
              <a:t>In this approach, we cannot keep a list of n free disk addresses but we keep the address of the first free block. </a:t>
            </a:r>
          </a:p>
          <a:p>
            <a:pPr fontAlgn="base"/>
            <a:r>
              <a:rPr lang="en-US" dirty="0">
                <a:latin typeface="Book Antiqua" pitchFamily="18" charset="0"/>
              </a:rPr>
              <a:t>An </a:t>
            </a:r>
            <a:r>
              <a:rPr lang="en-US" b="1" dirty="0">
                <a:latin typeface="Book Antiqua" pitchFamily="18" charset="0"/>
              </a:rPr>
              <a:t>advantage</a:t>
            </a:r>
            <a:r>
              <a:rPr lang="en-US" dirty="0">
                <a:latin typeface="Book Antiqua" pitchFamily="18" charset="0"/>
              </a:rPr>
              <a:t> of this approach is that the addresses of a group of free disk blocks can be found easily.</a:t>
            </a:r>
            <a:br>
              <a:rPr lang="en-US" dirty="0"/>
            </a:br>
            <a:endParaRPr lang="en-US" dirty="0">
              <a:latin typeface="Book Antiqua" pitchFamily="18"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0" y="1219200"/>
            <a:ext cx="4876800" cy="3200400"/>
          </a:xfrm>
        </p:spPr>
        <p:txBody>
          <a:bodyPr>
            <a:normAutofit/>
          </a:bodyPr>
          <a:lstStyle/>
          <a:p>
            <a:pPr algn="just">
              <a:buNone/>
            </a:pPr>
            <a:r>
              <a:rPr lang="en-US" dirty="0">
                <a:latin typeface="Book Antiqua" pitchFamily="18" charset="0"/>
              </a:rPr>
              <a:t>  	Blocks 2 has store the address of rest of the blocks</a:t>
            </a:r>
          </a:p>
          <a:p>
            <a:pPr algn="just">
              <a:buNone/>
            </a:pPr>
            <a:r>
              <a:rPr lang="en-US" dirty="0">
                <a:latin typeface="Book Antiqua" pitchFamily="18" charset="0"/>
              </a:rPr>
              <a:t>	2 store the address of 3,4,5,8,9,10,11,12,1317,18, </a:t>
            </a:r>
          </a:p>
        </p:txBody>
      </p:sp>
      <p:pic>
        <p:nvPicPr>
          <p:cNvPr id="5" name="Picture 4" descr="Operating Systems: File-System Implementation"/>
          <p:cNvPicPr>
            <a:picLocks noChangeAspect="1" noChangeArrowheads="1"/>
          </p:cNvPicPr>
          <p:nvPr/>
        </p:nvPicPr>
        <p:blipFill>
          <a:blip r:embed="rId2"/>
          <a:srcRect r="54795"/>
          <a:stretch>
            <a:fillRect/>
          </a:stretch>
        </p:blipFill>
        <p:spPr bwMode="auto">
          <a:xfrm>
            <a:off x="381000" y="457200"/>
            <a:ext cx="3276600" cy="5029200"/>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Counting</a:t>
            </a:r>
          </a:p>
        </p:txBody>
      </p:sp>
      <p:sp>
        <p:nvSpPr>
          <p:cNvPr id="3" name="Content Placeholder 2"/>
          <p:cNvSpPr>
            <a:spLocks noGrp="1"/>
          </p:cNvSpPr>
          <p:nvPr>
            <p:ph idx="1"/>
          </p:nvPr>
        </p:nvSpPr>
        <p:spPr>
          <a:xfrm>
            <a:off x="228600" y="1066800"/>
            <a:ext cx="8610600" cy="5334000"/>
          </a:xfrm>
        </p:spPr>
        <p:txBody>
          <a:bodyPr>
            <a:normAutofit fontScale="92500" lnSpcReduction="20000"/>
          </a:bodyPr>
          <a:lstStyle/>
          <a:p>
            <a:pPr algn="just">
              <a:buNone/>
            </a:pPr>
            <a:r>
              <a:rPr lang="en-US" dirty="0"/>
              <a:t>	</a:t>
            </a:r>
            <a:r>
              <a:rPr lang="en-US" dirty="0">
                <a:latin typeface="Book Antiqua" pitchFamily="18" charset="0"/>
              </a:rPr>
              <a:t>Counting is another approach for free space management. Generally, some </a:t>
            </a:r>
            <a:r>
              <a:rPr lang="en-US" b="1" dirty="0">
                <a:latin typeface="Book Antiqua" pitchFamily="18" charset="0"/>
              </a:rPr>
              <a:t>contiguous blocks </a:t>
            </a:r>
            <a:r>
              <a:rPr lang="en-US" dirty="0">
                <a:latin typeface="Book Antiqua" pitchFamily="18" charset="0"/>
              </a:rPr>
              <a:t>are allocated but some are free simultaneously. When the free space is allocated to a process according to the contiguous allocation algorithm . </a:t>
            </a:r>
          </a:p>
          <a:p>
            <a:pPr algn="just">
              <a:buNone/>
            </a:pPr>
            <a:endParaRPr lang="en-US" dirty="0">
              <a:latin typeface="Book Antiqua" pitchFamily="18" charset="0"/>
            </a:endParaRPr>
          </a:p>
          <a:p>
            <a:pPr algn="just">
              <a:buNone/>
            </a:pPr>
            <a:r>
              <a:rPr lang="en-US" dirty="0">
                <a:latin typeface="Book Antiqua" pitchFamily="18" charset="0"/>
              </a:rPr>
              <a:t>	So </a:t>
            </a:r>
            <a:r>
              <a:rPr lang="en-US" b="1" dirty="0">
                <a:latin typeface="Book Antiqua" pitchFamily="18" charset="0"/>
              </a:rPr>
              <a:t>we cannot keep the list of n free block address </a:t>
            </a:r>
            <a:r>
              <a:rPr lang="en-US" dirty="0">
                <a:latin typeface="Book Antiqua" pitchFamily="18" charset="0"/>
              </a:rPr>
              <a:t>but we can </a:t>
            </a:r>
            <a:r>
              <a:rPr lang="en-US" b="1" dirty="0">
                <a:latin typeface="Book Antiqua" pitchFamily="18" charset="0"/>
              </a:rPr>
              <a:t>keep the address of the first free block </a:t>
            </a:r>
            <a:r>
              <a:rPr lang="en-US" dirty="0">
                <a:latin typeface="Book Antiqua" pitchFamily="18" charset="0"/>
              </a:rPr>
              <a:t>and then the numbers of </a:t>
            </a:r>
            <a:r>
              <a:rPr lang="en-US" b="1" dirty="0">
                <a:latin typeface="Book Antiqua" pitchFamily="18" charset="0"/>
              </a:rPr>
              <a:t>n free contiguous block </a:t>
            </a:r>
            <a:r>
              <a:rPr lang="en-US" dirty="0">
                <a:latin typeface="Book Antiqua" pitchFamily="18" charset="0"/>
              </a:rPr>
              <a:t>which follows the </a:t>
            </a:r>
            <a:r>
              <a:rPr lang="en-US" b="1" dirty="0">
                <a:latin typeface="Book Antiqua" pitchFamily="18" charset="0"/>
              </a:rPr>
              <a:t>first block</a:t>
            </a:r>
            <a:r>
              <a:rPr lang="en-US" dirty="0">
                <a:latin typeface="Book Antiqua" pitchFamily="18" charset="0"/>
              </a:rPr>
              <a:t>. </a:t>
            </a:r>
          </a:p>
          <a:p>
            <a:pPr algn="just">
              <a:buNone/>
            </a:pPr>
            <a:endParaRPr lang="en-US" dirty="0">
              <a:latin typeface="Book Antiqua" pitchFamily="18" charset="0"/>
            </a:endParaRPr>
          </a:p>
          <a:p>
            <a:pPr algn="just">
              <a:buNone/>
            </a:pPr>
            <a:r>
              <a:rPr lang="en-US" dirty="0">
                <a:latin typeface="Book Antiqua" pitchFamily="18" charset="0"/>
              </a:rPr>
              <a:t>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Counting</a:t>
            </a:r>
          </a:p>
        </p:txBody>
      </p:sp>
      <p:sp>
        <p:nvSpPr>
          <p:cNvPr id="156674" name="AutoShape 2" descr="Operating Systems: File-System Implem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56676" name="Picture 4" descr="Operating Systems: File-System Implementation"/>
          <p:cNvPicPr>
            <a:picLocks noChangeAspect="1" noChangeArrowheads="1"/>
          </p:cNvPicPr>
          <p:nvPr/>
        </p:nvPicPr>
        <p:blipFill>
          <a:blip r:embed="rId2"/>
          <a:srcRect/>
          <a:stretch>
            <a:fillRect/>
          </a:stretch>
        </p:blipFill>
        <p:spPr bwMode="auto">
          <a:xfrm>
            <a:off x="1295400" y="1219200"/>
            <a:ext cx="5562600" cy="4572000"/>
          </a:xfrm>
          <a:prstGeom prst="rect">
            <a:avLst/>
          </a:prstGeom>
          <a:noFill/>
        </p:spPr>
      </p:pic>
      <p:graphicFrame>
        <p:nvGraphicFramePr>
          <p:cNvPr id="6" name="Table 5"/>
          <p:cNvGraphicFramePr>
            <a:graphicFrameLocks noGrp="1"/>
          </p:cNvGraphicFramePr>
          <p:nvPr/>
        </p:nvGraphicFramePr>
        <p:xfrm>
          <a:off x="4114800" y="4648200"/>
          <a:ext cx="4800600" cy="1854200"/>
        </p:xfrm>
        <a:graphic>
          <a:graphicData uri="http://schemas.openxmlformats.org/drawingml/2006/table">
            <a:tbl>
              <a:tblPr firstRow="1" bandRow="1"/>
              <a:tblGrid>
                <a:gridCol w="15240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370840">
                <a:tc>
                  <a:txBody>
                    <a:bodyPr/>
                    <a:lstStyle/>
                    <a:p>
                      <a:pPr algn="ctr"/>
                      <a:r>
                        <a:rPr lang="en-US" b="1" dirty="0">
                          <a:latin typeface="Book Antiqua" pitchFamily="18" charset="0"/>
                        </a:rPr>
                        <a:t>Block</a:t>
                      </a:r>
                      <a:r>
                        <a:rPr lang="en-US" b="1" baseline="0" dirty="0">
                          <a:latin typeface="Book Antiqua" pitchFamily="18" charset="0"/>
                        </a:rPr>
                        <a:t> Point</a:t>
                      </a:r>
                      <a:endParaRPr lang="en-US" b="1" dirty="0">
                        <a:latin typeface="Book Antiqua" pitchFamily="18" charset="0"/>
                      </a:endParaRPr>
                    </a:p>
                  </a:txBody>
                  <a:tcPr/>
                </a:tc>
                <a:tc>
                  <a:txBody>
                    <a:bodyPr/>
                    <a:lstStyle/>
                    <a:p>
                      <a:pPr algn="ctr"/>
                      <a:r>
                        <a:rPr lang="en-US" b="1" dirty="0">
                          <a:latin typeface="Book Antiqua" pitchFamily="18" charset="0"/>
                        </a:rPr>
                        <a:t> No. of Blocks</a:t>
                      </a:r>
                    </a:p>
                  </a:txBody>
                  <a:tcPr/>
                </a:tc>
                <a:tc>
                  <a:txBody>
                    <a:bodyPr/>
                    <a:lstStyle/>
                    <a:p>
                      <a:pPr algn="ctr"/>
                      <a:r>
                        <a:rPr lang="en-US" b="1" dirty="0">
                          <a:latin typeface="Book Antiqua" pitchFamily="18" charset="0"/>
                        </a:rPr>
                        <a:t>Size</a:t>
                      </a:r>
                    </a:p>
                  </a:txBody>
                  <a:tcPr/>
                </a:tc>
                <a:extLst>
                  <a:ext uri="{0D108BD9-81ED-4DB2-BD59-A6C34878D82A}">
                    <a16:rowId xmlns:a16="http://schemas.microsoft.com/office/drawing/2014/main" val="10000"/>
                  </a:ext>
                </a:extLst>
              </a:tr>
              <a:tr h="370840">
                <a:tc>
                  <a:txBody>
                    <a:bodyPr/>
                    <a:lstStyle/>
                    <a:p>
                      <a:pPr algn="ctr"/>
                      <a:r>
                        <a:rPr lang="en-US" dirty="0">
                          <a:latin typeface="Book Antiqua" pitchFamily="18" charset="0"/>
                        </a:rPr>
                        <a:t>2</a:t>
                      </a:r>
                    </a:p>
                  </a:txBody>
                  <a:tcPr/>
                </a:tc>
                <a:tc>
                  <a:txBody>
                    <a:bodyPr/>
                    <a:lstStyle/>
                    <a:p>
                      <a:pPr algn="ctr"/>
                      <a:r>
                        <a:rPr lang="en-US" dirty="0">
                          <a:latin typeface="Book Antiqua" pitchFamily="18" charset="0"/>
                        </a:rPr>
                        <a:t>3,3,5</a:t>
                      </a:r>
                    </a:p>
                  </a:txBody>
                  <a:tcPr/>
                </a:tc>
                <a:tc>
                  <a:txBody>
                    <a:bodyPr/>
                    <a:lstStyle/>
                    <a:p>
                      <a:pPr algn="ctr"/>
                      <a:r>
                        <a:rPr lang="en-US" dirty="0">
                          <a:latin typeface="Book Antiqua" pitchFamily="18" charset="0"/>
                        </a:rPr>
                        <a:t>3</a:t>
                      </a:r>
                    </a:p>
                  </a:txBody>
                  <a:tcPr/>
                </a:tc>
                <a:extLst>
                  <a:ext uri="{0D108BD9-81ED-4DB2-BD59-A6C34878D82A}">
                    <a16:rowId xmlns:a16="http://schemas.microsoft.com/office/drawing/2014/main" val="10001"/>
                  </a:ext>
                </a:extLst>
              </a:tr>
              <a:tr h="370840">
                <a:tc>
                  <a:txBody>
                    <a:bodyPr/>
                    <a:lstStyle/>
                    <a:p>
                      <a:pPr algn="ctr"/>
                      <a:r>
                        <a:rPr lang="en-US" dirty="0">
                          <a:latin typeface="Book Antiqua" pitchFamily="18" charset="0"/>
                        </a:rPr>
                        <a:t>8</a:t>
                      </a:r>
                    </a:p>
                  </a:txBody>
                  <a:tcPr/>
                </a:tc>
                <a:tc>
                  <a:txBody>
                    <a:bodyPr/>
                    <a:lstStyle/>
                    <a:p>
                      <a:pPr algn="ctr"/>
                      <a:r>
                        <a:rPr lang="en-US" dirty="0">
                          <a:latin typeface="Book Antiqua" pitchFamily="18" charset="0"/>
                        </a:rPr>
                        <a:t>9,10,11,12,13</a:t>
                      </a:r>
                    </a:p>
                  </a:txBody>
                  <a:tcPr/>
                </a:tc>
                <a:tc>
                  <a:txBody>
                    <a:bodyPr/>
                    <a:lstStyle/>
                    <a:p>
                      <a:pPr algn="ctr"/>
                      <a:r>
                        <a:rPr lang="en-US" dirty="0">
                          <a:latin typeface="Book Antiqua" pitchFamily="18" charset="0"/>
                        </a:rPr>
                        <a:t>5</a:t>
                      </a:r>
                    </a:p>
                  </a:txBody>
                  <a:tcPr/>
                </a:tc>
                <a:extLst>
                  <a:ext uri="{0D108BD9-81ED-4DB2-BD59-A6C34878D82A}">
                    <a16:rowId xmlns:a16="http://schemas.microsoft.com/office/drawing/2014/main" val="10002"/>
                  </a:ext>
                </a:extLst>
              </a:tr>
              <a:tr h="370840">
                <a:tc>
                  <a:txBody>
                    <a:bodyPr/>
                    <a:lstStyle/>
                    <a:p>
                      <a:pPr algn="ctr"/>
                      <a:r>
                        <a:rPr lang="en-US" dirty="0">
                          <a:latin typeface="Book Antiqua" pitchFamily="18" charset="0"/>
                        </a:rPr>
                        <a:t>17</a:t>
                      </a:r>
                    </a:p>
                  </a:txBody>
                  <a:tcPr/>
                </a:tc>
                <a:tc>
                  <a:txBody>
                    <a:bodyPr/>
                    <a:lstStyle/>
                    <a:p>
                      <a:pPr algn="ctr"/>
                      <a:r>
                        <a:rPr lang="en-US" dirty="0">
                          <a:latin typeface="Book Antiqua" pitchFamily="18" charset="0"/>
                        </a:rPr>
                        <a:t>18</a:t>
                      </a:r>
                    </a:p>
                  </a:txBody>
                  <a:tcPr/>
                </a:tc>
                <a:tc>
                  <a:txBody>
                    <a:bodyPr/>
                    <a:lstStyle/>
                    <a:p>
                      <a:pPr algn="ctr"/>
                      <a:r>
                        <a:rPr lang="en-US" dirty="0">
                          <a:latin typeface="Book Antiqua" pitchFamily="18" charset="0"/>
                        </a:rPr>
                        <a:t>1</a:t>
                      </a:r>
                    </a:p>
                  </a:txBody>
                  <a:tcPr/>
                </a:tc>
                <a:extLst>
                  <a:ext uri="{0D108BD9-81ED-4DB2-BD59-A6C34878D82A}">
                    <a16:rowId xmlns:a16="http://schemas.microsoft.com/office/drawing/2014/main" val="10003"/>
                  </a:ext>
                </a:extLst>
              </a:tr>
              <a:tr h="370840">
                <a:tc>
                  <a:txBody>
                    <a:bodyPr/>
                    <a:lstStyle/>
                    <a:p>
                      <a:pPr algn="ctr"/>
                      <a:r>
                        <a:rPr lang="en-US" dirty="0">
                          <a:latin typeface="Book Antiqua" pitchFamily="18" charset="0"/>
                        </a:rPr>
                        <a:t>25</a:t>
                      </a:r>
                    </a:p>
                  </a:txBody>
                  <a:tcPr/>
                </a:tc>
                <a:tc>
                  <a:txBody>
                    <a:bodyPr/>
                    <a:lstStyle/>
                    <a:p>
                      <a:pPr algn="ctr"/>
                      <a:r>
                        <a:rPr lang="en-US" dirty="0">
                          <a:latin typeface="Book Antiqua" pitchFamily="18" charset="0"/>
                        </a:rPr>
                        <a:t>26,27</a:t>
                      </a:r>
                    </a:p>
                  </a:txBody>
                  <a:tcPr/>
                </a:tc>
                <a:tc>
                  <a:txBody>
                    <a:bodyPr/>
                    <a:lstStyle/>
                    <a:p>
                      <a:pPr algn="ctr"/>
                      <a:r>
                        <a:rPr lang="en-US" dirty="0">
                          <a:latin typeface="Book Antiqua" pitchFamily="18" charset="0"/>
                        </a:rPr>
                        <a:t>2</a:t>
                      </a: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6477000" y="838200"/>
            <a:ext cx="2438400" cy="461665"/>
          </a:xfrm>
          <a:prstGeom prst="rect">
            <a:avLst/>
          </a:prstGeom>
          <a:noFill/>
        </p:spPr>
        <p:txBody>
          <a:bodyPr wrap="square" rtlCol="0">
            <a:spAutoFit/>
          </a:bodyPr>
          <a:lstStyle/>
          <a:p>
            <a:r>
              <a:rPr lang="en-US" sz="2400" b="1" dirty="0">
                <a:latin typeface="Book Antiqua" pitchFamily="18" charset="0"/>
              </a:rPr>
              <a:t>Allocated Space</a:t>
            </a:r>
          </a:p>
        </p:txBody>
      </p:sp>
      <p:cxnSp>
        <p:nvCxnSpPr>
          <p:cNvPr id="9" name="Straight Arrow Connector 8"/>
          <p:cNvCxnSpPr/>
          <p:nvPr/>
        </p:nvCxnSpPr>
        <p:spPr>
          <a:xfrm rot="16200000" flipH="1">
            <a:off x="5829300" y="4000500"/>
            <a:ext cx="60960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81600" y="3581400"/>
            <a:ext cx="2971800" cy="461665"/>
          </a:xfrm>
          <a:prstGeom prst="rect">
            <a:avLst/>
          </a:prstGeom>
          <a:noFill/>
        </p:spPr>
        <p:txBody>
          <a:bodyPr wrap="square" rtlCol="0">
            <a:spAutoFit/>
          </a:bodyPr>
          <a:lstStyle/>
          <a:p>
            <a:r>
              <a:rPr lang="en-US" sz="2400" b="1" dirty="0">
                <a:latin typeface="Book Antiqua" pitchFamily="18" charset="0"/>
              </a:rPr>
              <a:t>Free Space Space</a:t>
            </a:r>
          </a:p>
        </p:txBody>
      </p:sp>
      <p:cxnSp>
        <p:nvCxnSpPr>
          <p:cNvPr id="16" name="Straight Arrow Connector 15"/>
          <p:cNvCxnSpPr/>
          <p:nvPr/>
        </p:nvCxnSpPr>
        <p:spPr>
          <a:xfrm flipV="1">
            <a:off x="6172200" y="1219200"/>
            <a:ext cx="106680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5668963"/>
          </a:xfrm>
        </p:spPr>
        <p:txBody>
          <a:bodyPr/>
          <a:lstStyle/>
          <a:p>
            <a:pPr algn="just">
              <a:buNone/>
            </a:pPr>
            <a:r>
              <a:rPr lang="en-US" b="1" dirty="0">
                <a:latin typeface="Book Antiqua" pitchFamily="18" charset="0"/>
              </a:rPr>
              <a:t>Q2) The circular wait condition can be prevented by :-</a:t>
            </a:r>
          </a:p>
          <a:p>
            <a:pPr>
              <a:buNone/>
            </a:pPr>
            <a:r>
              <a:rPr lang="en-US" dirty="0">
                <a:latin typeface="Book Antiqua" pitchFamily="18" charset="0"/>
              </a:rPr>
              <a:t>	a) Defining a linear ordering of resource types</a:t>
            </a:r>
            <a:br>
              <a:rPr lang="en-US" dirty="0">
                <a:latin typeface="Book Antiqua" pitchFamily="18" charset="0"/>
              </a:rPr>
            </a:br>
            <a:r>
              <a:rPr lang="en-US" dirty="0">
                <a:latin typeface="Book Antiqua" pitchFamily="18" charset="0"/>
              </a:rPr>
              <a:t>b) Using thread</a:t>
            </a:r>
            <a:br>
              <a:rPr lang="en-US" dirty="0">
                <a:latin typeface="Book Antiqua" pitchFamily="18" charset="0"/>
              </a:rPr>
            </a:br>
            <a:r>
              <a:rPr lang="en-US" dirty="0">
                <a:latin typeface="Book Antiqua" pitchFamily="18" charset="0"/>
              </a:rPr>
              <a:t>c) Using pipes</a:t>
            </a:r>
            <a:br>
              <a:rPr lang="en-US" dirty="0">
                <a:latin typeface="Book Antiqua" pitchFamily="18" charset="0"/>
              </a:rPr>
            </a:br>
            <a:r>
              <a:rPr lang="en-US" dirty="0">
                <a:latin typeface="Book Antiqua" pitchFamily="18" charset="0"/>
              </a:rPr>
              <a:t>d) All of the mentioned</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free space management 2"/>
          <p:cNvPicPr>
            <a:picLocks noChangeAspect="1" noChangeArrowheads="1"/>
          </p:cNvPicPr>
          <p:nvPr/>
        </p:nvPicPr>
        <p:blipFill>
          <a:blip r:embed="rId2"/>
          <a:srcRect/>
          <a:stretch>
            <a:fillRect/>
          </a:stretch>
        </p:blipFill>
        <p:spPr bwMode="auto">
          <a:xfrm>
            <a:off x="609600" y="2895600"/>
            <a:ext cx="7924800" cy="3352800"/>
          </a:xfrm>
          <a:prstGeom prst="rect">
            <a:avLst/>
          </a:prstGeom>
          <a:noFill/>
        </p:spPr>
      </p:pic>
      <p:sp>
        <p:nvSpPr>
          <p:cNvPr id="5" name="Rectangle 4"/>
          <p:cNvSpPr/>
          <p:nvPr/>
        </p:nvSpPr>
        <p:spPr>
          <a:xfrm>
            <a:off x="381000" y="228600"/>
            <a:ext cx="8382000" cy="2677656"/>
          </a:xfrm>
          <a:prstGeom prst="rect">
            <a:avLst/>
          </a:prstGeom>
        </p:spPr>
        <p:txBody>
          <a:bodyPr wrap="square">
            <a:spAutoFit/>
          </a:bodyPr>
          <a:lstStyle/>
          <a:p>
            <a:pPr algn="just">
              <a:buNone/>
            </a:pPr>
            <a:r>
              <a:rPr lang="en-US" sz="2400" dirty="0">
                <a:latin typeface="Book Antiqua" pitchFamily="18" charset="0"/>
              </a:rPr>
              <a:t>When there is an entry in the free space list it consists the address of the disk and a count variable. This method of free space management is similar to the method of allocating blocks. </a:t>
            </a:r>
          </a:p>
          <a:p>
            <a:pPr algn="just">
              <a:buNone/>
            </a:pPr>
            <a:r>
              <a:rPr lang="en-US" sz="2400" dirty="0">
                <a:latin typeface="Book Antiqua" pitchFamily="18" charset="0"/>
              </a:rPr>
              <a:t>We can store these entries in the </a:t>
            </a:r>
            <a:r>
              <a:rPr lang="en-US" sz="2400" b="1" dirty="0">
                <a:latin typeface="Book Antiqua" pitchFamily="18" charset="0"/>
              </a:rPr>
              <a:t>B-tree</a:t>
            </a:r>
            <a:r>
              <a:rPr lang="en-US" sz="2400" dirty="0">
                <a:latin typeface="Book Antiqua" pitchFamily="18" charset="0"/>
              </a:rPr>
              <a:t> in place of the linked list. So the operations like lookup, deletion, insertion are efficient.</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Volumes </a:t>
            </a:r>
          </a:p>
        </p:txBody>
      </p:sp>
      <p:sp>
        <p:nvSpPr>
          <p:cNvPr id="3" name="Content Placeholder 2"/>
          <p:cNvSpPr>
            <a:spLocks noGrp="1"/>
          </p:cNvSpPr>
          <p:nvPr>
            <p:ph idx="1"/>
          </p:nvPr>
        </p:nvSpPr>
        <p:spPr>
          <a:xfrm>
            <a:off x="304800" y="1447800"/>
            <a:ext cx="8610600" cy="4038600"/>
          </a:xfrm>
        </p:spPr>
        <p:txBody>
          <a:bodyPr>
            <a:normAutofit fontScale="92500" lnSpcReduction="10000"/>
          </a:bodyPr>
          <a:lstStyle/>
          <a:p>
            <a:pPr algn="just"/>
            <a:r>
              <a:rPr lang="en-US" dirty="0">
                <a:latin typeface="Book Antiqua" pitchFamily="18" charset="0"/>
              </a:rPr>
              <a:t>A collection of addressable sectors in secondary memory that an OS or application can use for data storage. </a:t>
            </a:r>
          </a:p>
          <a:p>
            <a:pPr algn="just"/>
            <a:r>
              <a:rPr lang="en-US" dirty="0">
                <a:latin typeface="Book Antiqua" pitchFamily="18" charset="0"/>
              </a:rPr>
              <a:t>The sectors in a volume need not be consecutive on a physical storage device. </a:t>
            </a:r>
          </a:p>
          <a:p>
            <a:pPr lvl="1" algn="just">
              <a:buFont typeface="Wingdings" pitchFamily="2" charset="2"/>
              <a:buChar char="§"/>
            </a:pPr>
            <a:r>
              <a:rPr lang="en-US" dirty="0">
                <a:latin typeface="Book Antiqua" pitchFamily="18" charset="0"/>
              </a:rPr>
              <a:t>They need only appear that way to the OS or application.</a:t>
            </a:r>
          </a:p>
          <a:p>
            <a:pPr algn="just"/>
            <a:r>
              <a:rPr lang="en-US" dirty="0">
                <a:latin typeface="Book Antiqua" pitchFamily="18" charset="0"/>
              </a:rPr>
              <a:t>A volume may be the result of assembling and merging smaller volumes. </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Book Antiqua" pitchFamily="18" charset="0"/>
              </a:rPr>
              <a:t>Windows File System </a:t>
            </a:r>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buNone/>
            </a:pPr>
            <a:r>
              <a:rPr lang="en-US" dirty="0">
                <a:latin typeface="Book Antiqua" pitchFamily="18" charset="0"/>
              </a:rPr>
              <a:t>	The developers of Windows NT designed a new file system, the New Technology File System (NTFS) which is intended to meet high-end requirements for workstations and servers.</a:t>
            </a:r>
          </a:p>
          <a:p>
            <a:pPr algn="just">
              <a:buNone/>
            </a:pPr>
            <a:r>
              <a:rPr lang="en-US" dirty="0">
                <a:latin typeface="Book Antiqua" pitchFamily="18" charset="0"/>
              </a:rPr>
              <a:t>	Key features of NTFS:- </a:t>
            </a:r>
          </a:p>
          <a:p>
            <a:pPr lvl="1" algn="just">
              <a:buFont typeface="Wingdings" pitchFamily="2" charset="2"/>
              <a:buChar char="§"/>
            </a:pPr>
            <a:r>
              <a:rPr lang="en-US" dirty="0">
                <a:latin typeface="Book Antiqua" pitchFamily="18" charset="0"/>
              </a:rPr>
              <a:t>Recoverability </a:t>
            </a:r>
          </a:p>
          <a:p>
            <a:pPr lvl="1" algn="just">
              <a:buFont typeface="Wingdings" pitchFamily="2" charset="2"/>
              <a:buChar char="§"/>
            </a:pPr>
            <a:r>
              <a:rPr lang="en-US" dirty="0">
                <a:latin typeface="Book Antiqua" pitchFamily="18" charset="0"/>
              </a:rPr>
              <a:t>Security </a:t>
            </a:r>
          </a:p>
          <a:p>
            <a:pPr lvl="1" algn="just">
              <a:buFont typeface="Wingdings" pitchFamily="2" charset="2"/>
              <a:buChar char="§"/>
            </a:pPr>
            <a:r>
              <a:rPr lang="en-US" dirty="0">
                <a:latin typeface="Book Antiqua" pitchFamily="18" charset="0"/>
              </a:rPr>
              <a:t>Large disks and large files </a:t>
            </a:r>
          </a:p>
          <a:p>
            <a:pPr lvl="1" algn="just">
              <a:buFont typeface="Wingdings" pitchFamily="2" charset="2"/>
              <a:buChar char="§"/>
            </a:pPr>
            <a:r>
              <a:rPr lang="en-US" dirty="0">
                <a:latin typeface="Book Antiqua" pitchFamily="18" charset="0"/>
              </a:rPr>
              <a:t>Multiple data streams </a:t>
            </a:r>
          </a:p>
          <a:p>
            <a:pPr lvl="1" algn="just">
              <a:buFont typeface="Wingdings" pitchFamily="2" charset="2"/>
              <a:buChar char="§"/>
            </a:pPr>
            <a:r>
              <a:rPr lang="en-US" dirty="0">
                <a:latin typeface="Book Antiqua" pitchFamily="18" charset="0"/>
              </a:rPr>
              <a:t>Journaling </a:t>
            </a:r>
          </a:p>
          <a:p>
            <a:pPr lvl="1" algn="just">
              <a:buFont typeface="Wingdings" pitchFamily="2" charset="2"/>
              <a:buChar char="§"/>
            </a:pPr>
            <a:r>
              <a:rPr lang="en-US" dirty="0">
                <a:latin typeface="Book Antiqua" pitchFamily="18" charset="0"/>
              </a:rPr>
              <a:t>Compression and encryption </a:t>
            </a:r>
          </a:p>
          <a:p>
            <a:pPr lvl="1" algn="just">
              <a:buFont typeface="Wingdings" pitchFamily="2" charset="2"/>
              <a:buChar char="§"/>
            </a:pPr>
            <a:r>
              <a:rPr lang="en-US" dirty="0">
                <a:latin typeface="Book Antiqua" pitchFamily="18" charset="0"/>
              </a:rPr>
              <a:t>Hard and symbolic links </a:t>
            </a:r>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686800" cy="5440363"/>
          </a:xfrm>
        </p:spPr>
        <p:txBody>
          <a:bodyPr/>
          <a:lstStyle/>
          <a:p>
            <a:pPr>
              <a:buNone/>
            </a:pPr>
            <a:r>
              <a:rPr lang="en-US" b="1" dirty="0">
                <a:latin typeface="Book Antiqua" pitchFamily="18" charset="0"/>
              </a:rPr>
              <a:t>Q1) If the block of Bit vector and free-space list is free then bit will:-</a:t>
            </a:r>
          </a:p>
          <a:p>
            <a:pPr lvl="1">
              <a:buNone/>
            </a:pPr>
            <a:r>
              <a:rPr lang="en-US" dirty="0">
                <a:latin typeface="Book Antiqua" pitchFamily="18" charset="0"/>
              </a:rPr>
              <a:t>a)1 and 0</a:t>
            </a:r>
          </a:p>
          <a:p>
            <a:pPr lvl="1">
              <a:buNone/>
            </a:pPr>
            <a:r>
              <a:rPr lang="en-US" dirty="0">
                <a:latin typeface="Book Antiqua" pitchFamily="18" charset="0"/>
              </a:rPr>
              <a:t>b) 0 and 1</a:t>
            </a:r>
          </a:p>
          <a:p>
            <a:pPr lvl="1">
              <a:buNone/>
            </a:pPr>
            <a:r>
              <a:rPr lang="en-US" dirty="0">
                <a:latin typeface="Book Antiqua" pitchFamily="18" charset="0"/>
              </a:rPr>
              <a:t>c) Any of 0 or 1</a:t>
            </a:r>
          </a:p>
          <a:p>
            <a:pPr lvl="1">
              <a:buNone/>
            </a:pPr>
            <a:r>
              <a:rPr lang="en-US" dirty="0">
                <a:latin typeface="Book Antiqua" pitchFamily="18" charset="0"/>
              </a:rPr>
              <a:t>d) None of the mentioned</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229600" cy="4525963"/>
          </a:xfrm>
        </p:spPr>
        <p:txBody>
          <a:bodyPr/>
          <a:lstStyle/>
          <a:p>
            <a:pPr algn="just">
              <a:buNone/>
            </a:pPr>
            <a:r>
              <a:rPr lang="en-US" b="1" dirty="0">
                <a:latin typeface="Book Antiqua" pitchFamily="18" charset="0"/>
              </a:rPr>
              <a:t>Q2)  The data structure used for file directory is called:</a:t>
            </a:r>
          </a:p>
          <a:p>
            <a:pPr>
              <a:buNone/>
            </a:pPr>
            <a:r>
              <a:rPr lang="en-US" dirty="0">
                <a:latin typeface="Book Antiqua" pitchFamily="18" charset="0"/>
              </a:rPr>
              <a:t>	a) Mount table</a:t>
            </a:r>
            <a:br>
              <a:rPr lang="en-US" dirty="0">
                <a:latin typeface="Book Antiqua" pitchFamily="18" charset="0"/>
              </a:rPr>
            </a:br>
            <a:r>
              <a:rPr lang="en-US" dirty="0">
                <a:latin typeface="Book Antiqua" pitchFamily="18" charset="0"/>
              </a:rPr>
              <a:t>b) Hash table</a:t>
            </a:r>
            <a:br>
              <a:rPr lang="en-US" dirty="0">
                <a:latin typeface="Book Antiqua" pitchFamily="18" charset="0"/>
              </a:rPr>
            </a:br>
            <a:r>
              <a:rPr lang="en-US" dirty="0">
                <a:latin typeface="Book Antiqua" pitchFamily="18" charset="0"/>
              </a:rPr>
              <a:t>c) File table</a:t>
            </a:r>
            <a:br>
              <a:rPr lang="en-US" dirty="0">
                <a:latin typeface="Book Antiqua" pitchFamily="18" charset="0"/>
              </a:rPr>
            </a:br>
            <a:r>
              <a:rPr lang="en-US" dirty="0">
                <a:latin typeface="Book Antiqua" pitchFamily="18" charset="0"/>
              </a:rPr>
              <a:t>d) Process table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 Antiqua" pitchFamily="18" charset="0"/>
              </a:rPr>
              <a:t>File system Software Architecture</a:t>
            </a:r>
            <a:br>
              <a:rPr lang="en-US" dirty="0"/>
            </a:br>
            <a:endParaRPr lang="en-US" dirty="0"/>
          </a:p>
        </p:txBody>
      </p:sp>
      <p:pic>
        <p:nvPicPr>
          <p:cNvPr id="1026" name="Picture 2"/>
          <p:cNvPicPr>
            <a:picLocks noChangeAspect="1" noChangeArrowheads="1"/>
          </p:cNvPicPr>
          <p:nvPr/>
        </p:nvPicPr>
        <p:blipFill>
          <a:blip r:embed="rId2">
            <a:lum bright="20000" contrast="20000"/>
          </a:blip>
          <a:srcRect l="18741" t="23958" r="37921" b="21875"/>
          <a:stretch>
            <a:fillRect/>
          </a:stretch>
        </p:blipFill>
        <p:spPr bwMode="auto">
          <a:xfrm>
            <a:off x="1066800" y="1219200"/>
            <a:ext cx="6995746" cy="4648200"/>
          </a:xfrm>
          <a:prstGeom prst="rect">
            <a:avLst/>
          </a:prstGeom>
          <a:noFill/>
          <a:ln w="9525">
            <a:noFill/>
            <a:miter lim="800000"/>
            <a:headEnd/>
            <a:tailEnd/>
          </a:ln>
          <a:effectLst/>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2057400"/>
          </a:xfrm>
        </p:spPr>
        <p:txBody>
          <a:bodyPr>
            <a:normAutofit fontScale="85000" lnSpcReduction="10000"/>
          </a:bodyPr>
          <a:lstStyle/>
          <a:p>
            <a:pPr algn="just"/>
            <a:r>
              <a:rPr lang="en-US" b="1" dirty="0">
                <a:latin typeface="Book Antiqua" pitchFamily="18" charset="0"/>
              </a:rPr>
              <a:t>Pile file</a:t>
            </a:r>
            <a:r>
              <a:rPr lang="en-US" dirty="0">
                <a:latin typeface="Book Antiqua" pitchFamily="18" charset="0"/>
              </a:rPr>
              <a:t> contains a set of records in no particular order. The records are stored as they arrive. Location of a record in a </a:t>
            </a:r>
            <a:r>
              <a:rPr lang="en-US" b="1" dirty="0">
                <a:latin typeface="Book Antiqua" pitchFamily="18" charset="0"/>
              </a:rPr>
              <a:t>pile file</a:t>
            </a:r>
            <a:r>
              <a:rPr lang="en-US" dirty="0">
                <a:latin typeface="Book Antiqua" pitchFamily="18" charset="0"/>
              </a:rPr>
              <a:t> can be done by sequentially searching the records till the desired value of the key attribute is reached.</a:t>
            </a:r>
            <a:r>
              <a:rPr lang="en-US" dirty="0">
                <a:latin typeface="Book Antiqua" pitchFamily="18" charset="0"/>
                <a:cs typeface="Times New Roman" pitchFamily="18" charset="0"/>
              </a:rPr>
              <a:t> </a:t>
            </a:r>
          </a:p>
          <a:p>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itchFamily="18" charset="0"/>
              </a:rPr>
              <a:t>Device Drivers</a:t>
            </a:r>
          </a:p>
        </p:txBody>
      </p:sp>
      <p:sp>
        <p:nvSpPr>
          <p:cNvPr id="3" name="Content Placeholder 2"/>
          <p:cNvSpPr>
            <a:spLocks noGrp="1"/>
          </p:cNvSpPr>
          <p:nvPr>
            <p:ph idx="1"/>
          </p:nvPr>
        </p:nvSpPr>
        <p:spPr>
          <a:xfrm>
            <a:off x="457200" y="1600201"/>
            <a:ext cx="8229600" cy="3810000"/>
          </a:xfrm>
        </p:spPr>
        <p:txBody>
          <a:bodyPr>
            <a:normAutofit fontScale="92500" lnSpcReduction="10000"/>
          </a:bodyPr>
          <a:lstStyle/>
          <a:p>
            <a:pPr algn="just"/>
            <a:r>
              <a:rPr lang="en-US" dirty="0">
                <a:latin typeface="Book Antiqua" pitchFamily="18" charset="0"/>
              </a:rPr>
              <a:t>Lowest level </a:t>
            </a:r>
          </a:p>
          <a:p>
            <a:pPr algn="just"/>
            <a:r>
              <a:rPr lang="en-US" dirty="0">
                <a:latin typeface="Book Antiqua" pitchFamily="18" charset="0"/>
              </a:rPr>
              <a:t>Communicates directly with peripheral devices </a:t>
            </a:r>
          </a:p>
          <a:p>
            <a:pPr algn="just"/>
            <a:r>
              <a:rPr lang="en-US" dirty="0">
                <a:latin typeface="Book Antiqua" pitchFamily="18" charset="0"/>
              </a:rPr>
              <a:t>Responsible for starting I/O operations on a device </a:t>
            </a:r>
          </a:p>
          <a:p>
            <a:pPr algn="just"/>
            <a:r>
              <a:rPr lang="en-US" dirty="0">
                <a:latin typeface="Book Antiqua" pitchFamily="18" charset="0"/>
              </a:rPr>
              <a:t>Processes the completion of an I/O request </a:t>
            </a:r>
          </a:p>
          <a:p>
            <a:pPr algn="just"/>
            <a:r>
              <a:rPr lang="en-US" dirty="0">
                <a:latin typeface="Book Antiqua" pitchFamily="18" charset="0"/>
              </a:rPr>
              <a:t>Considered to be part of the operating system </a:t>
            </a:r>
          </a:p>
          <a:p>
            <a:endParaRPr lang="en-US" dirty="0">
              <a:latin typeface="Book Antiqua"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382000" cy="6019800"/>
          </a:xfrm>
        </p:spPr>
        <p:txBody>
          <a:bodyPr>
            <a:normAutofit fontScale="77500" lnSpcReduction="20000"/>
          </a:bodyPr>
          <a:lstStyle/>
          <a:p>
            <a:pPr>
              <a:buNone/>
            </a:pPr>
            <a:r>
              <a:rPr lang="en-US" b="1" dirty="0">
                <a:latin typeface="Book Antiqua" pitchFamily="18" charset="0"/>
              </a:rPr>
              <a:t>2) System Resource Allocation Graph</a:t>
            </a:r>
          </a:p>
          <a:p>
            <a:pPr algn="just"/>
            <a:r>
              <a:rPr lang="en-US" dirty="0">
                <a:latin typeface="Book Antiqua" pitchFamily="18" charset="0"/>
              </a:rPr>
              <a:t>The system reallocation graph is a directed graph that briefs you about the deadlock more precisely. Like every graph, it also has a set of </a:t>
            </a:r>
            <a:r>
              <a:rPr lang="en-US" b="1" dirty="0">
                <a:latin typeface="Book Antiqua" pitchFamily="18" charset="0"/>
              </a:rPr>
              <a:t>vertices</a:t>
            </a:r>
            <a:r>
              <a:rPr lang="en-US" dirty="0">
                <a:latin typeface="Book Antiqua" pitchFamily="18" charset="0"/>
              </a:rPr>
              <a:t> and a set of </a:t>
            </a:r>
            <a:r>
              <a:rPr lang="en-US" b="1" dirty="0">
                <a:latin typeface="Book Antiqua" pitchFamily="18" charset="0"/>
              </a:rPr>
              <a:t>edges.</a:t>
            </a:r>
            <a:r>
              <a:rPr lang="en-US" dirty="0">
                <a:latin typeface="Book Antiqua" pitchFamily="18" charset="0"/>
              </a:rPr>
              <a:t> Further, the set of vertices can be classified into two types of </a:t>
            </a:r>
            <a:r>
              <a:rPr lang="en-US" b="1" dirty="0">
                <a:latin typeface="Book Antiqua" pitchFamily="18" charset="0"/>
              </a:rPr>
              <a:t>nodes P</a:t>
            </a:r>
            <a:r>
              <a:rPr lang="en-US" dirty="0">
                <a:latin typeface="Book Antiqua" pitchFamily="18" charset="0"/>
              </a:rPr>
              <a:t> and </a:t>
            </a:r>
            <a:r>
              <a:rPr lang="en-US" b="1" dirty="0">
                <a:latin typeface="Book Antiqua" pitchFamily="18" charset="0"/>
              </a:rPr>
              <a:t>R</a:t>
            </a:r>
            <a:r>
              <a:rPr lang="en-US" dirty="0">
                <a:latin typeface="Book Antiqua" pitchFamily="18" charset="0"/>
              </a:rPr>
              <a:t>.</a:t>
            </a:r>
          </a:p>
          <a:p>
            <a:pPr algn="just">
              <a:buNone/>
            </a:pPr>
            <a:endParaRPr lang="en-US" dirty="0">
              <a:latin typeface="Book Antiqua" pitchFamily="18" charset="0"/>
            </a:endParaRPr>
          </a:p>
          <a:p>
            <a:pPr algn="just"/>
            <a:r>
              <a:rPr lang="en-US" dirty="0">
                <a:latin typeface="Book Antiqua" pitchFamily="18" charset="0"/>
              </a:rPr>
              <a:t>Where </a:t>
            </a:r>
            <a:r>
              <a:rPr lang="en-US" b="1" dirty="0">
                <a:latin typeface="Book Antiqua" pitchFamily="18" charset="0"/>
              </a:rPr>
              <a:t>P is the set of vertices indicating the </a:t>
            </a:r>
            <a:r>
              <a:rPr lang="en-US" b="1" i="1" dirty="0">
                <a:latin typeface="Book Antiqua" pitchFamily="18" charset="0"/>
              </a:rPr>
              <a:t>set of active processes</a:t>
            </a:r>
            <a:r>
              <a:rPr lang="en-US" dirty="0">
                <a:latin typeface="Book Antiqua" pitchFamily="18" charset="0"/>
              </a:rPr>
              <a:t> and </a:t>
            </a:r>
            <a:r>
              <a:rPr lang="en-US" b="1" dirty="0">
                <a:latin typeface="Book Antiqua" pitchFamily="18" charset="0"/>
              </a:rPr>
              <a:t>R is the set of vertices indicating </a:t>
            </a:r>
            <a:r>
              <a:rPr lang="en-US" b="1" i="1" dirty="0">
                <a:latin typeface="Book Antiqua" pitchFamily="18" charset="0"/>
              </a:rPr>
              <a:t>all types of resources</a:t>
            </a:r>
            <a:r>
              <a:rPr lang="en-US" dirty="0">
                <a:latin typeface="Book Antiqua" pitchFamily="18" charset="0"/>
              </a:rPr>
              <a:t> in the system.</a:t>
            </a:r>
          </a:p>
          <a:p>
            <a:pPr algn="just">
              <a:buNone/>
            </a:pPr>
            <a:endParaRPr lang="en-US" dirty="0">
              <a:latin typeface="Book Antiqua" pitchFamily="18" charset="0"/>
            </a:endParaRPr>
          </a:p>
          <a:p>
            <a:pPr algn="just"/>
            <a:r>
              <a:rPr lang="en-US" dirty="0">
                <a:latin typeface="Book Antiqua" pitchFamily="18" charset="0"/>
              </a:rPr>
              <a:t>When a process requests for a resource it denoted by the </a:t>
            </a:r>
            <a:r>
              <a:rPr lang="en-US" b="1" dirty="0">
                <a:latin typeface="Book Antiqua" pitchFamily="18" charset="0"/>
              </a:rPr>
              <a:t>request edge</a:t>
            </a:r>
            <a:r>
              <a:rPr lang="en-US" dirty="0">
                <a:latin typeface="Book Antiqua" pitchFamily="18" charset="0"/>
              </a:rPr>
              <a:t> in the resource-allocation graph. The request edge is a directed edge from the requesting process </a:t>
            </a:r>
            <a:r>
              <a:rPr lang="en-US" b="1" dirty="0">
                <a:latin typeface="Book Antiqua" pitchFamily="18" charset="0"/>
              </a:rPr>
              <a:t>P</a:t>
            </a:r>
            <a:r>
              <a:rPr lang="en-US" b="1" baseline="-25000" dirty="0">
                <a:latin typeface="Book Antiqua" pitchFamily="18" charset="0"/>
              </a:rPr>
              <a:t>i</a:t>
            </a:r>
            <a:r>
              <a:rPr lang="en-US" dirty="0">
                <a:latin typeface="Book Antiqua" pitchFamily="18" charset="0"/>
              </a:rPr>
              <a:t> to requested resource </a:t>
            </a:r>
            <a:r>
              <a:rPr lang="en-US" b="1" dirty="0" err="1">
                <a:latin typeface="Book Antiqua" pitchFamily="18" charset="0"/>
              </a:rPr>
              <a:t>R</a:t>
            </a:r>
            <a:r>
              <a:rPr lang="en-US" b="1" baseline="-25000" dirty="0" err="1">
                <a:latin typeface="Book Antiqua" pitchFamily="18" charset="0"/>
              </a:rPr>
              <a:t>j</a:t>
            </a:r>
            <a:r>
              <a:rPr lang="en-US" baseline="-25000" dirty="0">
                <a:latin typeface="Book Antiqua" pitchFamily="18" charset="0"/>
              </a:rPr>
              <a:t> </a:t>
            </a:r>
            <a:r>
              <a:rPr lang="en-US" dirty="0">
                <a:latin typeface="Book Antiqua" pitchFamily="18" charset="0"/>
              </a:rPr>
              <a:t>i.e. </a:t>
            </a:r>
            <a:r>
              <a:rPr lang="en-US" sz="6400" b="1" dirty="0">
                <a:latin typeface="Book Antiqua" pitchFamily="18" charset="0"/>
              </a:rPr>
              <a:t>P</a:t>
            </a:r>
            <a:r>
              <a:rPr lang="en-US" sz="6400" b="1" baseline="-25000" dirty="0">
                <a:latin typeface="Book Antiqua" pitchFamily="18" charset="0"/>
              </a:rPr>
              <a:t>i</a:t>
            </a:r>
            <a:r>
              <a:rPr lang="en-US" sz="6400" b="1" dirty="0">
                <a:latin typeface="Book Antiqua" pitchFamily="18" charset="0"/>
              </a:rPr>
              <a:t> -&gt; </a:t>
            </a:r>
            <a:r>
              <a:rPr lang="en-US" sz="6400" b="1" dirty="0" err="1">
                <a:latin typeface="Book Antiqua" pitchFamily="18" charset="0"/>
              </a:rPr>
              <a:t>R</a:t>
            </a:r>
            <a:r>
              <a:rPr lang="en-US" sz="6400" b="1" baseline="-25000" dirty="0" err="1">
                <a:latin typeface="Book Antiqua" pitchFamily="18" charset="0"/>
              </a:rPr>
              <a:t>j</a:t>
            </a:r>
            <a:r>
              <a:rPr lang="en-US" sz="4200" dirty="0">
                <a:latin typeface="Book Antiqua" pitchFamily="18" charset="0"/>
              </a:rPr>
              <a: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705600"/>
          </a:xfrm>
        </p:spPr>
        <p:txBody>
          <a:bodyPr>
            <a:normAutofit fontScale="85000" lnSpcReduction="10000"/>
          </a:bodyPr>
          <a:lstStyle/>
          <a:p>
            <a:pPr algn="just"/>
            <a:r>
              <a:rPr lang="en-US" dirty="0">
                <a:latin typeface="Book Antiqua" pitchFamily="18" charset="0"/>
              </a:rPr>
              <a:t>Well, when a resource is allotted to some process then it is denoted by the </a:t>
            </a:r>
            <a:r>
              <a:rPr lang="en-US" b="1" dirty="0">
                <a:latin typeface="Book Antiqua" pitchFamily="18" charset="0"/>
              </a:rPr>
              <a:t>assignment edge</a:t>
            </a:r>
            <a:r>
              <a:rPr lang="en-US" dirty="0">
                <a:latin typeface="Book Antiqua" pitchFamily="18" charset="0"/>
              </a:rPr>
              <a:t>. The assignment edge is the directed edge from the instance of resource </a:t>
            </a:r>
            <a:r>
              <a:rPr lang="en-US" dirty="0" err="1">
                <a:latin typeface="Book Antiqua" pitchFamily="18" charset="0"/>
              </a:rPr>
              <a:t>R</a:t>
            </a:r>
            <a:r>
              <a:rPr lang="en-US" baseline="-25000" dirty="0" err="1">
                <a:latin typeface="Book Antiqua" pitchFamily="18" charset="0"/>
              </a:rPr>
              <a:t>j</a:t>
            </a:r>
            <a:r>
              <a:rPr lang="en-US" dirty="0">
                <a:latin typeface="Book Antiqua" pitchFamily="18" charset="0"/>
              </a:rPr>
              <a:t> to the process P</a:t>
            </a:r>
            <a:r>
              <a:rPr lang="en-US" baseline="-25000" dirty="0">
                <a:latin typeface="Book Antiqua" pitchFamily="18" charset="0"/>
              </a:rPr>
              <a:t>i</a:t>
            </a:r>
            <a:r>
              <a:rPr lang="en-US" dirty="0">
                <a:latin typeface="Book Antiqua" pitchFamily="18" charset="0"/>
              </a:rPr>
              <a:t> i.e. </a:t>
            </a:r>
            <a:r>
              <a:rPr lang="en-US" b="1" dirty="0" err="1">
                <a:latin typeface="Book Antiqua" pitchFamily="18" charset="0"/>
              </a:rPr>
              <a:t>R</a:t>
            </a:r>
            <a:r>
              <a:rPr lang="en-US" b="1" baseline="-25000" dirty="0" err="1">
                <a:latin typeface="Book Antiqua" pitchFamily="18" charset="0"/>
              </a:rPr>
              <a:t>j</a:t>
            </a:r>
            <a:r>
              <a:rPr lang="en-US" b="1" dirty="0">
                <a:latin typeface="Book Antiqua" pitchFamily="18" charset="0"/>
              </a:rPr>
              <a:t> -&gt; P</a:t>
            </a:r>
            <a:r>
              <a:rPr lang="en-US" b="1" baseline="-25000" dirty="0">
                <a:latin typeface="Book Antiqua" pitchFamily="18" charset="0"/>
              </a:rPr>
              <a:t>i</a:t>
            </a:r>
            <a:r>
              <a:rPr lang="en-US" dirty="0">
                <a:latin typeface="Book Antiqua" pitchFamily="18" charset="0"/>
              </a:rPr>
              <a:t>.</a:t>
            </a:r>
          </a:p>
          <a:p>
            <a:pPr algn="just"/>
            <a:r>
              <a:rPr lang="en-US" dirty="0">
                <a:latin typeface="Book Antiqua" pitchFamily="18" charset="0"/>
              </a:rPr>
              <a:t>In the graph, resources are denoted by the </a:t>
            </a:r>
            <a:r>
              <a:rPr lang="en-US" b="1" dirty="0">
                <a:latin typeface="Book Antiqua" pitchFamily="18" charset="0"/>
              </a:rPr>
              <a:t>rectangles</a:t>
            </a:r>
            <a:r>
              <a:rPr lang="en-US" dirty="0">
                <a:latin typeface="Book Antiqua" pitchFamily="18" charset="0"/>
              </a:rPr>
              <a:t> and the processes are denoted by the </a:t>
            </a:r>
            <a:r>
              <a:rPr lang="en-US" b="1" dirty="0">
                <a:latin typeface="Book Antiqua" pitchFamily="18" charset="0"/>
              </a:rPr>
              <a:t>circles.</a:t>
            </a:r>
            <a:r>
              <a:rPr lang="en-US" dirty="0">
                <a:latin typeface="Book Antiqua" pitchFamily="18" charset="0"/>
              </a:rPr>
              <a:t> If a resource has multiple instances then it is denoted by the </a:t>
            </a:r>
            <a:r>
              <a:rPr lang="en-US" b="1" dirty="0">
                <a:latin typeface="Book Antiqua" pitchFamily="18" charset="0"/>
              </a:rPr>
              <a:t>dots</a:t>
            </a:r>
            <a:r>
              <a:rPr lang="en-US" dirty="0">
                <a:latin typeface="Book Antiqua" pitchFamily="18" charset="0"/>
              </a:rPr>
              <a:t> inside the rectangle.</a:t>
            </a:r>
          </a:p>
          <a:p>
            <a:pPr algn="just"/>
            <a:r>
              <a:rPr lang="en-US" dirty="0">
                <a:latin typeface="Book Antiqua" pitchFamily="18" charset="0"/>
              </a:rPr>
              <a:t>When a process request for an instance of the resource it directs a request edge to the resource. If the resource is able to allocate the resource instance to the requesting process then </a:t>
            </a:r>
            <a:r>
              <a:rPr lang="en-US" b="1" dirty="0">
                <a:latin typeface="Book Antiqua" pitchFamily="18" charset="0"/>
              </a:rPr>
              <a:t>immediately the request edge is converted to assignment edge.</a:t>
            </a:r>
          </a:p>
          <a:p>
            <a:pPr algn="just"/>
            <a:r>
              <a:rPr lang="en-US" dirty="0">
                <a:latin typeface="Book Antiqua" pitchFamily="18" charset="0"/>
              </a:rPr>
              <a:t>The request edge always points to the resource rectangle in the graph, not to dots (instance) inside the rectangle. Although the assignment edge nominates the dot (instance) to a process.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itchFamily="18" charset="0"/>
              </a:rPr>
              <a:t>Resource Allocation Graph</a:t>
            </a:r>
          </a:p>
        </p:txBody>
      </p:sp>
      <p:pic>
        <p:nvPicPr>
          <p:cNvPr id="1026" name="Picture 2" descr="Resource allocation dead lock characterization"/>
          <p:cNvPicPr>
            <a:picLocks noChangeAspect="1" noChangeArrowheads="1"/>
          </p:cNvPicPr>
          <p:nvPr/>
        </p:nvPicPr>
        <p:blipFill>
          <a:blip r:embed="rId2"/>
          <a:srcRect b="18750"/>
          <a:stretch>
            <a:fillRect/>
          </a:stretch>
        </p:blipFill>
        <p:spPr bwMode="auto">
          <a:xfrm>
            <a:off x="1143000" y="1295400"/>
            <a:ext cx="7239000" cy="4267200"/>
          </a:xfrm>
          <a:prstGeom prst="rect">
            <a:avLst/>
          </a:prstGeom>
          <a:noFill/>
        </p:spPr>
      </p:pic>
      <p:sp>
        <p:nvSpPr>
          <p:cNvPr id="4" name="Rectangle 3"/>
          <p:cNvSpPr/>
          <p:nvPr/>
        </p:nvSpPr>
        <p:spPr>
          <a:xfrm>
            <a:off x="1828800" y="6019800"/>
            <a:ext cx="5715000" cy="523220"/>
          </a:xfrm>
          <a:prstGeom prst="rect">
            <a:avLst/>
          </a:prstGeom>
        </p:spPr>
        <p:txBody>
          <a:bodyPr wrap="square">
            <a:spAutoFit/>
          </a:bodyPr>
          <a:lstStyle/>
          <a:p>
            <a:pPr algn="ctr"/>
            <a:r>
              <a:rPr lang="en-US" sz="2800" b="1" dirty="0">
                <a:latin typeface="Book Antiqua" pitchFamily="18" charset="0"/>
              </a:rPr>
              <a:t>Figure 1 Resource Allocation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172200"/>
          </a:xfrm>
        </p:spPr>
        <p:txBody>
          <a:bodyPr>
            <a:normAutofit fontScale="85000" lnSpcReduction="10000"/>
          </a:bodyPr>
          <a:lstStyle/>
          <a:p>
            <a:pPr algn="just"/>
            <a:r>
              <a:rPr lang="en-US" dirty="0">
                <a:latin typeface="Book Antiqua" pitchFamily="18" charset="0"/>
              </a:rPr>
              <a:t>To understand deadlock we let us take an example. Consider we have following set of nodes and edges.</a:t>
            </a:r>
          </a:p>
          <a:p>
            <a:pPr algn="just"/>
            <a:r>
              <a:rPr lang="en-US" dirty="0">
                <a:latin typeface="Book Antiqua" pitchFamily="18" charset="0"/>
              </a:rPr>
              <a:t>There are three active processes P = {P</a:t>
            </a:r>
            <a:r>
              <a:rPr lang="en-US" baseline="-25000" dirty="0">
                <a:latin typeface="Book Antiqua" pitchFamily="18" charset="0"/>
              </a:rPr>
              <a:t>1</a:t>
            </a:r>
            <a:r>
              <a:rPr lang="en-US" dirty="0">
                <a:latin typeface="Book Antiqua" pitchFamily="18" charset="0"/>
              </a:rPr>
              <a:t>, P</a:t>
            </a:r>
            <a:r>
              <a:rPr lang="en-US" baseline="-25000" dirty="0">
                <a:latin typeface="Book Antiqua" pitchFamily="18" charset="0"/>
              </a:rPr>
              <a:t>2</a:t>
            </a:r>
            <a:r>
              <a:rPr lang="en-US" dirty="0">
                <a:latin typeface="Book Antiqua" pitchFamily="18" charset="0"/>
              </a:rPr>
              <a:t>, P</a:t>
            </a:r>
            <a:r>
              <a:rPr lang="en-US" baseline="-25000" dirty="0">
                <a:latin typeface="Book Antiqua" pitchFamily="18" charset="0"/>
              </a:rPr>
              <a:t>3</a:t>
            </a:r>
            <a:r>
              <a:rPr lang="en-US" dirty="0">
                <a:latin typeface="Book Antiqua" pitchFamily="18" charset="0"/>
              </a:rPr>
              <a:t>}</a:t>
            </a:r>
          </a:p>
          <a:p>
            <a:pPr algn="just"/>
            <a:r>
              <a:rPr lang="en-US" dirty="0">
                <a:latin typeface="Book Antiqua" pitchFamily="18" charset="0"/>
              </a:rPr>
              <a:t>There are four resources R = { R</a:t>
            </a:r>
            <a:r>
              <a:rPr lang="en-US" baseline="-25000" dirty="0">
                <a:latin typeface="Book Antiqua" pitchFamily="18" charset="0"/>
              </a:rPr>
              <a:t>1, </a:t>
            </a:r>
            <a:r>
              <a:rPr lang="en-US" dirty="0">
                <a:latin typeface="Book Antiqua" pitchFamily="18" charset="0"/>
              </a:rPr>
              <a:t>R</a:t>
            </a:r>
            <a:r>
              <a:rPr lang="en-US" baseline="-25000" dirty="0">
                <a:latin typeface="Book Antiqua" pitchFamily="18" charset="0"/>
              </a:rPr>
              <a:t>2</a:t>
            </a:r>
            <a:r>
              <a:rPr lang="en-US" dirty="0">
                <a:latin typeface="Book Antiqua" pitchFamily="18" charset="0"/>
              </a:rPr>
              <a:t>, R</a:t>
            </a:r>
            <a:r>
              <a:rPr lang="en-US" baseline="-25000" dirty="0">
                <a:latin typeface="Book Antiqua" pitchFamily="18" charset="0"/>
              </a:rPr>
              <a:t>3</a:t>
            </a:r>
            <a:r>
              <a:rPr lang="en-US" dirty="0">
                <a:latin typeface="Book Antiqua" pitchFamily="18" charset="0"/>
              </a:rPr>
              <a:t>, R</a:t>
            </a:r>
            <a:r>
              <a:rPr lang="en-US" baseline="-25000" dirty="0">
                <a:latin typeface="Book Antiqua" pitchFamily="18" charset="0"/>
              </a:rPr>
              <a:t>4</a:t>
            </a:r>
            <a:r>
              <a:rPr lang="en-US" dirty="0">
                <a:latin typeface="Book Antiqua" pitchFamily="18" charset="0"/>
              </a:rPr>
              <a:t>}</a:t>
            </a:r>
          </a:p>
          <a:p>
            <a:pPr algn="just"/>
            <a:r>
              <a:rPr lang="en-US" dirty="0">
                <a:latin typeface="Book Antiqua" pitchFamily="18" charset="0"/>
              </a:rPr>
              <a:t>The set of </a:t>
            </a:r>
            <a:r>
              <a:rPr lang="en-US" b="1" dirty="0">
                <a:latin typeface="Book Antiqua" pitchFamily="18" charset="0"/>
              </a:rPr>
              <a:t>request edge </a:t>
            </a:r>
            <a:r>
              <a:rPr lang="en-US" dirty="0">
                <a:latin typeface="Book Antiqua" pitchFamily="18" charset="0"/>
              </a:rPr>
              <a:t>and </a:t>
            </a:r>
            <a:r>
              <a:rPr lang="en-US" b="1" dirty="0">
                <a:latin typeface="Book Antiqua" pitchFamily="18" charset="0"/>
              </a:rPr>
              <a:t>assignment edges </a:t>
            </a:r>
            <a:r>
              <a:rPr lang="en-US" dirty="0">
                <a:latin typeface="Book Antiqua" pitchFamily="18" charset="0"/>
              </a:rPr>
              <a:t>we have</a:t>
            </a:r>
          </a:p>
          <a:p>
            <a:pPr algn="just">
              <a:buNone/>
            </a:pPr>
            <a:br>
              <a:rPr lang="en-US" dirty="0">
                <a:latin typeface="Book Antiqua" pitchFamily="18" charset="0"/>
              </a:rPr>
            </a:br>
            <a:r>
              <a:rPr lang="en-US" dirty="0">
                <a:latin typeface="Book Antiqua" pitchFamily="18" charset="0"/>
              </a:rPr>
              <a:t>E = { P1 -&gt; R</a:t>
            </a:r>
            <a:r>
              <a:rPr lang="en-US" baseline="-25000" dirty="0">
                <a:latin typeface="Book Antiqua" pitchFamily="18" charset="0"/>
              </a:rPr>
              <a:t>1</a:t>
            </a:r>
            <a:r>
              <a:rPr lang="en-US" dirty="0">
                <a:latin typeface="Book Antiqua" pitchFamily="18" charset="0"/>
              </a:rPr>
              <a:t>, P</a:t>
            </a:r>
            <a:r>
              <a:rPr lang="en-US" baseline="-25000" dirty="0">
                <a:latin typeface="Book Antiqua" pitchFamily="18" charset="0"/>
              </a:rPr>
              <a:t>2</a:t>
            </a:r>
            <a:r>
              <a:rPr lang="en-US" dirty="0">
                <a:latin typeface="Book Antiqua" pitchFamily="18" charset="0"/>
              </a:rPr>
              <a:t> -&gt; R</a:t>
            </a:r>
            <a:r>
              <a:rPr lang="en-US" baseline="-25000" dirty="0">
                <a:latin typeface="Book Antiqua" pitchFamily="18" charset="0"/>
              </a:rPr>
              <a:t>3</a:t>
            </a:r>
            <a:r>
              <a:rPr lang="en-US" dirty="0">
                <a:latin typeface="Book Antiqua" pitchFamily="18" charset="0"/>
              </a:rPr>
              <a:t>, R</a:t>
            </a:r>
            <a:r>
              <a:rPr lang="en-US" baseline="-25000" dirty="0">
                <a:latin typeface="Book Antiqua" pitchFamily="18" charset="0"/>
              </a:rPr>
              <a:t>1</a:t>
            </a:r>
            <a:r>
              <a:rPr lang="en-US" dirty="0">
                <a:latin typeface="Book Antiqua" pitchFamily="18" charset="0"/>
              </a:rPr>
              <a:t> -&gt; P</a:t>
            </a:r>
            <a:r>
              <a:rPr lang="en-US" baseline="-25000" dirty="0">
                <a:latin typeface="Book Antiqua" pitchFamily="18" charset="0"/>
              </a:rPr>
              <a:t>2</a:t>
            </a:r>
            <a:r>
              <a:rPr lang="en-US" dirty="0">
                <a:latin typeface="Book Antiqua" pitchFamily="18" charset="0"/>
              </a:rPr>
              <a:t>, R</a:t>
            </a:r>
            <a:r>
              <a:rPr lang="en-US" baseline="-25000" dirty="0">
                <a:latin typeface="Book Antiqua" pitchFamily="18" charset="0"/>
              </a:rPr>
              <a:t>2</a:t>
            </a:r>
            <a:r>
              <a:rPr lang="en-US" dirty="0">
                <a:latin typeface="Book Antiqua" pitchFamily="18" charset="0"/>
              </a:rPr>
              <a:t> -&gt; P</a:t>
            </a:r>
            <a:r>
              <a:rPr lang="en-US" baseline="-25000" dirty="0">
                <a:latin typeface="Book Antiqua" pitchFamily="18" charset="0"/>
              </a:rPr>
              <a:t>2</a:t>
            </a:r>
            <a:r>
              <a:rPr lang="en-US" dirty="0">
                <a:latin typeface="Book Antiqua" pitchFamily="18" charset="0"/>
              </a:rPr>
              <a:t>, R</a:t>
            </a:r>
            <a:r>
              <a:rPr lang="en-US" baseline="-25000" dirty="0">
                <a:latin typeface="Book Antiqua" pitchFamily="18" charset="0"/>
              </a:rPr>
              <a:t>2 </a:t>
            </a:r>
            <a:r>
              <a:rPr lang="en-US" dirty="0">
                <a:latin typeface="Book Antiqua" pitchFamily="18" charset="0"/>
              </a:rPr>
              <a:t>-&gt; P</a:t>
            </a:r>
            <a:r>
              <a:rPr lang="en-US" baseline="-25000" dirty="0">
                <a:latin typeface="Book Antiqua" pitchFamily="18" charset="0"/>
              </a:rPr>
              <a:t>1</a:t>
            </a:r>
            <a:r>
              <a:rPr lang="en-US" dirty="0">
                <a:latin typeface="Book Antiqua" pitchFamily="18" charset="0"/>
              </a:rPr>
              <a:t>, R</a:t>
            </a:r>
            <a:r>
              <a:rPr lang="en-US" baseline="-25000" dirty="0">
                <a:latin typeface="Book Antiqua" pitchFamily="18" charset="0"/>
              </a:rPr>
              <a:t>3</a:t>
            </a:r>
            <a:r>
              <a:rPr lang="en-US" dirty="0">
                <a:latin typeface="Book Antiqua" pitchFamily="18" charset="0"/>
              </a:rPr>
              <a:t> -&gt; P</a:t>
            </a:r>
            <a:r>
              <a:rPr lang="en-US" baseline="-25000" dirty="0">
                <a:latin typeface="Book Antiqua" pitchFamily="18" charset="0"/>
              </a:rPr>
              <a:t>3</a:t>
            </a:r>
            <a:r>
              <a:rPr lang="en-US" dirty="0">
                <a:latin typeface="Book Antiqua" pitchFamily="18" charset="0"/>
              </a:rPr>
              <a:t>}</a:t>
            </a:r>
          </a:p>
          <a:p>
            <a:pPr algn="just">
              <a:buNone/>
            </a:pPr>
            <a:endParaRPr lang="en-US" dirty="0">
              <a:latin typeface="Book Antiqua" pitchFamily="18" charset="0"/>
            </a:endParaRPr>
          </a:p>
          <a:p>
            <a:pPr algn="just"/>
            <a:r>
              <a:rPr lang="en-US" dirty="0">
                <a:latin typeface="Book Antiqua" pitchFamily="18" charset="0"/>
              </a:rPr>
              <a:t>Observe the previous figure 1 above that the resource R</a:t>
            </a:r>
            <a:r>
              <a:rPr lang="en-US" baseline="-25000" dirty="0">
                <a:latin typeface="Book Antiqua" pitchFamily="18" charset="0"/>
              </a:rPr>
              <a:t>1</a:t>
            </a:r>
            <a:r>
              <a:rPr lang="en-US" dirty="0">
                <a:latin typeface="Book Antiqua" pitchFamily="18" charset="0"/>
              </a:rPr>
              <a:t> has only one instance, resource R</a:t>
            </a:r>
            <a:r>
              <a:rPr lang="en-US" baseline="-25000" dirty="0">
                <a:latin typeface="Book Antiqua" pitchFamily="18" charset="0"/>
              </a:rPr>
              <a:t>2</a:t>
            </a:r>
            <a:r>
              <a:rPr lang="en-US" dirty="0">
                <a:latin typeface="Book Antiqua" pitchFamily="18" charset="0"/>
              </a:rPr>
              <a:t> has two instances, resource R</a:t>
            </a:r>
            <a:r>
              <a:rPr lang="en-US" baseline="-25000" dirty="0">
                <a:latin typeface="Book Antiqua" pitchFamily="18" charset="0"/>
              </a:rPr>
              <a:t>3</a:t>
            </a:r>
            <a:r>
              <a:rPr lang="en-US" dirty="0">
                <a:latin typeface="Book Antiqua" pitchFamily="18" charset="0"/>
              </a:rPr>
              <a:t> has one instance, and resource R</a:t>
            </a:r>
            <a:r>
              <a:rPr lang="en-US" baseline="-25000" dirty="0">
                <a:latin typeface="Book Antiqua" pitchFamily="18" charset="0"/>
              </a:rPr>
              <a:t>4</a:t>
            </a:r>
            <a:r>
              <a:rPr lang="en-US" dirty="0">
                <a:latin typeface="Book Antiqua" pitchFamily="18" charset="0"/>
              </a:rPr>
              <a:t> has three instances. Let us check the status of the processes.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534400" cy="5287963"/>
          </a:xfrm>
        </p:spPr>
        <p:txBody>
          <a:bodyPr>
            <a:normAutofit fontScale="92500" lnSpcReduction="20000"/>
          </a:bodyPr>
          <a:lstStyle/>
          <a:p>
            <a:pPr algn="just">
              <a:buNone/>
            </a:pPr>
            <a:r>
              <a:rPr lang="en-US" dirty="0">
                <a:latin typeface="Book Antiqua" pitchFamily="18" charset="0"/>
              </a:rPr>
              <a:t>	The previous figure1 shows that the process P</a:t>
            </a:r>
            <a:r>
              <a:rPr lang="en-US" baseline="-25000" dirty="0">
                <a:latin typeface="Book Antiqua" pitchFamily="18" charset="0"/>
              </a:rPr>
              <a:t>1 </a:t>
            </a:r>
            <a:r>
              <a:rPr lang="en-US" dirty="0">
                <a:latin typeface="Book Antiqua" pitchFamily="18" charset="0"/>
              </a:rPr>
              <a:t>has requested for the instance of resource R</a:t>
            </a:r>
            <a:r>
              <a:rPr lang="en-US" baseline="-25000" dirty="0">
                <a:latin typeface="Book Antiqua" pitchFamily="18" charset="0"/>
              </a:rPr>
              <a:t>1</a:t>
            </a:r>
            <a:r>
              <a:rPr lang="en-US" dirty="0">
                <a:latin typeface="Book Antiqua" pitchFamily="18" charset="0"/>
              </a:rPr>
              <a:t> is already holding the instance of resource R</a:t>
            </a:r>
            <a:r>
              <a:rPr lang="en-US" baseline="-25000" dirty="0">
                <a:latin typeface="Book Antiqua" pitchFamily="18" charset="0"/>
              </a:rPr>
              <a:t>2</a:t>
            </a:r>
            <a:r>
              <a:rPr lang="en-US" dirty="0">
                <a:latin typeface="Book Antiqua" pitchFamily="18" charset="0"/>
              </a:rPr>
              <a:t>. </a:t>
            </a:r>
          </a:p>
          <a:p>
            <a:pPr algn="just">
              <a:buNone/>
            </a:pPr>
            <a:endParaRPr lang="en-US" dirty="0">
              <a:latin typeface="Book Antiqua" pitchFamily="18" charset="0"/>
            </a:endParaRPr>
          </a:p>
          <a:p>
            <a:pPr algn="just">
              <a:buNone/>
            </a:pPr>
            <a:r>
              <a:rPr lang="en-US" dirty="0">
                <a:latin typeface="Book Antiqua" pitchFamily="18" charset="0"/>
              </a:rPr>
              <a:t>	The process P</a:t>
            </a:r>
            <a:r>
              <a:rPr lang="en-US" baseline="-25000" dirty="0">
                <a:latin typeface="Book Antiqua" pitchFamily="18" charset="0"/>
              </a:rPr>
              <a:t>2</a:t>
            </a:r>
            <a:r>
              <a:rPr lang="en-US" dirty="0">
                <a:latin typeface="Book Antiqua" pitchFamily="18" charset="0"/>
              </a:rPr>
              <a:t> has requested for the instance of resource R</a:t>
            </a:r>
            <a:r>
              <a:rPr lang="en-US" baseline="-25000" dirty="0">
                <a:latin typeface="Book Antiqua" pitchFamily="18" charset="0"/>
              </a:rPr>
              <a:t>3</a:t>
            </a:r>
            <a:r>
              <a:rPr lang="en-US" dirty="0">
                <a:latin typeface="Book Antiqua" pitchFamily="18" charset="0"/>
              </a:rPr>
              <a:t> and is already holding the instances of resource R</a:t>
            </a:r>
            <a:r>
              <a:rPr lang="en-US" baseline="-25000" dirty="0">
                <a:latin typeface="Book Antiqua" pitchFamily="18" charset="0"/>
              </a:rPr>
              <a:t>1 </a:t>
            </a:r>
            <a:r>
              <a:rPr lang="en-US" dirty="0">
                <a:latin typeface="Book Antiqua" pitchFamily="18" charset="0"/>
              </a:rPr>
              <a:t>and R</a:t>
            </a:r>
            <a:r>
              <a:rPr lang="en-US" baseline="-25000" dirty="0">
                <a:latin typeface="Book Antiqua" pitchFamily="18" charset="0"/>
              </a:rPr>
              <a:t>3</a:t>
            </a:r>
            <a:r>
              <a:rPr lang="en-US" dirty="0">
                <a:latin typeface="Book Antiqua" pitchFamily="18" charset="0"/>
              </a:rPr>
              <a:t>.</a:t>
            </a:r>
          </a:p>
          <a:p>
            <a:pPr algn="just">
              <a:buNone/>
            </a:pPr>
            <a:r>
              <a:rPr lang="en-US" dirty="0">
                <a:latin typeface="Book Antiqua" pitchFamily="18" charset="0"/>
              </a:rPr>
              <a:t> </a:t>
            </a:r>
          </a:p>
          <a:p>
            <a:pPr algn="just">
              <a:buNone/>
            </a:pPr>
            <a:r>
              <a:rPr lang="en-US" dirty="0">
                <a:latin typeface="Book Antiqua" pitchFamily="18" charset="0"/>
              </a:rPr>
              <a:t>	The process P</a:t>
            </a:r>
            <a:r>
              <a:rPr lang="en-US" baseline="-25000" dirty="0">
                <a:latin typeface="Book Antiqua" pitchFamily="18" charset="0"/>
              </a:rPr>
              <a:t>3 </a:t>
            </a:r>
            <a:r>
              <a:rPr lang="en-US" dirty="0">
                <a:latin typeface="Book Antiqua" pitchFamily="18" charset="0"/>
              </a:rPr>
              <a:t>has not requested for any resource instance but is holding the instance for resource R</a:t>
            </a:r>
            <a:r>
              <a:rPr lang="en-US" baseline="-25000" dirty="0">
                <a:latin typeface="Book Antiqua" pitchFamily="18" charset="0"/>
              </a:rPr>
              <a:t>3</a:t>
            </a:r>
            <a:r>
              <a:rPr lang="en-US" dirty="0">
                <a:latin typeface="Book Antiqua" pitchFamily="18" charset="0"/>
              </a:rPr>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686800" cy="609600"/>
          </a:xfrm>
        </p:spPr>
        <p:txBody>
          <a:bodyPr>
            <a:normAutofit fontScale="90000"/>
          </a:bodyPr>
          <a:lstStyle/>
          <a:p>
            <a:r>
              <a:rPr lang="en-US" b="1" dirty="0">
                <a:latin typeface="Book Antiqua" pitchFamily="18" charset="0"/>
              </a:rPr>
              <a:t>Resource Allocation with Deadlock</a:t>
            </a:r>
          </a:p>
        </p:txBody>
      </p:sp>
      <p:sp>
        <p:nvSpPr>
          <p:cNvPr id="3" name="Content Placeholder 2"/>
          <p:cNvSpPr>
            <a:spLocks noGrp="1"/>
          </p:cNvSpPr>
          <p:nvPr>
            <p:ph idx="1"/>
          </p:nvPr>
        </p:nvSpPr>
        <p:spPr>
          <a:xfrm>
            <a:off x="304800" y="4800600"/>
            <a:ext cx="8534400" cy="2057400"/>
          </a:xfrm>
        </p:spPr>
        <p:txBody>
          <a:bodyPr>
            <a:normAutofit fontScale="70000" lnSpcReduction="20000"/>
          </a:bodyPr>
          <a:lstStyle/>
          <a:p>
            <a:pPr algn="just">
              <a:buNone/>
            </a:pPr>
            <a:r>
              <a:rPr lang="en-US" dirty="0"/>
              <a:t>	</a:t>
            </a:r>
            <a:r>
              <a:rPr lang="en-US" dirty="0">
                <a:latin typeface="Book Antiqua" pitchFamily="18" charset="0"/>
              </a:rPr>
              <a:t>Process P</a:t>
            </a:r>
            <a:r>
              <a:rPr lang="en-US" baseline="-25000" dirty="0">
                <a:latin typeface="Book Antiqua" pitchFamily="18" charset="0"/>
              </a:rPr>
              <a:t>1</a:t>
            </a:r>
            <a:r>
              <a:rPr lang="en-US" dirty="0">
                <a:latin typeface="Book Antiqua" pitchFamily="18" charset="0"/>
              </a:rPr>
              <a:t>, P</a:t>
            </a:r>
            <a:r>
              <a:rPr lang="en-US" baseline="-25000" dirty="0">
                <a:latin typeface="Book Antiqua" pitchFamily="18" charset="0"/>
              </a:rPr>
              <a:t>2</a:t>
            </a:r>
            <a:r>
              <a:rPr lang="en-US" dirty="0">
                <a:latin typeface="Book Antiqua" pitchFamily="18" charset="0"/>
              </a:rPr>
              <a:t> and P</a:t>
            </a:r>
            <a:r>
              <a:rPr lang="en-US" baseline="-25000" dirty="0">
                <a:latin typeface="Book Antiqua" pitchFamily="18" charset="0"/>
              </a:rPr>
              <a:t>3</a:t>
            </a:r>
            <a:r>
              <a:rPr lang="en-US" dirty="0">
                <a:latin typeface="Book Antiqua" pitchFamily="18" charset="0"/>
              </a:rPr>
              <a:t> are now in deadlock as each process in the cycle is waiting for the resource held by another process. </a:t>
            </a:r>
          </a:p>
          <a:p>
            <a:pPr algn="just">
              <a:buNone/>
            </a:pPr>
            <a:r>
              <a:rPr lang="en-US" dirty="0">
                <a:latin typeface="Book Antiqua" pitchFamily="18" charset="0"/>
              </a:rPr>
              <a:t>	But every cycle in the resource allocation graph does not indicate the deadlock, you have to observe the cycle carefully while dealing with deadlock problem. So, this is how you can characterize the deadlock in the system.</a:t>
            </a:r>
          </a:p>
        </p:txBody>
      </p:sp>
      <p:pic>
        <p:nvPicPr>
          <p:cNvPr id="21506" name="Picture 2" descr="Dead Lock Characterization"/>
          <p:cNvPicPr>
            <a:picLocks noChangeAspect="1" noChangeArrowheads="1"/>
          </p:cNvPicPr>
          <p:nvPr/>
        </p:nvPicPr>
        <p:blipFill>
          <a:blip r:embed="rId2"/>
          <a:srcRect l="7509" r="15897" b="24153"/>
          <a:stretch>
            <a:fillRect/>
          </a:stretch>
        </p:blipFill>
        <p:spPr bwMode="auto">
          <a:xfrm>
            <a:off x="2133600" y="990600"/>
            <a:ext cx="4724400" cy="3505200"/>
          </a:xfrm>
          <a:prstGeom prst="rect">
            <a:avLst/>
          </a:prstGeom>
          <a:noFill/>
        </p:spPr>
      </p:pic>
      <p:sp>
        <p:nvSpPr>
          <p:cNvPr id="5" name="Rectangle 4"/>
          <p:cNvSpPr/>
          <p:nvPr/>
        </p:nvSpPr>
        <p:spPr>
          <a:xfrm>
            <a:off x="2133600" y="4343400"/>
            <a:ext cx="5105400" cy="369332"/>
          </a:xfrm>
          <a:prstGeom prst="rect">
            <a:avLst/>
          </a:prstGeom>
        </p:spPr>
        <p:txBody>
          <a:bodyPr wrap="square">
            <a:spAutoFit/>
          </a:bodyPr>
          <a:lstStyle/>
          <a:p>
            <a:pPr algn="just"/>
            <a:r>
              <a:rPr lang="en-US" b="1" dirty="0">
                <a:latin typeface="Book Antiqua" pitchFamily="18" charset="0"/>
              </a:rPr>
              <a:t>Figure 2 Resource Allocation with Deadlock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610600" cy="5791200"/>
          </a:xfrm>
        </p:spPr>
        <p:txBody>
          <a:bodyPr>
            <a:normAutofit fontScale="85000" lnSpcReduction="10000"/>
          </a:bodyPr>
          <a:lstStyle/>
          <a:p>
            <a:pPr algn="just">
              <a:buNone/>
            </a:pPr>
            <a:r>
              <a:rPr lang="en-US" dirty="0">
                <a:latin typeface="Book Antiqua" pitchFamily="18" charset="0"/>
              </a:rPr>
              <a:t> </a:t>
            </a:r>
          </a:p>
          <a:p>
            <a:pPr algn="just">
              <a:buNone/>
            </a:pPr>
            <a:r>
              <a:rPr lang="en-US" dirty="0">
                <a:latin typeface="Book Antiqua" pitchFamily="18" charset="0"/>
              </a:rPr>
              <a:t>	A </a:t>
            </a:r>
            <a:r>
              <a:rPr lang="en-US" b="1" dirty="0">
                <a:latin typeface="Book Antiqua" pitchFamily="18" charset="0"/>
              </a:rPr>
              <a:t>Deadlock </a:t>
            </a:r>
            <a:r>
              <a:rPr lang="en-US" dirty="0">
                <a:latin typeface="Book Antiqua" pitchFamily="18" charset="0"/>
              </a:rPr>
              <a:t>is a situation where each of the computer process waits for a resource which is being assigned to some another process. </a:t>
            </a:r>
          </a:p>
          <a:p>
            <a:pPr algn="just">
              <a:buNone/>
            </a:pPr>
            <a:r>
              <a:rPr lang="en-US" dirty="0">
                <a:latin typeface="Book Antiqua" pitchFamily="18" charset="0"/>
              </a:rPr>
              <a:t>	In this situation, none of the process gets executed since the resource it needs, is held by some other process which is also waiting for some other resource to be released.</a:t>
            </a:r>
          </a:p>
          <a:p>
            <a:pPr algn="just">
              <a:buNone/>
            </a:pPr>
            <a:r>
              <a:rPr lang="en-US" dirty="0">
                <a:latin typeface="Book Antiqua" pitchFamily="18" charset="0"/>
              </a:rPr>
              <a:t>	</a:t>
            </a:r>
            <a:r>
              <a:rPr lang="en-US" dirty="0">
                <a:latin typeface="Book Antiqua" pitchFamily="18" charset="0"/>
                <a:cs typeface="Times New Roman" pitchFamily="18" charset="0"/>
              </a:rPr>
              <a:t>In a computer system deadlocks arise when members of a group of processes which hold resources are blocked indefinitely from access to resources held by other processes within the group. </a:t>
            </a:r>
          </a:p>
          <a:p>
            <a:pPr algn="just">
              <a:buNone/>
            </a:pPr>
            <a:endParaRPr lang="en-US" dirty="0">
              <a:latin typeface="Book Antiqua" pitchFamily="18" charset="0"/>
            </a:endParaRPr>
          </a:p>
          <a:p>
            <a:pPr algn="just">
              <a:buNone/>
            </a:pPr>
            <a:r>
              <a:rPr lang="en-US" dirty="0"/>
              <a:t>	</a:t>
            </a:r>
            <a:endParaRPr lang="en-US" dirty="0">
              <a:latin typeface="Book Antiqua"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fontScale="92500" lnSpcReduction="20000"/>
          </a:bodyPr>
          <a:lstStyle/>
          <a:p>
            <a:pPr algn="just">
              <a:buNone/>
            </a:pPr>
            <a:r>
              <a:rPr lang="en-US" dirty="0">
                <a:latin typeface="Book Antiqua" pitchFamily="18" charset="0"/>
              </a:rPr>
              <a:t>Remember if the resource allocation graph has a cycle and every resource has a single instance then it implies that a deadlock has occurred. In case, the resources have multiple instances then a cycle in the graph need not be indicating the occurrence of deadlock.</a:t>
            </a:r>
          </a:p>
          <a:p>
            <a:pPr algn="just">
              <a:buNone/>
            </a:pPr>
            <a:r>
              <a:rPr lang="en-US" dirty="0">
                <a:latin typeface="Book Antiqua" pitchFamily="18" charset="0"/>
              </a:rPr>
              <a:t>Consider that the process P</a:t>
            </a:r>
            <a:r>
              <a:rPr lang="en-US" baseline="-25000" dirty="0">
                <a:latin typeface="Book Antiqua" pitchFamily="18" charset="0"/>
              </a:rPr>
              <a:t>3</a:t>
            </a:r>
            <a:r>
              <a:rPr lang="en-US" dirty="0">
                <a:latin typeface="Book Antiqua" pitchFamily="18" charset="0"/>
              </a:rPr>
              <a:t> is requesting for the instance of resource R</a:t>
            </a:r>
            <a:r>
              <a:rPr lang="en-US" baseline="-25000" dirty="0">
                <a:latin typeface="Book Antiqua" pitchFamily="18" charset="0"/>
              </a:rPr>
              <a:t>2</a:t>
            </a:r>
            <a:r>
              <a:rPr lang="en-US" dirty="0">
                <a:latin typeface="Book Antiqua" pitchFamily="18" charset="0"/>
              </a:rPr>
              <a:t> which is already held by the process P</a:t>
            </a:r>
            <a:r>
              <a:rPr lang="en-US" baseline="-25000" dirty="0">
                <a:latin typeface="Book Antiqua" pitchFamily="18" charset="0"/>
              </a:rPr>
              <a:t>1</a:t>
            </a:r>
            <a:r>
              <a:rPr lang="en-US" dirty="0">
                <a:latin typeface="Book Antiqua" pitchFamily="18" charset="0"/>
              </a:rPr>
              <a:t> and P</a:t>
            </a:r>
            <a:r>
              <a:rPr lang="en-US" baseline="-25000" dirty="0">
                <a:latin typeface="Book Antiqua" pitchFamily="18" charset="0"/>
              </a:rPr>
              <a:t>2</a:t>
            </a:r>
            <a:r>
              <a:rPr lang="en-US" dirty="0">
                <a:latin typeface="Book Antiqua" pitchFamily="18" charset="0"/>
              </a:rPr>
              <a:t>. In this case, you will observe that there are two cycles in the resource allocation graph:</a:t>
            </a:r>
          </a:p>
          <a:p>
            <a:pPr algn="just">
              <a:buNone/>
            </a:pPr>
            <a:endParaRPr lang="en-US" dirty="0">
              <a:latin typeface="Book Antiqua" pitchFamily="18" charset="0"/>
            </a:endParaRPr>
          </a:p>
          <a:p>
            <a:pPr algn="just">
              <a:buNone/>
            </a:pPr>
            <a:r>
              <a:rPr lang="en-US" b="1" dirty="0">
                <a:latin typeface="Book Antiqua" pitchFamily="18" charset="0"/>
              </a:rPr>
              <a:t>P</a:t>
            </a:r>
            <a:r>
              <a:rPr lang="en-US" b="1" baseline="-25000" dirty="0">
                <a:latin typeface="Book Antiqua" pitchFamily="18" charset="0"/>
              </a:rPr>
              <a:t>1</a:t>
            </a:r>
            <a:r>
              <a:rPr lang="en-US" b="1" dirty="0">
                <a:latin typeface="Book Antiqua" pitchFamily="18" charset="0"/>
              </a:rPr>
              <a:t> -&gt; R </a:t>
            </a:r>
            <a:r>
              <a:rPr lang="en-US" b="1" baseline="-25000" dirty="0">
                <a:latin typeface="Book Antiqua" pitchFamily="18" charset="0"/>
              </a:rPr>
              <a:t>1</a:t>
            </a:r>
            <a:r>
              <a:rPr lang="en-US" b="1" dirty="0">
                <a:latin typeface="Book Antiqua" pitchFamily="18" charset="0"/>
              </a:rPr>
              <a:t> -&gt; P</a:t>
            </a:r>
            <a:r>
              <a:rPr lang="en-US" b="1" baseline="-25000" dirty="0">
                <a:latin typeface="Book Antiqua" pitchFamily="18" charset="0"/>
              </a:rPr>
              <a:t>2</a:t>
            </a:r>
            <a:r>
              <a:rPr lang="en-US" b="1" dirty="0">
                <a:latin typeface="Book Antiqua" pitchFamily="18" charset="0"/>
              </a:rPr>
              <a:t> -&gt; R</a:t>
            </a:r>
            <a:r>
              <a:rPr lang="en-US" b="1" baseline="-25000" dirty="0">
                <a:latin typeface="Book Antiqua" pitchFamily="18" charset="0"/>
              </a:rPr>
              <a:t>3</a:t>
            </a:r>
            <a:r>
              <a:rPr lang="en-US" b="1" dirty="0">
                <a:latin typeface="Book Antiqua" pitchFamily="18" charset="0"/>
              </a:rPr>
              <a:t> -&gt; P</a:t>
            </a:r>
            <a:r>
              <a:rPr lang="en-US" b="1" baseline="-25000" dirty="0">
                <a:latin typeface="Book Antiqua" pitchFamily="18" charset="0"/>
              </a:rPr>
              <a:t>3</a:t>
            </a:r>
            <a:r>
              <a:rPr lang="en-US" b="1" dirty="0">
                <a:latin typeface="Book Antiqua" pitchFamily="18" charset="0"/>
              </a:rPr>
              <a:t> -&gt; R</a:t>
            </a:r>
            <a:r>
              <a:rPr lang="en-US" b="1" baseline="-25000" dirty="0">
                <a:latin typeface="Book Antiqua" pitchFamily="18" charset="0"/>
              </a:rPr>
              <a:t>2</a:t>
            </a:r>
            <a:r>
              <a:rPr lang="en-US" b="1" dirty="0">
                <a:latin typeface="Book Antiqua" pitchFamily="18" charset="0"/>
              </a:rPr>
              <a:t> -&gt; P</a:t>
            </a:r>
            <a:r>
              <a:rPr lang="en-US" b="1" baseline="-25000" dirty="0">
                <a:latin typeface="Book Antiqua" pitchFamily="18" charset="0"/>
              </a:rPr>
              <a:t>1</a:t>
            </a:r>
            <a:endParaRPr lang="en-US" b="1" dirty="0">
              <a:latin typeface="Book Antiqua" pitchFamily="18" charset="0"/>
            </a:endParaRPr>
          </a:p>
          <a:p>
            <a:pPr algn="just">
              <a:buNone/>
            </a:pPr>
            <a:r>
              <a:rPr lang="en-US" b="1" dirty="0">
                <a:latin typeface="Book Antiqua" pitchFamily="18" charset="0"/>
              </a:rPr>
              <a:t>P</a:t>
            </a:r>
            <a:r>
              <a:rPr lang="en-US" b="1" baseline="-25000" dirty="0">
                <a:latin typeface="Book Antiqua" pitchFamily="18" charset="0"/>
              </a:rPr>
              <a:t>2</a:t>
            </a:r>
            <a:r>
              <a:rPr lang="en-US" b="1" dirty="0">
                <a:latin typeface="Book Antiqua" pitchFamily="18" charset="0"/>
              </a:rPr>
              <a:t> -&gt; R</a:t>
            </a:r>
            <a:r>
              <a:rPr lang="en-US" b="1" baseline="-25000" dirty="0">
                <a:latin typeface="Book Antiqua" pitchFamily="18" charset="0"/>
              </a:rPr>
              <a:t>3</a:t>
            </a:r>
            <a:r>
              <a:rPr lang="en-US" b="1" dirty="0">
                <a:latin typeface="Book Antiqua" pitchFamily="18" charset="0"/>
              </a:rPr>
              <a:t> -&gt; P</a:t>
            </a:r>
            <a:r>
              <a:rPr lang="en-US" b="1" baseline="-25000" dirty="0">
                <a:latin typeface="Book Antiqua" pitchFamily="18" charset="0"/>
              </a:rPr>
              <a:t>3</a:t>
            </a:r>
            <a:r>
              <a:rPr lang="en-US" b="1" dirty="0">
                <a:latin typeface="Book Antiqua" pitchFamily="18" charset="0"/>
              </a:rPr>
              <a:t> -&gt; R</a:t>
            </a:r>
            <a:r>
              <a:rPr lang="en-US" b="1" baseline="-25000" dirty="0">
                <a:latin typeface="Book Antiqua" pitchFamily="18" charset="0"/>
              </a:rPr>
              <a:t>2</a:t>
            </a:r>
            <a:r>
              <a:rPr lang="en-US" b="1" dirty="0">
                <a:latin typeface="Book Antiqua" pitchFamily="18" charset="0"/>
              </a:rPr>
              <a:t> -&gt; P</a:t>
            </a:r>
            <a:r>
              <a:rPr lang="en-US" b="1" baseline="-25000" dirty="0">
                <a:latin typeface="Book Antiqua" pitchFamily="18" charset="0"/>
              </a:rPr>
              <a:t>2</a:t>
            </a:r>
            <a:endParaRPr lang="en-US" b="1" dirty="0">
              <a:latin typeface="Book Antiqua"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1"/>
            <a:ext cx="8839200" cy="4572000"/>
          </a:xfrm>
        </p:spPr>
        <p:txBody>
          <a:bodyPr/>
          <a:lstStyle/>
          <a:p>
            <a:pPr algn="just">
              <a:buNone/>
            </a:pPr>
            <a:r>
              <a:rPr lang="en-US" b="1" dirty="0">
                <a:latin typeface="Book Antiqua" pitchFamily="18" charset="0"/>
              </a:rPr>
              <a:t>Q1)  If the wait for graph contains a cycle that means:</a:t>
            </a:r>
          </a:p>
          <a:p>
            <a:pPr algn="just">
              <a:buNone/>
            </a:pPr>
            <a:endParaRPr lang="en-US" b="1" dirty="0">
              <a:latin typeface="Book Antiqua" pitchFamily="18" charset="0"/>
            </a:endParaRPr>
          </a:p>
          <a:p>
            <a:pPr algn="just">
              <a:buNone/>
            </a:pPr>
            <a:r>
              <a:rPr lang="en-US" dirty="0">
                <a:latin typeface="Book Antiqua" pitchFamily="18" charset="0"/>
              </a:rPr>
              <a:t>a) Then a deadlock does not exist</a:t>
            </a:r>
          </a:p>
          <a:p>
            <a:pPr algn="just">
              <a:buNone/>
            </a:pPr>
            <a:r>
              <a:rPr lang="en-US" dirty="0">
                <a:latin typeface="Book Antiqua" pitchFamily="18" charset="0"/>
              </a:rPr>
              <a:t>b) Then a deadlock exists</a:t>
            </a:r>
          </a:p>
          <a:p>
            <a:pPr algn="just">
              <a:buNone/>
            </a:pPr>
            <a:r>
              <a:rPr lang="en-US" dirty="0">
                <a:latin typeface="Book Antiqua" pitchFamily="18" charset="0"/>
              </a:rPr>
              <a:t>c) Then the system is in a safe state</a:t>
            </a:r>
          </a:p>
          <a:p>
            <a:pPr algn="just">
              <a:buNone/>
            </a:pPr>
            <a:r>
              <a:rPr lang="en-US" dirty="0">
                <a:latin typeface="Book Antiqua" pitchFamily="18" charset="0"/>
              </a:rPr>
              <a:t>d) Either deadlock exists or system is in a safe state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1"/>
            <a:ext cx="8686800" cy="5029200"/>
          </a:xfrm>
        </p:spPr>
        <p:txBody>
          <a:bodyPr/>
          <a:lstStyle/>
          <a:p>
            <a:pPr>
              <a:buNone/>
            </a:pPr>
            <a:r>
              <a:rPr lang="en-US" b="1" dirty="0">
                <a:latin typeface="Book Antiqua" pitchFamily="18" charset="0"/>
              </a:rPr>
              <a:t>Q2) An edge from process Pi to </a:t>
            </a:r>
            <a:r>
              <a:rPr lang="en-US" b="1" dirty="0" err="1">
                <a:latin typeface="Book Antiqua" pitchFamily="18" charset="0"/>
              </a:rPr>
              <a:t>Rj</a:t>
            </a:r>
            <a:r>
              <a:rPr lang="en-US" b="1" dirty="0">
                <a:latin typeface="Book Antiqua" pitchFamily="18" charset="0"/>
              </a:rPr>
              <a:t> in a wait for graph indicates </a:t>
            </a:r>
          </a:p>
          <a:p>
            <a:pPr>
              <a:buNone/>
            </a:pPr>
            <a:br>
              <a:rPr lang="en-US" dirty="0">
                <a:latin typeface="Book Antiqua" pitchFamily="18" charset="0"/>
              </a:rPr>
            </a:br>
            <a:r>
              <a:rPr lang="en-US" dirty="0">
                <a:latin typeface="Book Antiqua" pitchFamily="18" charset="0"/>
              </a:rPr>
              <a:t>a) Pi is waiting for </a:t>
            </a:r>
            <a:r>
              <a:rPr lang="en-US" dirty="0" err="1">
                <a:latin typeface="Book Antiqua" pitchFamily="18" charset="0"/>
              </a:rPr>
              <a:t>Rj</a:t>
            </a:r>
            <a:r>
              <a:rPr lang="en-US" dirty="0">
                <a:latin typeface="Book Antiqua" pitchFamily="18" charset="0"/>
              </a:rPr>
              <a:t> to release a resource that Pi needs</a:t>
            </a:r>
            <a:br>
              <a:rPr lang="en-US" dirty="0">
                <a:latin typeface="Book Antiqua" pitchFamily="18" charset="0"/>
              </a:rPr>
            </a:br>
            <a:r>
              <a:rPr lang="en-US" dirty="0">
                <a:latin typeface="Book Antiqua" pitchFamily="18" charset="0"/>
              </a:rPr>
              <a:t>b) </a:t>
            </a:r>
            <a:r>
              <a:rPr lang="en-US" dirty="0" err="1">
                <a:latin typeface="Book Antiqua" pitchFamily="18" charset="0"/>
              </a:rPr>
              <a:t>Pj</a:t>
            </a:r>
            <a:r>
              <a:rPr lang="en-US" dirty="0">
                <a:latin typeface="Book Antiqua" pitchFamily="18" charset="0"/>
              </a:rPr>
              <a:t> is waiting for Ri to release a resource that </a:t>
            </a:r>
            <a:r>
              <a:rPr lang="en-US" dirty="0" err="1">
                <a:latin typeface="Book Antiqua" pitchFamily="18" charset="0"/>
              </a:rPr>
              <a:t>Pj</a:t>
            </a:r>
            <a:r>
              <a:rPr lang="en-US" dirty="0">
                <a:latin typeface="Book Antiqua" pitchFamily="18" charset="0"/>
              </a:rPr>
              <a:t> needs</a:t>
            </a:r>
            <a:br>
              <a:rPr lang="en-US" dirty="0">
                <a:latin typeface="Book Antiqua" pitchFamily="18" charset="0"/>
              </a:rPr>
            </a:br>
            <a:r>
              <a:rPr lang="en-US" dirty="0">
                <a:latin typeface="Book Antiqua" pitchFamily="18" charset="0"/>
              </a:rPr>
              <a:t>c) Pi is waiting for </a:t>
            </a:r>
            <a:r>
              <a:rPr lang="en-US" dirty="0" err="1">
                <a:latin typeface="Book Antiqua" pitchFamily="18" charset="0"/>
              </a:rPr>
              <a:t>Rj</a:t>
            </a:r>
            <a:r>
              <a:rPr lang="en-US" dirty="0">
                <a:latin typeface="Book Antiqua" pitchFamily="18" charset="0"/>
              </a:rPr>
              <a:t> to leave the system</a:t>
            </a:r>
            <a:br>
              <a:rPr lang="en-US" dirty="0">
                <a:latin typeface="Book Antiqua" pitchFamily="18" charset="0"/>
              </a:rPr>
            </a:br>
            <a:r>
              <a:rPr lang="en-US" dirty="0">
                <a:latin typeface="Book Antiqua" pitchFamily="18" charset="0"/>
              </a:rPr>
              <a:t>d) </a:t>
            </a:r>
            <a:r>
              <a:rPr lang="en-US" dirty="0" err="1">
                <a:latin typeface="Book Antiqua" pitchFamily="18" charset="0"/>
              </a:rPr>
              <a:t>Pj</a:t>
            </a:r>
            <a:r>
              <a:rPr lang="en-US" dirty="0">
                <a:latin typeface="Book Antiqua" pitchFamily="18" charset="0"/>
              </a:rPr>
              <a:t> is waiting for Ri to leave the system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itchFamily="18" charset="0"/>
              </a:rPr>
              <a:t>Handling of Deadlock</a:t>
            </a:r>
          </a:p>
        </p:txBody>
      </p:sp>
      <p:sp>
        <p:nvSpPr>
          <p:cNvPr id="3" name="Content Placeholder 2"/>
          <p:cNvSpPr>
            <a:spLocks noGrp="1"/>
          </p:cNvSpPr>
          <p:nvPr>
            <p:ph idx="1"/>
          </p:nvPr>
        </p:nvSpPr>
        <p:spPr/>
        <p:txBody>
          <a:bodyPr/>
          <a:lstStyle/>
          <a:p>
            <a:r>
              <a:rPr lang="en-US" dirty="0">
                <a:latin typeface="Book Antiqua" pitchFamily="18" charset="0"/>
              </a:rPr>
              <a:t>Deadlock Ignorance</a:t>
            </a:r>
          </a:p>
          <a:p>
            <a:r>
              <a:rPr lang="en-US" dirty="0">
                <a:latin typeface="Book Antiqua" pitchFamily="18" charset="0"/>
              </a:rPr>
              <a:t>Deadlock Prevention</a:t>
            </a:r>
          </a:p>
          <a:p>
            <a:r>
              <a:rPr lang="en-US" dirty="0">
                <a:latin typeface="Book Antiqua" pitchFamily="18" charset="0"/>
              </a:rPr>
              <a:t>Deadlock Avoidance</a:t>
            </a:r>
          </a:p>
          <a:p>
            <a:r>
              <a:rPr lang="en-US" dirty="0">
                <a:latin typeface="Book Antiqua" pitchFamily="18" charset="0"/>
              </a:rPr>
              <a:t>Deadlock Detection </a:t>
            </a:r>
          </a:p>
          <a:p>
            <a:pPr>
              <a:buNone/>
            </a:pPr>
            <a:endParaRPr lang="en-US" dirty="0">
              <a:latin typeface="Book Antiqu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 Antiqua" pitchFamily="18" charset="0"/>
              </a:rPr>
              <a:t>Methods for Handling Deadlock</a:t>
            </a:r>
          </a:p>
        </p:txBody>
      </p:sp>
      <p:sp>
        <p:nvSpPr>
          <p:cNvPr id="3" name="Content Placeholder 2"/>
          <p:cNvSpPr>
            <a:spLocks noGrp="1"/>
          </p:cNvSpPr>
          <p:nvPr>
            <p:ph idx="1"/>
          </p:nvPr>
        </p:nvSpPr>
        <p:spPr>
          <a:xfrm>
            <a:off x="228600" y="1447800"/>
            <a:ext cx="8686800" cy="5181600"/>
          </a:xfrm>
        </p:spPr>
        <p:txBody>
          <a:bodyPr>
            <a:normAutofit/>
          </a:bodyPr>
          <a:lstStyle/>
          <a:p>
            <a:pPr algn="just">
              <a:buNone/>
            </a:pPr>
            <a:r>
              <a:rPr lang="en-US" dirty="0">
                <a:latin typeface="Book Antiqua" pitchFamily="18" charset="0"/>
              </a:rPr>
              <a:t>There are mainly four methods for handling deadlock.</a:t>
            </a:r>
          </a:p>
          <a:p>
            <a:pPr algn="just">
              <a:buNone/>
            </a:pPr>
            <a:r>
              <a:rPr lang="en-US" dirty="0">
                <a:latin typeface="Book Antiqua" pitchFamily="18" charset="0"/>
              </a:rPr>
              <a:t>	</a:t>
            </a:r>
            <a:r>
              <a:rPr lang="en-US" b="1" dirty="0">
                <a:latin typeface="Book Antiqua" pitchFamily="18" charset="0"/>
              </a:rPr>
              <a:t>1) Deadlock Ignorance</a:t>
            </a:r>
          </a:p>
          <a:p>
            <a:pPr algn="just">
              <a:buNone/>
            </a:pPr>
            <a:r>
              <a:rPr lang="en-US" dirty="0">
                <a:latin typeface="Book Antiqua" pitchFamily="18" charset="0"/>
              </a:rPr>
              <a:t>	It is the most popular method and it acts as if no deadlock and the user will restart. As handling deadlock is expensive to be called of a lot of codes need to be altered which will decrease the performance so for less critical jobs deadlock are ignored.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705600"/>
          </a:xfrm>
        </p:spPr>
        <p:txBody>
          <a:bodyPr>
            <a:normAutofit fontScale="77500" lnSpcReduction="20000"/>
          </a:bodyPr>
          <a:lstStyle/>
          <a:p>
            <a:pPr>
              <a:buNone/>
            </a:pPr>
            <a:r>
              <a:rPr lang="en-US" sz="4200" b="1" dirty="0">
                <a:latin typeface="Book Antiqua" pitchFamily="18" charset="0"/>
              </a:rPr>
              <a:t>2) Deadlock Prevention</a:t>
            </a:r>
            <a:endParaRPr lang="en-US" dirty="0">
              <a:latin typeface="Book Antiqua" pitchFamily="18" charset="0"/>
            </a:endParaRPr>
          </a:p>
          <a:p>
            <a:pPr algn="just">
              <a:buNone/>
            </a:pPr>
            <a:r>
              <a:rPr lang="en-US" dirty="0">
                <a:latin typeface="Book Antiqua" pitchFamily="18" charset="0"/>
              </a:rPr>
              <a:t>	It means that we design such a system where there is no chance of having a deadlock. </a:t>
            </a:r>
            <a:r>
              <a:rPr lang="en-US" b="1" dirty="0">
                <a:latin typeface="Book Antiqua" pitchFamily="18" charset="0"/>
              </a:rPr>
              <a:t>(Eliminate the Conditions)</a:t>
            </a:r>
          </a:p>
          <a:p>
            <a:pPr algn="just"/>
            <a:r>
              <a:rPr lang="en-US" b="1" dirty="0">
                <a:latin typeface="Book Antiqua" pitchFamily="18" charset="0"/>
              </a:rPr>
              <a:t>Mutual exclusion</a:t>
            </a:r>
            <a:r>
              <a:rPr lang="en-US" dirty="0">
                <a:latin typeface="Book Antiqua" pitchFamily="18" charset="0"/>
              </a:rPr>
              <a:t>	</a:t>
            </a:r>
          </a:p>
          <a:p>
            <a:pPr algn="just">
              <a:buNone/>
            </a:pPr>
            <a:r>
              <a:rPr lang="en-US" dirty="0">
                <a:latin typeface="Book Antiqua" pitchFamily="18" charset="0"/>
              </a:rPr>
              <a:t>	At a time only one process allowed to share resource/s. It can’t be resolved as it is the hardware property. For example, the printer cannot be simultaneously shared by several processes. This is very difficult because some resources are not sharable.</a:t>
            </a:r>
          </a:p>
          <a:p>
            <a:pPr algn="just"/>
            <a:r>
              <a:rPr lang="en-US" b="1" dirty="0">
                <a:latin typeface="Book Antiqua" pitchFamily="18" charset="0"/>
              </a:rPr>
              <a:t>Hold and wait</a:t>
            </a:r>
          </a:p>
          <a:p>
            <a:pPr algn="just">
              <a:buNone/>
            </a:pPr>
            <a:r>
              <a:rPr lang="en-US" dirty="0">
                <a:latin typeface="Book Antiqua" pitchFamily="18" charset="0"/>
              </a:rPr>
              <a:t>	Hold and wait can be resolved using the conservative approach where a process can start it and only if it has obtained all the resources. The process will make a new request for resources after releasing the current set of resources. This solution may lead to </a:t>
            </a:r>
            <a:r>
              <a:rPr lang="en-US" b="1" dirty="0">
                <a:latin typeface="Book Antiqua" pitchFamily="18" charset="0"/>
              </a:rPr>
              <a:t>starvation.</a:t>
            </a:r>
          </a:p>
          <a:p>
            <a:pPr lvl="1">
              <a:buNone/>
            </a:pPr>
            <a:r>
              <a:rPr lang="en-US" b="1" dirty="0">
                <a:latin typeface="Book Antiqua" pitchFamily="18" charset="0"/>
              </a:rPr>
              <a:t>	Active Approach</a:t>
            </a:r>
          </a:p>
          <a:p>
            <a:pPr algn="just">
              <a:buNone/>
            </a:pPr>
            <a:r>
              <a:rPr lang="en-US" dirty="0">
                <a:latin typeface="Book Antiqua" pitchFamily="18" charset="0"/>
              </a:rPr>
              <a:t>		Here the process acquires only requires resources but 	whenever a new resource requires it must first release 	all the resources.</a:t>
            </a:r>
          </a:p>
          <a:p>
            <a:pPr algn="just">
              <a:buNone/>
            </a:pPr>
            <a:endParaRPr lang="en-US" dirty="0">
              <a:latin typeface="Book Antiqua" pitchFamily="18" charset="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477000"/>
          </a:xfrm>
        </p:spPr>
        <p:txBody>
          <a:bodyPr>
            <a:normAutofit fontScale="85000" lnSpcReduction="20000"/>
          </a:bodyPr>
          <a:lstStyle/>
          <a:p>
            <a:r>
              <a:rPr lang="en-US" b="1" dirty="0">
                <a:latin typeface="Book Antiqua" pitchFamily="18" charset="0"/>
              </a:rPr>
              <a:t>Wait time Out</a:t>
            </a:r>
          </a:p>
          <a:p>
            <a:pPr algn="just">
              <a:buNone/>
            </a:pPr>
            <a:r>
              <a:rPr lang="en-US" dirty="0">
                <a:latin typeface="Book Antiqua" pitchFamily="18" charset="0"/>
              </a:rPr>
              <a:t>	Here there is a maximum time bound until which a process can wait for other resources after which it must release the resources.</a:t>
            </a:r>
          </a:p>
          <a:p>
            <a:r>
              <a:rPr lang="en-US" b="1" dirty="0">
                <a:latin typeface="Book Antiqua" pitchFamily="18" charset="0"/>
              </a:rPr>
              <a:t>Circular Wait</a:t>
            </a:r>
          </a:p>
          <a:p>
            <a:pPr algn="just">
              <a:buNone/>
            </a:pPr>
            <a:r>
              <a:rPr lang="en-US" dirty="0">
                <a:latin typeface="Book Antiqua" pitchFamily="18" charset="0"/>
              </a:rPr>
              <a:t>	In order to remove circular wait, we assign a number to every resource and the process can request only in the increasing order otherwise the process must release all the high number acquires resources and then make a fresh request.</a:t>
            </a:r>
          </a:p>
          <a:p>
            <a:pPr algn="just"/>
            <a:r>
              <a:rPr lang="en-US" b="1" dirty="0">
                <a:latin typeface="Book Antiqua" pitchFamily="18" charset="0"/>
              </a:rPr>
              <a:t>No preemption</a:t>
            </a:r>
          </a:p>
          <a:p>
            <a:pPr algn="just">
              <a:buNone/>
            </a:pPr>
            <a:r>
              <a:rPr lang="en-US" dirty="0">
                <a:latin typeface="Book Antiqua" pitchFamily="18" charset="0"/>
              </a:rPr>
              <a:t>	In no preemption, we allow forceful preemption where a resource can be forcefully preempted. The preempted resource is added to the list of resources where the process is waiting. The new process can be restarted only when it regains its old resources. Priority must be given to a process which is in waiting for state.</a:t>
            </a:r>
          </a:p>
          <a:p>
            <a:pPr algn="just">
              <a:buNone/>
            </a:pPr>
            <a:endParaRPr lang="en-US" dirty="0">
              <a:latin typeface="Book Antiqua" pitchFamily="18" charset="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92500" lnSpcReduction="20000"/>
          </a:bodyPr>
          <a:lstStyle/>
          <a:p>
            <a:pPr>
              <a:buNone/>
            </a:pPr>
            <a:r>
              <a:rPr lang="en-US" sz="3900" b="1" dirty="0">
                <a:latin typeface="Book Antiqua" pitchFamily="18" charset="0"/>
              </a:rPr>
              <a:t>3) Deadlock Avoidance</a:t>
            </a:r>
          </a:p>
          <a:p>
            <a:pPr algn="just">
              <a:buNone/>
            </a:pPr>
            <a:r>
              <a:rPr lang="en-US" dirty="0">
                <a:latin typeface="Book Antiqua" pitchFamily="18" charset="0"/>
              </a:rPr>
              <a:t>	Here whenever a process enters into the system it must declare maximum demand. To the deadlock problem before the deadlock occurs. This approach employs an algorithm to access the possibility that deadlock would occur and not act accordingly. If the necessary condition of deadlock is in place it is still possible to avoid feedback by allocating resources carefully.</a:t>
            </a:r>
          </a:p>
          <a:p>
            <a:pPr algn="just">
              <a:buNone/>
            </a:pPr>
            <a:endParaRPr lang="en-US" dirty="0">
              <a:latin typeface="Book Antiqua" pitchFamily="18" charset="0"/>
            </a:endParaRPr>
          </a:p>
          <a:p>
            <a:pPr algn="just">
              <a:buNone/>
            </a:pPr>
            <a:r>
              <a:rPr lang="en-US" b="1" dirty="0">
                <a:latin typeface="Book Antiqua" pitchFamily="18" charset="0"/>
              </a:rPr>
              <a:t>	A deadlock avoidance algorithm</a:t>
            </a:r>
            <a:r>
              <a:rPr lang="en-US" dirty="0">
                <a:latin typeface="Book Antiqua" pitchFamily="18" charset="0"/>
              </a:rPr>
              <a:t> dynamically examines the resources allocation state to ensure that a circular wait condition case never exists. Where the resources allocation state is defined by the available and allocated resources and the maximum demand of the process.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324600"/>
          </a:xfrm>
        </p:spPr>
        <p:txBody>
          <a:bodyPr>
            <a:normAutofit fontScale="92500" lnSpcReduction="20000"/>
          </a:bodyPr>
          <a:lstStyle/>
          <a:p>
            <a:pPr algn="just">
              <a:buNone/>
            </a:pPr>
            <a:r>
              <a:rPr lang="en-US" dirty="0">
                <a:latin typeface="Book Antiqua" pitchFamily="18" charset="0"/>
              </a:rPr>
              <a:t>There are 3 states of the system:</a:t>
            </a:r>
          </a:p>
          <a:p>
            <a:pPr algn="just"/>
            <a:r>
              <a:rPr lang="en-US" b="1" dirty="0">
                <a:latin typeface="Book Antiqua" pitchFamily="18" charset="0"/>
              </a:rPr>
              <a:t>Safe state</a:t>
            </a:r>
            <a:endParaRPr lang="en-US" dirty="0">
              <a:latin typeface="Book Antiqua" pitchFamily="18" charset="0"/>
            </a:endParaRPr>
          </a:p>
          <a:p>
            <a:pPr algn="just">
              <a:buNone/>
            </a:pPr>
            <a:r>
              <a:rPr lang="en-US" dirty="0">
                <a:latin typeface="Book Antiqua" pitchFamily="18" charset="0"/>
              </a:rPr>
              <a:t>	When a system can allocate the resources to the process in such a way so that they still avoid deadlock then the state is called safe state. When there is a safe sequence exit then we can say that the system is in the safe state.</a:t>
            </a:r>
          </a:p>
          <a:p>
            <a:pPr algn="just">
              <a:buNone/>
            </a:pPr>
            <a:endParaRPr lang="en-US" dirty="0">
              <a:latin typeface="Book Antiqua" pitchFamily="18" charset="0"/>
            </a:endParaRPr>
          </a:p>
          <a:p>
            <a:pPr algn="just">
              <a:buNone/>
            </a:pPr>
            <a:r>
              <a:rPr lang="en-US" dirty="0"/>
              <a:t>	</a:t>
            </a:r>
            <a:r>
              <a:rPr lang="en-US" dirty="0">
                <a:latin typeface="Book Antiqua" pitchFamily="18" charset="0"/>
              </a:rPr>
              <a:t>A sequence is in the safe state only if there exists a safe sequence. A sequence of process </a:t>
            </a:r>
            <a:r>
              <a:rPr lang="en-US" b="1" dirty="0">
                <a:latin typeface="Book Antiqua" pitchFamily="18" charset="0"/>
              </a:rPr>
              <a:t>P1, P2, </a:t>
            </a:r>
            <a:r>
              <a:rPr lang="en-US" b="1" dirty="0" err="1">
                <a:latin typeface="Book Antiqua" pitchFamily="18" charset="0"/>
              </a:rPr>
              <a:t>Pn</a:t>
            </a:r>
            <a:r>
              <a:rPr lang="en-US" dirty="0">
                <a:latin typeface="Book Antiqua" pitchFamily="18" charset="0"/>
              </a:rPr>
              <a:t> is a safe sequence for the current allocation state if for each </a:t>
            </a:r>
            <a:r>
              <a:rPr lang="en-US" b="1" dirty="0">
                <a:latin typeface="Book Antiqua" pitchFamily="18" charset="0"/>
              </a:rPr>
              <a:t>Pi</a:t>
            </a:r>
            <a:r>
              <a:rPr lang="en-US" dirty="0">
                <a:latin typeface="Book Antiqua" pitchFamily="18" charset="0"/>
              </a:rPr>
              <a:t> the resources request that </a:t>
            </a:r>
            <a:r>
              <a:rPr lang="en-US" b="1" dirty="0">
                <a:latin typeface="Book Antiqua" pitchFamily="18" charset="0"/>
              </a:rPr>
              <a:t>Pi</a:t>
            </a:r>
            <a:r>
              <a:rPr lang="en-US" dirty="0">
                <a:latin typeface="Book Antiqua" pitchFamily="18" charset="0"/>
              </a:rPr>
              <a:t> can still make can be satisfied by currently available resources pulls the resources held by all </a:t>
            </a:r>
            <a:r>
              <a:rPr lang="en-US" b="1" dirty="0" err="1">
                <a:latin typeface="Book Antiqua" pitchFamily="18" charset="0"/>
              </a:rPr>
              <a:t>Pj</a:t>
            </a:r>
            <a:r>
              <a:rPr lang="en-US" dirty="0">
                <a:latin typeface="Book Antiqua" pitchFamily="18" charset="0"/>
              </a:rPr>
              <a:t> with </a:t>
            </a:r>
            <a:r>
              <a:rPr lang="en-US" b="1" dirty="0">
                <a:latin typeface="Book Antiqua" pitchFamily="18" charset="0"/>
              </a:rPr>
              <a:t>j&lt;</a:t>
            </a:r>
            <a:r>
              <a:rPr lang="en-US" b="1" dirty="0" err="1">
                <a:latin typeface="Book Antiqua" pitchFamily="18" charset="0"/>
              </a:rPr>
              <a:t>i</a:t>
            </a:r>
            <a:r>
              <a:rPr lang="en-US" dirty="0">
                <a:latin typeface="Book Antiqua" pitchFamily="18" charset="0"/>
              </a:rPr>
              <a: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adLock"/>
          <p:cNvPicPr>
            <a:picLocks noChangeAspect="1" noChangeArrowheads="1"/>
          </p:cNvPicPr>
          <p:nvPr/>
        </p:nvPicPr>
        <p:blipFill>
          <a:blip r:embed="rId2"/>
          <a:srcRect/>
          <a:stretch>
            <a:fillRect/>
          </a:stretch>
        </p:blipFill>
        <p:spPr bwMode="auto">
          <a:xfrm>
            <a:off x="1828800" y="838200"/>
            <a:ext cx="5826119" cy="4419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itchFamily="18" charset="0"/>
              </a:rPr>
              <a:t>Deadlock Occurrence</a:t>
            </a:r>
          </a:p>
        </p:txBody>
      </p:sp>
      <p:pic>
        <p:nvPicPr>
          <p:cNvPr id="33793" name="Picture 1"/>
          <p:cNvPicPr>
            <a:picLocks noChangeAspect="1" noChangeArrowheads="1"/>
          </p:cNvPicPr>
          <p:nvPr/>
        </p:nvPicPr>
        <p:blipFill>
          <a:blip r:embed="rId2"/>
          <a:srcRect/>
          <a:stretch>
            <a:fillRect/>
          </a:stretch>
        </p:blipFill>
        <p:spPr bwMode="auto">
          <a:xfrm>
            <a:off x="1066799" y="1524000"/>
            <a:ext cx="7180385" cy="4267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686800" cy="5105400"/>
          </a:xfrm>
        </p:spPr>
        <p:txBody>
          <a:bodyPr>
            <a:normAutofit fontScale="77500" lnSpcReduction="20000"/>
          </a:bodyPr>
          <a:lstStyle/>
          <a:p>
            <a:pPr algn="just">
              <a:buNone/>
            </a:pPr>
            <a:r>
              <a:rPr lang="en-US" b="1" dirty="0">
                <a:latin typeface="Book Antiqua" pitchFamily="18" charset="0"/>
              </a:rPr>
              <a:t>1) Resource Allocation Graph(RAG)</a:t>
            </a:r>
            <a:endParaRPr lang="en-US" dirty="0">
              <a:latin typeface="Book Antiqua" pitchFamily="18" charset="0"/>
            </a:endParaRPr>
          </a:p>
          <a:p>
            <a:pPr algn="just"/>
            <a:r>
              <a:rPr lang="en-US" dirty="0">
                <a:latin typeface="Book Antiqua" pitchFamily="18" charset="0"/>
              </a:rPr>
              <a:t>This graph is also kind of graphical bankers' algorithm where a process is denoted by a circle Pi and resources is denoted by a rectangle R1 and R2 inside the resources represents copies.</a:t>
            </a:r>
          </a:p>
          <a:p>
            <a:pPr algn="just">
              <a:buNone/>
            </a:pPr>
            <a:endParaRPr lang="en-US" dirty="0">
              <a:latin typeface="Book Antiqua" pitchFamily="18" charset="0"/>
            </a:endParaRPr>
          </a:p>
          <a:p>
            <a:pPr algn="just"/>
            <a:r>
              <a:rPr lang="en-US" dirty="0">
                <a:latin typeface="Book Antiqua" pitchFamily="18" charset="0"/>
              </a:rPr>
              <a:t>Presence of a cycle in the resources allocation graph is necessary but not sufficient condition for detection of deadlock. If the type of every resource has exactly one copy than the presence of cycle is necessary as well as sufficient condition for detection of deadlock.</a:t>
            </a:r>
          </a:p>
          <a:p>
            <a:pPr algn="just"/>
            <a:r>
              <a:rPr lang="en-US" b="1" dirty="0">
                <a:latin typeface="Book Antiqua" pitchFamily="18" charset="0"/>
              </a:rPr>
              <a:t>Single instance of a resource type =&gt; Use a resource-allocation graph</a:t>
            </a:r>
          </a:p>
          <a:p>
            <a:pPr algn="just"/>
            <a:r>
              <a:rPr lang="en-US" b="1" dirty="0">
                <a:latin typeface="Book Antiqua" pitchFamily="18" charset="0"/>
              </a:rPr>
              <a:t>Multiple instances of a resource type =&gt; Use the Banker’s algorithm</a:t>
            </a:r>
          </a:p>
          <a:p>
            <a:endParaRPr lang="en-US" dirty="0"/>
          </a:p>
        </p:txBody>
      </p:sp>
      <p:sp>
        <p:nvSpPr>
          <p:cNvPr id="4" name="Title 1"/>
          <p:cNvSpPr>
            <a:spLocks noGrp="1"/>
          </p:cNvSpPr>
          <p:nvPr>
            <p:ph type="title"/>
          </p:nvPr>
        </p:nvSpPr>
        <p:spPr>
          <a:xfrm>
            <a:off x="457200" y="274638"/>
            <a:ext cx="8229600" cy="868362"/>
          </a:xfrm>
        </p:spPr>
        <p:txBody>
          <a:bodyPr>
            <a:normAutofit fontScale="90000"/>
          </a:bodyPr>
          <a:lstStyle/>
          <a:p>
            <a:br>
              <a:rPr lang="en-US" b="1" dirty="0">
                <a:latin typeface="Book Antiqua" pitchFamily="18" charset="0"/>
              </a:rPr>
            </a:br>
            <a:r>
              <a:rPr lang="en-US" b="1" dirty="0">
                <a:latin typeface="Book Antiqua" pitchFamily="18" charset="0"/>
              </a:rPr>
              <a:t>Methods for deadlock Avoidance</a:t>
            </a:r>
            <a:br>
              <a:rPr lang="en-US" b="1" dirty="0">
                <a:latin typeface="Book Antiqua" pitchFamily="18" charset="0"/>
              </a:rPr>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DeadLock"/>
          <p:cNvPicPr>
            <a:picLocks noChangeAspect="1" noChangeArrowheads="1"/>
          </p:cNvPicPr>
          <p:nvPr/>
        </p:nvPicPr>
        <p:blipFill>
          <a:blip r:embed="rId2"/>
          <a:srcRect l="10648" t="4167" r="6103" b="4167"/>
          <a:stretch>
            <a:fillRect/>
          </a:stretch>
        </p:blipFill>
        <p:spPr bwMode="auto">
          <a:xfrm>
            <a:off x="1600200" y="1905000"/>
            <a:ext cx="6553200" cy="3733800"/>
          </a:xfrm>
          <a:prstGeom prst="rect">
            <a:avLst/>
          </a:prstGeom>
          <a:noFill/>
        </p:spPr>
      </p:pic>
      <p:sp>
        <p:nvSpPr>
          <p:cNvPr id="5" name="Rectangle 4"/>
          <p:cNvSpPr/>
          <p:nvPr/>
        </p:nvSpPr>
        <p:spPr>
          <a:xfrm>
            <a:off x="533400" y="457200"/>
            <a:ext cx="8382000" cy="1569660"/>
          </a:xfrm>
          <a:prstGeom prst="rect">
            <a:avLst/>
          </a:prstGeom>
        </p:spPr>
        <p:txBody>
          <a:bodyPr wrap="square">
            <a:spAutoFit/>
          </a:bodyPr>
          <a:lstStyle/>
          <a:p>
            <a:pPr algn="just"/>
            <a:r>
              <a:rPr lang="en-US" sz="3200" dirty="0">
                <a:latin typeface="Book Antiqua" pitchFamily="18" charset="0"/>
              </a:rPr>
              <a:t>This is in unsafe state (cycle exist) if P1 request P2 and P2 request R1 then deadlock will occur.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lstStyle/>
          <a:p>
            <a:pPr>
              <a:buNone/>
            </a:pPr>
            <a:r>
              <a:rPr lang="en-US" b="1" dirty="0">
                <a:latin typeface="Book Antiqua" pitchFamily="18" charset="0"/>
              </a:rPr>
              <a:t>Q1) For an effective operating system, when to check for deadlock?</a:t>
            </a:r>
          </a:p>
          <a:p>
            <a:pPr>
              <a:buNone/>
            </a:pPr>
            <a:br>
              <a:rPr lang="en-US" dirty="0">
                <a:latin typeface="Book Antiqua" pitchFamily="18" charset="0"/>
              </a:rPr>
            </a:br>
            <a:r>
              <a:rPr lang="en-US" dirty="0">
                <a:latin typeface="Book Antiqua" pitchFamily="18" charset="0"/>
              </a:rPr>
              <a:t>a) Every time a resource request is made</a:t>
            </a:r>
            <a:br>
              <a:rPr lang="en-US" dirty="0">
                <a:latin typeface="Book Antiqua" pitchFamily="18" charset="0"/>
              </a:rPr>
            </a:br>
            <a:r>
              <a:rPr lang="en-US" dirty="0">
                <a:latin typeface="Book Antiqua" pitchFamily="18" charset="0"/>
              </a:rPr>
              <a:t>b) At fixed time intervals</a:t>
            </a:r>
            <a:br>
              <a:rPr lang="en-US" dirty="0">
                <a:latin typeface="Book Antiqua" pitchFamily="18" charset="0"/>
              </a:rPr>
            </a:br>
            <a:r>
              <a:rPr lang="en-US" dirty="0">
                <a:latin typeface="Book Antiqua" pitchFamily="18" charset="0"/>
              </a:rPr>
              <a:t>c) Every time a resource request is made at fixed time intervals</a:t>
            </a:r>
            <a:br>
              <a:rPr lang="en-US" dirty="0">
                <a:latin typeface="Book Antiqua" pitchFamily="18" charset="0"/>
              </a:rPr>
            </a:br>
            <a:r>
              <a:rPr lang="en-US" dirty="0">
                <a:latin typeface="Book Antiqua" pitchFamily="18" charset="0"/>
              </a:rPr>
              <a:t>d) None of the mentioned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lstStyle/>
          <a:p>
            <a:pPr>
              <a:buNone/>
            </a:pPr>
            <a:r>
              <a:rPr lang="en-US" b="1" dirty="0">
                <a:latin typeface="Book Antiqua" pitchFamily="18" charset="0"/>
              </a:rPr>
              <a:t>Q2) If deadlocks occur frequently, the detection algorithm must be invoked:</a:t>
            </a:r>
            <a:br>
              <a:rPr lang="en-US" dirty="0">
                <a:latin typeface="Book Antiqua" pitchFamily="18" charset="0"/>
              </a:rPr>
            </a:br>
            <a:endParaRPr lang="en-US" dirty="0">
              <a:latin typeface="Book Antiqua" pitchFamily="18" charset="0"/>
            </a:endParaRPr>
          </a:p>
          <a:p>
            <a:pPr>
              <a:buNone/>
            </a:pPr>
            <a:r>
              <a:rPr lang="en-US" dirty="0">
                <a:latin typeface="Book Antiqua" pitchFamily="18" charset="0"/>
              </a:rPr>
              <a:t>	a) Rarely</a:t>
            </a:r>
            <a:br>
              <a:rPr lang="en-US" dirty="0">
                <a:latin typeface="Book Antiqua" pitchFamily="18" charset="0"/>
              </a:rPr>
            </a:br>
            <a:r>
              <a:rPr lang="en-US" dirty="0">
                <a:latin typeface="Book Antiqua" pitchFamily="18" charset="0"/>
              </a:rPr>
              <a:t>b) Frequently</a:t>
            </a:r>
            <a:br>
              <a:rPr lang="en-US" dirty="0">
                <a:latin typeface="Book Antiqua" pitchFamily="18" charset="0"/>
              </a:rPr>
            </a:br>
            <a:r>
              <a:rPr lang="en-US" dirty="0">
                <a:latin typeface="Book Antiqua" pitchFamily="18" charset="0"/>
              </a:rPr>
              <a:t>c) Rarely &amp; frequently</a:t>
            </a:r>
            <a:br>
              <a:rPr lang="en-US" dirty="0">
                <a:latin typeface="Book Antiqua" pitchFamily="18" charset="0"/>
              </a:rPr>
            </a:br>
            <a:r>
              <a:rPr lang="en-US" dirty="0">
                <a:latin typeface="Book Antiqua" pitchFamily="18" charset="0"/>
              </a:rPr>
              <a:t>d) None of the mentioned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248400"/>
          </a:xfrm>
        </p:spPr>
        <p:txBody>
          <a:bodyPr>
            <a:normAutofit fontScale="70000" lnSpcReduction="20000"/>
          </a:bodyPr>
          <a:lstStyle/>
          <a:p>
            <a:pPr algn="just">
              <a:buNone/>
            </a:pPr>
            <a:r>
              <a:rPr lang="en-US" sz="4000" b="1" dirty="0">
                <a:latin typeface="Book Antiqua" pitchFamily="18" charset="0"/>
              </a:rPr>
              <a:t>2) </a:t>
            </a:r>
            <a:r>
              <a:rPr lang="en-US" sz="4000" b="1" dirty="0" err="1">
                <a:latin typeface="Book Antiqua" pitchFamily="18" charset="0"/>
              </a:rPr>
              <a:t>Bankers’s</a:t>
            </a:r>
            <a:r>
              <a:rPr lang="en-US" sz="4000" b="1" dirty="0">
                <a:latin typeface="Book Antiqua" pitchFamily="18" charset="0"/>
              </a:rPr>
              <a:t> Algorithm</a:t>
            </a:r>
            <a:endParaRPr lang="en-US" sz="4000" dirty="0">
              <a:latin typeface="Book Antiqua" pitchFamily="18" charset="0"/>
            </a:endParaRPr>
          </a:p>
          <a:p>
            <a:pPr algn="just"/>
            <a:r>
              <a:rPr lang="en-US" b="1" dirty="0">
                <a:latin typeface="Book Antiqua" pitchFamily="18" charset="0"/>
              </a:rPr>
              <a:t>Banker's Algorithm</a:t>
            </a:r>
            <a:r>
              <a:rPr lang="en-US" dirty="0">
                <a:latin typeface="Book Antiqua" pitchFamily="18" charset="0"/>
              </a:rPr>
              <a:t> is used majorly in the banking system to avoid deadlock. It helps you to identify whether a loan will be given or not. Suppose there are n number of account holders in a bank and the total sum of their money is S. </a:t>
            </a:r>
          </a:p>
          <a:p>
            <a:pPr algn="just"/>
            <a:r>
              <a:rPr lang="en-US" dirty="0">
                <a:latin typeface="Book Antiqua" pitchFamily="18" charset="0"/>
              </a:rPr>
              <a:t>If a person applies for a loan then the bank first subtracts the loan amount from the total money that bank has and if the remaining amount is greater than S then only the loan is sanctioned. It is done because if all the account holders comes to withdraw their money then the bank can easily do it.</a:t>
            </a:r>
          </a:p>
          <a:p>
            <a:pPr algn="just"/>
            <a:r>
              <a:rPr lang="en-US" dirty="0">
                <a:latin typeface="Book Antiqua" pitchFamily="18" charset="0"/>
              </a:rPr>
              <a:t>Whenever a process requests some resources we first check whether the system is in a safe state or not, meaning if every process requires maximum resources then is there any sequence in which request can be entertaining if yes then request is allocated otherwise rejected.</a:t>
            </a:r>
          </a:p>
          <a:p>
            <a:pPr algn="just">
              <a:buNone/>
            </a:pPr>
            <a:r>
              <a:rPr lang="en-US" b="1" dirty="0">
                <a:latin typeface="Book Antiqua" pitchFamily="18" charset="0"/>
              </a:rPr>
              <a:t>Safety algorithm</a:t>
            </a:r>
            <a:endParaRPr lang="en-US" dirty="0">
              <a:latin typeface="Book Antiqua" pitchFamily="18" charset="0"/>
            </a:endParaRPr>
          </a:p>
          <a:p>
            <a:pPr algn="just">
              <a:buNone/>
            </a:pPr>
            <a:r>
              <a:rPr lang="en-US" dirty="0">
                <a:latin typeface="Book Antiqua" pitchFamily="18" charset="0"/>
              </a:rPr>
              <a:t>	This algorithm is used to find whether system is in safe state or not we can find</a:t>
            </a:r>
          </a:p>
          <a:p>
            <a:pPr algn="just">
              <a:buNone/>
            </a:pPr>
            <a:endParaRPr lang="en-US" dirty="0">
              <a:latin typeface="Book Antiqua" pitchFamily="18" charset="0"/>
            </a:endParaRPr>
          </a:p>
          <a:p>
            <a:pPr algn="ctr">
              <a:buNone/>
            </a:pPr>
            <a:r>
              <a:rPr lang="en-US" b="1" dirty="0">
                <a:latin typeface="Book Antiqua" pitchFamily="18" charset="0"/>
              </a:rPr>
              <a:t>Remaining Need = Max Need – Current allocation</a:t>
            </a:r>
            <a:endParaRPr lang="en-US" dirty="0">
              <a:latin typeface="Book Antiqua"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533400"/>
            <a:ext cx="8763000" cy="6096000"/>
          </a:xfrm>
        </p:spPr>
        <p:txBody>
          <a:bodyPr>
            <a:normAutofit fontScale="92500" lnSpcReduction="20000"/>
          </a:bodyPr>
          <a:lstStyle/>
          <a:p>
            <a:pPr>
              <a:buNone/>
            </a:pPr>
            <a:r>
              <a:rPr lang="en-US" dirty="0">
                <a:latin typeface="Book Antiqua" pitchFamily="18" charset="0"/>
              </a:rPr>
              <a:t>	When the requested resource is allocated to the process by changing state:</a:t>
            </a:r>
          </a:p>
          <a:p>
            <a:pPr>
              <a:buNone/>
            </a:pPr>
            <a:endParaRPr lang="en-US" dirty="0">
              <a:latin typeface="Book Antiqua" pitchFamily="18" charset="0"/>
            </a:endParaRPr>
          </a:p>
          <a:p>
            <a:pPr algn="ctr">
              <a:buNone/>
            </a:pPr>
            <a:r>
              <a:rPr lang="en-US" dirty="0">
                <a:latin typeface="Book Antiqua" pitchFamily="18" charset="0"/>
              </a:rPr>
              <a:t>	Available = Available - Request</a:t>
            </a:r>
            <a:br>
              <a:rPr lang="en-US" dirty="0">
                <a:latin typeface="Book Antiqua" pitchFamily="18" charset="0"/>
              </a:rPr>
            </a:br>
            <a:r>
              <a:rPr lang="en-US" dirty="0">
                <a:latin typeface="Book Antiqua" pitchFamily="18" charset="0"/>
              </a:rPr>
              <a:t>Allocation(i) = Allocation(i) + Request (i)// i=0 or 1,2,3,4,5</a:t>
            </a:r>
            <a:br>
              <a:rPr lang="en-US" dirty="0">
                <a:latin typeface="Book Antiqua" pitchFamily="18" charset="0"/>
              </a:rPr>
            </a:br>
            <a:endParaRPr lang="en-US" dirty="0">
              <a:latin typeface="Book Antiqua" pitchFamily="18" charset="0"/>
            </a:endParaRPr>
          </a:p>
          <a:p>
            <a:pPr>
              <a:buNone/>
            </a:pPr>
            <a:r>
              <a:rPr lang="en-US" dirty="0">
                <a:latin typeface="Book Antiqua" pitchFamily="18" charset="0"/>
              </a:rPr>
              <a:t>		</a:t>
            </a:r>
            <a:r>
              <a:rPr lang="en-US" dirty="0" err="1">
                <a:latin typeface="Book Antiqua" pitchFamily="18" charset="0"/>
              </a:rPr>
              <a:t>Need</a:t>
            </a:r>
            <a:r>
              <a:rPr lang="en-US" baseline="-25000" dirty="0" err="1">
                <a:latin typeface="Book Antiqua" pitchFamily="18" charset="0"/>
              </a:rPr>
              <a:t>i</a:t>
            </a:r>
            <a:r>
              <a:rPr lang="en-US" baseline="-25000" dirty="0">
                <a:latin typeface="Book Antiqua" pitchFamily="18" charset="0"/>
              </a:rPr>
              <a:t> </a:t>
            </a:r>
            <a:r>
              <a:rPr lang="en-US" dirty="0">
                <a:latin typeface="Book Antiqua" pitchFamily="18" charset="0"/>
              </a:rPr>
              <a:t>= </a:t>
            </a:r>
            <a:r>
              <a:rPr lang="en-US" dirty="0" err="1">
                <a:latin typeface="Book Antiqua" pitchFamily="18" charset="0"/>
              </a:rPr>
              <a:t>Need</a:t>
            </a:r>
            <a:r>
              <a:rPr lang="en-US" baseline="-25000" dirty="0" err="1">
                <a:latin typeface="Book Antiqua" pitchFamily="18" charset="0"/>
              </a:rPr>
              <a:t>i</a:t>
            </a:r>
            <a:r>
              <a:rPr lang="en-US" dirty="0">
                <a:latin typeface="Book Antiqua" pitchFamily="18" charset="0"/>
              </a:rPr>
              <a:t> - </a:t>
            </a:r>
            <a:r>
              <a:rPr lang="en-US" dirty="0" err="1">
                <a:latin typeface="Book Antiqua" pitchFamily="18" charset="0"/>
              </a:rPr>
              <a:t>Request</a:t>
            </a:r>
            <a:r>
              <a:rPr lang="en-US" baseline="-25000" dirty="0" err="1">
                <a:latin typeface="Book Antiqua" pitchFamily="18" charset="0"/>
              </a:rPr>
              <a:t>i</a:t>
            </a:r>
            <a:endParaRPr lang="en-US" baseline="-25000" dirty="0">
              <a:latin typeface="Book Antiqua" pitchFamily="18" charset="0"/>
            </a:endParaRPr>
          </a:p>
          <a:p>
            <a:pPr>
              <a:buNone/>
            </a:pPr>
            <a:endParaRPr lang="en-US" dirty="0">
              <a:latin typeface="Book Antiqua" pitchFamily="18" charset="0"/>
            </a:endParaRPr>
          </a:p>
          <a:p>
            <a:pPr algn="just"/>
            <a:r>
              <a:rPr lang="en-US" dirty="0">
                <a:latin typeface="Book Antiqua" pitchFamily="18" charset="0"/>
              </a:rPr>
              <a:t>When the resource allocation state is safe, its resources are allocated to the process P(</a:t>
            </a:r>
            <a:r>
              <a:rPr lang="en-US" dirty="0" err="1">
                <a:latin typeface="Book Antiqua" pitchFamily="18" charset="0"/>
              </a:rPr>
              <a:t>i</a:t>
            </a:r>
            <a:r>
              <a:rPr lang="en-US" dirty="0">
                <a:latin typeface="Book Antiqua" pitchFamily="18" charset="0"/>
              </a:rPr>
              <a:t>). And if the new state is unsafe, the Process P (</a:t>
            </a:r>
            <a:r>
              <a:rPr lang="en-US" dirty="0" err="1">
                <a:latin typeface="Book Antiqua" pitchFamily="18" charset="0"/>
              </a:rPr>
              <a:t>i</a:t>
            </a:r>
            <a:r>
              <a:rPr lang="en-US" dirty="0">
                <a:latin typeface="Book Antiqua" pitchFamily="18" charset="0"/>
              </a:rPr>
              <a:t>) has to wait for each type of Request R(</a:t>
            </a:r>
            <a:r>
              <a:rPr lang="en-US" dirty="0" err="1">
                <a:latin typeface="Book Antiqua" pitchFamily="18" charset="0"/>
              </a:rPr>
              <a:t>i</a:t>
            </a:r>
            <a:r>
              <a:rPr lang="en-US" dirty="0">
                <a:latin typeface="Book Antiqua" pitchFamily="18" charset="0"/>
              </a:rPr>
              <a:t>) and restore the old resource-allocation state.</a:t>
            </a:r>
          </a:p>
          <a:p>
            <a:pPr algn="just"/>
            <a:endParaRPr lang="en-US" dirty="0">
              <a:latin typeface="Book Antiqua"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953000"/>
          </a:xfrm>
        </p:spPr>
        <p:txBody>
          <a:bodyPr/>
          <a:lstStyle/>
          <a:p>
            <a:pPr algn="just"/>
            <a:r>
              <a:rPr lang="en-US" dirty="0">
                <a:latin typeface="Book Antiqua" pitchFamily="18" charset="0"/>
              </a:rPr>
              <a:t>Consider a system that contains five processes P1, P2, P3, P4, P5 and the three resource types A, B and C. Following are the resources types: </a:t>
            </a:r>
          </a:p>
          <a:p>
            <a:pPr algn="just">
              <a:buNone/>
            </a:pPr>
            <a:r>
              <a:rPr lang="en-US" dirty="0">
                <a:latin typeface="Book Antiqua" pitchFamily="18" charset="0"/>
              </a:rPr>
              <a:t>	A has </a:t>
            </a:r>
            <a:r>
              <a:rPr lang="en-US" b="1" dirty="0">
                <a:latin typeface="Book Antiqua" pitchFamily="18" charset="0"/>
              </a:rPr>
              <a:t>10</a:t>
            </a:r>
            <a:r>
              <a:rPr lang="en-US" dirty="0">
                <a:latin typeface="Book Antiqua" pitchFamily="18" charset="0"/>
              </a:rPr>
              <a:t>, </a:t>
            </a:r>
          </a:p>
          <a:p>
            <a:pPr algn="just">
              <a:buNone/>
            </a:pPr>
            <a:r>
              <a:rPr lang="en-US" dirty="0">
                <a:latin typeface="Book Antiqua" pitchFamily="18" charset="0"/>
              </a:rPr>
              <a:t>	B has </a:t>
            </a:r>
            <a:r>
              <a:rPr lang="en-US" b="1" dirty="0">
                <a:latin typeface="Book Antiqua" pitchFamily="18" charset="0"/>
              </a:rPr>
              <a:t>5</a:t>
            </a:r>
            <a:r>
              <a:rPr lang="en-US" dirty="0">
                <a:latin typeface="Book Antiqua" pitchFamily="18" charset="0"/>
              </a:rPr>
              <a:t> </a:t>
            </a:r>
          </a:p>
          <a:p>
            <a:pPr algn="just">
              <a:buNone/>
            </a:pPr>
            <a:r>
              <a:rPr lang="en-US" dirty="0">
                <a:latin typeface="Book Antiqua" pitchFamily="18" charset="0"/>
              </a:rPr>
              <a:t>	C has </a:t>
            </a:r>
            <a:r>
              <a:rPr lang="en-US" b="1" dirty="0">
                <a:latin typeface="Book Antiqua" pitchFamily="18" charset="0"/>
              </a:rPr>
              <a:t>7</a:t>
            </a:r>
            <a:r>
              <a:rPr lang="en-US" dirty="0">
                <a:latin typeface="Book Antiqua" pitchFamily="18" charset="0"/>
              </a:rPr>
              <a:t> instances.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838200"/>
          <a:ext cx="8382000" cy="4523193"/>
        </p:xfrm>
        <a:graphic>
          <a:graphicData uri="http://schemas.openxmlformats.org/drawingml/2006/table">
            <a:tbl>
              <a:tblPr/>
              <a:tblGrid>
                <a:gridCol w="1295400">
                  <a:extLst>
                    <a:ext uri="{9D8B030D-6E8A-4147-A177-3AD203B41FA5}">
                      <a16:colId xmlns:a16="http://schemas.microsoft.com/office/drawing/2014/main" val="20000"/>
                    </a:ext>
                  </a:extLst>
                </a:gridCol>
                <a:gridCol w="2331427">
                  <a:extLst>
                    <a:ext uri="{9D8B030D-6E8A-4147-A177-3AD203B41FA5}">
                      <a16:colId xmlns:a16="http://schemas.microsoft.com/office/drawing/2014/main" val="20001"/>
                    </a:ext>
                  </a:extLst>
                </a:gridCol>
                <a:gridCol w="2417885">
                  <a:extLst>
                    <a:ext uri="{9D8B030D-6E8A-4147-A177-3AD203B41FA5}">
                      <a16:colId xmlns:a16="http://schemas.microsoft.com/office/drawing/2014/main" val="20002"/>
                    </a:ext>
                  </a:extLst>
                </a:gridCol>
                <a:gridCol w="2337288">
                  <a:extLst>
                    <a:ext uri="{9D8B030D-6E8A-4147-A177-3AD203B41FA5}">
                      <a16:colId xmlns:a16="http://schemas.microsoft.com/office/drawing/2014/main" val="20003"/>
                    </a:ext>
                  </a:extLst>
                </a:gridCol>
              </a:tblGrid>
              <a:tr h="1219200">
                <a:tc>
                  <a:txBody>
                    <a:bodyPr/>
                    <a:lstStyle/>
                    <a:p>
                      <a:pPr algn="ctr" fontAlgn="t"/>
                      <a:r>
                        <a:rPr lang="en-US" sz="2400" b="1" dirty="0">
                          <a:solidFill>
                            <a:srgbClr val="000000"/>
                          </a:solidFill>
                          <a:latin typeface="Book Antiqua" pitchFamily="18" charset="0"/>
                        </a:rPr>
                        <a:t>Process</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Allocation</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Max</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Available</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33257">
                <a:tc>
                  <a:txBody>
                    <a:bodyPr/>
                    <a:lstStyle/>
                    <a:p>
                      <a:pPr algn="ctr" fontAlgn="t"/>
                      <a:r>
                        <a:rPr lang="en-US" sz="2400" b="1" dirty="0">
                          <a:solidFill>
                            <a:srgbClr val="000000"/>
                          </a:solidFill>
                          <a:latin typeface="Book Antiqua" pitchFamily="18" charset="0"/>
                        </a:rPr>
                        <a:t>P1</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0         1          0</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7         5         3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3         3         2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42684">
                <a:tc>
                  <a:txBody>
                    <a:bodyPr/>
                    <a:lstStyle/>
                    <a:p>
                      <a:pPr algn="ctr" fontAlgn="t"/>
                      <a:r>
                        <a:rPr lang="en-US" sz="2400" b="1" dirty="0">
                          <a:solidFill>
                            <a:srgbClr val="000000"/>
                          </a:solidFill>
                          <a:latin typeface="Book Antiqua" pitchFamily="18" charset="0"/>
                        </a:rPr>
                        <a:t>P2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2         0         0</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3         2         2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marL="457200" indent="-457200" algn="just" fontAlgn="t">
                        <a:buNone/>
                      </a:pPr>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642684">
                <a:tc>
                  <a:txBody>
                    <a:bodyPr/>
                    <a:lstStyle/>
                    <a:p>
                      <a:pPr algn="ctr" fontAlgn="t"/>
                      <a:r>
                        <a:rPr lang="en-US" sz="2400" b="1" dirty="0">
                          <a:solidFill>
                            <a:srgbClr val="000000"/>
                          </a:solidFill>
                          <a:latin typeface="Book Antiqua" pitchFamily="18" charset="0"/>
                        </a:rPr>
                        <a:t>P3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3         0        2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9         0         2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2684">
                <a:tc>
                  <a:txBody>
                    <a:bodyPr/>
                    <a:lstStyle/>
                    <a:p>
                      <a:pPr algn="ctr" fontAlgn="t"/>
                      <a:r>
                        <a:rPr lang="en-US" sz="2400" b="1" dirty="0">
                          <a:solidFill>
                            <a:srgbClr val="000000"/>
                          </a:solidFill>
                          <a:latin typeface="Book Antiqua" pitchFamily="18" charset="0"/>
                        </a:rPr>
                        <a:t>P4</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2         1         1</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r>
                        <a:rPr lang="en-US" sz="2400" dirty="0">
                          <a:solidFill>
                            <a:srgbClr val="000000"/>
                          </a:solidFill>
                          <a:latin typeface="Book Antiqua" pitchFamily="18" charset="0"/>
                        </a:rPr>
                        <a:t>2         2        2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ctr" fontAlgn="t"/>
                      <a:endParaRPr lang="en-US" sz="2400" dirty="0">
                        <a:solidFill>
                          <a:srgbClr val="000000"/>
                        </a:solidFill>
                        <a:latin typeface="Book Antiqua" pitchFamily="18" charset="0"/>
                      </a:endParaRP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642684">
                <a:tc>
                  <a:txBody>
                    <a:bodyPr/>
                    <a:lstStyle/>
                    <a:p>
                      <a:pPr algn="ctr" fontAlgn="t"/>
                      <a:r>
                        <a:rPr lang="en-US" sz="2400" b="1" dirty="0">
                          <a:solidFill>
                            <a:srgbClr val="000000"/>
                          </a:solidFill>
                          <a:latin typeface="Book Antiqua" pitchFamily="18" charset="0"/>
                        </a:rPr>
                        <a:t>P5</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0         0         2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solidFill>
                            <a:srgbClr val="000000"/>
                          </a:solidFill>
                          <a:latin typeface="Book Antiqua" pitchFamily="18" charset="0"/>
                        </a:rPr>
                        <a:t>4         3         3</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dirty="0">
                        <a:latin typeface="Book Antiqua" pitchFamily="18" charset="0"/>
                      </a:endParaRPr>
                    </a:p>
                  </a:txBody>
                  <a:tcPr marL="65024" marR="65024" marT="32512" marB="325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229600" cy="4525963"/>
          </a:xfrm>
        </p:spPr>
        <p:txBody>
          <a:bodyPr/>
          <a:lstStyle/>
          <a:p>
            <a:pPr>
              <a:buNone/>
            </a:pPr>
            <a:r>
              <a:rPr lang="en-US" b="1" dirty="0">
                <a:latin typeface="Book Antiqua" pitchFamily="18" charset="0"/>
              </a:rPr>
              <a:t>Find out</a:t>
            </a:r>
          </a:p>
          <a:p>
            <a:pPr marL="514350" indent="-514350">
              <a:buFont typeface="+mj-lt"/>
              <a:buAutoNum type="arabicParenR"/>
            </a:pPr>
            <a:r>
              <a:rPr lang="en-US" dirty="0">
                <a:latin typeface="Book Antiqua" pitchFamily="18" charset="0"/>
              </a:rPr>
              <a:t>What is the reference of the need matrix?</a:t>
            </a:r>
          </a:p>
          <a:p>
            <a:pPr marL="514350" indent="-514350">
              <a:buFont typeface="+mj-lt"/>
              <a:buAutoNum type="arabicParenR"/>
            </a:pPr>
            <a:r>
              <a:rPr lang="en-US" dirty="0">
                <a:latin typeface="Book Antiqua" pitchFamily="18" charset="0"/>
              </a:rPr>
              <a:t>Determine if the system is safe or not.</a:t>
            </a:r>
          </a:p>
          <a:p>
            <a:pPr marL="514350" indent="-514350">
              <a:buFont typeface="+mj-lt"/>
              <a:buAutoNum type="arabicParenR"/>
            </a:pPr>
            <a:r>
              <a:rPr lang="en-US" dirty="0">
                <a:latin typeface="Book Antiqua" pitchFamily="18" charset="0"/>
              </a:rPr>
              <a:t>What will happen if the resource request (1, 0, 2) for process P1, can the system accept this request immediately?</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txBody>
          <a:bodyPr/>
          <a:lstStyle/>
          <a:p>
            <a:pPr>
              <a:buNone/>
            </a:pPr>
            <a:r>
              <a:rPr lang="en-US" b="1" dirty="0">
                <a:latin typeface="Book Antiqua" pitchFamily="18" charset="0"/>
              </a:rPr>
              <a:t>Ans. 1:</a:t>
            </a:r>
            <a:r>
              <a:rPr lang="en-US" dirty="0">
                <a:latin typeface="Book Antiqua" pitchFamily="18" charset="0"/>
              </a:rPr>
              <a:t> Context of the need matrix is as follows:</a:t>
            </a:r>
          </a:p>
          <a:p>
            <a:pPr>
              <a:buNone/>
            </a:pPr>
            <a:endParaRPr lang="en-US" dirty="0">
              <a:latin typeface="Book Antiqua" pitchFamily="18" charset="0"/>
            </a:endParaRPr>
          </a:p>
          <a:p>
            <a:pPr>
              <a:buNone/>
            </a:pPr>
            <a:r>
              <a:rPr lang="en-US" dirty="0">
                <a:latin typeface="Book Antiqua" pitchFamily="18" charset="0"/>
              </a:rPr>
              <a:t>	Need [</a:t>
            </a:r>
            <a:r>
              <a:rPr lang="en-US" dirty="0" err="1">
                <a:latin typeface="Book Antiqua" pitchFamily="18" charset="0"/>
              </a:rPr>
              <a:t>i</a:t>
            </a:r>
            <a:r>
              <a:rPr lang="en-US" dirty="0">
                <a:latin typeface="Book Antiqua" pitchFamily="18" charset="0"/>
              </a:rPr>
              <a:t>] = Max [</a:t>
            </a:r>
            <a:r>
              <a:rPr lang="en-US" dirty="0" err="1">
                <a:latin typeface="Book Antiqua" pitchFamily="18" charset="0"/>
              </a:rPr>
              <a:t>i</a:t>
            </a:r>
            <a:r>
              <a:rPr lang="en-US" dirty="0">
                <a:latin typeface="Book Antiqua" pitchFamily="18" charset="0"/>
              </a:rPr>
              <a:t>] - Allocation [</a:t>
            </a:r>
            <a:r>
              <a:rPr lang="en-US" dirty="0" err="1">
                <a:latin typeface="Book Antiqua" pitchFamily="18" charset="0"/>
              </a:rPr>
              <a:t>i</a:t>
            </a:r>
            <a:r>
              <a:rPr lang="en-US" dirty="0">
                <a:latin typeface="Book Antiqua" pitchFamily="18" charset="0"/>
              </a:rPr>
              <a:t>]</a:t>
            </a:r>
          </a:p>
          <a:p>
            <a:pPr>
              <a:buNone/>
            </a:pPr>
            <a:br>
              <a:rPr lang="en-US" dirty="0">
                <a:latin typeface="Book Antiqua" pitchFamily="18" charset="0"/>
              </a:rPr>
            </a:br>
            <a:r>
              <a:rPr lang="en-US" dirty="0">
                <a:latin typeface="Book Antiqua" pitchFamily="18" charset="0"/>
              </a:rPr>
              <a:t>Need for P1: (7, 5, 3) - (0, 1, 0) = 7, 4, 3</a:t>
            </a:r>
            <a:br>
              <a:rPr lang="en-US" dirty="0">
                <a:latin typeface="Book Antiqua" pitchFamily="18" charset="0"/>
              </a:rPr>
            </a:br>
            <a:r>
              <a:rPr lang="en-US" dirty="0">
                <a:latin typeface="Book Antiqua" pitchFamily="18" charset="0"/>
              </a:rPr>
              <a:t>Need for P2: (3, 2, 2) - (2, 0, 0) = 1, 2, 5</a:t>
            </a:r>
            <a:br>
              <a:rPr lang="en-US" dirty="0">
                <a:latin typeface="Book Antiqua" pitchFamily="18" charset="0"/>
              </a:rPr>
            </a:br>
            <a:r>
              <a:rPr lang="en-US" dirty="0">
                <a:latin typeface="Book Antiqua" pitchFamily="18" charset="0"/>
              </a:rPr>
              <a:t>Need for P3: (9, 0, 2) - (3, 0, 2) = 6, 0, 0</a:t>
            </a:r>
            <a:br>
              <a:rPr lang="en-US" dirty="0">
                <a:latin typeface="Book Antiqua" pitchFamily="18" charset="0"/>
              </a:rPr>
            </a:br>
            <a:r>
              <a:rPr lang="en-US" dirty="0">
                <a:latin typeface="Book Antiqua" pitchFamily="18" charset="0"/>
              </a:rPr>
              <a:t>Need for P4: (2, 2, 2) - (2, 1, 1) = 0, 1, 1</a:t>
            </a:r>
            <a:br>
              <a:rPr lang="en-US" dirty="0">
                <a:latin typeface="Book Antiqua" pitchFamily="18" charset="0"/>
              </a:rPr>
            </a:br>
            <a:r>
              <a:rPr lang="en-US" dirty="0">
                <a:latin typeface="Book Antiqua" pitchFamily="18" charset="0"/>
              </a:rPr>
              <a:t>Need for P5: (4, 3, 3) - (0, 0, 2) = 4, 3, 1</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Operating System | Process Management | Deadlock Introduction -  Tutorialspoint.dev"/>
          <p:cNvPicPr>
            <a:picLocks noChangeAspect="1" noChangeArrowheads="1"/>
          </p:cNvPicPr>
          <p:nvPr/>
        </p:nvPicPr>
        <p:blipFill>
          <a:blip r:embed="rId2"/>
          <a:srcRect/>
          <a:stretch>
            <a:fillRect/>
          </a:stretch>
        </p:blipFill>
        <p:spPr bwMode="auto">
          <a:xfrm>
            <a:off x="685800" y="838200"/>
            <a:ext cx="6604536" cy="4581526"/>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228600"/>
          <a:ext cx="7696200" cy="3733799"/>
        </p:xfrm>
        <a:graphic>
          <a:graphicData uri="http://schemas.openxmlformats.org/drawingml/2006/table">
            <a:tbl>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997694">
                <a:tc>
                  <a:txBody>
                    <a:bodyPr/>
                    <a:lstStyle/>
                    <a:p>
                      <a:pPr algn="ctr" fontAlgn="t"/>
                      <a:r>
                        <a:rPr lang="en-US" sz="2400" b="1" dirty="0">
                          <a:solidFill>
                            <a:srgbClr val="000000"/>
                          </a:solidFill>
                          <a:latin typeface="Book Antiqua" pitchFamily="18" charset="0"/>
                        </a:rPr>
                        <a:t>Process</a:t>
                      </a:r>
                    </a:p>
                  </a:txBody>
                  <a:tcPr marL="81280" marR="81280" marT="81280" marB="81280">
                    <a:lnL w="9525" cap="flat" cmpd="sng" algn="ctr">
                      <a:solidFill>
                        <a:srgbClr val="001CB0"/>
                      </a:solidFill>
                      <a:prstDash val="solid"/>
                      <a:round/>
                      <a:headEnd type="none" w="med" len="med"/>
                      <a:tailEnd type="none" w="med" len="med"/>
                    </a:lnL>
                    <a:lnR w="9525" cap="flat" cmpd="sng" algn="ctr">
                      <a:solidFill>
                        <a:srgbClr val="001CB0"/>
                      </a:solidFill>
                      <a:prstDash val="solid"/>
                      <a:round/>
                      <a:headEnd type="none" w="med" len="med"/>
                      <a:tailEnd type="none" w="med" len="med"/>
                    </a:lnR>
                    <a:lnT w="9525" cap="flat" cmpd="sng" algn="ctr">
                      <a:solidFill>
                        <a:srgbClr val="001C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400" b="1" dirty="0">
                          <a:solidFill>
                            <a:srgbClr val="000000"/>
                          </a:solidFill>
                          <a:latin typeface="Book Antiqua" pitchFamily="18" charset="0"/>
                        </a:rPr>
                        <a:t>Need</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9525" cap="flat" cmpd="sng" algn="ctr">
                      <a:solidFill>
                        <a:srgbClr val="001CB0"/>
                      </a:solidFill>
                      <a:prstDash val="solid"/>
                      <a:round/>
                      <a:headEnd type="none" w="med" len="med"/>
                      <a:tailEnd type="none" w="med" len="med"/>
                    </a:lnL>
                    <a:lnR w="9525" cap="flat" cmpd="sng" algn="ctr">
                      <a:solidFill>
                        <a:srgbClr val="001CB0"/>
                      </a:solidFill>
                      <a:prstDash val="solid"/>
                      <a:round/>
                      <a:headEnd type="none" w="med" len="med"/>
                      <a:tailEnd type="none" w="med" len="med"/>
                    </a:lnR>
                    <a:lnT w="9525" cap="flat" cmpd="sng" algn="ctr">
                      <a:solidFill>
                        <a:srgbClr val="001CB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47221">
                <a:tc>
                  <a:txBody>
                    <a:bodyPr/>
                    <a:lstStyle/>
                    <a:p>
                      <a:pPr algn="ctr" fontAlgn="t"/>
                      <a:r>
                        <a:rPr lang="en-US" sz="2400" b="0" dirty="0">
                          <a:solidFill>
                            <a:srgbClr val="000000"/>
                          </a:solidFill>
                          <a:latin typeface="Book Antiqua" pitchFamily="18" charset="0"/>
                        </a:rPr>
                        <a:t>P1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7         4         3</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7221">
                <a:tc>
                  <a:txBody>
                    <a:bodyPr/>
                    <a:lstStyle/>
                    <a:p>
                      <a:pPr algn="ctr" fontAlgn="t"/>
                      <a:r>
                        <a:rPr lang="en-US" sz="2400" b="0" dirty="0">
                          <a:solidFill>
                            <a:srgbClr val="000000"/>
                          </a:solidFill>
                          <a:latin typeface="Book Antiqua" pitchFamily="18" charset="0"/>
                        </a:rPr>
                        <a:t>P2</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400" b="0" dirty="0">
                          <a:solidFill>
                            <a:srgbClr val="000000"/>
                          </a:solidFill>
                          <a:latin typeface="Book Antiqua" pitchFamily="18" charset="0"/>
                        </a:rPr>
                        <a:t>1         2         2</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47221">
                <a:tc>
                  <a:txBody>
                    <a:bodyPr/>
                    <a:lstStyle/>
                    <a:p>
                      <a:pPr algn="ctr" fontAlgn="t"/>
                      <a:r>
                        <a:rPr lang="en-US" sz="2400" b="0" dirty="0">
                          <a:solidFill>
                            <a:srgbClr val="000000"/>
                          </a:solidFill>
                          <a:latin typeface="Book Antiqua" pitchFamily="18" charset="0"/>
                        </a:rPr>
                        <a:t>P3</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6         0         0</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47221">
                <a:tc>
                  <a:txBody>
                    <a:bodyPr/>
                    <a:lstStyle/>
                    <a:p>
                      <a:pPr algn="ctr" fontAlgn="t"/>
                      <a:r>
                        <a:rPr lang="en-US" sz="2400" b="0" dirty="0">
                          <a:solidFill>
                            <a:srgbClr val="000000"/>
                          </a:solidFill>
                          <a:latin typeface="Book Antiqua" pitchFamily="18" charset="0"/>
                        </a:rPr>
                        <a:t>P4</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2400" b="0" dirty="0">
                          <a:solidFill>
                            <a:srgbClr val="000000"/>
                          </a:solidFill>
                          <a:latin typeface="Book Antiqua" pitchFamily="18" charset="0"/>
                        </a:rPr>
                        <a:t>0         1         1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47221">
                <a:tc>
                  <a:txBody>
                    <a:bodyPr/>
                    <a:lstStyle/>
                    <a:p>
                      <a:pPr algn="ctr" fontAlgn="t"/>
                      <a:r>
                        <a:rPr lang="en-US" sz="2400" b="0" dirty="0">
                          <a:solidFill>
                            <a:srgbClr val="000000"/>
                          </a:solidFill>
                          <a:latin typeface="Book Antiqua" pitchFamily="18" charset="0"/>
                        </a:rPr>
                        <a:t>P5</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2400" b="0" dirty="0">
                          <a:solidFill>
                            <a:srgbClr val="000000"/>
                          </a:solidFill>
                          <a:latin typeface="Book Antiqua" pitchFamily="18" charset="0"/>
                        </a:rPr>
                        <a:t>4         3         1</a:t>
                      </a:r>
                    </a:p>
                  </a:txBody>
                  <a:tcPr marL="54187" marR="54187" marT="54187" marB="541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3" name="Table 2"/>
          <p:cNvGraphicFramePr>
            <a:graphicFrameLocks noGrp="1"/>
          </p:cNvGraphicFramePr>
          <p:nvPr/>
        </p:nvGraphicFramePr>
        <p:xfrm>
          <a:off x="3124200" y="4191000"/>
          <a:ext cx="2337288" cy="1757167"/>
        </p:xfrm>
        <a:graphic>
          <a:graphicData uri="http://schemas.openxmlformats.org/drawingml/2006/table">
            <a:tbl>
              <a:tblPr/>
              <a:tblGrid>
                <a:gridCol w="2337288">
                  <a:extLst>
                    <a:ext uri="{9D8B030D-6E8A-4147-A177-3AD203B41FA5}">
                      <a16:colId xmlns:a16="http://schemas.microsoft.com/office/drawing/2014/main" val="20000"/>
                    </a:ext>
                  </a:extLst>
                </a:gridCol>
              </a:tblGrid>
              <a:tr h="990600">
                <a:tc>
                  <a:txBody>
                    <a:bodyPr/>
                    <a:lstStyle/>
                    <a:p>
                      <a:pPr algn="ctr" fontAlgn="t"/>
                      <a:r>
                        <a:rPr lang="en-US" sz="2400" b="1" dirty="0">
                          <a:solidFill>
                            <a:srgbClr val="000000"/>
                          </a:solidFill>
                          <a:latin typeface="Book Antiqua" pitchFamily="18" charset="0"/>
                        </a:rPr>
                        <a:t>Available</a:t>
                      </a:r>
                      <a:br>
                        <a:rPr lang="en-US" sz="2400" b="1" dirty="0">
                          <a:solidFill>
                            <a:srgbClr val="000000"/>
                          </a:solidFill>
                          <a:latin typeface="Book Antiqua" pitchFamily="18" charset="0"/>
                        </a:rPr>
                      </a:br>
                      <a:r>
                        <a:rPr lang="en-US" sz="2400" b="1" dirty="0">
                          <a:solidFill>
                            <a:srgbClr val="000000"/>
                          </a:solidFill>
                          <a:latin typeface="Book Antiqua" pitchFamily="18" charset="0"/>
                        </a:rPr>
                        <a:t>A         B         C</a:t>
                      </a:r>
                    </a:p>
                  </a:txBody>
                  <a:tcPr marL="81280" marR="81280" marT="81280" marB="812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766567">
                <a:tc>
                  <a:txBody>
                    <a:bodyPr/>
                    <a:lstStyle/>
                    <a:p>
                      <a:pPr algn="ctr" fontAlgn="t"/>
                      <a:r>
                        <a:rPr lang="en-US" sz="2400" dirty="0">
                          <a:solidFill>
                            <a:srgbClr val="000000"/>
                          </a:solidFill>
                          <a:latin typeface="Book Antiqua" pitchFamily="18" charset="0"/>
                        </a:rPr>
                        <a:t>3         3         2</a:t>
                      </a:r>
                    </a:p>
                  </a:txBody>
                  <a:tcPr marL="54187" marR="54187" marT="54187" marB="5418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029199"/>
          </a:xfrm>
        </p:spPr>
        <p:txBody>
          <a:bodyPr/>
          <a:lstStyle/>
          <a:p>
            <a:pPr algn="just">
              <a:buNone/>
            </a:pPr>
            <a:r>
              <a:rPr lang="en-US" dirty="0">
                <a:latin typeface="Book Antiqua" pitchFamily="18" charset="0"/>
              </a:rPr>
              <a:t>	Hence, we created the context of need matrix.</a:t>
            </a:r>
          </a:p>
          <a:p>
            <a:pPr algn="just">
              <a:buNone/>
            </a:pPr>
            <a:r>
              <a:rPr lang="en-US" b="1" dirty="0">
                <a:latin typeface="Book Antiqua" pitchFamily="18" charset="0"/>
              </a:rPr>
              <a:t>Ans. 2: Apply the Banker's Algorithm:</a:t>
            </a:r>
            <a:endParaRPr lang="en-US" dirty="0">
              <a:latin typeface="Book Antiqua" pitchFamily="18" charset="0"/>
            </a:endParaRPr>
          </a:p>
          <a:p>
            <a:pPr algn="just"/>
            <a:r>
              <a:rPr lang="en-US" b="1" dirty="0">
                <a:latin typeface="Book Antiqua" pitchFamily="18" charset="0"/>
              </a:rPr>
              <a:t>Available Resources </a:t>
            </a:r>
            <a:r>
              <a:rPr lang="en-US" dirty="0">
                <a:latin typeface="Book Antiqua" pitchFamily="18" charset="0"/>
              </a:rPr>
              <a:t>of A, B and C are 3, 3, and 2.</a:t>
            </a:r>
          </a:p>
          <a:p>
            <a:pPr algn="just"/>
            <a:r>
              <a:rPr lang="en-US" dirty="0">
                <a:latin typeface="Book Antiqua" pitchFamily="18" charset="0"/>
              </a:rPr>
              <a:t>Now we check if each type of resource request is available for each process.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458200" cy="6248400"/>
          </a:xfrm>
        </p:spPr>
        <p:txBody>
          <a:bodyPr>
            <a:normAutofit fontScale="92500" lnSpcReduction="20000"/>
          </a:bodyPr>
          <a:lstStyle/>
          <a:p>
            <a:pPr algn="just">
              <a:buNone/>
            </a:pPr>
            <a:r>
              <a:rPr lang="en-US" b="1" dirty="0">
                <a:latin typeface="Book Antiqua" pitchFamily="18" charset="0"/>
              </a:rPr>
              <a:t>Step 1:</a:t>
            </a:r>
            <a:r>
              <a:rPr lang="en-US" dirty="0">
                <a:latin typeface="Book Antiqua" pitchFamily="18" charset="0"/>
              </a:rPr>
              <a:t> </a:t>
            </a:r>
            <a:r>
              <a:rPr lang="en-US" b="1" dirty="0">
                <a:latin typeface="Book Antiqua" pitchFamily="18" charset="0"/>
              </a:rPr>
              <a:t>For Process P1:</a:t>
            </a:r>
          </a:p>
          <a:p>
            <a:pPr algn="just">
              <a:buNone/>
            </a:pPr>
            <a:r>
              <a:rPr lang="en-US" dirty="0">
                <a:latin typeface="Book Antiqua" pitchFamily="18" charset="0"/>
              </a:rPr>
              <a:t>Need &lt;= Available</a:t>
            </a:r>
          </a:p>
          <a:p>
            <a:pPr algn="just">
              <a:buNone/>
            </a:pPr>
            <a:r>
              <a:rPr lang="en-US" dirty="0">
                <a:latin typeface="Book Antiqua" pitchFamily="18" charset="0"/>
              </a:rPr>
              <a:t>7, 4, 3 &lt;= 3, 3, 2 condition is </a:t>
            </a:r>
            <a:r>
              <a:rPr lang="en-US" b="1" dirty="0">
                <a:latin typeface="Book Antiqua" pitchFamily="18" charset="0"/>
              </a:rPr>
              <a:t>false</a:t>
            </a:r>
            <a:r>
              <a:rPr lang="en-US" dirty="0">
                <a:latin typeface="Book Antiqua" pitchFamily="18" charset="0"/>
              </a:rPr>
              <a:t>.</a:t>
            </a:r>
          </a:p>
          <a:p>
            <a:pPr algn="just">
              <a:buNone/>
            </a:pPr>
            <a:r>
              <a:rPr lang="en-US" b="1" dirty="0">
                <a:latin typeface="Book Antiqua" pitchFamily="18" charset="0"/>
              </a:rPr>
              <a:t>So, we examine another process, P2.</a:t>
            </a:r>
          </a:p>
          <a:p>
            <a:pPr algn="just">
              <a:buNone/>
            </a:pPr>
            <a:endParaRPr lang="en-US" dirty="0">
              <a:latin typeface="Book Antiqua" pitchFamily="18" charset="0"/>
            </a:endParaRPr>
          </a:p>
          <a:p>
            <a:pPr algn="just">
              <a:buNone/>
            </a:pPr>
            <a:r>
              <a:rPr lang="en-US" b="1" dirty="0">
                <a:latin typeface="Book Antiqua" pitchFamily="18" charset="0"/>
              </a:rPr>
              <a:t>Step 2:</a:t>
            </a:r>
            <a:r>
              <a:rPr lang="en-US" dirty="0">
                <a:latin typeface="Book Antiqua" pitchFamily="18" charset="0"/>
              </a:rPr>
              <a:t> </a:t>
            </a:r>
            <a:r>
              <a:rPr lang="en-US" b="1" dirty="0">
                <a:latin typeface="Book Antiqua" pitchFamily="18" charset="0"/>
              </a:rPr>
              <a:t>For Process P2</a:t>
            </a:r>
          </a:p>
          <a:p>
            <a:pPr algn="just">
              <a:buNone/>
            </a:pPr>
            <a:r>
              <a:rPr lang="en-US" dirty="0">
                <a:latin typeface="Book Antiqua" pitchFamily="18" charset="0"/>
              </a:rPr>
              <a:t>Need &lt;= Available</a:t>
            </a:r>
          </a:p>
          <a:p>
            <a:pPr algn="just">
              <a:buNone/>
            </a:pPr>
            <a:r>
              <a:rPr lang="en-US" dirty="0">
                <a:latin typeface="Book Antiqua" pitchFamily="18" charset="0"/>
              </a:rPr>
              <a:t>1, 2, 2 &lt;= 3, 3, 2 condition </a:t>
            </a:r>
            <a:r>
              <a:rPr lang="en-US" b="1" dirty="0">
                <a:latin typeface="Book Antiqua" pitchFamily="18" charset="0"/>
              </a:rPr>
              <a:t>true</a:t>
            </a:r>
            <a:endParaRPr lang="en-US" dirty="0">
              <a:latin typeface="Book Antiqua" pitchFamily="18" charset="0"/>
            </a:endParaRPr>
          </a:p>
          <a:p>
            <a:pPr algn="just">
              <a:buNone/>
            </a:pPr>
            <a:r>
              <a:rPr lang="en-US" dirty="0">
                <a:latin typeface="Book Antiqua" pitchFamily="18" charset="0"/>
              </a:rPr>
              <a:t>New available = available + Allocation</a:t>
            </a:r>
          </a:p>
          <a:p>
            <a:pPr algn="just">
              <a:buNone/>
            </a:pPr>
            <a:r>
              <a:rPr lang="en-US" b="1" dirty="0">
                <a:latin typeface="Book Antiqua" pitchFamily="18" charset="0"/>
              </a:rPr>
              <a:t>(3, 3, 2) + (2, 0, 0) =&gt; 5, 3, 2 (Current Availability of Resources)</a:t>
            </a:r>
          </a:p>
          <a:p>
            <a:pPr algn="just">
              <a:buNone/>
            </a:pPr>
            <a:endParaRPr lang="en-US" dirty="0">
              <a:latin typeface="Book Antiqua" pitchFamily="18" charset="0"/>
            </a:endParaRPr>
          </a:p>
          <a:p>
            <a:pPr algn="just">
              <a:buNone/>
            </a:pPr>
            <a:r>
              <a:rPr lang="en-US" b="1" dirty="0">
                <a:latin typeface="Book Antiqua" pitchFamily="18" charset="0"/>
              </a:rPr>
              <a:t>Similarly, we examine another process P3.</a:t>
            </a:r>
            <a:endParaRPr lang="en-US" dirty="0">
              <a:latin typeface="Book Antiqua" pitchFamily="18" charset="0"/>
            </a:endParaRP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534400" cy="5867400"/>
          </a:xfrm>
        </p:spPr>
        <p:txBody>
          <a:bodyPr>
            <a:normAutofit lnSpcReduction="10000"/>
          </a:bodyPr>
          <a:lstStyle/>
          <a:p>
            <a:pPr>
              <a:buNone/>
            </a:pPr>
            <a:r>
              <a:rPr lang="en-US" b="1" dirty="0">
                <a:latin typeface="Book Antiqua" pitchFamily="18" charset="0"/>
              </a:rPr>
              <a:t>Step 3:</a:t>
            </a:r>
            <a:r>
              <a:rPr lang="en-US" dirty="0">
                <a:latin typeface="Book Antiqua" pitchFamily="18" charset="0"/>
              </a:rPr>
              <a:t> For Process </a:t>
            </a:r>
            <a:r>
              <a:rPr lang="en-US" b="1" dirty="0">
                <a:latin typeface="Book Antiqua" pitchFamily="18" charset="0"/>
              </a:rPr>
              <a:t>P3</a:t>
            </a:r>
            <a:r>
              <a:rPr lang="en-US" dirty="0">
                <a:latin typeface="Book Antiqua" pitchFamily="18" charset="0"/>
              </a:rPr>
              <a:t>:</a:t>
            </a:r>
          </a:p>
          <a:p>
            <a:pPr>
              <a:buNone/>
            </a:pPr>
            <a:r>
              <a:rPr lang="en-US" dirty="0">
                <a:latin typeface="Book Antiqua" pitchFamily="18" charset="0"/>
              </a:rPr>
              <a:t>	P3 Need &lt;= Available</a:t>
            </a:r>
          </a:p>
          <a:p>
            <a:pPr>
              <a:buNone/>
            </a:pPr>
            <a:r>
              <a:rPr lang="en-US" dirty="0">
                <a:latin typeface="Book Antiqua" pitchFamily="18" charset="0"/>
              </a:rPr>
              <a:t>	6, 0, 0 &lt; = 5, 3, 2 condition is </a:t>
            </a:r>
            <a:r>
              <a:rPr lang="en-US" b="1" dirty="0">
                <a:latin typeface="Book Antiqua" pitchFamily="18" charset="0"/>
              </a:rPr>
              <a:t>false</a:t>
            </a:r>
            <a:r>
              <a:rPr lang="en-US" dirty="0">
                <a:latin typeface="Book Antiqua" pitchFamily="18" charset="0"/>
              </a:rPr>
              <a:t>.</a:t>
            </a:r>
          </a:p>
          <a:p>
            <a:pPr>
              <a:buNone/>
            </a:pPr>
            <a:r>
              <a:rPr lang="en-US" b="1" dirty="0">
                <a:latin typeface="Book Antiqua" pitchFamily="18" charset="0"/>
              </a:rPr>
              <a:t>Similarly, we examine another process, P4.</a:t>
            </a:r>
            <a:endParaRPr lang="en-US" dirty="0">
              <a:latin typeface="Book Antiqua" pitchFamily="18" charset="0"/>
            </a:endParaRPr>
          </a:p>
          <a:p>
            <a:pPr>
              <a:buNone/>
            </a:pPr>
            <a:r>
              <a:rPr lang="en-US" b="1" dirty="0">
                <a:latin typeface="Book Antiqua" pitchFamily="18" charset="0"/>
              </a:rPr>
              <a:t>	Step 4:</a:t>
            </a:r>
            <a:r>
              <a:rPr lang="en-US" dirty="0">
                <a:latin typeface="Book Antiqua" pitchFamily="18" charset="0"/>
              </a:rPr>
              <a:t> For Process P4:</a:t>
            </a:r>
          </a:p>
          <a:p>
            <a:pPr>
              <a:buNone/>
            </a:pPr>
            <a:r>
              <a:rPr lang="en-US" dirty="0">
                <a:latin typeface="Book Antiqua" pitchFamily="18" charset="0"/>
              </a:rPr>
              <a:t>	P4 Need &lt;= Available</a:t>
            </a:r>
          </a:p>
          <a:p>
            <a:pPr>
              <a:buNone/>
            </a:pPr>
            <a:r>
              <a:rPr lang="en-US" dirty="0">
                <a:latin typeface="Book Antiqua" pitchFamily="18" charset="0"/>
              </a:rPr>
              <a:t>	0, 1, 1 &lt;= 5, 3, 2 condition is </a:t>
            </a:r>
            <a:r>
              <a:rPr lang="en-US" b="1" dirty="0">
                <a:latin typeface="Book Antiqua" pitchFamily="18" charset="0"/>
              </a:rPr>
              <a:t>true</a:t>
            </a:r>
            <a:endParaRPr lang="en-US" dirty="0">
              <a:latin typeface="Book Antiqua" pitchFamily="18" charset="0"/>
            </a:endParaRPr>
          </a:p>
          <a:p>
            <a:pPr>
              <a:buNone/>
            </a:pPr>
            <a:r>
              <a:rPr lang="en-US" dirty="0">
                <a:latin typeface="Book Antiqua" pitchFamily="18" charset="0"/>
              </a:rPr>
              <a:t>	New Available resource = Available + Allocation</a:t>
            </a:r>
          </a:p>
          <a:p>
            <a:pPr>
              <a:buNone/>
            </a:pPr>
            <a:r>
              <a:rPr lang="en-US" dirty="0">
                <a:latin typeface="Book Antiqua" pitchFamily="18" charset="0"/>
              </a:rPr>
              <a:t>	5, 3, 2 + 2, 1, 1 =&gt; </a:t>
            </a:r>
            <a:r>
              <a:rPr lang="en-US" b="1" dirty="0">
                <a:latin typeface="Book Antiqua" pitchFamily="18" charset="0"/>
              </a:rPr>
              <a:t>7, 4, 3</a:t>
            </a:r>
          </a:p>
          <a:p>
            <a:pPr>
              <a:buNone/>
            </a:pPr>
            <a:r>
              <a:rPr lang="en-US" b="1" dirty="0">
                <a:latin typeface="Book Antiqua" pitchFamily="18" charset="0"/>
              </a:rPr>
              <a:t>Similarly, we examine another process P5.</a:t>
            </a:r>
            <a:endParaRPr lang="en-US" dirty="0">
              <a:latin typeface="Book Antiqua" pitchFamily="18" charset="0"/>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324600"/>
          </a:xfrm>
        </p:spPr>
        <p:txBody>
          <a:bodyPr>
            <a:normAutofit fontScale="85000" lnSpcReduction="20000"/>
          </a:bodyPr>
          <a:lstStyle/>
          <a:p>
            <a:pPr>
              <a:buNone/>
            </a:pPr>
            <a:r>
              <a:rPr lang="en-US" b="1" dirty="0">
                <a:latin typeface="Book Antiqua" pitchFamily="18" charset="0"/>
              </a:rPr>
              <a:t>Step 5: For Process P5:</a:t>
            </a:r>
          </a:p>
          <a:p>
            <a:pPr>
              <a:buNone/>
            </a:pPr>
            <a:r>
              <a:rPr lang="en-US" dirty="0">
                <a:latin typeface="Book Antiqua" pitchFamily="18" charset="0"/>
              </a:rPr>
              <a:t>P5 Need &lt;= Available</a:t>
            </a:r>
          </a:p>
          <a:p>
            <a:pPr>
              <a:buNone/>
            </a:pPr>
            <a:r>
              <a:rPr lang="en-US" dirty="0">
                <a:latin typeface="Book Antiqua" pitchFamily="18" charset="0"/>
              </a:rPr>
              <a:t>4, 3, 1 &lt;= 7, 4, 3 condition is </a:t>
            </a:r>
            <a:r>
              <a:rPr lang="en-US" b="1" dirty="0">
                <a:latin typeface="Book Antiqua" pitchFamily="18" charset="0"/>
              </a:rPr>
              <a:t>true</a:t>
            </a:r>
            <a:endParaRPr lang="en-US" dirty="0">
              <a:latin typeface="Book Antiqua" pitchFamily="18" charset="0"/>
            </a:endParaRPr>
          </a:p>
          <a:p>
            <a:pPr>
              <a:buNone/>
            </a:pPr>
            <a:r>
              <a:rPr lang="en-US" b="1" dirty="0">
                <a:latin typeface="Book Antiqua" pitchFamily="18" charset="0"/>
              </a:rPr>
              <a:t>New available resource = Available + Allocation</a:t>
            </a:r>
          </a:p>
          <a:p>
            <a:pPr>
              <a:buNone/>
            </a:pPr>
            <a:r>
              <a:rPr lang="en-US" dirty="0">
                <a:latin typeface="Book Antiqua" pitchFamily="18" charset="0"/>
              </a:rPr>
              <a:t>7, 4, 3 + 0, 0, 2 =&gt; </a:t>
            </a:r>
            <a:r>
              <a:rPr lang="en-US" b="1" dirty="0">
                <a:latin typeface="Book Antiqua" pitchFamily="18" charset="0"/>
              </a:rPr>
              <a:t>7, 4, 5</a:t>
            </a:r>
          </a:p>
          <a:p>
            <a:pPr>
              <a:buNone/>
            </a:pPr>
            <a:endParaRPr lang="en-US" dirty="0">
              <a:latin typeface="Book Antiqua" pitchFamily="18" charset="0"/>
            </a:endParaRPr>
          </a:p>
          <a:p>
            <a:pPr>
              <a:buNone/>
            </a:pPr>
            <a:r>
              <a:rPr lang="en-US" b="1" dirty="0">
                <a:latin typeface="Book Antiqua" pitchFamily="18" charset="0"/>
              </a:rPr>
              <a:t>Now, we again examine each type of resource request for processes P1 and P3.</a:t>
            </a:r>
          </a:p>
          <a:p>
            <a:pPr>
              <a:buNone/>
            </a:pPr>
            <a:endParaRPr lang="en-US" b="1" dirty="0">
              <a:latin typeface="Book Antiqua" pitchFamily="18" charset="0"/>
            </a:endParaRPr>
          </a:p>
          <a:p>
            <a:pPr>
              <a:buNone/>
            </a:pPr>
            <a:r>
              <a:rPr lang="en-US" b="1" dirty="0">
                <a:latin typeface="Book Antiqua" pitchFamily="18" charset="0"/>
              </a:rPr>
              <a:t>Step 6: For Process P1:</a:t>
            </a:r>
          </a:p>
          <a:p>
            <a:pPr>
              <a:buNone/>
            </a:pPr>
            <a:r>
              <a:rPr lang="en-US" dirty="0">
                <a:latin typeface="Book Antiqua" pitchFamily="18" charset="0"/>
              </a:rPr>
              <a:t>P1 Need &lt;= Available</a:t>
            </a:r>
          </a:p>
          <a:p>
            <a:pPr>
              <a:buNone/>
            </a:pPr>
            <a:r>
              <a:rPr lang="en-US" dirty="0">
                <a:latin typeface="Book Antiqua" pitchFamily="18" charset="0"/>
              </a:rPr>
              <a:t>7, 4, 3 &lt;= 7, 4, 5 condition is </a:t>
            </a:r>
            <a:r>
              <a:rPr lang="en-US" b="1" dirty="0">
                <a:latin typeface="Book Antiqua" pitchFamily="18" charset="0"/>
              </a:rPr>
              <a:t>true</a:t>
            </a:r>
            <a:endParaRPr lang="en-US" dirty="0">
              <a:latin typeface="Book Antiqua" pitchFamily="18" charset="0"/>
            </a:endParaRPr>
          </a:p>
          <a:p>
            <a:pPr>
              <a:buNone/>
            </a:pPr>
            <a:r>
              <a:rPr lang="en-US" b="1" dirty="0">
                <a:latin typeface="Book Antiqua" pitchFamily="18" charset="0"/>
              </a:rPr>
              <a:t>New Available Resource = Available + Allocation</a:t>
            </a:r>
          </a:p>
          <a:p>
            <a:pPr>
              <a:buNone/>
            </a:pPr>
            <a:r>
              <a:rPr lang="en-US" dirty="0">
                <a:latin typeface="Book Antiqua" pitchFamily="18" charset="0"/>
              </a:rPr>
              <a:t>7, 4, 5 + 0, 1, 0 =&gt; </a:t>
            </a:r>
            <a:r>
              <a:rPr lang="en-US" b="1" dirty="0">
                <a:latin typeface="Book Antiqua" pitchFamily="18" charset="0"/>
              </a:rPr>
              <a:t>7, 5, 5</a:t>
            </a:r>
          </a:p>
          <a:p>
            <a:pPr>
              <a:buNone/>
            </a:pPr>
            <a:r>
              <a:rPr lang="en-US" b="1" dirty="0">
                <a:latin typeface="Book Antiqua" pitchFamily="18" charset="0"/>
              </a:rPr>
              <a:t>So, we examine another process P3.</a:t>
            </a:r>
            <a:endParaRPr lang="en-US" dirty="0">
              <a:latin typeface="Book Antiqua" pitchFamily="18" charset="0"/>
            </a:endParaRP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763000" cy="6019800"/>
          </a:xfrm>
        </p:spPr>
        <p:txBody>
          <a:bodyPr>
            <a:normAutofit fontScale="85000" lnSpcReduction="10000"/>
          </a:bodyPr>
          <a:lstStyle/>
          <a:p>
            <a:pPr algn="just">
              <a:buNone/>
            </a:pPr>
            <a:r>
              <a:rPr lang="en-US" b="1" dirty="0">
                <a:latin typeface="Book Antiqua" pitchFamily="18" charset="0"/>
              </a:rPr>
              <a:t>Step 7:</a:t>
            </a:r>
            <a:r>
              <a:rPr lang="en-US" dirty="0">
                <a:latin typeface="Book Antiqua" pitchFamily="18" charset="0"/>
              </a:rPr>
              <a:t> For Process P3:</a:t>
            </a:r>
          </a:p>
          <a:p>
            <a:pPr algn="just">
              <a:buNone/>
            </a:pPr>
            <a:r>
              <a:rPr lang="en-US" dirty="0">
                <a:latin typeface="Book Antiqua" pitchFamily="18" charset="0"/>
              </a:rPr>
              <a:t>	P3 Need &lt;= Available</a:t>
            </a:r>
          </a:p>
          <a:p>
            <a:pPr algn="just">
              <a:buNone/>
            </a:pPr>
            <a:r>
              <a:rPr lang="en-US" dirty="0">
                <a:latin typeface="Book Antiqua" pitchFamily="18" charset="0"/>
              </a:rPr>
              <a:t>	6, 0, 0 &lt;= 7, 5, 5 condition is true</a:t>
            </a:r>
          </a:p>
          <a:p>
            <a:pPr algn="just">
              <a:buNone/>
            </a:pPr>
            <a:r>
              <a:rPr lang="en-US" dirty="0">
                <a:latin typeface="Book Antiqua" pitchFamily="18" charset="0"/>
              </a:rPr>
              <a:t>	</a:t>
            </a:r>
            <a:r>
              <a:rPr lang="en-US" b="1" dirty="0">
                <a:latin typeface="Book Antiqua" pitchFamily="18" charset="0"/>
              </a:rPr>
              <a:t>New Available Resource = Available + Allocation</a:t>
            </a:r>
          </a:p>
          <a:p>
            <a:pPr algn="just">
              <a:buNone/>
            </a:pPr>
            <a:r>
              <a:rPr lang="en-US" dirty="0">
                <a:latin typeface="Book Antiqua" pitchFamily="18" charset="0"/>
              </a:rPr>
              <a:t>	7, 5, 5 + 3, 0, 2 =&gt; </a:t>
            </a:r>
            <a:r>
              <a:rPr lang="en-US" b="1" dirty="0">
                <a:latin typeface="Book Antiqua" pitchFamily="18" charset="0"/>
              </a:rPr>
              <a:t>10, 5, 7</a:t>
            </a:r>
          </a:p>
          <a:p>
            <a:pPr algn="just">
              <a:buNone/>
            </a:pPr>
            <a:endParaRPr lang="en-US" dirty="0">
              <a:latin typeface="Book Antiqua" pitchFamily="18" charset="0"/>
            </a:endParaRPr>
          </a:p>
          <a:p>
            <a:pPr algn="just">
              <a:buNone/>
            </a:pPr>
            <a:r>
              <a:rPr lang="en-US" b="1" dirty="0">
                <a:latin typeface="Book Antiqua" pitchFamily="18" charset="0"/>
              </a:rPr>
              <a:t>	Hence, we execute the banker's algorithm to find the safe state and the safe sequence like P2, P4, P5, P1 and P3.</a:t>
            </a:r>
          </a:p>
          <a:p>
            <a:pPr algn="just">
              <a:buNone/>
            </a:pPr>
            <a:endParaRPr lang="en-US" dirty="0">
              <a:latin typeface="Book Antiqua" pitchFamily="18" charset="0"/>
            </a:endParaRPr>
          </a:p>
          <a:p>
            <a:pPr algn="just">
              <a:buNone/>
            </a:pPr>
            <a:r>
              <a:rPr lang="en-US" b="1" dirty="0">
                <a:latin typeface="Book Antiqua" pitchFamily="18" charset="0"/>
              </a:rPr>
              <a:t>	Ans. 3:</a:t>
            </a:r>
            <a:r>
              <a:rPr lang="en-US" dirty="0">
                <a:latin typeface="Book Antiqua" pitchFamily="18" charset="0"/>
              </a:rPr>
              <a:t> For granting the Request (1, 0, 2), first we have to check that </a:t>
            </a:r>
            <a:r>
              <a:rPr lang="en-US" b="1" dirty="0">
                <a:latin typeface="Book Antiqua" pitchFamily="18" charset="0"/>
              </a:rPr>
              <a:t>Request &lt;= Available</a:t>
            </a:r>
            <a:r>
              <a:rPr lang="en-US" dirty="0">
                <a:latin typeface="Book Antiqua" pitchFamily="18" charset="0"/>
              </a:rPr>
              <a:t>, that is (1, 0, 2) &lt;= (3, 3, 2), since the condition is true. So the process P1 gets the request immediately.</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1905000"/>
          </a:xfrm>
        </p:spPr>
        <p:txBody>
          <a:bodyPr>
            <a:normAutofit fontScale="77500" lnSpcReduction="20000"/>
          </a:bodyPr>
          <a:lstStyle/>
          <a:p>
            <a:pPr algn="just">
              <a:buNone/>
            </a:pPr>
            <a:r>
              <a:rPr lang="fr-FR" b="1" dirty="0"/>
              <a:t>	</a:t>
            </a:r>
            <a:r>
              <a:rPr lang="fr-FR" b="1" dirty="0" err="1">
                <a:latin typeface="Book Antiqua" pitchFamily="18" charset="0"/>
              </a:rPr>
              <a:t>C</a:t>
            </a:r>
            <a:r>
              <a:rPr lang="fr-FR" dirty="0" err="1">
                <a:latin typeface="Book Antiqua" pitchFamily="18" charset="0"/>
              </a:rPr>
              <a:t>urrent</a:t>
            </a:r>
            <a:r>
              <a:rPr lang="fr-FR" dirty="0">
                <a:latin typeface="Book Antiqua" pitchFamily="18" charset="0"/>
              </a:rPr>
              <a:t> </a:t>
            </a:r>
            <a:r>
              <a:rPr lang="fr-FR" dirty="0" err="1">
                <a:latin typeface="Book Antiqua" pitchFamily="18" charset="0"/>
              </a:rPr>
              <a:t>available</a:t>
            </a:r>
            <a:r>
              <a:rPr lang="fr-FR" dirty="0">
                <a:latin typeface="Book Antiqua" pitchFamily="18" charset="0"/>
              </a:rPr>
              <a:t> = Total avalable – </a:t>
            </a:r>
            <a:r>
              <a:rPr lang="fr-FR" dirty="0" err="1">
                <a:latin typeface="Book Antiqua" pitchFamily="18" charset="0"/>
              </a:rPr>
              <a:t>Current</a:t>
            </a:r>
            <a:r>
              <a:rPr lang="fr-FR" dirty="0">
                <a:latin typeface="Book Antiqua" pitchFamily="18" charset="0"/>
              </a:rPr>
              <a:t> allocation or  </a:t>
            </a:r>
            <a:r>
              <a:rPr lang="fr-FR" dirty="0" err="1">
                <a:latin typeface="Book Antiqua" pitchFamily="18" charset="0"/>
              </a:rPr>
              <a:t>Current</a:t>
            </a:r>
            <a:r>
              <a:rPr lang="fr-FR" dirty="0">
                <a:latin typeface="Book Antiqua" pitchFamily="18" charset="0"/>
              </a:rPr>
              <a:t> </a:t>
            </a:r>
            <a:r>
              <a:rPr lang="fr-FR" dirty="0" err="1">
                <a:latin typeface="Book Antiqua" pitchFamily="18" charset="0"/>
              </a:rPr>
              <a:t>Resources</a:t>
            </a:r>
            <a:r>
              <a:rPr lang="fr-FR" dirty="0">
                <a:latin typeface="Book Antiqua" pitchFamily="18" charset="0"/>
              </a:rPr>
              <a:t>. </a:t>
            </a:r>
            <a:r>
              <a:rPr lang="en-US" dirty="0">
                <a:solidFill>
                  <a:srgbClr val="000000"/>
                </a:solidFill>
                <a:latin typeface="Book Antiqua" pitchFamily="18" charset="0"/>
                <a:cs typeface="Segoe UI" pitchFamily="34" charset="0"/>
              </a:rPr>
              <a:t>Let's understand it by an example:</a:t>
            </a:r>
            <a:endParaRPr lang="en-US" sz="1800" dirty="0">
              <a:solidFill>
                <a:srgbClr val="000000"/>
              </a:solidFill>
              <a:latin typeface="Book Antiqua" pitchFamily="18" charset="0"/>
              <a:cs typeface="Arial" pitchFamily="34" charset="0"/>
            </a:endParaRPr>
          </a:p>
          <a:p>
            <a:pPr algn="just">
              <a:buNone/>
            </a:pPr>
            <a:r>
              <a:rPr lang="en-US" sz="1800" dirty="0">
                <a:solidFill>
                  <a:srgbClr val="000000"/>
                </a:solidFill>
                <a:latin typeface="Book Antiqua" pitchFamily="18" charset="0"/>
                <a:cs typeface="Arial" pitchFamily="34" charset="0"/>
              </a:rPr>
              <a:t>	</a:t>
            </a:r>
            <a:r>
              <a:rPr lang="en-US" dirty="0">
                <a:solidFill>
                  <a:srgbClr val="000000"/>
                </a:solidFill>
                <a:latin typeface="Book Antiqua" pitchFamily="18" charset="0"/>
                <a:cs typeface="Segoe UI" pitchFamily="34" charset="0"/>
              </a:rPr>
              <a:t>Consider the following 3 process total resources are given for </a:t>
            </a:r>
            <a:r>
              <a:rPr lang="en-US" b="1" dirty="0">
                <a:solidFill>
                  <a:srgbClr val="000000"/>
                </a:solidFill>
                <a:latin typeface="Book Antiqua" pitchFamily="18" charset="0"/>
                <a:cs typeface="Segoe UI" pitchFamily="34" charset="0"/>
              </a:rPr>
              <a:t>A= 6, B= 5, C= 7, D = 6 // Available</a:t>
            </a:r>
            <a:endParaRPr lang="en-US" dirty="0">
              <a:solidFill>
                <a:srgbClr val="000000"/>
              </a:solidFill>
              <a:latin typeface="Book Antiqua" pitchFamily="18" charset="0"/>
              <a:cs typeface="Segoe UI" pitchFamily="34" charset="0"/>
            </a:endParaRPr>
          </a:p>
          <a:p>
            <a:pPr>
              <a:buNone/>
            </a:pPr>
            <a:r>
              <a:rPr lang="fr-FR" dirty="0">
                <a:latin typeface="Book Antiqua" pitchFamily="18" charset="0"/>
              </a:rPr>
              <a:t> </a:t>
            </a:r>
            <a:endParaRPr lang="en-US" dirty="0">
              <a:latin typeface="Book Antiqua" pitchFamily="18" charset="0"/>
            </a:endParaRPr>
          </a:p>
        </p:txBody>
      </p:sp>
      <p:sp>
        <p:nvSpPr>
          <p:cNvPr id="41985" name="Rectangle 1"/>
          <p:cNvSpPr>
            <a:spLocks noChangeArrowheads="1"/>
          </p:cNvSpPr>
          <p:nvPr/>
        </p:nvSpPr>
        <p:spPr bwMode="auto">
          <a:xfrm>
            <a:off x="228600" y="1828800"/>
            <a:ext cx="261610" cy="43088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Segoe UI" pitchFamily="34" charset="0"/>
                <a:cs typeface="Segoe UI" pitchFamily="34" charset="0"/>
              </a:rPr>
              <a:t>  </a:t>
            </a:r>
            <a:endParaRPr kumimoji="0" lang="en-US" sz="12100" b="0" i="0" u="none" strike="noStrike" cap="none" normalizeH="0" baseline="0" dirty="0">
              <a:ln>
                <a:noFill/>
              </a:ln>
              <a:solidFill>
                <a:srgbClr val="000000"/>
              </a:solidFill>
              <a:effectLst/>
              <a:latin typeface="Segoe UI" pitchFamily="34" charset="0"/>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a:ln>
                <a:noFill/>
              </a:ln>
              <a:solidFill>
                <a:srgbClr val="000000"/>
              </a:solidFill>
              <a:effectLst/>
              <a:latin typeface="Segoe UI" pitchFamily="34" charset="0"/>
              <a:cs typeface="Segoe UI" pitchFamily="34" charset="0"/>
            </a:endParaRPr>
          </a:p>
        </p:txBody>
      </p:sp>
      <p:sp>
        <p:nvSpPr>
          <p:cNvPr id="7" name="Content Placeholder 2"/>
          <p:cNvSpPr txBox="1">
            <a:spLocks/>
          </p:cNvSpPr>
          <p:nvPr/>
        </p:nvSpPr>
        <p:spPr>
          <a:xfrm>
            <a:off x="0" y="4343400"/>
            <a:ext cx="8991600" cy="2514600"/>
          </a:xfrm>
          <a:prstGeom prst="rect">
            <a:avLst/>
          </a:prstGeom>
        </p:spPr>
        <p:txBody>
          <a:bodyPr vert="horz" lIns="91440" tIns="45720" rIns="91440" bIns="45720" rtlCol="0">
            <a:normAutofit fontScale="85000" lnSpcReduction="20000"/>
          </a:bodyPr>
          <a:lstStyle/>
          <a:p>
            <a:r>
              <a:rPr kumimoji="0" lang="fr-FR" sz="3200" b="1" i="0" u="none" strike="noStrike" kern="1200" cap="none" spc="0" normalizeH="0" baseline="0" noProof="0" dirty="0">
                <a:ln>
                  <a:noFill/>
                </a:ln>
                <a:solidFill>
                  <a:schemeClr val="tx1"/>
                </a:solidFill>
                <a:effectLst/>
                <a:uLnTx/>
                <a:uFillTx/>
                <a:latin typeface="+mn-lt"/>
                <a:ea typeface="+mn-ea"/>
                <a:cs typeface="+mn-cs"/>
              </a:rPr>
              <a:t>	</a:t>
            </a:r>
            <a:r>
              <a:rPr lang="en-US" sz="3200" dirty="0"/>
              <a:t> </a:t>
            </a:r>
          </a:p>
          <a:p>
            <a:pPr algn="just"/>
            <a:r>
              <a:rPr lang="en-US" sz="3200" dirty="0">
                <a:latin typeface="Book Antiqua" pitchFamily="18" charset="0"/>
              </a:rPr>
              <a:t>First we find the need matrix by </a:t>
            </a:r>
            <a:r>
              <a:rPr lang="en-US" sz="3200" b="1" dirty="0">
                <a:latin typeface="Book Antiqua" pitchFamily="18" charset="0"/>
              </a:rPr>
              <a:t>Need= maximum – allocation</a:t>
            </a:r>
          </a:p>
          <a:p>
            <a:pPr algn="just"/>
            <a:r>
              <a:rPr lang="en-US" sz="3200" dirty="0">
                <a:latin typeface="Book Antiqua" pitchFamily="18" charset="0"/>
              </a:rPr>
              <a:t>Then find </a:t>
            </a:r>
            <a:r>
              <a:rPr lang="en-US" sz="3200" b="1" dirty="0">
                <a:latin typeface="Book Antiqua" pitchFamily="18" charset="0"/>
              </a:rPr>
              <a:t>available resources = total – allocated</a:t>
            </a:r>
            <a:endParaRPr lang="en-US" sz="3200" dirty="0">
              <a:latin typeface="Book Antiqua" pitchFamily="18" charset="0"/>
            </a:endParaRPr>
          </a:p>
          <a:p>
            <a:pPr algn="just"/>
            <a:r>
              <a:rPr lang="en-US" sz="3200" dirty="0">
                <a:latin typeface="Book Antiqua" pitchFamily="18" charset="0"/>
              </a:rPr>
              <a:t>A B C D( </a:t>
            </a:r>
            <a:r>
              <a:rPr lang="en-US" sz="3200" b="1" dirty="0">
                <a:latin typeface="Book Antiqua" pitchFamily="18" charset="0"/>
              </a:rPr>
              <a:t>6</a:t>
            </a:r>
            <a:r>
              <a:rPr lang="en-US" sz="3200" dirty="0">
                <a:latin typeface="Book Antiqua" pitchFamily="18" charset="0"/>
              </a:rPr>
              <a:t> </a:t>
            </a:r>
            <a:r>
              <a:rPr lang="en-US" sz="3200" b="1" dirty="0">
                <a:latin typeface="Book Antiqua" pitchFamily="18" charset="0"/>
              </a:rPr>
              <a:t>5 7</a:t>
            </a:r>
            <a:r>
              <a:rPr lang="en-US" sz="3200" dirty="0">
                <a:latin typeface="Book Antiqua" pitchFamily="18" charset="0"/>
              </a:rPr>
              <a:t> </a:t>
            </a:r>
            <a:r>
              <a:rPr lang="en-US" sz="3200" b="1" dirty="0">
                <a:latin typeface="Book Antiqua" pitchFamily="18" charset="0"/>
              </a:rPr>
              <a:t>6)</a:t>
            </a:r>
            <a:r>
              <a:rPr lang="en-US" sz="3200" dirty="0">
                <a:latin typeface="Book Antiqua" pitchFamily="18" charset="0"/>
              </a:rPr>
              <a:t> - A B C D( </a:t>
            </a:r>
            <a:r>
              <a:rPr lang="en-US" sz="3200" b="1" dirty="0">
                <a:latin typeface="Book Antiqua" pitchFamily="18" charset="0"/>
              </a:rPr>
              <a:t>3</a:t>
            </a:r>
            <a:r>
              <a:rPr lang="en-US" sz="3200" dirty="0">
                <a:latin typeface="Book Antiqua" pitchFamily="18" charset="0"/>
              </a:rPr>
              <a:t> </a:t>
            </a:r>
            <a:r>
              <a:rPr lang="en-US" sz="3200" b="1" dirty="0">
                <a:latin typeface="Book Antiqua" pitchFamily="18" charset="0"/>
              </a:rPr>
              <a:t>4 6 4)</a:t>
            </a:r>
            <a:r>
              <a:rPr lang="en-US" sz="3200" dirty="0">
                <a:latin typeface="Book Antiqua" pitchFamily="18" charset="0"/>
              </a:rPr>
              <a:t>= Available resources A B C D( </a:t>
            </a:r>
            <a:r>
              <a:rPr lang="en-US" sz="3200" b="1" dirty="0">
                <a:latin typeface="Book Antiqua" pitchFamily="18" charset="0"/>
              </a:rPr>
              <a:t>3</a:t>
            </a:r>
            <a:r>
              <a:rPr lang="en-US" sz="3200" dirty="0">
                <a:latin typeface="Book Antiqua" pitchFamily="18" charset="0"/>
              </a:rPr>
              <a:t> 1 </a:t>
            </a:r>
            <a:r>
              <a:rPr lang="en-US" sz="3200" b="1" dirty="0">
                <a:latin typeface="Book Antiqua" pitchFamily="18" charset="0"/>
              </a:rPr>
              <a:t>1</a:t>
            </a:r>
            <a:r>
              <a:rPr lang="en-US" sz="3200" dirty="0">
                <a:latin typeface="Book Antiqua" pitchFamily="18" charset="0"/>
              </a:rPr>
              <a:t> </a:t>
            </a:r>
            <a:r>
              <a:rPr lang="en-US" sz="3200" b="1" dirty="0">
                <a:latin typeface="Book Antiqua" pitchFamily="18" charset="0"/>
              </a:rPr>
              <a:t>2</a:t>
            </a:r>
            <a:r>
              <a:rPr lang="en-US" sz="3200" dirty="0">
                <a:latin typeface="Book Antiqua" pitchFamily="18" charset="0"/>
              </a:rPr>
              <a:t>) + (1+2+2+1)= (4 3 3 3) + (1 0 3 3)= (5 3 6 6) + (1 2 1 0)=</a:t>
            </a:r>
            <a:r>
              <a:rPr lang="en-US" sz="3200" b="1" dirty="0">
                <a:latin typeface="Book Antiqua" pitchFamily="18" charset="0"/>
              </a:rPr>
              <a:t>6 5 7 6</a:t>
            </a:r>
            <a:endParaRPr kumimoji="0" lang="en-US" sz="3200" b="1" i="0" u="none" strike="noStrike" kern="1200" cap="none" spc="0" normalizeH="0" baseline="0" noProof="0" dirty="0">
              <a:ln>
                <a:noFill/>
              </a:ln>
              <a:solidFill>
                <a:schemeClr val="tx1"/>
              </a:solidFill>
              <a:effectLst/>
              <a:uLnTx/>
              <a:uFillTx/>
              <a:latin typeface="Book Antiqua" pitchFamily="18" charset="0"/>
            </a:endParaRPr>
          </a:p>
        </p:txBody>
      </p:sp>
      <p:graphicFrame>
        <p:nvGraphicFramePr>
          <p:cNvPr id="6" name="Table 5"/>
          <p:cNvGraphicFramePr>
            <a:graphicFrameLocks noGrp="1"/>
          </p:cNvGraphicFramePr>
          <p:nvPr/>
        </p:nvGraphicFramePr>
        <p:xfrm>
          <a:off x="381000" y="1981200"/>
          <a:ext cx="8610598" cy="2346960"/>
        </p:xfrm>
        <a:graphic>
          <a:graphicData uri="http://schemas.openxmlformats.org/drawingml/2006/table">
            <a:tbl>
              <a:tblPr firstRow="1" bandRow="1"/>
              <a:tblGrid>
                <a:gridCol w="1330729">
                  <a:extLst>
                    <a:ext uri="{9D8B030D-6E8A-4147-A177-3AD203B41FA5}">
                      <a16:colId xmlns:a16="http://schemas.microsoft.com/office/drawing/2014/main" val="20000"/>
                    </a:ext>
                  </a:extLst>
                </a:gridCol>
                <a:gridCol w="574271">
                  <a:extLst>
                    <a:ext uri="{9D8B030D-6E8A-4147-A177-3AD203B41FA5}">
                      <a16:colId xmlns:a16="http://schemas.microsoft.com/office/drawing/2014/main" val="20001"/>
                    </a:ext>
                  </a:extLst>
                </a:gridCol>
                <a:gridCol w="521623">
                  <a:extLst>
                    <a:ext uri="{9D8B030D-6E8A-4147-A177-3AD203B41FA5}">
                      <a16:colId xmlns:a16="http://schemas.microsoft.com/office/drawing/2014/main" val="20002"/>
                    </a:ext>
                  </a:extLst>
                </a:gridCol>
                <a:gridCol w="469669">
                  <a:extLst>
                    <a:ext uri="{9D8B030D-6E8A-4147-A177-3AD203B41FA5}">
                      <a16:colId xmlns:a16="http://schemas.microsoft.com/office/drawing/2014/main" val="20003"/>
                    </a:ext>
                  </a:extLst>
                </a:gridCol>
                <a:gridCol w="626225">
                  <a:extLst>
                    <a:ext uri="{9D8B030D-6E8A-4147-A177-3AD203B41FA5}">
                      <a16:colId xmlns:a16="http://schemas.microsoft.com/office/drawing/2014/main" val="20004"/>
                    </a:ext>
                  </a:extLst>
                </a:gridCol>
                <a:gridCol w="626225">
                  <a:extLst>
                    <a:ext uri="{9D8B030D-6E8A-4147-A177-3AD203B41FA5}">
                      <a16:colId xmlns:a16="http://schemas.microsoft.com/office/drawing/2014/main" val="20005"/>
                    </a:ext>
                  </a:extLst>
                </a:gridCol>
                <a:gridCol w="704503">
                  <a:extLst>
                    <a:ext uri="{9D8B030D-6E8A-4147-A177-3AD203B41FA5}">
                      <a16:colId xmlns:a16="http://schemas.microsoft.com/office/drawing/2014/main" val="20006"/>
                    </a:ext>
                  </a:extLst>
                </a:gridCol>
                <a:gridCol w="626225">
                  <a:extLst>
                    <a:ext uri="{9D8B030D-6E8A-4147-A177-3AD203B41FA5}">
                      <a16:colId xmlns:a16="http://schemas.microsoft.com/office/drawing/2014/main" val="20007"/>
                    </a:ext>
                  </a:extLst>
                </a:gridCol>
                <a:gridCol w="626225">
                  <a:extLst>
                    <a:ext uri="{9D8B030D-6E8A-4147-A177-3AD203B41FA5}">
                      <a16:colId xmlns:a16="http://schemas.microsoft.com/office/drawing/2014/main" val="20008"/>
                    </a:ext>
                  </a:extLst>
                </a:gridCol>
                <a:gridCol w="626225">
                  <a:extLst>
                    <a:ext uri="{9D8B030D-6E8A-4147-A177-3AD203B41FA5}">
                      <a16:colId xmlns:a16="http://schemas.microsoft.com/office/drawing/2014/main" val="20009"/>
                    </a:ext>
                  </a:extLst>
                </a:gridCol>
                <a:gridCol w="547947">
                  <a:extLst>
                    <a:ext uri="{9D8B030D-6E8A-4147-A177-3AD203B41FA5}">
                      <a16:colId xmlns:a16="http://schemas.microsoft.com/office/drawing/2014/main" val="20010"/>
                    </a:ext>
                  </a:extLst>
                </a:gridCol>
                <a:gridCol w="626225">
                  <a:extLst>
                    <a:ext uri="{9D8B030D-6E8A-4147-A177-3AD203B41FA5}">
                      <a16:colId xmlns:a16="http://schemas.microsoft.com/office/drawing/2014/main" val="20011"/>
                    </a:ext>
                  </a:extLst>
                </a:gridCol>
                <a:gridCol w="704506">
                  <a:extLst>
                    <a:ext uri="{9D8B030D-6E8A-4147-A177-3AD203B41FA5}">
                      <a16:colId xmlns:a16="http://schemas.microsoft.com/office/drawing/2014/main" val="20012"/>
                    </a:ext>
                  </a:extLst>
                </a:gridCol>
              </a:tblGrid>
              <a:tr h="441960">
                <a:tc>
                  <a:txBody>
                    <a:bodyPr/>
                    <a:lstStyle/>
                    <a:p>
                      <a:pPr algn="ctr"/>
                      <a:r>
                        <a:rPr lang="en-US" sz="2400" b="1" dirty="0">
                          <a:latin typeface="Book Antiqua" pitchFamily="18" charset="0"/>
                        </a:rPr>
                        <a:t>Process</a:t>
                      </a:r>
                    </a:p>
                  </a:txBody>
                  <a:tcPr/>
                </a:tc>
                <a:tc gridSpan="4">
                  <a:txBody>
                    <a:bodyPr/>
                    <a:lstStyle/>
                    <a:p>
                      <a:pPr algn="ctr"/>
                      <a:r>
                        <a:rPr lang="en-US" sz="2400" b="1" dirty="0">
                          <a:latin typeface="Book Antiqua" pitchFamily="18" charset="0"/>
                        </a:rPr>
                        <a:t>Maximum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gridSpan="4">
                  <a:txBody>
                    <a:bodyPr/>
                    <a:lstStyle/>
                    <a:p>
                      <a:pPr algn="ctr"/>
                      <a:r>
                        <a:rPr lang="en-US" sz="2400" b="1" dirty="0">
                          <a:latin typeface="Book Antiqua" pitchFamily="18" charset="0"/>
                        </a:rPr>
                        <a:t>   Allocation </a:t>
                      </a:r>
                    </a:p>
                  </a:txBody>
                  <a:tcPr/>
                </a:tc>
                <a:tc hMerge="1">
                  <a:txBody>
                    <a:bodyPr/>
                    <a:lstStyle/>
                    <a:p>
                      <a:endParaRPr lang="en-US" dirty="0"/>
                    </a:p>
                  </a:txBody>
                  <a:tcPr/>
                </a:tc>
                <a:tc hMerge="1">
                  <a:txBody>
                    <a:bodyPr/>
                    <a:lstStyle/>
                    <a:p>
                      <a:endParaRPr lang="en-US" dirty="0"/>
                    </a:p>
                  </a:txBody>
                  <a:tcPr/>
                </a:tc>
                <a:tc hMerge="1">
                  <a:txBody>
                    <a:bodyPr/>
                    <a:lstStyle/>
                    <a:p>
                      <a:pPr algn="ctr"/>
                      <a:endParaRPr lang="en-US" b="1" dirty="0">
                        <a:latin typeface="Book Antiqua" pitchFamily="18" charset="0"/>
                      </a:endParaRPr>
                    </a:p>
                  </a:txBody>
                  <a:tcPr/>
                </a:tc>
                <a:tc gridSpan="4">
                  <a:txBody>
                    <a:bodyPr/>
                    <a:lstStyle/>
                    <a:p>
                      <a:pPr algn="ctr"/>
                      <a:r>
                        <a:rPr lang="en-US" sz="2400" b="1" dirty="0">
                          <a:latin typeface="Book Antiqua" pitchFamily="18" charset="0"/>
                        </a:rPr>
                        <a:t>Need</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41960">
                <a:tc>
                  <a:txBody>
                    <a:bodyPr/>
                    <a:lstStyle/>
                    <a:p>
                      <a:endParaRPr lang="en-US" sz="2400" dirty="0">
                        <a:latin typeface="Book Antiqua" pitchFamily="18" charset="0"/>
                      </a:endParaRPr>
                    </a:p>
                  </a:txBody>
                  <a:tcPr/>
                </a:tc>
                <a:tc>
                  <a:txBody>
                    <a:bodyPr/>
                    <a:lstStyle/>
                    <a:p>
                      <a:r>
                        <a:rPr lang="en-US" sz="2400" b="1" dirty="0">
                          <a:latin typeface="Book Antiqua" pitchFamily="18" charset="0"/>
                        </a:rPr>
                        <a:t>A</a:t>
                      </a:r>
                    </a:p>
                  </a:txBody>
                  <a:tcPr/>
                </a:tc>
                <a:tc>
                  <a:txBody>
                    <a:bodyPr/>
                    <a:lstStyle/>
                    <a:p>
                      <a:r>
                        <a:rPr lang="en-US" sz="2400" b="1" dirty="0">
                          <a:latin typeface="Book Antiqua" pitchFamily="18" charset="0"/>
                        </a:rPr>
                        <a:t>B</a:t>
                      </a:r>
                    </a:p>
                  </a:txBody>
                  <a:tcPr/>
                </a:tc>
                <a:tc>
                  <a:txBody>
                    <a:bodyPr/>
                    <a:lstStyle/>
                    <a:p>
                      <a:r>
                        <a:rPr lang="en-US" sz="2400" b="1" dirty="0">
                          <a:latin typeface="Book Antiqua" pitchFamily="18" charset="0"/>
                        </a:rPr>
                        <a:t>C</a:t>
                      </a:r>
                    </a:p>
                  </a:txBody>
                  <a:tcPr/>
                </a:tc>
                <a:tc>
                  <a:txBody>
                    <a:bodyPr/>
                    <a:lstStyle/>
                    <a:p>
                      <a:r>
                        <a:rPr lang="en-US" sz="2400" b="1" dirty="0">
                          <a:latin typeface="Book Antiqua" pitchFamily="18" charset="0"/>
                        </a:rPr>
                        <a:t>D</a:t>
                      </a:r>
                    </a:p>
                  </a:txBody>
                  <a:tcPr/>
                </a:tc>
                <a:tc>
                  <a:txBody>
                    <a:bodyPr/>
                    <a:lstStyle/>
                    <a:p>
                      <a:r>
                        <a:rPr lang="en-US" sz="2400" b="1" dirty="0">
                          <a:latin typeface="Book Antiqua" pitchFamily="18" charset="0"/>
                        </a:rPr>
                        <a:t>A</a:t>
                      </a:r>
                    </a:p>
                  </a:txBody>
                  <a:tcPr/>
                </a:tc>
                <a:tc>
                  <a:txBody>
                    <a:bodyPr/>
                    <a:lstStyle/>
                    <a:p>
                      <a:r>
                        <a:rPr lang="en-US" sz="2400" b="1" dirty="0">
                          <a:latin typeface="Book Antiqua" pitchFamily="18" charset="0"/>
                        </a:rPr>
                        <a:t>B</a:t>
                      </a:r>
                    </a:p>
                  </a:txBody>
                  <a:tcPr/>
                </a:tc>
                <a:tc>
                  <a:txBody>
                    <a:bodyPr/>
                    <a:lstStyle/>
                    <a:p>
                      <a:r>
                        <a:rPr lang="en-US" sz="2400" b="1" dirty="0">
                          <a:latin typeface="Book Antiqua" pitchFamily="18" charset="0"/>
                        </a:rPr>
                        <a:t>C</a:t>
                      </a:r>
                    </a:p>
                  </a:txBody>
                  <a:tcPr/>
                </a:tc>
                <a:tc>
                  <a:txBody>
                    <a:bodyPr/>
                    <a:lstStyle/>
                    <a:p>
                      <a:r>
                        <a:rPr lang="en-US" sz="2400" b="1" dirty="0">
                          <a:latin typeface="Book Antiqua" pitchFamily="18" charset="0"/>
                        </a:rPr>
                        <a:t>D</a:t>
                      </a:r>
                    </a:p>
                  </a:txBody>
                  <a:tcPr/>
                </a:tc>
                <a:tc>
                  <a:txBody>
                    <a:bodyPr/>
                    <a:lstStyle/>
                    <a:p>
                      <a:r>
                        <a:rPr lang="en-US" sz="2400" b="1" dirty="0">
                          <a:latin typeface="Book Antiqua" pitchFamily="18" charset="0"/>
                        </a:rPr>
                        <a:t>A</a:t>
                      </a:r>
                    </a:p>
                  </a:txBody>
                  <a:tcPr/>
                </a:tc>
                <a:tc>
                  <a:txBody>
                    <a:bodyPr/>
                    <a:lstStyle/>
                    <a:p>
                      <a:r>
                        <a:rPr lang="en-US" sz="2400" b="1" dirty="0">
                          <a:latin typeface="Book Antiqua" pitchFamily="18" charset="0"/>
                        </a:rPr>
                        <a:t>B</a:t>
                      </a:r>
                    </a:p>
                  </a:txBody>
                  <a:tcPr/>
                </a:tc>
                <a:tc>
                  <a:txBody>
                    <a:bodyPr/>
                    <a:lstStyle/>
                    <a:p>
                      <a:r>
                        <a:rPr lang="en-US" sz="2400" b="1">
                          <a:latin typeface="Book Antiqua" pitchFamily="18" charset="0"/>
                        </a:rPr>
                        <a:t>C</a:t>
                      </a:r>
                      <a:endParaRPr lang="en-US" sz="2400" b="1" dirty="0">
                        <a:latin typeface="Book Antiqua" pitchFamily="18" charset="0"/>
                      </a:endParaRPr>
                    </a:p>
                  </a:txBody>
                  <a:tcPr/>
                </a:tc>
                <a:tc>
                  <a:txBody>
                    <a:bodyPr/>
                    <a:lstStyle/>
                    <a:p>
                      <a:r>
                        <a:rPr lang="en-US" sz="2400" b="1" dirty="0">
                          <a:latin typeface="Book Antiqua" pitchFamily="18" charset="0"/>
                        </a:rPr>
                        <a:t>D</a:t>
                      </a:r>
                    </a:p>
                  </a:txBody>
                  <a:tcPr/>
                </a:tc>
                <a:extLst>
                  <a:ext uri="{0D108BD9-81ED-4DB2-BD59-A6C34878D82A}">
                    <a16:rowId xmlns:a16="http://schemas.microsoft.com/office/drawing/2014/main" val="10001"/>
                  </a:ext>
                </a:extLst>
              </a:tr>
              <a:tr h="441960">
                <a:tc>
                  <a:txBody>
                    <a:bodyPr/>
                    <a:lstStyle/>
                    <a:p>
                      <a:r>
                        <a:rPr lang="en-US" sz="2400" b="1" dirty="0">
                          <a:latin typeface="Book Antiqua" pitchFamily="18" charset="0"/>
                        </a:rPr>
                        <a:t>P1</a:t>
                      </a:r>
                    </a:p>
                  </a:txBody>
                  <a:tcPr/>
                </a:tc>
                <a:tc>
                  <a:txBody>
                    <a:bodyPr/>
                    <a:lstStyle/>
                    <a:p>
                      <a:r>
                        <a:rPr lang="en-US" sz="2800" b="1" dirty="0">
                          <a:latin typeface="Book Antiqua" pitchFamily="18" charset="0"/>
                        </a:rPr>
                        <a:t>3</a:t>
                      </a:r>
                    </a:p>
                  </a:txBody>
                  <a:tcPr/>
                </a:tc>
                <a:tc>
                  <a:txBody>
                    <a:bodyPr/>
                    <a:lstStyle/>
                    <a:p>
                      <a:r>
                        <a:rPr lang="en-US" sz="2800" b="1" dirty="0">
                          <a:latin typeface="Book Antiqua" pitchFamily="18" charset="0"/>
                        </a:rPr>
                        <a:t>3</a:t>
                      </a:r>
                    </a:p>
                  </a:txBody>
                  <a:tcPr/>
                </a:tc>
                <a:tc>
                  <a:txBody>
                    <a:bodyPr/>
                    <a:lstStyle/>
                    <a:p>
                      <a:r>
                        <a:rPr lang="en-US" sz="2800" b="1" dirty="0">
                          <a:latin typeface="Book Antiqua" pitchFamily="18" charset="0"/>
                        </a:rPr>
                        <a:t>2</a:t>
                      </a:r>
                    </a:p>
                  </a:txBody>
                  <a:tcPr/>
                </a:tc>
                <a:tc>
                  <a:txBody>
                    <a:bodyPr/>
                    <a:lstStyle/>
                    <a:p>
                      <a:r>
                        <a:rPr lang="en-US" sz="2800" b="1" dirty="0">
                          <a:latin typeface="Book Antiqua" pitchFamily="18" charset="0"/>
                        </a:rPr>
                        <a:t>2</a:t>
                      </a:r>
                    </a:p>
                  </a:txBody>
                  <a:tcPr/>
                </a:tc>
                <a:tc>
                  <a:txBody>
                    <a:bodyPr/>
                    <a:lstStyle/>
                    <a:p>
                      <a:r>
                        <a:rPr lang="en-US" sz="2800" b="1" dirty="0">
                          <a:latin typeface="Book Antiqua" pitchFamily="18" charset="0"/>
                        </a:rPr>
                        <a:t>1</a:t>
                      </a:r>
                    </a:p>
                  </a:txBody>
                  <a:tcPr/>
                </a:tc>
                <a:tc>
                  <a:txBody>
                    <a:bodyPr/>
                    <a:lstStyle/>
                    <a:p>
                      <a:r>
                        <a:rPr lang="en-US" sz="2800" b="1" dirty="0">
                          <a:latin typeface="Book Antiqua" pitchFamily="18" charset="0"/>
                        </a:rPr>
                        <a:t>2</a:t>
                      </a:r>
                    </a:p>
                  </a:txBody>
                  <a:tcPr/>
                </a:tc>
                <a:tc>
                  <a:txBody>
                    <a:bodyPr/>
                    <a:lstStyle/>
                    <a:p>
                      <a:r>
                        <a:rPr lang="en-US" sz="2800" b="1" dirty="0">
                          <a:latin typeface="Book Antiqua" pitchFamily="18" charset="0"/>
                        </a:rPr>
                        <a:t>2</a:t>
                      </a:r>
                    </a:p>
                  </a:txBody>
                  <a:tcPr/>
                </a:tc>
                <a:tc>
                  <a:txBody>
                    <a:bodyPr/>
                    <a:lstStyle/>
                    <a:p>
                      <a:r>
                        <a:rPr lang="en-US" sz="2800" b="1" dirty="0">
                          <a:latin typeface="Book Antiqua" pitchFamily="18" charset="0"/>
                        </a:rPr>
                        <a:t>1</a:t>
                      </a:r>
                    </a:p>
                  </a:txBody>
                  <a:tcPr/>
                </a:tc>
                <a:tc>
                  <a:txBody>
                    <a:bodyPr/>
                    <a:lstStyle/>
                    <a:p>
                      <a:r>
                        <a:rPr lang="en-US" sz="2800" b="1" dirty="0">
                          <a:latin typeface="Book Antiqua" pitchFamily="18" charset="0"/>
                        </a:rPr>
                        <a:t>2</a:t>
                      </a:r>
                    </a:p>
                  </a:txBody>
                  <a:tcPr/>
                </a:tc>
                <a:tc>
                  <a:txBody>
                    <a:bodyPr/>
                    <a:lstStyle/>
                    <a:p>
                      <a:r>
                        <a:rPr lang="en-US" sz="2800" b="1" dirty="0">
                          <a:latin typeface="Book Antiqua" pitchFamily="18" charset="0"/>
                        </a:rPr>
                        <a:t>1</a:t>
                      </a:r>
                    </a:p>
                  </a:txBody>
                  <a:tcPr/>
                </a:tc>
                <a:tc>
                  <a:txBody>
                    <a:bodyPr/>
                    <a:lstStyle/>
                    <a:p>
                      <a:r>
                        <a:rPr lang="en-US" sz="2800" b="1" dirty="0">
                          <a:latin typeface="Book Antiqua" pitchFamily="18" charset="0"/>
                        </a:rPr>
                        <a:t>0</a:t>
                      </a:r>
                    </a:p>
                  </a:txBody>
                  <a:tcPr/>
                </a:tc>
                <a:tc>
                  <a:txBody>
                    <a:bodyPr/>
                    <a:lstStyle/>
                    <a:p>
                      <a:r>
                        <a:rPr lang="en-US" sz="2800" b="1" dirty="0">
                          <a:latin typeface="Book Antiqua" pitchFamily="18" charset="0"/>
                        </a:rPr>
                        <a:t>1</a:t>
                      </a:r>
                    </a:p>
                  </a:txBody>
                  <a:tcPr/>
                </a:tc>
                <a:extLst>
                  <a:ext uri="{0D108BD9-81ED-4DB2-BD59-A6C34878D82A}">
                    <a16:rowId xmlns:a16="http://schemas.microsoft.com/office/drawing/2014/main" val="10002"/>
                  </a:ext>
                </a:extLst>
              </a:tr>
              <a:tr h="441960">
                <a:tc>
                  <a:txBody>
                    <a:bodyPr/>
                    <a:lstStyle/>
                    <a:p>
                      <a:r>
                        <a:rPr lang="en-US" sz="2400" b="1" dirty="0">
                          <a:latin typeface="Book Antiqua" pitchFamily="18" charset="0"/>
                        </a:rPr>
                        <a:t>P2</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2</a:t>
                      </a:r>
                    </a:p>
                  </a:txBody>
                  <a:tcPr/>
                </a:tc>
                <a:tc>
                  <a:txBody>
                    <a:bodyPr/>
                    <a:lstStyle/>
                    <a:p>
                      <a:r>
                        <a:rPr lang="en-US" sz="2400" dirty="0">
                          <a:latin typeface="Book Antiqua" pitchFamily="18" charset="0"/>
                        </a:rPr>
                        <a:t>3</a:t>
                      </a:r>
                    </a:p>
                  </a:txBody>
                  <a:tcPr/>
                </a:tc>
                <a:tc>
                  <a:txBody>
                    <a:bodyPr/>
                    <a:lstStyle/>
                    <a:p>
                      <a:r>
                        <a:rPr lang="en-US" sz="2400" dirty="0">
                          <a:latin typeface="Book Antiqua" pitchFamily="18" charset="0"/>
                        </a:rPr>
                        <a:t>4</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3</a:t>
                      </a:r>
                    </a:p>
                  </a:txBody>
                  <a:tcPr/>
                </a:tc>
                <a:tc>
                  <a:txBody>
                    <a:bodyPr/>
                    <a:lstStyle/>
                    <a:p>
                      <a:r>
                        <a:rPr lang="en-US" sz="2400" dirty="0">
                          <a:latin typeface="Book Antiqua" pitchFamily="18" charset="0"/>
                        </a:rPr>
                        <a:t>3</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2</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1</a:t>
                      </a:r>
                    </a:p>
                  </a:txBody>
                  <a:tcPr/>
                </a:tc>
                <a:extLst>
                  <a:ext uri="{0D108BD9-81ED-4DB2-BD59-A6C34878D82A}">
                    <a16:rowId xmlns:a16="http://schemas.microsoft.com/office/drawing/2014/main" val="10003"/>
                  </a:ext>
                </a:extLst>
              </a:tr>
              <a:tr h="441960">
                <a:tc>
                  <a:txBody>
                    <a:bodyPr/>
                    <a:lstStyle/>
                    <a:p>
                      <a:r>
                        <a:rPr lang="en-US" sz="2400" b="1" dirty="0">
                          <a:latin typeface="Book Antiqua" pitchFamily="18" charset="0"/>
                        </a:rPr>
                        <a:t>P3</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3</a:t>
                      </a:r>
                    </a:p>
                  </a:txBody>
                  <a:tcPr/>
                </a:tc>
                <a:tc>
                  <a:txBody>
                    <a:bodyPr/>
                    <a:lstStyle/>
                    <a:p>
                      <a:r>
                        <a:rPr lang="en-US" sz="2400" dirty="0">
                          <a:latin typeface="Book Antiqua" pitchFamily="18" charset="0"/>
                        </a:rPr>
                        <a:t>5</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2</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0</a:t>
                      </a:r>
                    </a:p>
                  </a:txBody>
                  <a:tcPr/>
                </a:tc>
                <a:tc>
                  <a:txBody>
                    <a:bodyPr/>
                    <a:lstStyle/>
                    <a:p>
                      <a:r>
                        <a:rPr lang="en-US" sz="2400" dirty="0">
                          <a:latin typeface="Book Antiqua" pitchFamily="18" charset="0"/>
                        </a:rPr>
                        <a:t>1</a:t>
                      </a:r>
                    </a:p>
                  </a:txBody>
                  <a:tcPr/>
                </a:tc>
                <a:tc>
                  <a:txBody>
                    <a:bodyPr/>
                    <a:lstStyle/>
                    <a:p>
                      <a:r>
                        <a:rPr lang="en-US" sz="2400" dirty="0">
                          <a:latin typeface="Book Antiqua" pitchFamily="18" charset="0"/>
                        </a:rPr>
                        <a:t>4</a:t>
                      </a:r>
                    </a:p>
                  </a:txBody>
                  <a:tcPr/>
                </a:tc>
                <a:tc>
                  <a:txBody>
                    <a:bodyPr/>
                    <a:lstStyle/>
                    <a:p>
                      <a:r>
                        <a:rPr lang="en-US" sz="2400" dirty="0">
                          <a:latin typeface="Book Antiqua" pitchFamily="18" charset="0"/>
                        </a:rPr>
                        <a:t>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686800" cy="4525963"/>
          </a:xfrm>
        </p:spPr>
        <p:txBody>
          <a:bodyPr/>
          <a:lstStyle/>
          <a:p>
            <a:pPr algn="just">
              <a:buNone/>
            </a:pPr>
            <a:r>
              <a:rPr lang="en-US" b="1" dirty="0">
                <a:latin typeface="Book Antiqua" pitchFamily="18" charset="0"/>
              </a:rPr>
              <a:t>Q1) Which one of the following is the deadlock avoidance algorithm?</a:t>
            </a:r>
          </a:p>
          <a:p>
            <a:pPr>
              <a:buNone/>
            </a:pPr>
            <a:br>
              <a:rPr lang="en-US" dirty="0">
                <a:latin typeface="Book Antiqua" pitchFamily="18" charset="0"/>
              </a:rPr>
            </a:br>
            <a:r>
              <a:rPr lang="en-US" dirty="0">
                <a:latin typeface="Book Antiqua" pitchFamily="18" charset="0"/>
              </a:rPr>
              <a:t>a) Banker’s algorithm</a:t>
            </a:r>
            <a:br>
              <a:rPr lang="en-US" dirty="0">
                <a:latin typeface="Book Antiqua" pitchFamily="18" charset="0"/>
              </a:rPr>
            </a:br>
            <a:r>
              <a:rPr lang="en-US" dirty="0">
                <a:latin typeface="Book Antiqua" pitchFamily="18" charset="0"/>
              </a:rPr>
              <a:t>b) Round-robin algorithm</a:t>
            </a:r>
            <a:br>
              <a:rPr lang="en-US" dirty="0">
                <a:latin typeface="Book Antiqua" pitchFamily="18" charset="0"/>
              </a:rPr>
            </a:br>
            <a:r>
              <a:rPr lang="en-US" dirty="0">
                <a:latin typeface="Book Antiqua" pitchFamily="18" charset="0"/>
              </a:rPr>
              <a:t>c) Elevator algorithm</a:t>
            </a:r>
            <a:br>
              <a:rPr lang="en-US" dirty="0">
                <a:latin typeface="Book Antiqua" pitchFamily="18" charset="0"/>
              </a:rPr>
            </a:br>
            <a:r>
              <a:rPr lang="en-US" dirty="0">
                <a:latin typeface="Book Antiqua" pitchFamily="18" charset="0"/>
              </a:rPr>
              <a:t>d) </a:t>
            </a:r>
            <a:r>
              <a:rPr lang="en-US" dirty="0" err="1">
                <a:latin typeface="Book Antiqua" pitchFamily="18" charset="0"/>
              </a:rPr>
              <a:t>Karn’s</a:t>
            </a:r>
            <a:r>
              <a:rPr lang="en-US" dirty="0">
                <a:latin typeface="Book Antiqua" pitchFamily="18" charset="0"/>
              </a:rPr>
              <a:t> algorithm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592763"/>
          </a:xfrm>
        </p:spPr>
        <p:txBody>
          <a:bodyPr>
            <a:normAutofit/>
          </a:bodyPr>
          <a:lstStyle/>
          <a:p>
            <a:pPr>
              <a:buNone/>
            </a:pPr>
            <a:r>
              <a:rPr lang="en-US" b="1" dirty="0">
                <a:latin typeface="Book Antiqua" pitchFamily="18" charset="0"/>
              </a:rPr>
              <a:t>Q2) A state is safe, if </a:t>
            </a:r>
            <a:br>
              <a:rPr lang="en-US" dirty="0"/>
            </a:br>
            <a:endParaRPr lang="en-US" dirty="0"/>
          </a:p>
          <a:p>
            <a:pPr algn="just">
              <a:buNone/>
            </a:pPr>
            <a:r>
              <a:rPr lang="en-US" dirty="0">
                <a:latin typeface="Book Antiqua" pitchFamily="18" charset="0"/>
              </a:rPr>
              <a:t>a) The system does not crash due to deadlock occurrence</a:t>
            </a:r>
          </a:p>
          <a:p>
            <a:pPr algn="just">
              <a:buNone/>
            </a:pPr>
            <a:r>
              <a:rPr lang="en-US" dirty="0">
                <a:latin typeface="Book Antiqua" pitchFamily="18" charset="0"/>
              </a:rPr>
              <a:t>b) The system can allocate resources to each process in some order and still avoid a deadlock</a:t>
            </a:r>
          </a:p>
          <a:p>
            <a:pPr algn="just">
              <a:buNone/>
            </a:pPr>
            <a:r>
              <a:rPr lang="en-US" dirty="0">
                <a:latin typeface="Book Antiqua" pitchFamily="18" charset="0"/>
              </a:rPr>
              <a:t>c) The state keeps the system protected and safe</a:t>
            </a:r>
          </a:p>
          <a:p>
            <a:pPr algn="just">
              <a:buNone/>
            </a:pPr>
            <a:r>
              <a:rPr lang="en-US" dirty="0">
                <a:latin typeface="Book Antiqua" pitchFamily="18" charset="0"/>
              </a:rPr>
              <a:t>d) All of the mentioned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609600"/>
          <a:ext cx="8458201" cy="2895600"/>
        </p:xfrm>
        <a:graphic>
          <a:graphicData uri="http://schemas.openxmlformats.org/drawingml/2006/table">
            <a:tbl>
              <a:tblPr/>
              <a:tblGrid>
                <a:gridCol w="739154">
                  <a:extLst>
                    <a:ext uri="{9D8B030D-6E8A-4147-A177-3AD203B41FA5}">
                      <a16:colId xmlns:a16="http://schemas.microsoft.com/office/drawing/2014/main" val="20000"/>
                    </a:ext>
                  </a:extLst>
                </a:gridCol>
                <a:gridCol w="721808">
                  <a:extLst>
                    <a:ext uri="{9D8B030D-6E8A-4147-A177-3AD203B41FA5}">
                      <a16:colId xmlns:a16="http://schemas.microsoft.com/office/drawing/2014/main" val="20001"/>
                    </a:ext>
                  </a:extLst>
                </a:gridCol>
                <a:gridCol w="922713">
                  <a:extLst>
                    <a:ext uri="{9D8B030D-6E8A-4147-A177-3AD203B41FA5}">
                      <a16:colId xmlns:a16="http://schemas.microsoft.com/office/drawing/2014/main" val="20002"/>
                    </a:ext>
                  </a:extLst>
                </a:gridCol>
                <a:gridCol w="922713">
                  <a:extLst>
                    <a:ext uri="{9D8B030D-6E8A-4147-A177-3AD203B41FA5}">
                      <a16:colId xmlns:a16="http://schemas.microsoft.com/office/drawing/2014/main" val="20003"/>
                    </a:ext>
                  </a:extLst>
                </a:gridCol>
                <a:gridCol w="922713">
                  <a:extLst>
                    <a:ext uri="{9D8B030D-6E8A-4147-A177-3AD203B41FA5}">
                      <a16:colId xmlns:a16="http://schemas.microsoft.com/office/drawing/2014/main" val="20004"/>
                    </a:ext>
                  </a:extLst>
                </a:gridCol>
                <a:gridCol w="692033">
                  <a:extLst>
                    <a:ext uri="{9D8B030D-6E8A-4147-A177-3AD203B41FA5}">
                      <a16:colId xmlns:a16="http://schemas.microsoft.com/office/drawing/2014/main" val="20005"/>
                    </a:ext>
                  </a:extLst>
                </a:gridCol>
                <a:gridCol w="768928">
                  <a:extLst>
                    <a:ext uri="{9D8B030D-6E8A-4147-A177-3AD203B41FA5}">
                      <a16:colId xmlns:a16="http://schemas.microsoft.com/office/drawing/2014/main" val="20006"/>
                    </a:ext>
                  </a:extLst>
                </a:gridCol>
                <a:gridCol w="922713">
                  <a:extLst>
                    <a:ext uri="{9D8B030D-6E8A-4147-A177-3AD203B41FA5}">
                      <a16:colId xmlns:a16="http://schemas.microsoft.com/office/drawing/2014/main" val="20007"/>
                    </a:ext>
                  </a:extLst>
                </a:gridCol>
                <a:gridCol w="922713">
                  <a:extLst>
                    <a:ext uri="{9D8B030D-6E8A-4147-A177-3AD203B41FA5}">
                      <a16:colId xmlns:a16="http://schemas.microsoft.com/office/drawing/2014/main" val="20008"/>
                    </a:ext>
                  </a:extLst>
                </a:gridCol>
                <a:gridCol w="922713">
                  <a:extLst>
                    <a:ext uri="{9D8B030D-6E8A-4147-A177-3AD203B41FA5}">
                      <a16:colId xmlns:a16="http://schemas.microsoft.com/office/drawing/2014/main" val="20009"/>
                    </a:ext>
                  </a:extLst>
                </a:gridCol>
              </a:tblGrid>
              <a:tr h="688424">
                <a:tc gridSpan="4">
                  <a:txBody>
                    <a:bodyPr/>
                    <a:lstStyle/>
                    <a:p>
                      <a:pPr algn="ctr"/>
                      <a:r>
                        <a:rPr lang="en-US" sz="2400" b="1" dirty="0">
                          <a:latin typeface="Book Antiqua" pitchFamily="18" charset="0"/>
                        </a:rPr>
                        <a:t>Allocation</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pPr algn="ct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gridSpan="3">
                  <a:txBody>
                    <a:bodyPr/>
                    <a:lstStyle/>
                    <a:p>
                      <a:pPr algn="ctr"/>
                      <a:r>
                        <a:rPr lang="en-US" sz="2400" b="1" dirty="0">
                          <a:latin typeface="Book Antiqua" pitchFamily="18" charset="0"/>
                        </a:rPr>
                        <a:t>Max</a:t>
                      </a:r>
                      <a:endParaRPr lang="en-US" sz="2400" dirty="0">
                        <a:latin typeface="Book Antiqua" pitchFamily="18" charset="0"/>
                      </a:endParaRPr>
                    </a:p>
                  </a:txBody>
                  <a:tcPr marL="53483" marR="53483" marT="42786" marB="427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endParaRPr lang="en-US"/>
                    </a:p>
                  </a:txBody>
                  <a:tcPr/>
                </a:tc>
                <a:tc hMerge="1">
                  <a:txBody>
                    <a:bodyPr/>
                    <a:lstStyle/>
                    <a:p>
                      <a:pPr algn="ctr"/>
                      <a:endParaRPr lang="en-US" sz="2400" dirty="0">
                        <a:latin typeface="Book Antiqua" pitchFamily="18" charset="0"/>
                      </a:endParaRPr>
                    </a:p>
                  </a:txBody>
                  <a:tcPr marL="51344" marR="51344" marT="25672" marB="25672">
                    <a:lnL w="9525" cap="flat" cmpd="sng" algn="ctr">
                      <a:solidFill>
                        <a:srgbClr val="AAAAAA"/>
                      </a:solidFill>
                      <a:prstDash val="solid"/>
                      <a:round/>
                      <a:headEnd type="none" w="med" len="med"/>
                      <a:tailEnd type="none" w="med" len="med"/>
                    </a:lnL>
                    <a:lnB w="9525" cap="flat" cmpd="sng" algn="ctr">
                      <a:solidFill>
                        <a:srgbClr val="AAAAAA"/>
                      </a:solidFill>
                      <a:prstDash val="solid"/>
                      <a:round/>
                      <a:headEnd type="none" w="med" len="med"/>
                      <a:tailEnd type="none" w="med" len="med"/>
                    </a:lnB>
                  </a:tcPr>
                </a:tc>
                <a:tc gridSpan="3">
                  <a:txBody>
                    <a:bodyPr/>
                    <a:lstStyle/>
                    <a:p>
                      <a:pPr algn="ctr"/>
                      <a:r>
                        <a:rPr lang="en-US" sz="2400" b="1" dirty="0">
                          <a:latin typeface="Book Antiqua" pitchFamily="18" charset="0"/>
                        </a:rPr>
                        <a:t>Need</a:t>
                      </a:r>
                    </a:p>
                  </a:txBody>
                  <a:tcPr marL="53483" marR="53483" marT="42786" marB="42786" anchor="ctr">
                    <a:lnL w="12700" cap="flat" cmpd="sng" algn="ctr">
                      <a:solidFill>
                        <a:schemeClr val="tx1"/>
                      </a:solidFill>
                      <a:prstDash val="solid"/>
                      <a:round/>
                      <a:headEnd type="none" w="med" len="med"/>
                      <a:tailEnd type="none" w="med" len="med"/>
                    </a:lnL>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2400" dirty="0">
                        <a:latin typeface="Book Antiqua" pitchFamily="18" charset="0"/>
                      </a:endParaRPr>
                    </a:p>
                  </a:txBody>
                  <a:tcPr marL="53483" marR="53483" marT="42786" marB="4278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hMerge="1">
                  <a:txBody>
                    <a:bodyPr/>
                    <a:lstStyle/>
                    <a:p>
                      <a:pPr algn="ctr"/>
                      <a:endParaRPr lang="en-US" sz="2400" dirty="0">
                        <a:latin typeface="Book Antiqua" pitchFamily="18" charset="0"/>
                      </a:endParaRPr>
                    </a:p>
                  </a:txBody>
                  <a:tcPr marL="53483" marR="53483" marT="42786" marB="42786" anchor="ctr">
                    <a:lnL w="12700" cap="flat" cmpd="sng" algn="ctr">
                      <a:solidFill>
                        <a:schemeClr val="tx1"/>
                      </a:solidFill>
                      <a:prstDash val="solid"/>
                      <a:round/>
                      <a:headEnd type="none" w="med" len="med"/>
                      <a:tailEnd type="none" w="med" len="med"/>
                    </a:lnL>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51794">
                <a:tc>
                  <a:txBody>
                    <a:bodyPr/>
                    <a:lstStyle/>
                    <a:p>
                      <a:pPr algn="ct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X</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Y</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Z</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X</a:t>
                      </a:r>
                      <a:endParaRPr lang="en-US" sz="2400" dirty="0">
                        <a:latin typeface="Book Antiqua" pitchFamily="18" charset="0"/>
                      </a:endParaRPr>
                    </a:p>
                  </a:txBody>
                  <a:tcPr marL="53483" marR="53483" marT="42786" marB="42786" anchor="ctr">
                    <a:lnL w="12700" cap="flat" cmpd="sng" algn="ctr">
                      <a:solidFill>
                        <a:schemeClr val="tx1"/>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Y</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Z</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a:latin typeface="Book Antiqua" pitchFamily="18" charset="0"/>
                        </a:rPr>
                        <a:t>X</a:t>
                      </a:r>
                      <a:endParaRPr lang="en-US" sz="2400" b="1"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Y</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Z</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51794">
                <a:tc>
                  <a:txBody>
                    <a:bodyPr/>
                    <a:lstStyle/>
                    <a:p>
                      <a:pPr algn="ctr"/>
                      <a:r>
                        <a:rPr lang="en-US" sz="2400" b="1" dirty="0">
                          <a:latin typeface="Book Antiqua" pitchFamily="18" charset="0"/>
                        </a:rPr>
                        <a:t>P0</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3</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2</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11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8</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3</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8</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8</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1794">
                <a:tc>
                  <a:txBody>
                    <a:bodyPr/>
                    <a:lstStyle/>
                    <a:p>
                      <a:pPr algn="ctr"/>
                      <a:r>
                        <a:rPr lang="en-US" sz="2400" b="1" dirty="0">
                          <a:latin typeface="Book Antiqua" pitchFamily="18" charset="0"/>
                        </a:rPr>
                        <a:t>P1</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3</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4</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6</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7</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1794">
                <a:tc>
                  <a:txBody>
                    <a:bodyPr/>
                    <a:lstStyle/>
                    <a:p>
                      <a:pPr algn="ctr"/>
                      <a:r>
                        <a:rPr lang="en-US" sz="2400" b="1" dirty="0">
                          <a:latin typeface="Book Antiqua" pitchFamily="18" charset="0"/>
                        </a:rPr>
                        <a:t>P2</a:t>
                      </a:r>
                      <a:endParaRPr lang="en-US" sz="2400" dirty="0">
                        <a:latin typeface="Book Antiqua" pitchFamily="18" charset="0"/>
                      </a:endParaRP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2</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2</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3</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dirty="0">
                          <a:latin typeface="Book Antiqua" pitchFamily="18" charset="0"/>
                        </a:rPr>
                        <a:t>11</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2</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algn="ctr"/>
                      <a:r>
                        <a:rPr lang="en-US" sz="2400" b="1" dirty="0">
                          <a:latin typeface="Book Antiqua" pitchFamily="18" charset="0"/>
                        </a:rPr>
                        <a:t>10</a:t>
                      </a:r>
                    </a:p>
                  </a:txBody>
                  <a:tcPr marL="53483" marR="53483" marT="42786" marB="42786"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228600" y="3886200"/>
            <a:ext cx="8686800" cy="3108543"/>
          </a:xfrm>
          <a:prstGeom prst="rect">
            <a:avLst/>
          </a:prstGeom>
        </p:spPr>
        <p:txBody>
          <a:bodyPr wrap="square">
            <a:spAutoFit/>
          </a:bodyPr>
          <a:lstStyle/>
          <a:p>
            <a:pPr algn="just"/>
            <a:r>
              <a:rPr lang="en-US" sz="2800" dirty="0">
                <a:latin typeface="Book Antiqua" pitchFamily="18" charset="0"/>
              </a:rPr>
              <a:t>There are </a:t>
            </a:r>
            <a:r>
              <a:rPr lang="en-US" sz="2800" b="1" dirty="0">
                <a:latin typeface="Book Antiqua" pitchFamily="18" charset="0"/>
              </a:rPr>
              <a:t>5 units of resource  X </a:t>
            </a:r>
            <a:r>
              <a:rPr lang="en-US" sz="2800" dirty="0">
                <a:latin typeface="Book Antiqua" pitchFamily="18" charset="0"/>
              </a:rPr>
              <a:t>, </a:t>
            </a:r>
            <a:r>
              <a:rPr lang="en-US" sz="2800" b="1" dirty="0">
                <a:latin typeface="Book Antiqua" pitchFamily="18" charset="0"/>
              </a:rPr>
              <a:t>4 units of type Y </a:t>
            </a:r>
            <a:r>
              <a:rPr lang="en-US" sz="2800" dirty="0">
                <a:latin typeface="Book Antiqua" pitchFamily="18" charset="0"/>
              </a:rPr>
              <a:t>and </a:t>
            </a:r>
            <a:r>
              <a:rPr lang="en-US" sz="2800" b="1" dirty="0">
                <a:latin typeface="Book Antiqua" pitchFamily="18" charset="0"/>
              </a:rPr>
              <a:t>6 units of type Z</a:t>
            </a:r>
            <a:r>
              <a:rPr lang="en-US" sz="2800" dirty="0">
                <a:latin typeface="Book Antiqua" pitchFamily="18" charset="0"/>
              </a:rPr>
              <a:t> still available. </a:t>
            </a:r>
          </a:p>
          <a:p>
            <a:pPr algn="just"/>
            <a:r>
              <a:rPr lang="en-US" sz="2800" dirty="0">
                <a:latin typeface="Book Antiqua" pitchFamily="18" charset="0"/>
              </a:rPr>
              <a:t>Consider the following independent requests for additional resources in the current state. Confirm that system will be in a safe or unsafe state. </a:t>
            </a:r>
          </a:p>
          <a:p>
            <a:pPr algn="just"/>
            <a:r>
              <a:rPr lang="en-US" sz="2800" dirty="0">
                <a:latin typeface="Book Antiqua" pitchFamily="18" charset="0"/>
              </a:rPr>
              <a:t>(X,Y,Z)=(5,4,6)+(3,4,0)=(8,8,6)+(3,0,2)=11,8,8 </a:t>
            </a:r>
          </a:p>
          <a:p>
            <a:pPr algn="just"/>
            <a:endParaRPr lang="en-US" sz="2800" dirty="0">
              <a:latin typeface="Book Antiqua"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019800"/>
          </a:xfrm>
        </p:spPr>
        <p:txBody>
          <a:bodyPr/>
          <a:lstStyle/>
          <a:p>
            <a:pPr>
              <a:buNone/>
            </a:pPr>
            <a:r>
              <a:rPr lang="en-US" b="1" dirty="0">
                <a:latin typeface="Book Antiqua" pitchFamily="18" charset="0"/>
              </a:rPr>
              <a:t>Simple Way Understand About Deadlock</a:t>
            </a:r>
          </a:p>
          <a:p>
            <a:pPr>
              <a:buNone/>
            </a:pPr>
            <a:endParaRPr lang="en-US" b="1" dirty="0">
              <a:latin typeface="Book Antiqua" pitchFamily="18" charset="0"/>
            </a:endParaRPr>
          </a:p>
          <a:p>
            <a:r>
              <a:rPr lang="en-US" dirty="0">
                <a:latin typeface="Book Antiqua" pitchFamily="18" charset="0"/>
              </a:rPr>
              <a:t>Process1 requests resource A and receives it.</a:t>
            </a:r>
          </a:p>
          <a:p>
            <a:r>
              <a:rPr lang="en-US" dirty="0">
                <a:latin typeface="Book Antiqua" pitchFamily="18" charset="0"/>
              </a:rPr>
              <a:t>Process 2 requests resource B and receives it.</a:t>
            </a:r>
          </a:p>
          <a:p>
            <a:r>
              <a:rPr lang="en-US" dirty="0">
                <a:latin typeface="Book Antiqua" pitchFamily="18" charset="0"/>
              </a:rPr>
              <a:t>Process 1 requests resource B and is queued up, pending the release of B. </a:t>
            </a:r>
          </a:p>
          <a:p>
            <a:r>
              <a:rPr lang="en-US" dirty="0">
                <a:latin typeface="Book Antiqua" pitchFamily="18" charset="0"/>
              </a:rPr>
              <a:t>Process 2 requests resource A and is queued up, pending the release of 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10600" cy="3124200"/>
          </a:xfrm>
        </p:spPr>
        <p:txBody>
          <a:bodyPr>
            <a:normAutofit fontScale="77500" lnSpcReduction="20000"/>
          </a:bodyPr>
          <a:lstStyle/>
          <a:p>
            <a:pPr algn="just">
              <a:buNone/>
            </a:pPr>
            <a:r>
              <a:rPr lang="en-US" b="1" dirty="0">
                <a:latin typeface="Times New Roman" pitchFamily="18" charset="0"/>
                <a:cs typeface="Times New Roman" pitchFamily="18" charset="0"/>
              </a:rPr>
              <a:t>Q1) </a:t>
            </a:r>
            <a:r>
              <a:rPr lang="en-US" dirty="0">
                <a:latin typeface="Times New Roman" pitchFamily="18" charset="0"/>
                <a:cs typeface="Times New Roman" pitchFamily="18" charset="0"/>
              </a:rPr>
              <a:t>An operating system uses the </a:t>
            </a:r>
            <a:r>
              <a:rPr lang="en-US" i="1" dirty="0">
                <a:latin typeface="Times New Roman" pitchFamily="18" charset="0"/>
                <a:cs typeface="Times New Roman" pitchFamily="18" charset="0"/>
              </a:rPr>
              <a:t>Banker's algorithm</a:t>
            </a:r>
            <a:r>
              <a:rPr lang="en-US" dirty="0">
                <a:latin typeface="Times New Roman" pitchFamily="18" charset="0"/>
                <a:cs typeface="Times New Roman" pitchFamily="18" charset="0"/>
              </a:rPr>
              <a:t> for deadlock avoidance when managing the allocation of three resource types X,Y, and Z to three processes P0,P1, and P2. The table given below presents the current system state. </a:t>
            </a:r>
          </a:p>
          <a:p>
            <a:pPr algn="just">
              <a:buNone/>
            </a:pPr>
            <a:r>
              <a:rPr lang="en-US" dirty="0">
                <a:latin typeface="Times New Roman" pitchFamily="18" charset="0"/>
                <a:cs typeface="Times New Roman" pitchFamily="18" charset="0"/>
              </a:rPr>
              <a:t>	Here, the </a:t>
            </a:r>
            <a:r>
              <a:rPr lang="en-US" i="1" dirty="0">
                <a:latin typeface="Times New Roman" pitchFamily="18" charset="0"/>
                <a:cs typeface="Times New Roman" pitchFamily="18" charset="0"/>
              </a:rPr>
              <a:t>Allocation matrix</a:t>
            </a:r>
            <a:r>
              <a:rPr lang="en-US" dirty="0">
                <a:latin typeface="Times New Roman" pitchFamily="18" charset="0"/>
                <a:cs typeface="Times New Roman" pitchFamily="18" charset="0"/>
              </a:rPr>
              <a:t> shows the current number of resources of each type allocated to each process and the </a:t>
            </a:r>
            <a:r>
              <a:rPr lang="en-US" i="1" dirty="0">
                <a:latin typeface="Times New Roman" pitchFamily="18" charset="0"/>
                <a:cs typeface="Times New Roman" pitchFamily="18" charset="0"/>
              </a:rPr>
              <a:t>Max matrix </a:t>
            </a:r>
            <a:r>
              <a:rPr lang="en-US" dirty="0">
                <a:latin typeface="Times New Roman" pitchFamily="18" charset="0"/>
                <a:cs typeface="Times New Roman" pitchFamily="18" charset="0"/>
              </a:rPr>
              <a:t>shows the maximum number of resources of each type required by each process during its execution.</a:t>
            </a:r>
          </a:p>
        </p:txBody>
      </p:sp>
      <p:pic>
        <p:nvPicPr>
          <p:cNvPr id="5" name="Picture 2" descr="GATECS2014Q42"/>
          <p:cNvPicPr>
            <a:picLocks noChangeAspect="1" noChangeArrowheads="1"/>
          </p:cNvPicPr>
          <p:nvPr/>
        </p:nvPicPr>
        <p:blipFill>
          <a:blip r:embed="rId2"/>
          <a:srcRect/>
          <a:stretch>
            <a:fillRect/>
          </a:stretch>
        </p:blipFill>
        <p:spPr bwMode="auto">
          <a:xfrm>
            <a:off x="1524000" y="3657600"/>
            <a:ext cx="6248400" cy="248692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352800"/>
            <a:ext cx="8229600" cy="3505200"/>
          </a:xfrm>
        </p:spPr>
        <p:txBody>
          <a:bodyPr>
            <a:normAutofit fontScale="70000" lnSpcReduction="20000"/>
          </a:bodyPr>
          <a:lstStyle/>
          <a:p>
            <a:endParaRPr lang="en-US" dirty="0">
              <a:latin typeface="Book Antiqua" pitchFamily="18" charset="0"/>
            </a:endParaRPr>
          </a:p>
          <a:p>
            <a:r>
              <a:rPr lang="en-US" b="1" dirty="0">
                <a:latin typeface="Book Antiqua" pitchFamily="18" charset="0"/>
              </a:rPr>
              <a:t>REQ1: P0 requests 0 units of X, 0 units of Y and 2 units of Z </a:t>
            </a:r>
          </a:p>
          <a:p>
            <a:r>
              <a:rPr lang="en-US" b="1" dirty="0">
                <a:latin typeface="Book Antiqua" pitchFamily="18" charset="0"/>
              </a:rPr>
              <a:t>REQ2: P1 requests 2 units of X, 0 units of Y and 0 units of Z</a:t>
            </a:r>
          </a:p>
          <a:p>
            <a:pPr>
              <a:buNone/>
            </a:pPr>
            <a:endParaRPr lang="en-US" dirty="0"/>
          </a:p>
          <a:p>
            <a:pPr>
              <a:buNone/>
            </a:pPr>
            <a:r>
              <a:rPr lang="en-US" b="1" dirty="0">
                <a:latin typeface="Book Antiqua" pitchFamily="18" charset="0"/>
              </a:rPr>
              <a:t>Which one of the following is TRUE?</a:t>
            </a:r>
          </a:p>
          <a:p>
            <a:pPr marL="514350" indent="-514350">
              <a:buAutoNum type="alphaLcParenR"/>
            </a:pPr>
            <a:r>
              <a:rPr lang="en-US" dirty="0">
                <a:latin typeface="Book Antiqua" pitchFamily="18" charset="0"/>
              </a:rPr>
              <a:t>Only REQ1 can be permitted.</a:t>
            </a:r>
          </a:p>
          <a:p>
            <a:pPr marL="514350" indent="-514350">
              <a:buAutoNum type="alphaLcParenR"/>
            </a:pPr>
            <a:r>
              <a:rPr lang="en-US" dirty="0">
                <a:latin typeface="Book Antiqua" pitchFamily="18" charset="0"/>
              </a:rPr>
              <a:t>Only REQ2 can be permitted.</a:t>
            </a:r>
          </a:p>
          <a:p>
            <a:pPr marL="514350" indent="-514350">
              <a:buAutoNum type="alphaLcParenR"/>
            </a:pPr>
            <a:r>
              <a:rPr lang="en-US" dirty="0">
                <a:latin typeface="Book Antiqua" pitchFamily="18" charset="0"/>
              </a:rPr>
              <a:t>Both REQ1 and REQ2 can be permitted.</a:t>
            </a:r>
          </a:p>
          <a:p>
            <a:pPr marL="514350" indent="-514350">
              <a:buAutoNum type="alphaLcParenR"/>
            </a:pPr>
            <a:r>
              <a:rPr lang="en-US" dirty="0">
                <a:latin typeface="Book Antiqua" pitchFamily="18" charset="0"/>
              </a:rPr>
              <a:t>Neither REQ1 nor REQ2 can be permitted.</a:t>
            </a:r>
          </a:p>
          <a:p>
            <a:endParaRPr lang="en-US" b="1" dirty="0"/>
          </a:p>
        </p:txBody>
      </p:sp>
      <p:pic>
        <p:nvPicPr>
          <p:cNvPr id="6" name="Picture 2" descr="GATECS2014Q42"/>
          <p:cNvPicPr>
            <a:picLocks noChangeAspect="1" noChangeArrowheads="1"/>
          </p:cNvPicPr>
          <p:nvPr/>
        </p:nvPicPr>
        <p:blipFill>
          <a:blip r:embed="rId2"/>
          <a:srcRect/>
          <a:stretch>
            <a:fillRect/>
          </a:stretch>
        </p:blipFill>
        <p:spPr bwMode="auto">
          <a:xfrm>
            <a:off x="1371600" y="685800"/>
            <a:ext cx="6248400" cy="2486927"/>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Deadlock Detection</a:t>
            </a:r>
          </a:p>
        </p:txBody>
      </p:sp>
      <p:sp>
        <p:nvSpPr>
          <p:cNvPr id="3" name="Content Placeholder 2"/>
          <p:cNvSpPr>
            <a:spLocks noGrp="1"/>
          </p:cNvSpPr>
          <p:nvPr>
            <p:ph idx="1"/>
          </p:nvPr>
        </p:nvSpPr>
        <p:spPr>
          <a:xfrm>
            <a:off x="228600" y="1143000"/>
            <a:ext cx="8610600" cy="5410200"/>
          </a:xfrm>
        </p:spPr>
        <p:txBody>
          <a:bodyPr>
            <a:normAutofit fontScale="77500" lnSpcReduction="20000"/>
          </a:bodyPr>
          <a:lstStyle/>
          <a:p>
            <a:pPr algn="just">
              <a:buNone/>
            </a:pPr>
            <a:r>
              <a:rPr lang="en-US" dirty="0"/>
              <a:t>	</a:t>
            </a:r>
            <a:r>
              <a:rPr lang="en-US" dirty="0">
                <a:latin typeface="Book Antiqua" pitchFamily="18" charset="0"/>
              </a:rPr>
              <a:t>Deadlock Detection Algorithm helps decide if in scenario of multi instance resources for various processes are in deadlock or not.</a:t>
            </a:r>
          </a:p>
          <a:p>
            <a:pPr algn="just"/>
            <a:r>
              <a:rPr lang="en-US" dirty="0">
                <a:latin typeface="Book Antiqua" pitchFamily="18" charset="0"/>
              </a:rPr>
              <a:t>If deadlocks are not avoided, then another approach is to detect when they have occurred and recover some how.</a:t>
            </a:r>
          </a:p>
          <a:p>
            <a:pPr algn="just"/>
            <a:r>
              <a:rPr lang="en-US" dirty="0">
                <a:latin typeface="Book Antiqua" pitchFamily="18" charset="0"/>
              </a:rPr>
              <a:t>In addition to the performance hit of constantly checking for deadlocks, a policy / algorithm must be in place for recovering from deadlocks, and there is potential for lost work when processes must be aborted or have their resources preempted.</a:t>
            </a:r>
          </a:p>
          <a:p>
            <a:pPr algn="just">
              <a:buNone/>
            </a:pPr>
            <a:r>
              <a:rPr lang="en-US" dirty="0">
                <a:latin typeface="Book Antiqua" pitchFamily="18" charset="0"/>
              </a:rPr>
              <a:t>	In cases of </a:t>
            </a:r>
            <a:r>
              <a:rPr lang="en-US" b="1" dirty="0">
                <a:latin typeface="Book Antiqua" pitchFamily="18" charset="0"/>
              </a:rPr>
              <a:t>single resource instance </a:t>
            </a:r>
            <a:r>
              <a:rPr lang="en-US" dirty="0">
                <a:latin typeface="Book Antiqua" pitchFamily="18" charset="0"/>
              </a:rPr>
              <a:t>we can create </a:t>
            </a:r>
            <a:r>
              <a:rPr lang="en-US" b="1" dirty="0">
                <a:latin typeface="Book Antiqua" pitchFamily="18" charset="0"/>
              </a:rPr>
              <a:t>wait-for graph </a:t>
            </a:r>
            <a:r>
              <a:rPr lang="en-US" dirty="0">
                <a:latin typeface="Book Antiqua" pitchFamily="18" charset="0"/>
              </a:rPr>
              <a:t>to check deadlock state. But, this we can’t do for </a:t>
            </a:r>
            <a:r>
              <a:rPr lang="en-US" b="1" dirty="0">
                <a:latin typeface="Book Antiqua" pitchFamily="18" charset="0"/>
              </a:rPr>
              <a:t>multi instance resources </a:t>
            </a:r>
            <a:r>
              <a:rPr lang="en-US" dirty="0">
                <a:latin typeface="Book Antiqua" pitchFamily="18" charset="0"/>
              </a:rPr>
              <a:t>system.</a:t>
            </a:r>
          </a:p>
          <a:p>
            <a:pPr lvl="1">
              <a:buFont typeface="Wingdings" pitchFamily="2" charset="2"/>
              <a:buChar char="§"/>
            </a:pPr>
            <a:r>
              <a:rPr lang="en-US" dirty="0">
                <a:latin typeface="Book Antiqua" pitchFamily="18" charset="0"/>
              </a:rPr>
              <a:t>Allow system to enter deadlock state</a:t>
            </a:r>
          </a:p>
          <a:p>
            <a:pPr lvl="1">
              <a:buFont typeface="Wingdings" pitchFamily="2" charset="2"/>
              <a:buChar char="§"/>
            </a:pPr>
            <a:r>
              <a:rPr lang="en-US" dirty="0">
                <a:latin typeface="Book Antiqua" pitchFamily="18" charset="0"/>
              </a:rPr>
              <a:t>Detection algorithm</a:t>
            </a:r>
          </a:p>
          <a:p>
            <a:pPr lvl="1">
              <a:buFont typeface="Wingdings" pitchFamily="2" charset="2"/>
              <a:buChar char="§"/>
            </a:pPr>
            <a:r>
              <a:rPr lang="en-US" dirty="0">
                <a:latin typeface="Book Antiqua" pitchFamily="18" charset="0"/>
              </a:rPr>
              <a:t>Recovery scheme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1"/>
            <a:ext cx="8610600" cy="4876800"/>
          </a:xfrm>
        </p:spPr>
        <p:txBody>
          <a:bodyPr>
            <a:normAutofit fontScale="92500" lnSpcReduction="20000"/>
          </a:bodyPr>
          <a:lstStyle/>
          <a:p>
            <a:pPr>
              <a:buNone/>
            </a:pPr>
            <a:r>
              <a:rPr lang="en-US" b="1" dirty="0">
                <a:latin typeface="Book Antiqua" pitchFamily="18" charset="0"/>
              </a:rPr>
              <a:t>Single Instance of Each Resource Type</a:t>
            </a:r>
          </a:p>
          <a:p>
            <a:r>
              <a:rPr lang="en-US" b="1" dirty="0">
                <a:latin typeface="Book Antiqua" pitchFamily="18" charset="0"/>
              </a:rPr>
              <a:t>Maintain wait-for graph</a:t>
            </a:r>
            <a:br>
              <a:rPr lang="en-US" dirty="0">
                <a:latin typeface="Book Antiqua" pitchFamily="18" charset="0"/>
              </a:rPr>
            </a:br>
            <a:r>
              <a:rPr lang="en-US" dirty="0">
                <a:latin typeface="Book Antiqua" pitchFamily="18" charset="0"/>
              </a:rPr>
              <a:t>» Nodes are processes</a:t>
            </a:r>
            <a:br>
              <a:rPr lang="en-US" dirty="0">
                <a:latin typeface="Book Antiqua" pitchFamily="18" charset="0"/>
              </a:rPr>
            </a:br>
            <a:r>
              <a:rPr lang="en-US" dirty="0">
                <a:latin typeface="Book Antiqua" pitchFamily="18" charset="0"/>
              </a:rPr>
              <a:t>» Pi → </a:t>
            </a:r>
            <a:r>
              <a:rPr lang="en-US" dirty="0" err="1">
                <a:latin typeface="Book Antiqua" pitchFamily="18" charset="0"/>
              </a:rPr>
              <a:t>Pj</a:t>
            </a:r>
            <a:r>
              <a:rPr lang="en-US" dirty="0">
                <a:latin typeface="Book Antiqua" pitchFamily="18" charset="0"/>
              </a:rPr>
              <a:t> if Pi is waiting for </a:t>
            </a:r>
            <a:r>
              <a:rPr lang="en-US" dirty="0" err="1">
                <a:latin typeface="Book Antiqua" pitchFamily="18" charset="0"/>
              </a:rPr>
              <a:t>Pj</a:t>
            </a:r>
            <a:br>
              <a:rPr lang="en-US" dirty="0"/>
            </a:br>
            <a:endParaRPr lang="en-US" dirty="0"/>
          </a:p>
          <a:p>
            <a:pPr algn="just"/>
            <a:r>
              <a:rPr lang="en-US" dirty="0">
                <a:latin typeface="Book Antiqua" pitchFamily="18" charset="0"/>
              </a:rPr>
              <a:t>Periodically invoke an algorithm that searches for a cycle in the graph. If there is a cycle, there exists a deadlock</a:t>
            </a:r>
          </a:p>
          <a:p>
            <a:pPr algn="just"/>
            <a:endParaRPr lang="en-US" dirty="0">
              <a:latin typeface="Book Antiqua" pitchFamily="18" charset="0"/>
            </a:endParaRPr>
          </a:p>
          <a:p>
            <a:pPr algn="just"/>
            <a:r>
              <a:rPr lang="en-US" dirty="0">
                <a:latin typeface="Book Antiqua" pitchFamily="18" charset="0"/>
              </a:rPr>
              <a:t>An algorithm to detect a cycle in a graph, where n is the number of vertices in the graph</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86800" cy="1447800"/>
          </a:xfrm>
        </p:spPr>
        <p:txBody>
          <a:bodyPr>
            <a:normAutofit lnSpcReduction="10000"/>
          </a:bodyPr>
          <a:lstStyle/>
          <a:p>
            <a:pPr>
              <a:buNone/>
            </a:pPr>
            <a:r>
              <a:rPr lang="en-US" b="1" dirty="0">
                <a:latin typeface="Book Antiqua" pitchFamily="18" charset="0"/>
              </a:rPr>
              <a:t>Example:</a:t>
            </a:r>
            <a:r>
              <a:rPr lang="en-US" dirty="0">
                <a:latin typeface="Book Antiqua" pitchFamily="18" charset="0"/>
              </a:rPr>
              <a:t> (a). 'Resource-Allocation Graph' and Corresponding (b). 'Wait-for Graph'</a:t>
            </a:r>
            <a:br>
              <a:rPr lang="en-US" dirty="0"/>
            </a:br>
            <a:endParaRPr lang="en-US" dirty="0">
              <a:latin typeface="Book Antiqua" pitchFamily="18" charset="0"/>
            </a:endParaRPr>
          </a:p>
          <a:p>
            <a:endParaRPr lang="en-US" dirty="0"/>
          </a:p>
        </p:txBody>
      </p:sp>
      <p:pic>
        <p:nvPicPr>
          <p:cNvPr id="4" name="Picture 2" descr="Resource-Allocation Graph and Wait-for Graph"/>
          <p:cNvPicPr>
            <a:picLocks noChangeAspect="1" noChangeArrowheads="1"/>
          </p:cNvPicPr>
          <p:nvPr/>
        </p:nvPicPr>
        <p:blipFill>
          <a:blip r:embed="rId2"/>
          <a:srcRect/>
          <a:stretch>
            <a:fillRect/>
          </a:stretch>
        </p:blipFill>
        <p:spPr bwMode="auto">
          <a:xfrm>
            <a:off x="533400" y="1600200"/>
            <a:ext cx="8229600" cy="46482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943600"/>
          </a:xfrm>
        </p:spPr>
        <p:txBody>
          <a:bodyPr>
            <a:normAutofit/>
          </a:bodyPr>
          <a:lstStyle/>
          <a:p>
            <a:pPr algn="just">
              <a:buNone/>
            </a:pPr>
            <a:r>
              <a:rPr lang="en-US" dirty="0">
                <a:latin typeface="Book Antiqua" pitchFamily="18" charset="0"/>
              </a:rPr>
              <a:t>Several Instances of a Resource Type</a:t>
            </a:r>
          </a:p>
          <a:p>
            <a:pPr algn="just"/>
            <a:r>
              <a:rPr lang="en-US" b="1" dirty="0">
                <a:latin typeface="Book Antiqua" pitchFamily="18" charset="0"/>
              </a:rPr>
              <a:t>Available</a:t>
            </a:r>
            <a:r>
              <a:rPr lang="en-US" dirty="0">
                <a:latin typeface="Book Antiqua" pitchFamily="18" charset="0"/>
              </a:rPr>
              <a:t>: A vector of length </a:t>
            </a:r>
            <a:r>
              <a:rPr lang="en-US" b="1" dirty="0">
                <a:latin typeface="Book Antiqua" pitchFamily="18" charset="0"/>
              </a:rPr>
              <a:t>m</a:t>
            </a:r>
            <a:r>
              <a:rPr lang="en-US" dirty="0">
                <a:latin typeface="Book Antiqua" pitchFamily="18" charset="0"/>
              </a:rPr>
              <a:t> indicates the number of available resources of each type.</a:t>
            </a:r>
          </a:p>
          <a:p>
            <a:pPr algn="just"/>
            <a:r>
              <a:rPr lang="en-US" b="1" dirty="0">
                <a:latin typeface="Book Antiqua" pitchFamily="18" charset="0"/>
              </a:rPr>
              <a:t>Allocation</a:t>
            </a:r>
            <a:r>
              <a:rPr lang="en-US" dirty="0">
                <a:latin typeface="Book Antiqua" pitchFamily="18" charset="0"/>
              </a:rPr>
              <a:t>: An </a:t>
            </a:r>
            <a:r>
              <a:rPr lang="en-US" b="1" dirty="0">
                <a:latin typeface="Book Antiqua" pitchFamily="18" charset="0"/>
              </a:rPr>
              <a:t>n x m </a:t>
            </a:r>
            <a:r>
              <a:rPr lang="en-US" dirty="0">
                <a:latin typeface="Book Antiqua" pitchFamily="18" charset="0"/>
              </a:rPr>
              <a:t>matrix defines the number of </a:t>
            </a:r>
            <a:r>
              <a:rPr lang="en-US" b="1" dirty="0">
                <a:latin typeface="Book Antiqua" pitchFamily="18" charset="0"/>
              </a:rPr>
              <a:t>resources</a:t>
            </a:r>
            <a:r>
              <a:rPr lang="en-US" dirty="0">
                <a:latin typeface="Book Antiqua" pitchFamily="18" charset="0"/>
              </a:rPr>
              <a:t> of each type currently allocated to each </a:t>
            </a:r>
            <a:r>
              <a:rPr lang="en-US" b="1" dirty="0">
                <a:latin typeface="Book Antiqua" pitchFamily="18" charset="0"/>
              </a:rPr>
              <a:t>process</a:t>
            </a:r>
            <a:r>
              <a:rPr lang="en-US" dirty="0">
                <a:latin typeface="Book Antiqua" pitchFamily="18" charset="0"/>
              </a:rPr>
              <a:t>.</a:t>
            </a:r>
          </a:p>
          <a:p>
            <a:pPr algn="just"/>
            <a:r>
              <a:rPr lang="en-US" b="1" dirty="0">
                <a:latin typeface="Book Antiqua" pitchFamily="18" charset="0"/>
              </a:rPr>
              <a:t>Request</a:t>
            </a:r>
            <a:r>
              <a:rPr lang="en-US" dirty="0">
                <a:latin typeface="Book Antiqua" pitchFamily="18" charset="0"/>
              </a:rPr>
              <a:t>: An n x m matrix indicates the current request of </a:t>
            </a:r>
            <a:r>
              <a:rPr lang="en-US" b="1" dirty="0">
                <a:latin typeface="Book Antiqua" pitchFamily="18" charset="0"/>
              </a:rPr>
              <a:t>each process</a:t>
            </a:r>
            <a:r>
              <a:rPr lang="en-US" dirty="0">
                <a:latin typeface="Book Antiqua" pitchFamily="18" charset="0"/>
              </a:rPr>
              <a:t>. If </a:t>
            </a:r>
            <a:r>
              <a:rPr lang="en-US" b="1" dirty="0">
                <a:latin typeface="Book Antiqua" pitchFamily="18" charset="0"/>
              </a:rPr>
              <a:t>Request</a:t>
            </a:r>
            <a:r>
              <a:rPr lang="en-US" dirty="0">
                <a:latin typeface="Book Antiqua" pitchFamily="18" charset="0"/>
              </a:rPr>
              <a:t> [</a:t>
            </a:r>
            <a:r>
              <a:rPr lang="en-US" dirty="0" err="1">
                <a:latin typeface="Book Antiqua" pitchFamily="18" charset="0"/>
              </a:rPr>
              <a:t>i</a:t>
            </a:r>
            <a:r>
              <a:rPr lang="en-US" dirty="0">
                <a:latin typeface="Book Antiqua" pitchFamily="18" charset="0"/>
              </a:rPr>
              <a:t>][j] = k, then process </a:t>
            </a:r>
            <a:r>
              <a:rPr lang="en-US" b="1" dirty="0">
                <a:latin typeface="Book Antiqua" pitchFamily="18" charset="0"/>
              </a:rPr>
              <a:t>Pi</a:t>
            </a:r>
            <a:r>
              <a:rPr lang="en-US" dirty="0">
                <a:latin typeface="Book Antiqua" pitchFamily="18" charset="0"/>
              </a:rPr>
              <a:t> is requesting </a:t>
            </a:r>
            <a:r>
              <a:rPr lang="en-US" b="1" dirty="0">
                <a:latin typeface="Book Antiqua" pitchFamily="18" charset="0"/>
              </a:rPr>
              <a:t>k </a:t>
            </a:r>
            <a:r>
              <a:rPr lang="en-US" dirty="0">
                <a:latin typeface="Book Antiqua" pitchFamily="18" charset="0"/>
              </a:rPr>
              <a:t>more instances of resource type </a:t>
            </a:r>
            <a:r>
              <a:rPr lang="en-US" b="1" dirty="0" err="1">
                <a:latin typeface="Book Antiqua" pitchFamily="18" charset="0"/>
              </a:rPr>
              <a:t>Rj</a:t>
            </a:r>
            <a:r>
              <a:rPr lang="en-US" dirty="0">
                <a:latin typeface="Book Antiqua" pitchFamily="18"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92500" lnSpcReduction="20000"/>
          </a:bodyPr>
          <a:lstStyle/>
          <a:p>
            <a:pPr>
              <a:buNone/>
            </a:pPr>
            <a:r>
              <a:rPr lang="en-US" b="1" dirty="0">
                <a:latin typeface="Book Antiqua" pitchFamily="18" charset="0"/>
              </a:rPr>
              <a:t>1. </a:t>
            </a:r>
            <a:r>
              <a:rPr lang="en-US" dirty="0">
                <a:latin typeface="Book Antiqua" pitchFamily="18" charset="0"/>
              </a:rPr>
              <a:t>Let Work and Finish be vectors of length </a:t>
            </a:r>
            <a:r>
              <a:rPr lang="en-US" b="1" dirty="0">
                <a:latin typeface="Book Antiqua" pitchFamily="18" charset="0"/>
              </a:rPr>
              <a:t>m </a:t>
            </a:r>
            <a:r>
              <a:rPr lang="en-US" dirty="0">
                <a:latin typeface="Book Antiqua" pitchFamily="18" charset="0"/>
              </a:rPr>
              <a:t>and </a:t>
            </a:r>
            <a:r>
              <a:rPr lang="en-US" b="1" dirty="0">
                <a:latin typeface="Book Antiqua" pitchFamily="18" charset="0"/>
              </a:rPr>
              <a:t>n</a:t>
            </a:r>
            <a:r>
              <a:rPr lang="en-US" dirty="0">
                <a:latin typeface="Book Antiqua" pitchFamily="18" charset="0"/>
              </a:rPr>
              <a:t>, respectively Initialize:</a:t>
            </a:r>
          </a:p>
          <a:p>
            <a:pPr>
              <a:buNone/>
            </a:pPr>
            <a:r>
              <a:rPr lang="en-US" dirty="0">
                <a:latin typeface="Book Antiqua" pitchFamily="18" charset="0"/>
              </a:rPr>
              <a:t>	(a) Work = Available </a:t>
            </a:r>
          </a:p>
          <a:p>
            <a:pPr>
              <a:buNone/>
            </a:pPr>
            <a:r>
              <a:rPr lang="en-US" dirty="0">
                <a:latin typeface="Book Antiqua" pitchFamily="18" charset="0"/>
              </a:rPr>
              <a:t>	(b) For </a:t>
            </a:r>
            <a:r>
              <a:rPr lang="en-US" dirty="0" err="1">
                <a:latin typeface="Book Antiqua" pitchFamily="18" charset="0"/>
              </a:rPr>
              <a:t>i</a:t>
            </a:r>
            <a:r>
              <a:rPr lang="en-US" dirty="0">
                <a:latin typeface="Book Antiqua" pitchFamily="18" charset="0"/>
              </a:rPr>
              <a:t> = 1,2, …, n, if Allocation ≠ 0, then Finish[</a:t>
            </a:r>
            <a:r>
              <a:rPr lang="en-US" dirty="0" err="1">
                <a:latin typeface="Book Antiqua" pitchFamily="18" charset="0"/>
              </a:rPr>
              <a:t>i</a:t>
            </a:r>
            <a:r>
              <a:rPr lang="en-US" dirty="0">
                <a:latin typeface="Book Antiqua" pitchFamily="18" charset="0"/>
              </a:rPr>
              <a:t>] = false; otherwise, Finish[</a:t>
            </a:r>
            <a:r>
              <a:rPr lang="en-US" dirty="0" err="1">
                <a:latin typeface="Book Antiqua" pitchFamily="18" charset="0"/>
              </a:rPr>
              <a:t>i</a:t>
            </a:r>
            <a:r>
              <a:rPr lang="en-US" dirty="0">
                <a:latin typeface="Book Antiqua" pitchFamily="18" charset="0"/>
              </a:rPr>
              <a:t>] = true </a:t>
            </a:r>
          </a:p>
          <a:p>
            <a:pPr>
              <a:buNone/>
            </a:pPr>
            <a:r>
              <a:rPr lang="en-US" b="1" dirty="0">
                <a:latin typeface="Book Antiqua" pitchFamily="18" charset="0"/>
              </a:rPr>
              <a:t>2. </a:t>
            </a:r>
            <a:r>
              <a:rPr lang="en-US" dirty="0">
                <a:latin typeface="Book Antiqua" pitchFamily="18" charset="0"/>
              </a:rPr>
              <a:t>Find an </a:t>
            </a:r>
            <a:r>
              <a:rPr lang="en-US" b="1" dirty="0">
                <a:latin typeface="Book Antiqua" pitchFamily="18" charset="0"/>
              </a:rPr>
              <a:t>index </a:t>
            </a:r>
            <a:r>
              <a:rPr lang="en-US" b="1" dirty="0" err="1">
                <a:latin typeface="Book Antiqua" pitchFamily="18" charset="0"/>
              </a:rPr>
              <a:t>i</a:t>
            </a:r>
            <a:r>
              <a:rPr lang="en-US" b="1" dirty="0">
                <a:latin typeface="Book Antiqua" pitchFamily="18" charset="0"/>
              </a:rPr>
              <a:t> </a:t>
            </a:r>
            <a:r>
              <a:rPr lang="en-US" dirty="0">
                <a:latin typeface="Book Antiqua" pitchFamily="18" charset="0"/>
              </a:rPr>
              <a:t>such that both: </a:t>
            </a:r>
          </a:p>
          <a:p>
            <a:pPr>
              <a:buNone/>
            </a:pPr>
            <a:r>
              <a:rPr lang="en-US" dirty="0">
                <a:latin typeface="Book Antiqua" pitchFamily="18" charset="0"/>
              </a:rPr>
              <a:t>	(a) Finish[</a:t>
            </a:r>
            <a:r>
              <a:rPr lang="en-US" dirty="0" err="1">
                <a:latin typeface="Book Antiqua" pitchFamily="18" charset="0"/>
              </a:rPr>
              <a:t>i</a:t>
            </a:r>
            <a:r>
              <a:rPr lang="en-US" dirty="0">
                <a:latin typeface="Book Antiqua" pitchFamily="18" charset="0"/>
              </a:rPr>
              <a:t>] == false </a:t>
            </a:r>
          </a:p>
          <a:p>
            <a:pPr>
              <a:buNone/>
            </a:pPr>
            <a:r>
              <a:rPr lang="en-US" dirty="0">
                <a:latin typeface="Book Antiqua" pitchFamily="18" charset="0"/>
              </a:rPr>
              <a:t>	(b) Request  ≤ Work If no such </a:t>
            </a:r>
            <a:r>
              <a:rPr lang="en-US" dirty="0" err="1">
                <a:latin typeface="Book Antiqua" pitchFamily="18" charset="0"/>
              </a:rPr>
              <a:t>i</a:t>
            </a:r>
            <a:r>
              <a:rPr lang="en-US" dirty="0">
                <a:latin typeface="Book Antiqua" pitchFamily="18" charset="0"/>
              </a:rPr>
              <a:t> exists, go to </a:t>
            </a:r>
            <a:r>
              <a:rPr lang="en-US" b="1" dirty="0">
                <a:latin typeface="Book Antiqua" pitchFamily="18" charset="0"/>
              </a:rPr>
              <a:t>step 4 </a:t>
            </a:r>
          </a:p>
          <a:p>
            <a:pPr>
              <a:buNone/>
            </a:pPr>
            <a:r>
              <a:rPr lang="en-US" b="1" dirty="0">
                <a:latin typeface="Book Antiqua" pitchFamily="18" charset="0"/>
              </a:rPr>
              <a:t>3. </a:t>
            </a:r>
            <a:r>
              <a:rPr lang="en-US" dirty="0">
                <a:latin typeface="Book Antiqua" pitchFamily="18" charset="0"/>
              </a:rPr>
              <a:t>Work = Work + Allocation, Finish[</a:t>
            </a:r>
            <a:r>
              <a:rPr lang="en-US" dirty="0" err="1">
                <a:latin typeface="Book Antiqua" pitchFamily="18" charset="0"/>
              </a:rPr>
              <a:t>i</a:t>
            </a:r>
            <a:r>
              <a:rPr lang="en-US" dirty="0">
                <a:latin typeface="Book Antiqua" pitchFamily="18" charset="0"/>
              </a:rPr>
              <a:t>] = true go to </a:t>
            </a:r>
            <a:r>
              <a:rPr lang="en-US" b="1" dirty="0">
                <a:latin typeface="Book Antiqua" pitchFamily="18" charset="0"/>
              </a:rPr>
              <a:t>step 2 </a:t>
            </a:r>
          </a:p>
          <a:p>
            <a:pPr>
              <a:buNone/>
            </a:pPr>
            <a:r>
              <a:rPr lang="en-US" b="1" dirty="0">
                <a:latin typeface="Book Antiqua" pitchFamily="18" charset="0"/>
              </a:rPr>
              <a:t>4. </a:t>
            </a:r>
            <a:r>
              <a:rPr lang="en-US" dirty="0">
                <a:latin typeface="Book Antiqua" pitchFamily="18" charset="0"/>
              </a:rPr>
              <a:t>If Finish[</a:t>
            </a:r>
            <a:r>
              <a:rPr lang="en-US" dirty="0" err="1">
                <a:latin typeface="Book Antiqua" pitchFamily="18" charset="0"/>
              </a:rPr>
              <a:t>i</a:t>
            </a:r>
            <a:r>
              <a:rPr lang="en-US" dirty="0">
                <a:latin typeface="Book Antiqua" pitchFamily="18" charset="0"/>
              </a:rPr>
              <a:t>] == false, for some </a:t>
            </a:r>
            <a:r>
              <a:rPr lang="en-US" dirty="0" err="1">
                <a:latin typeface="Book Antiqua" pitchFamily="18" charset="0"/>
              </a:rPr>
              <a:t>i</a:t>
            </a:r>
            <a:r>
              <a:rPr lang="en-US" dirty="0">
                <a:latin typeface="Book Antiqua" pitchFamily="18" charset="0"/>
              </a:rPr>
              <a:t>, 1 ≤ </a:t>
            </a:r>
            <a:r>
              <a:rPr lang="en-US" dirty="0" err="1">
                <a:latin typeface="Book Antiqua" pitchFamily="18" charset="0"/>
              </a:rPr>
              <a:t>i</a:t>
            </a:r>
            <a:r>
              <a:rPr lang="en-US" dirty="0">
                <a:latin typeface="Book Antiqua" pitchFamily="18" charset="0"/>
              </a:rPr>
              <a:t> ≤ n, then the system is in deadlock state. </a:t>
            </a:r>
          </a:p>
          <a:p>
            <a:pPr>
              <a:buNone/>
            </a:pPr>
            <a:r>
              <a:rPr lang="en-US" dirty="0">
                <a:latin typeface="Book Antiqua" pitchFamily="18" charset="0"/>
              </a:rPr>
              <a:t>	Moreover, if Finish[</a:t>
            </a:r>
            <a:r>
              <a:rPr lang="en-US" dirty="0" err="1">
                <a:latin typeface="Book Antiqua" pitchFamily="18" charset="0"/>
              </a:rPr>
              <a:t>i</a:t>
            </a:r>
            <a:r>
              <a:rPr lang="en-US" dirty="0">
                <a:latin typeface="Book Antiqua" pitchFamily="18" charset="0"/>
              </a:rPr>
              <a:t>] == false, then Pi is deadlocked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1"/>
            <a:ext cx="8763000" cy="1676399"/>
          </a:xfrm>
        </p:spPr>
        <p:txBody>
          <a:bodyPr>
            <a:normAutofit fontScale="70000" lnSpcReduction="20000"/>
          </a:bodyPr>
          <a:lstStyle/>
          <a:p>
            <a:r>
              <a:rPr lang="en-US" dirty="0">
                <a:latin typeface="Book Antiqua" pitchFamily="18" charset="0"/>
              </a:rPr>
              <a:t>Five processes P0 through P4; three resource types A (</a:t>
            </a:r>
            <a:r>
              <a:rPr lang="en-US" b="1" dirty="0">
                <a:latin typeface="Book Antiqua" pitchFamily="18" charset="0"/>
              </a:rPr>
              <a:t>7</a:t>
            </a:r>
            <a:r>
              <a:rPr lang="en-US" dirty="0">
                <a:latin typeface="Book Antiqua" pitchFamily="18" charset="0"/>
              </a:rPr>
              <a:t> instances), B (</a:t>
            </a:r>
            <a:r>
              <a:rPr lang="en-US" b="1" dirty="0">
                <a:latin typeface="Book Antiqua" pitchFamily="18" charset="0"/>
              </a:rPr>
              <a:t>2</a:t>
            </a:r>
            <a:r>
              <a:rPr lang="en-US" dirty="0">
                <a:latin typeface="Book Antiqua" pitchFamily="18" charset="0"/>
              </a:rPr>
              <a:t> instances), and C (</a:t>
            </a:r>
            <a:r>
              <a:rPr lang="en-US" b="1" dirty="0">
                <a:latin typeface="Book Antiqua" pitchFamily="18" charset="0"/>
              </a:rPr>
              <a:t>6</a:t>
            </a:r>
            <a:r>
              <a:rPr lang="en-US" dirty="0">
                <a:latin typeface="Book Antiqua" pitchFamily="18" charset="0"/>
              </a:rPr>
              <a:t> instances)</a:t>
            </a:r>
          </a:p>
          <a:p>
            <a:pPr>
              <a:buNone/>
            </a:pPr>
            <a:endParaRPr lang="en-US" dirty="0">
              <a:latin typeface="Book Antiqua" pitchFamily="18" charset="0"/>
            </a:endParaRPr>
          </a:p>
          <a:p>
            <a:r>
              <a:rPr lang="en-US" dirty="0">
                <a:latin typeface="Book Antiqua" pitchFamily="18" charset="0"/>
              </a:rPr>
              <a:t>Snapshot at time T0:   (free resources= (0 1 0)+(303)+(211)= 5 2 4</a:t>
            </a:r>
          </a:p>
        </p:txBody>
      </p:sp>
      <p:graphicFrame>
        <p:nvGraphicFramePr>
          <p:cNvPr id="4" name="Table 3"/>
          <p:cNvGraphicFramePr>
            <a:graphicFrameLocks noGrp="1"/>
          </p:cNvGraphicFramePr>
          <p:nvPr/>
        </p:nvGraphicFramePr>
        <p:xfrm>
          <a:off x="685800" y="2209800"/>
          <a:ext cx="8153400" cy="3520440"/>
        </p:xfrm>
        <a:graphic>
          <a:graphicData uri="http://schemas.openxmlformats.org/drawingml/2006/table">
            <a:tbl>
              <a:tblPr/>
              <a:tblGrid>
                <a:gridCol w="2038350">
                  <a:extLst>
                    <a:ext uri="{9D8B030D-6E8A-4147-A177-3AD203B41FA5}">
                      <a16:colId xmlns:a16="http://schemas.microsoft.com/office/drawing/2014/main" val="20000"/>
                    </a:ext>
                  </a:extLst>
                </a:gridCol>
                <a:gridCol w="203835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2362200">
                  <a:extLst>
                    <a:ext uri="{9D8B030D-6E8A-4147-A177-3AD203B41FA5}">
                      <a16:colId xmlns:a16="http://schemas.microsoft.com/office/drawing/2014/main" val="20003"/>
                    </a:ext>
                  </a:extLst>
                </a:gridCol>
              </a:tblGrid>
              <a:tr h="807720">
                <a:tc>
                  <a:txBody>
                    <a:bodyPr/>
                    <a:lstStyle/>
                    <a:p>
                      <a:endParaRPr lang="en-US" dirty="0"/>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b="1" dirty="0">
                          <a:latin typeface="Book Antiqua" pitchFamily="18" charset="0"/>
                        </a:rPr>
                        <a:t>Allocation</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b="1" dirty="0">
                          <a:latin typeface="Book Antiqua" pitchFamily="18" charset="0"/>
                        </a:rPr>
                        <a:t>Request</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b="1" dirty="0">
                          <a:latin typeface="Book Antiqua" pitchFamily="18" charset="0"/>
                        </a:rPr>
                        <a:t>Available</a:t>
                      </a:r>
                    </a:p>
                  </a:txBody>
                  <a:tcPr marL="28575" marR="28575" marT="28575" marB="28575" anchor="ctr">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441960">
                <a:tc>
                  <a:txBody>
                    <a:bodyPr/>
                    <a:lstStyle/>
                    <a:p>
                      <a:pPr algn="ctr"/>
                      <a:r>
                        <a:rPr lang="en-US" b="1" dirty="0">
                          <a:latin typeface="Book Antiqua" pitchFamily="18" charset="0"/>
                        </a:rPr>
                        <a:t>Process</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latin typeface="Book Antiqua" pitchFamily="18" charset="0"/>
                        </a:rPr>
                        <a:t>A B C</a:t>
                      </a: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dirty="0">
                          <a:latin typeface="Book Antiqua" pitchFamily="18" charset="0"/>
                        </a:rPr>
                        <a:t>A B C</a:t>
                      </a: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1">
                          <a:latin typeface="Book Antiqua" pitchFamily="18" charset="0"/>
                        </a:rPr>
                        <a:t>A B C</a:t>
                      </a:r>
                      <a:endParaRPr lang="en-US">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1960">
                <a:tc>
                  <a:txBody>
                    <a:bodyPr/>
                    <a:lstStyle/>
                    <a:p>
                      <a:pPr algn="ctr"/>
                      <a:r>
                        <a:rPr lang="en-US" b="1" dirty="0">
                          <a:latin typeface="Book Antiqua" pitchFamily="18" charset="0"/>
                        </a:rPr>
                        <a:t>P0(execute)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0 1 0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a:t>
                      </a:r>
                      <a:r>
                        <a:rPr lang="en-US" baseline="0" dirty="0">
                          <a:latin typeface="Book Antiqua" pitchFamily="18" charset="0"/>
                        </a:rPr>
                        <a:t> 0</a:t>
                      </a: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0002"/>
                  </a:ext>
                </a:extLst>
              </a:tr>
              <a:tr h="441960">
                <a:tc>
                  <a:txBody>
                    <a:bodyPr/>
                    <a:lstStyle/>
                    <a:p>
                      <a:pPr algn="ctr"/>
                      <a:r>
                        <a:rPr lang="en-US" b="1" dirty="0">
                          <a:latin typeface="Book Antiqua" pitchFamily="18" charset="0"/>
                        </a:rPr>
                        <a:t>P1(execute)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2 0 0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dirty="0">
                          <a:latin typeface="Book Antiqua" pitchFamily="18" charset="0"/>
                        </a:rPr>
                        <a:t>2 0 2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57200">
                <a:tc>
                  <a:txBody>
                    <a:bodyPr/>
                    <a:lstStyle/>
                    <a:p>
                      <a:pPr algn="ctr"/>
                      <a:r>
                        <a:rPr lang="en-US" b="1" dirty="0">
                          <a:latin typeface="Book Antiqua" pitchFamily="18" charset="0"/>
                        </a:rPr>
                        <a:t>P2(execute)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3 0 3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0004"/>
                  </a:ext>
                </a:extLst>
              </a:tr>
              <a:tr h="441960">
                <a:tc>
                  <a:txBody>
                    <a:bodyPr/>
                    <a:lstStyle/>
                    <a:p>
                      <a:pPr algn="ctr"/>
                      <a:r>
                        <a:rPr lang="en-US" b="1" dirty="0">
                          <a:latin typeface="Book Antiqua" pitchFamily="18" charset="0"/>
                        </a:rPr>
                        <a:t>P3(execute)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0" dirty="0">
                          <a:latin typeface="Book Antiqua" pitchFamily="18" charset="0"/>
                        </a:rPr>
                        <a:t>2 1 1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b="0" dirty="0">
                          <a:latin typeface="Book Antiqua" pitchFamily="18" charset="0"/>
                        </a:rPr>
                        <a:t>1 0 0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endParaRPr lang="en-US"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87680">
                <a:tc>
                  <a:txBody>
                    <a:bodyPr/>
                    <a:lstStyle/>
                    <a:p>
                      <a:pPr algn="ctr"/>
                      <a:r>
                        <a:rPr lang="en-US" b="1" dirty="0">
                          <a:latin typeface="Book Antiqua" pitchFamily="18" charset="0"/>
                        </a:rPr>
                        <a:t>P4(execute)</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dirty="0">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endParaRPr lang="en-US" dirty="0">
                        <a:latin typeface="Book Antiqua" pitchFamily="18" charset="0"/>
                      </a:endParaRPr>
                    </a:p>
                  </a:txBody>
                  <a:tcPr>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1025"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1"/>
            <a:ext cx="8610600" cy="1295399"/>
          </a:xfrm>
        </p:spPr>
        <p:txBody>
          <a:bodyPr>
            <a:normAutofit fontScale="92500" lnSpcReduction="20000"/>
          </a:bodyPr>
          <a:lstStyle/>
          <a:p>
            <a:r>
              <a:rPr lang="en-US" dirty="0">
                <a:latin typeface="Book Antiqua" pitchFamily="18" charset="0"/>
              </a:rPr>
              <a:t>Sequence &lt;P0, P2, P3, P1, P4&gt; will result in Finish[</a:t>
            </a:r>
            <a:r>
              <a:rPr lang="en-US" dirty="0" err="1">
                <a:latin typeface="Book Antiqua" pitchFamily="18" charset="0"/>
              </a:rPr>
              <a:t>i</a:t>
            </a:r>
            <a:r>
              <a:rPr lang="en-US" dirty="0">
                <a:latin typeface="Book Antiqua" pitchFamily="18" charset="0"/>
              </a:rPr>
              <a:t>] = true for all I</a:t>
            </a:r>
          </a:p>
          <a:p>
            <a:r>
              <a:rPr lang="en-US" dirty="0">
                <a:latin typeface="Book Antiqua" pitchFamily="18" charset="0"/>
              </a:rPr>
              <a:t>P2 requests an additional instance of type C</a:t>
            </a:r>
          </a:p>
        </p:txBody>
      </p:sp>
      <p:graphicFrame>
        <p:nvGraphicFramePr>
          <p:cNvPr id="4" name="Table 3"/>
          <p:cNvGraphicFramePr>
            <a:graphicFrameLocks noGrp="1"/>
          </p:cNvGraphicFramePr>
          <p:nvPr/>
        </p:nvGraphicFramePr>
        <p:xfrm>
          <a:off x="2438400" y="1752600"/>
          <a:ext cx="3962400" cy="2476500"/>
        </p:xfrm>
        <a:graphic>
          <a:graphicData uri="http://schemas.openxmlformats.org/drawingml/2006/table">
            <a:tbl>
              <a:tblPr/>
              <a:tblGrid>
                <a:gridCol w="1981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tblGrid>
              <a:tr h="544599">
                <a:tc>
                  <a:txBody>
                    <a:bodyPr/>
                    <a:lstStyle/>
                    <a:p>
                      <a:pPr algn="ctr"/>
                      <a:br>
                        <a:rPr lang="en-US" sz="2000" dirty="0">
                          <a:latin typeface="Book Antiqua" pitchFamily="18" charset="0"/>
                        </a:rPr>
                      </a:br>
                      <a:endParaRPr lang="en-US" sz="2000" b="1"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2000" b="1" dirty="0">
                          <a:latin typeface="Book Antiqua" pitchFamily="18" charset="0"/>
                        </a:rPr>
                        <a:t>Request</a:t>
                      </a:r>
                      <a:endParaRPr lang="en-US" sz="2000" dirty="0">
                        <a:latin typeface="Book Antiqua" pitchFamily="18" charset="0"/>
                      </a:endParaRPr>
                    </a:p>
                  </a:txBody>
                  <a:tcPr>
                    <a:lnL w="9525" cap="flat" cmpd="sng" algn="ctr">
                      <a:solidFill>
                        <a:srgbClr val="CCCCCC"/>
                      </a:solidFill>
                      <a:prstDash val="solid"/>
                      <a:round/>
                      <a:headEnd type="none" w="med" len="med"/>
                      <a:tailEnd type="none" w="med" len="med"/>
                    </a:lnL>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297988">
                <a:tc>
                  <a:txBody>
                    <a:bodyPr/>
                    <a:lstStyle/>
                    <a:p>
                      <a:pPr algn="ctr"/>
                      <a:r>
                        <a:rPr lang="en-US" sz="2000" b="1" dirty="0">
                          <a:latin typeface="Book Antiqua" pitchFamily="18" charset="0"/>
                        </a:rPr>
                        <a:t>Process</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b="1" dirty="0">
                          <a:latin typeface="Book Antiqua" pitchFamily="18" charset="0"/>
                        </a:rPr>
                        <a:t>A B C</a:t>
                      </a:r>
                      <a:endParaRPr lang="en-US" sz="2000" dirty="0">
                        <a:latin typeface="Book Antiqua" pitchFamily="18" charset="0"/>
                      </a:endParaRP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0001"/>
                  </a:ext>
                </a:extLst>
              </a:tr>
              <a:tr h="297988">
                <a:tc>
                  <a:txBody>
                    <a:bodyPr/>
                    <a:lstStyle/>
                    <a:p>
                      <a:pPr algn="ctr"/>
                      <a:r>
                        <a:rPr lang="en-US" sz="2000" dirty="0">
                          <a:latin typeface="Book Antiqua" pitchFamily="18" charset="0"/>
                        </a:rPr>
                        <a:t>P1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2000" dirty="0">
                          <a:latin typeface="Book Antiqua" pitchFamily="18" charset="0"/>
                        </a:rPr>
                        <a:t>2 0 0</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7988">
                <a:tc>
                  <a:txBody>
                    <a:bodyPr/>
                    <a:lstStyle/>
                    <a:p>
                      <a:pPr algn="ctr"/>
                      <a:r>
                        <a:rPr lang="en-US" sz="2000">
                          <a:latin typeface="Book Antiqua" pitchFamily="18" charset="0"/>
                        </a:rPr>
                        <a:t>P2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dirty="0">
                          <a:latin typeface="Book Antiqua" pitchFamily="18" charset="0"/>
                        </a:rPr>
                        <a:t>3 0 3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0003"/>
                  </a:ext>
                </a:extLst>
              </a:tr>
              <a:tr h="297988">
                <a:tc>
                  <a:txBody>
                    <a:bodyPr/>
                    <a:lstStyle/>
                    <a:p>
                      <a:pPr algn="ctr"/>
                      <a:r>
                        <a:rPr lang="en-US" sz="2000">
                          <a:latin typeface="Book Antiqua" pitchFamily="18" charset="0"/>
                        </a:rPr>
                        <a:t>P3</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2000" dirty="0">
                          <a:latin typeface="Book Antiqua" pitchFamily="18" charset="0"/>
                        </a:rPr>
                        <a:t>2 1 1</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7988">
                <a:tc>
                  <a:txBody>
                    <a:bodyPr/>
                    <a:lstStyle/>
                    <a:p>
                      <a:pPr algn="ctr"/>
                      <a:r>
                        <a:rPr lang="en-US" sz="2000">
                          <a:latin typeface="Book Antiqua" pitchFamily="18" charset="0"/>
                        </a:rPr>
                        <a:t>P4</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tc>
                  <a:txBody>
                    <a:bodyPr/>
                    <a:lstStyle/>
                    <a:p>
                      <a:pPr algn="ctr"/>
                      <a:r>
                        <a:rPr lang="en-US" sz="2000" dirty="0">
                          <a:latin typeface="Book Antiqua" pitchFamily="18" charset="0"/>
                        </a:rPr>
                        <a:t>0 0 2</a:t>
                      </a:r>
                    </a:p>
                  </a:txBody>
                  <a:tcPr marL="28575" marR="28575" marT="28575" marB="28575"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4F4F8"/>
                    </a:solidFill>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a:xfrm>
            <a:off x="228600" y="4343400"/>
            <a:ext cx="8610600" cy="2362200"/>
          </a:xfrm>
          <a:prstGeom prst="rect">
            <a:avLst/>
          </a:prstGeom>
        </p:spPr>
        <p:txBody>
          <a:bodyPr vert="horz" lIns="91440" tIns="45720" rIns="91440" bIns="45720" rtlCol="0">
            <a:normAutofit fontScale="85000" lnSpcReduction="20000"/>
          </a:bodyPr>
          <a:lstStyle/>
          <a:p>
            <a:pPr marL="342900" lvl="0" indent="-342900">
              <a:spcBef>
                <a:spcPct val="20000"/>
              </a:spcBef>
              <a:buFont typeface="Arial" pitchFamily="34" charset="0"/>
              <a:buChar char="•"/>
            </a:pPr>
            <a:r>
              <a:rPr lang="en-US" sz="3200" b="1" dirty="0">
                <a:latin typeface="Book Antiqua" pitchFamily="18" charset="0"/>
              </a:rPr>
              <a:t> State of system?</a:t>
            </a:r>
          </a:p>
          <a:p>
            <a:pPr marL="800100" lvl="1" indent="-342900">
              <a:spcBef>
                <a:spcPct val="20000"/>
              </a:spcBef>
              <a:buFont typeface="Wingdings" pitchFamily="2" charset="2"/>
              <a:buChar char="§"/>
            </a:pPr>
            <a:r>
              <a:rPr lang="en-US" sz="3200" dirty="0">
                <a:latin typeface="Book Antiqua" pitchFamily="18" charset="0"/>
              </a:rPr>
              <a:t>Can reclaim resources held by process P0, but insufficient resources to fulfill other processes; requests</a:t>
            </a:r>
          </a:p>
          <a:p>
            <a:pPr marL="800100" lvl="1" indent="-342900">
              <a:spcBef>
                <a:spcPct val="20000"/>
              </a:spcBef>
              <a:buFont typeface="Wingdings" pitchFamily="2" charset="2"/>
              <a:buChar char="§"/>
            </a:pPr>
            <a:r>
              <a:rPr lang="en-US" sz="3200" dirty="0">
                <a:latin typeface="Book Antiqua" pitchFamily="18" charset="0"/>
              </a:rPr>
              <a:t>Deadlock exists, consisting of processes P1, P2, P3, and P4</a:t>
            </a:r>
            <a:endParaRPr kumimoji="0" lang="en-US" sz="3200" b="0" i="0" u="none" strike="noStrike" kern="1200" cap="none" spc="0" normalizeH="0" baseline="0" noProof="0" dirty="0">
              <a:ln>
                <a:noFill/>
              </a:ln>
              <a:solidFill>
                <a:schemeClr val="tx1"/>
              </a:solidFill>
              <a:effectLst/>
              <a:uLnTx/>
              <a:uFillTx/>
              <a:latin typeface="Book Antiqua"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Detection-Algorithm Usage</a:t>
            </a:r>
          </a:p>
        </p:txBody>
      </p:sp>
      <p:sp>
        <p:nvSpPr>
          <p:cNvPr id="3" name="Content Placeholder 2"/>
          <p:cNvSpPr>
            <a:spLocks noGrp="1"/>
          </p:cNvSpPr>
          <p:nvPr>
            <p:ph idx="1"/>
          </p:nvPr>
        </p:nvSpPr>
        <p:spPr>
          <a:xfrm>
            <a:off x="457200" y="1143000"/>
            <a:ext cx="8229600" cy="4953000"/>
          </a:xfrm>
        </p:spPr>
        <p:txBody>
          <a:bodyPr>
            <a:normAutofit fontScale="92500"/>
          </a:bodyPr>
          <a:lstStyle/>
          <a:p>
            <a:r>
              <a:rPr lang="en-US" dirty="0">
                <a:latin typeface="Book Antiqua" pitchFamily="18" charset="0"/>
              </a:rPr>
              <a:t>When, and how often, to invoke depends on:</a:t>
            </a:r>
          </a:p>
          <a:p>
            <a:pPr lvl="1">
              <a:buFont typeface="Wingdings" pitchFamily="2" charset="2"/>
              <a:buChar char="§"/>
            </a:pPr>
            <a:r>
              <a:rPr lang="en-US" dirty="0">
                <a:latin typeface="Book Antiqua" pitchFamily="18" charset="0"/>
              </a:rPr>
              <a:t>How often a deadlock is likely to occur?</a:t>
            </a:r>
          </a:p>
          <a:p>
            <a:pPr lvl="1">
              <a:buFont typeface="Wingdings" pitchFamily="2" charset="2"/>
              <a:buChar char="§"/>
            </a:pPr>
            <a:r>
              <a:rPr lang="en-US" dirty="0">
                <a:latin typeface="Book Antiqua" pitchFamily="18" charset="0"/>
              </a:rPr>
              <a:t>How many processes will need to be rolled back?</a:t>
            </a:r>
            <a:br>
              <a:rPr lang="en-US" dirty="0">
                <a:latin typeface="Book Antiqua" pitchFamily="18" charset="0"/>
              </a:rPr>
            </a:br>
            <a:r>
              <a:rPr lang="en-US" dirty="0">
                <a:latin typeface="Book Antiqua" pitchFamily="18" charset="0"/>
              </a:rPr>
              <a:t>	one for each disjoint cycle?</a:t>
            </a:r>
          </a:p>
          <a:p>
            <a:pPr lvl="1">
              <a:buNone/>
            </a:pPr>
            <a:endParaRPr lang="en-US" dirty="0">
              <a:latin typeface="Book Antiqua" pitchFamily="18" charset="0"/>
            </a:endParaRPr>
          </a:p>
          <a:p>
            <a:pPr algn="just"/>
            <a:r>
              <a:rPr lang="en-US" dirty="0">
                <a:latin typeface="Book Antiqua" pitchFamily="18" charset="0"/>
              </a:rPr>
              <a:t>If detection algorithm is invoked arbitrarily, there may be many cycles in the resource graph and so we would not be able to tell which of the many deadlocked processes “caused” the deadlock.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410200"/>
          </a:xfrm>
        </p:spPr>
        <p:txBody>
          <a:bodyPr>
            <a:normAutofit fontScale="70000" lnSpcReduction="20000"/>
          </a:bodyPr>
          <a:lstStyle/>
          <a:p>
            <a:pPr>
              <a:buNone/>
            </a:pPr>
            <a:r>
              <a:rPr lang="en-US" b="1" dirty="0">
                <a:latin typeface="Book Antiqua" pitchFamily="18" charset="0"/>
              </a:rPr>
              <a:t>Deadlock Characterization</a:t>
            </a:r>
          </a:p>
          <a:p>
            <a:pPr marL="914400" lvl="1" indent="-514350">
              <a:buAutoNum type="arabicParenR"/>
            </a:pPr>
            <a:r>
              <a:rPr lang="en-US" sz="3400" dirty="0">
                <a:latin typeface="Book Antiqua" pitchFamily="18" charset="0"/>
              </a:rPr>
              <a:t>Deadlock Conditions</a:t>
            </a:r>
          </a:p>
          <a:p>
            <a:pPr marL="914400" lvl="1" indent="-514350">
              <a:buAutoNum type="arabicParenR"/>
            </a:pPr>
            <a:r>
              <a:rPr lang="en-US" sz="3400" dirty="0">
                <a:latin typeface="Book Antiqua" pitchFamily="18" charset="0"/>
              </a:rPr>
              <a:t>Systems Resource Allocation Graph</a:t>
            </a:r>
          </a:p>
          <a:p>
            <a:pPr>
              <a:buNone/>
            </a:pPr>
            <a:endParaRPr lang="en-US" b="1" dirty="0">
              <a:latin typeface="Book Antiqua" pitchFamily="18" charset="0"/>
            </a:endParaRPr>
          </a:p>
          <a:p>
            <a:pPr>
              <a:buNone/>
            </a:pPr>
            <a:r>
              <a:rPr lang="en-US" b="1" dirty="0">
                <a:latin typeface="Book Antiqua" pitchFamily="18" charset="0"/>
              </a:rPr>
              <a:t>There are four conditions that are necessary to achieve deadlock:</a:t>
            </a:r>
          </a:p>
          <a:p>
            <a:pPr algn="just">
              <a:buNone/>
            </a:pPr>
            <a:r>
              <a:rPr lang="en-US" sz="3300" b="1" dirty="0">
                <a:latin typeface="Book Antiqua" pitchFamily="18" charset="0"/>
              </a:rPr>
              <a:t>1) Deadlock Conditions</a:t>
            </a:r>
          </a:p>
          <a:p>
            <a:pPr algn="just">
              <a:buNone/>
            </a:pPr>
            <a:r>
              <a:rPr lang="en-US" sz="3300" b="1" dirty="0">
                <a:latin typeface="Book Antiqua" pitchFamily="18" charset="0"/>
              </a:rPr>
              <a:t>	</a:t>
            </a:r>
            <a:r>
              <a:rPr lang="en-US" sz="3300" b="1" dirty="0" err="1">
                <a:latin typeface="Book Antiqua" pitchFamily="18" charset="0"/>
              </a:rPr>
              <a:t>i</a:t>
            </a:r>
            <a:r>
              <a:rPr lang="en-US" sz="3300" b="1" dirty="0">
                <a:latin typeface="Book Antiqua" pitchFamily="18" charset="0"/>
              </a:rPr>
              <a:t>) Mutual Exclusion</a:t>
            </a:r>
            <a:endParaRPr lang="en-US" sz="3300" dirty="0">
              <a:latin typeface="Book Antiqua" pitchFamily="18" charset="0"/>
            </a:endParaRPr>
          </a:p>
          <a:p>
            <a:pPr algn="just">
              <a:buNone/>
            </a:pPr>
            <a:r>
              <a:rPr lang="en-US" sz="3300" dirty="0">
                <a:latin typeface="Book Antiqua" pitchFamily="18" charset="0"/>
              </a:rPr>
              <a:t>	In a multiprogramming environment, there may be several processes requesting the same resource at a time. The mutual exclusion condition, allow only a single process to access the resource at a time. While the other processes requesting the same resource must wait and delay their execution until it has been released. The mutual exclusion condition prevents two or more processes to access the same resource at a time.</a:t>
            </a:r>
          </a:p>
          <a:p>
            <a:pPr algn="just">
              <a:buNone/>
            </a:pPr>
            <a:endParaRPr lang="en-US" sz="3300" dirty="0">
              <a:latin typeface="Book Antiqua" pitchFamily="18" charset="0"/>
            </a:endParaRPr>
          </a:p>
          <a:p>
            <a:pPr algn="just">
              <a:buNone/>
            </a:pPr>
            <a:r>
              <a:rPr lang="en-US" sz="3300" b="1" dirty="0">
                <a:latin typeface="Book Antiqua" pitchFamily="18" charset="0"/>
              </a:rPr>
              <a:t>	</a:t>
            </a:r>
            <a:endParaRPr lang="en-US" dirty="0"/>
          </a:p>
        </p:txBody>
      </p:sp>
      <p:pic>
        <p:nvPicPr>
          <p:cNvPr id="30722" name="Picture 2" descr="Mutual Exclusion"/>
          <p:cNvPicPr>
            <a:picLocks noChangeAspect="1" noChangeArrowheads="1"/>
          </p:cNvPicPr>
          <p:nvPr/>
        </p:nvPicPr>
        <p:blipFill>
          <a:blip r:embed="rId2"/>
          <a:srcRect/>
          <a:stretch>
            <a:fillRect/>
          </a:stretch>
        </p:blipFill>
        <p:spPr bwMode="auto">
          <a:xfrm>
            <a:off x="457200" y="4800600"/>
            <a:ext cx="7667619" cy="1752600"/>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85000" lnSpcReduction="10000"/>
          </a:bodyPr>
          <a:lstStyle/>
          <a:p>
            <a:pPr>
              <a:buNone/>
            </a:pPr>
            <a:r>
              <a:rPr lang="en-US" b="1" dirty="0">
                <a:latin typeface="Book Antiqua" pitchFamily="18" charset="0"/>
              </a:rPr>
              <a:t>4) Detection and Recovery</a:t>
            </a:r>
          </a:p>
          <a:p>
            <a:pPr algn="just">
              <a:buNone/>
            </a:pPr>
            <a:r>
              <a:rPr lang="en-US" dirty="0"/>
              <a:t>	</a:t>
            </a:r>
            <a:r>
              <a:rPr lang="en-US" dirty="0">
                <a:latin typeface="Book Antiqua" pitchFamily="18" charset="0"/>
              </a:rPr>
              <a:t>When the system is in deadlock then </a:t>
            </a:r>
            <a:r>
              <a:rPr lang="en-US" b="1" dirty="0">
                <a:latin typeface="Book Antiqua" pitchFamily="18" charset="0"/>
              </a:rPr>
              <a:t>one method </a:t>
            </a:r>
            <a:r>
              <a:rPr lang="en-US" dirty="0">
                <a:latin typeface="Book Antiqua" pitchFamily="18" charset="0"/>
              </a:rPr>
              <a:t>is to inform the operates and then operator deal with deadlock manually and the </a:t>
            </a:r>
            <a:r>
              <a:rPr lang="en-US" b="1" dirty="0">
                <a:latin typeface="Book Antiqua" pitchFamily="18" charset="0"/>
              </a:rPr>
              <a:t>second method </a:t>
            </a:r>
            <a:r>
              <a:rPr lang="en-US" dirty="0">
                <a:latin typeface="Book Antiqua" pitchFamily="18" charset="0"/>
              </a:rPr>
              <a:t>is system will automatically recover from the deadlock. There are two ways to recover from deadlock.</a:t>
            </a:r>
          </a:p>
          <a:p>
            <a:pPr lvl="1" algn="just">
              <a:buFont typeface="Wingdings" pitchFamily="2" charset="2"/>
              <a:buChar char="§"/>
            </a:pPr>
            <a:r>
              <a:rPr lang="en-US" b="1" dirty="0">
                <a:latin typeface="Book Antiqua" pitchFamily="18" charset="0"/>
              </a:rPr>
              <a:t>Process termination</a:t>
            </a:r>
          </a:p>
          <a:p>
            <a:pPr lvl="1" algn="just">
              <a:buNone/>
            </a:pPr>
            <a:r>
              <a:rPr lang="en-US" dirty="0">
                <a:latin typeface="Book Antiqua" pitchFamily="18" charset="0"/>
              </a:rPr>
              <a:t>	Deadlock can be eliminated by aborting a process. Abort all deadlock process. Abort is processed at a time until the deadlock cycle is eliminated. This can help to recover the system from file deadlock.</a:t>
            </a:r>
          </a:p>
          <a:p>
            <a:pPr lvl="1" algn="just">
              <a:buFont typeface="Wingdings" pitchFamily="2" charset="2"/>
              <a:buChar char="§"/>
            </a:pPr>
            <a:r>
              <a:rPr lang="en-US" b="1" dirty="0">
                <a:latin typeface="Book Antiqua" pitchFamily="18" charset="0"/>
              </a:rPr>
              <a:t>Resources preemption</a:t>
            </a:r>
          </a:p>
          <a:p>
            <a:pPr lvl="1" algn="just">
              <a:buNone/>
            </a:pPr>
            <a:r>
              <a:rPr lang="en-US" dirty="0">
                <a:latin typeface="Book Antiqua" pitchFamily="18" charset="0"/>
              </a:rPr>
              <a:t>	To eliminate deadlock using resources preemption, we prompt the same resources pass processes and give these resources to another process until the deadlock cycle is broken. Here a process is partially rollback until the last checkpoint or and hence detection algorithm is executed.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8686800" cy="5943600"/>
          </a:xfrm>
        </p:spPr>
        <p:txBody>
          <a:bodyPr>
            <a:normAutofit fontScale="92500" lnSpcReduction="10000"/>
          </a:bodyPr>
          <a:lstStyle/>
          <a:p>
            <a:pPr algn="just"/>
            <a:r>
              <a:rPr lang="en-US" dirty="0">
                <a:latin typeface="Book Antiqua" pitchFamily="18" charset="0"/>
              </a:rPr>
              <a:t>When a detection algorithm determines that a deadlock exists, several alternatives are available. </a:t>
            </a:r>
          </a:p>
          <a:p>
            <a:pPr lvl="1" algn="just">
              <a:buFont typeface="Wingdings" pitchFamily="2" charset="2"/>
              <a:buChar char="§"/>
            </a:pPr>
            <a:r>
              <a:rPr lang="en-US" dirty="0">
                <a:latin typeface="Book Antiqua" pitchFamily="18" charset="0"/>
              </a:rPr>
              <a:t>One possibility is to inform the operator that a deadlock has occurred and to let the operator deal with the deadlock manually. </a:t>
            </a:r>
          </a:p>
          <a:p>
            <a:pPr lvl="1" algn="just">
              <a:buFont typeface="Wingdings" pitchFamily="2" charset="2"/>
              <a:buChar char="§"/>
            </a:pPr>
            <a:r>
              <a:rPr lang="en-US" dirty="0">
                <a:latin typeface="Book Antiqua" pitchFamily="18" charset="0"/>
              </a:rPr>
              <a:t>Another possibility is to let the system recover from the deadlock automatically. </a:t>
            </a:r>
          </a:p>
          <a:p>
            <a:pPr lvl="1" algn="just">
              <a:buNone/>
            </a:pPr>
            <a:endParaRPr lang="en-US" dirty="0">
              <a:latin typeface="Book Antiqua" pitchFamily="18" charset="0"/>
            </a:endParaRPr>
          </a:p>
          <a:p>
            <a:pPr algn="just"/>
            <a:r>
              <a:rPr lang="en-US" dirty="0">
                <a:latin typeface="Book Antiqua" pitchFamily="18" charset="0"/>
              </a:rPr>
              <a:t>There are two options for breaking a deadlock. </a:t>
            </a:r>
          </a:p>
          <a:p>
            <a:pPr lvl="1" algn="just">
              <a:buFont typeface="Wingdings" pitchFamily="2" charset="2"/>
              <a:buChar char="§"/>
            </a:pPr>
            <a:r>
              <a:rPr lang="en-US" dirty="0">
                <a:latin typeface="Book Antiqua" pitchFamily="18" charset="0"/>
              </a:rPr>
              <a:t>One is simply to abort one or more processes to break the circular wait. </a:t>
            </a:r>
          </a:p>
          <a:p>
            <a:pPr lvl="1" algn="just">
              <a:buFont typeface="Wingdings" pitchFamily="2" charset="2"/>
              <a:buChar char="§"/>
            </a:pPr>
            <a:r>
              <a:rPr lang="en-US" dirty="0">
                <a:latin typeface="Book Antiqua" pitchFamily="18" charset="0"/>
              </a:rPr>
              <a:t>The other is to preempt some resources from one or more of the deadlocked processes.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10600" cy="5668963"/>
          </a:xfrm>
        </p:spPr>
        <p:txBody>
          <a:bodyPr>
            <a:normAutofit/>
          </a:bodyPr>
          <a:lstStyle/>
          <a:p>
            <a:pPr marL="514350" indent="-514350" algn="just">
              <a:buAutoNum type="arabicParenR"/>
            </a:pPr>
            <a:r>
              <a:rPr lang="en-US" b="1" dirty="0">
                <a:latin typeface="Book Antiqua" pitchFamily="18" charset="0"/>
              </a:rPr>
              <a:t>Abort one process at a time until the deadlock cycle is eliminated. </a:t>
            </a:r>
          </a:p>
          <a:p>
            <a:pPr marL="514350" indent="-514350" algn="just">
              <a:buNone/>
            </a:pPr>
            <a:endParaRPr lang="en-US" b="1" dirty="0">
              <a:latin typeface="Book Antiqua" pitchFamily="18" charset="0"/>
            </a:endParaRPr>
          </a:p>
          <a:p>
            <a:pPr marL="514350" indent="-514350" algn="just">
              <a:buNone/>
            </a:pPr>
            <a:r>
              <a:rPr lang="en-US" dirty="0">
                <a:latin typeface="Book Antiqua" pitchFamily="18" charset="0"/>
              </a:rPr>
              <a:t>	This method incurs considerable overhead, since, after each process is aborted, a deadlock-detection algorithm must be invoked to determine whether any processes are still deadlocked. Aborting a process may not be easy. If the process was in the midst of updating a file, terminating it will leave that file in an incorrect state.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10600" cy="6629400"/>
          </a:xfrm>
        </p:spPr>
        <p:txBody>
          <a:bodyPr>
            <a:normAutofit fontScale="77500" lnSpcReduction="20000"/>
          </a:bodyPr>
          <a:lstStyle/>
          <a:p>
            <a:pPr algn="just">
              <a:buNone/>
            </a:pPr>
            <a:r>
              <a:rPr lang="en-US" b="1" dirty="0">
                <a:latin typeface="Book Antiqua" pitchFamily="18" charset="0"/>
              </a:rPr>
              <a:t>2) Resource Preemption</a:t>
            </a:r>
          </a:p>
          <a:p>
            <a:pPr algn="just">
              <a:buNone/>
            </a:pPr>
            <a:r>
              <a:rPr lang="en-US" dirty="0">
                <a:latin typeface="Book Antiqua" pitchFamily="18" charset="0"/>
              </a:rPr>
              <a:t>	To eliminate deadlocks using resource preemption, we successively preempt some resources from processes and give these resources to other processes until the deadlock cycle is broken. If preemption is required to deal with deadlocks, then three issues need to be addressed:</a:t>
            </a:r>
          </a:p>
          <a:p>
            <a:pPr algn="just">
              <a:buNone/>
            </a:pPr>
            <a:r>
              <a:rPr lang="en-US" b="1" dirty="0">
                <a:latin typeface="Book Antiqua" pitchFamily="18" charset="0"/>
              </a:rPr>
              <a:t>	1) Selecting a victim. </a:t>
            </a:r>
          </a:p>
          <a:p>
            <a:pPr algn="just">
              <a:buNone/>
            </a:pPr>
            <a:r>
              <a:rPr lang="en-US" b="1" dirty="0">
                <a:latin typeface="Book Antiqua" pitchFamily="18" charset="0"/>
              </a:rPr>
              <a:t>	</a:t>
            </a:r>
            <a:r>
              <a:rPr lang="en-US" dirty="0">
                <a:latin typeface="Book Antiqua" pitchFamily="18" charset="0"/>
              </a:rPr>
              <a:t>Which resources and which processes are to be preempted? As in process termination, we must determine the order of preemption to minimize cost. Cost factors may include such parameters as the number of resources a deadlocked process is holding and the amount of time the process has thus far consumed during its execution.</a:t>
            </a:r>
          </a:p>
          <a:p>
            <a:pPr algn="just">
              <a:buNone/>
            </a:pPr>
            <a:r>
              <a:rPr lang="en-US" b="1" dirty="0">
                <a:latin typeface="Book Antiqua" pitchFamily="18" charset="0"/>
              </a:rPr>
              <a:t>	2) Rollback. </a:t>
            </a:r>
          </a:p>
          <a:p>
            <a:pPr algn="just">
              <a:buNone/>
            </a:pPr>
            <a:r>
              <a:rPr lang="en-US" dirty="0">
                <a:latin typeface="Book Antiqua" pitchFamily="18" charset="0"/>
              </a:rPr>
              <a:t>	If we preempt a resource from a process, what should be done with that process? Clearly, it cannot continue with its normal execution; it is missing some needed resource. We must roll back the process to some safe state and restart it from that state. </a:t>
            </a:r>
          </a:p>
          <a:p>
            <a:pPr algn="just"/>
            <a:endParaRPr lang="en-US" dirty="0">
              <a:latin typeface="Book Antiqua"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553200"/>
          </a:xfrm>
        </p:spPr>
        <p:txBody>
          <a:bodyPr>
            <a:normAutofit fontScale="77500" lnSpcReduction="20000"/>
          </a:bodyPr>
          <a:lstStyle/>
          <a:p>
            <a:pPr algn="just">
              <a:buNone/>
            </a:pPr>
            <a:r>
              <a:rPr lang="en-US" dirty="0">
                <a:latin typeface="Book Antiqua" pitchFamily="18" charset="0"/>
              </a:rPr>
              <a:t>	Since, in general, it is difficult to determine what a safe state is, the simplest solution is a total rollback: </a:t>
            </a:r>
          </a:p>
          <a:p>
            <a:pPr algn="just">
              <a:buNone/>
            </a:pPr>
            <a:r>
              <a:rPr lang="en-US" dirty="0">
                <a:latin typeface="Book Antiqua" pitchFamily="18" charset="0"/>
              </a:rPr>
              <a:t>	</a:t>
            </a:r>
            <a:r>
              <a:rPr lang="en-US" b="1" i="1" dirty="0">
                <a:latin typeface="Book Antiqua" pitchFamily="18" charset="0"/>
              </a:rPr>
              <a:t>Abort the process and then restart it</a:t>
            </a:r>
            <a:r>
              <a:rPr lang="en-US" i="1" dirty="0">
                <a:latin typeface="Book Antiqua" pitchFamily="18" charset="0"/>
              </a:rPr>
              <a:t>. Although it is more effective to roll back the process only as far as necessary to break the deadlock, this method requires the system to keep more information about the state of all running processes.</a:t>
            </a:r>
            <a:endParaRPr lang="en-US" dirty="0">
              <a:latin typeface="Book Antiqua" pitchFamily="18" charset="0"/>
            </a:endParaRPr>
          </a:p>
          <a:p>
            <a:pPr algn="just">
              <a:buNone/>
            </a:pPr>
            <a:r>
              <a:rPr lang="en-US" b="1" dirty="0">
                <a:latin typeface="Book Antiqua" pitchFamily="18" charset="0"/>
              </a:rPr>
              <a:t>3) Starvation. </a:t>
            </a:r>
          </a:p>
          <a:p>
            <a:pPr algn="just">
              <a:buNone/>
            </a:pPr>
            <a:r>
              <a:rPr lang="en-US" dirty="0">
                <a:latin typeface="Book Antiqua" pitchFamily="18" charset="0"/>
              </a:rPr>
              <a:t>	How do we ensure that starvation will not occur? That is, how can we guarantee that resources will not always be preempted from the same process? In a system where victim selection is based primarily on cost factors, it may happen that the same process is always picked as a victim. </a:t>
            </a:r>
          </a:p>
          <a:p>
            <a:pPr algn="just">
              <a:buNone/>
            </a:pPr>
            <a:r>
              <a:rPr lang="en-US" dirty="0">
                <a:latin typeface="Book Antiqua" pitchFamily="18" charset="0"/>
              </a:rPr>
              <a:t>	As a result, this process never completes its designated task, a starvation situation that must be dealt with in any practical system. Clearly, we must ensure that a process can be picked as a victim only a (small) finite number of times. The most common solution is to include the number of rollbacks in the cost factor.</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5745163"/>
          </a:xfrm>
        </p:spPr>
        <p:txBody>
          <a:bodyPr>
            <a:normAutofit/>
          </a:bodyPr>
          <a:lstStyle/>
          <a:p>
            <a:pPr algn="just">
              <a:buNone/>
            </a:pPr>
            <a:r>
              <a:rPr lang="en-US" b="1" dirty="0">
                <a:latin typeface="Book Antiqua" pitchFamily="18" charset="0"/>
              </a:rPr>
              <a:t>Q1) The wait-for-graph is a deadlock detection algorithm that is applicable when</a:t>
            </a:r>
          </a:p>
          <a:p>
            <a:pPr algn="just">
              <a:buNone/>
            </a:pPr>
            <a:br>
              <a:rPr lang="en-US" dirty="0">
                <a:latin typeface="Book Antiqua" pitchFamily="18" charset="0"/>
              </a:rPr>
            </a:br>
            <a:r>
              <a:rPr lang="en-US" dirty="0">
                <a:latin typeface="Book Antiqua" pitchFamily="18" charset="0"/>
              </a:rPr>
              <a:t>a)All resources have a single instance</a:t>
            </a:r>
            <a:br>
              <a:rPr lang="en-US" dirty="0">
                <a:latin typeface="Book Antiqua" pitchFamily="18" charset="0"/>
              </a:rPr>
            </a:br>
            <a:r>
              <a:rPr lang="en-US" dirty="0">
                <a:latin typeface="Book Antiqua" pitchFamily="18" charset="0"/>
              </a:rPr>
              <a:t>b)All resources have multiple instances</a:t>
            </a:r>
            <a:br>
              <a:rPr lang="en-US" dirty="0">
                <a:latin typeface="Book Antiqua" pitchFamily="18" charset="0"/>
              </a:rPr>
            </a:br>
            <a:r>
              <a:rPr lang="en-US" dirty="0">
                <a:latin typeface="Book Antiqua" pitchFamily="18" charset="0"/>
              </a:rPr>
              <a:t>c)All resources have a single 7 multiple instances</a:t>
            </a:r>
          </a:p>
          <a:p>
            <a:pPr algn="just">
              <a:buNone/>
            </a:pPr>
            <a:r>
              <a:rPr lang="en-US" dirty="0">
                <a:latin typeface="Book Antiqua" pitchFamily="18" charset="0"/>
              </a:rPr>
              <a:t>	d) All of the mentioned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1"/>
            <a:ext cx="8610600" cy="4876800"/>
          </a:xfrm>
        </p:spPr>
        <p:txBody>
          <a:bodyPr>
            <a:normAutofit lnSpcReduction="10000"/>
          </a:bodyPr>
          <a:lstStyle/>
          <a:p>
            <a:pPr algn="just">
              <a:buNone/>
            </a:pPr>
            <a:r>
              <a:rPr lang="en-US" b="1" dirty="0">
                <a:latin typeface="Book Antiqua" pitchFamily="18" charset="0"/>
              </a:rPr>
              <a:t>Q2) What is the disadvantage of invoking the detection algorithm for every request?</a:t>
            </a:r>
          </a:p>
          <a:p>
            <a:pPr algn="just">
              <a:buNone/>
            </a:pPr>
            <a:endParaRPr lang="en-US" b="1" dirty="0">
              <a:latin typeface="Book Antiqua" pitchFamily="18" charset="0"/>
            </a:endParaRPr>
          </a:p>
          <a:p>
            <a:pPr>
              <a:buNone/>
            </a:pPr>
            <a:r>
              <a:rPr lang="en-US" dirty="0">
                <a:latin typeface="Book Antiqua" pitchFamily="18" charset="0"/>
              </a:rPr>
              <a:t>	a) Overhead of the detection algorithm due to consumption of memory</a:t>
            </a:r>
            <a:br>
              <a:rPr lang="en-US" dirty="0">
                <a:latin typeface="Book Antiqua" pitchFamily="18" charset="0"/>
              </a:rPr>
            </a:br>
            <a:r>
              <a:rPr lang="en-US" dirty="0">
                <a:latin typeface="Book Antiqua" pitchFamily="18" charset="0"/>
              </a:rPr>
              <a:t>b) Excessive time consumed in the request to be allocated memory</a:t>
            </a:r>
            <a:br>
              <a:rPr lang="en-US" dirty="0">
                <a:latin typeface="Book Antiqua" pitchFamily="18" charset="0"/>
              </a:rPr>
            </a:br>
            <a:r>
              <a:rPr lang="en-US" dirty="0">
                <a:latin typeface="Book Antiqua" pitchFamily="18" charset="0"/>
              </a:rPr>
              <a:t>c) Considerable overhead in computation time</a:t>
            </a:r>
            <a:br>
              <a:rPr lang="en-US" dirty="0">
                <a:latin typeface="Book Antiqua" pitchFamily="18" charset="0"/>
              </a:rPr>
            </a:br>
            <a:r>
              <a:rPr lang="en-US" dirty="0">
                <a:latin typeface="Book Antiqua" pitchFamily="18" charset="0"/>
              </a:rPr>
              <a:t>d) All of the mentioned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62000"/>
            <a:ext cx="8534400" cy="5364163"/>
          </a:xfrm>
        </p:spPr>
        <p:txBody>
          <a:bodyPr>
            <a:normAutofit fontScale="92500"/>
          </a:bodyPr>
          <a:lstStyle/>
          <a:p>
            <a:pPr algn="just">
              <a:buNone/>
            </a:pPr>
            <a:r>
              <a:rPr lang="en-US" b="1" dirty="0">
                <a:latin typeface="Book Antiqua" pitchFamily="18" charset="0"/>
              </a:rPr>
              <a:t>Q3) Each request requires that the system consider the _____________ to decide whether the current request can be satisfied or must wait to avoid a future possible deadlock.</a:t>
            </a:r>
          </a:p>
          <a:p>
            <a:pPr algn="just">
              <a:buNone/>
            </a:pPr>
            <a:br>
              <a:rPr lang="en-US" dirty="0"/>
            </a:br>
            <a:r>
              <a:rPr lang="en-US" dirty="0">
                <a:latin typeface="Book Antiqua" pitchFamily="18" charset="0"/>
              </a:rPr>
              <a:t>a)Resources currently available</a:t>
            </a:r>
          </a:p>
          <a:p>
            <a:pPr algn="just">
              <a:buNone/>
            </a:pPr>
            <a:r>
              <a:rPr lang="en-US" dirty="0">
                <a:latin typeface="Book Antiqua" pitchFamily="18" charset="0"/>
              </a:rPr>
              <a:t>	b)Processes that have previously been in the system</a:t>
            </a:r>
          </a:p>
          <a:p>
            <a:pPr algn="just">
              <a:buNone/>
            </a:pPr>
            <a:r>
              <a:rPr lang="en-US" dirty="0">
                <a:latin typeface="Book Antiqua" pitchFamily="18" charset="0"/>
              </a:rPr>
              <a:t>	c) Resources currently allocated to each process</a:t>
            </a:r>
            <a:br>
              <a:rPr lang="en-US" dirty="0">
                <a:latin typeface="Book Antiqua" pitchFamily="18" charset="0"/>
              </a:rPr>
            </a:br>
            <a:r>
              <a:rPr lang="en-US" dirty="0">
                <a:latin typeface="Book Antiqua" pitchFamily="18" charset="0"/>
              </a:rPr>
              <a:t>d) Future requests and releases of each process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lvl="0"/>
            <a:r>
              <a:rPr lang="en-US" b="1" dirty="0">
                <a:latin typeface="Book Antiqua" pitchFamily="18" charset="0"/>
              </a:rPr>
              <a:t>File Management</a:t>
            </a:r>
            <a:endParaRPr lang="en-US" dirty="0"/>
          </a:p>
        </p:txBody>
      </p:sp>
      <p:sp>
        <p:nvSpPr>
          <p:cNvPr id="3" name="Content Placeholder 2"/>
          <p:cNvSpPr>
            <a:spLocks noGrp="1"/>
          </p:cNvSpPr>
          <p:nvPr>
            <p:ph idx="1"/>
          </p:nvPr>
        </p:nvSpPr>
        <p:spPr>
          <a:xfrm>
            <a:off x="228600" y="1295400"/>
            <a:ext cx="8686800" cy="4876800"/>
          </a:xfrm>
        </p:spPr>
        <p:txBody>
          <a:bodyPr>
            <a:normAutofit fontScale="77500" lnSpcReduction="20000"/>
          </a:bodyPr>
          <a:lstStyle/>
          <a:p>
            <a:pPr algn="just"/>
            <a:r>
              <a:rPr lang="en-US" dirty="0">
                <a:latin typeface="Book Antiqua" pitchFamily="18" charset="0"/>
              </a:rPr>
              <a:t>File management is one of the basic and important features of operating system. </a:t>
            </a:r>
          </a:p>
          <a:p>
            <a:pPr>
              <a:buNone/>
            </a:pPr>
            <a:endParaRPr lang="en-US" dirty="0">
              <a:latin typeface="Book Antiqua" pitchFamily="18" charset="0"/>
            </a:endParaRPr>
          </a:p>
          <a:p>
            <a:pPr algn="just"/>
            <a:r>
              <a:rPr lang="en-US" dirty="0">
                <a:latin typeface="Book Antiqua" pitchFamily="18" charset="0"/>
              </a:rPr>
              <a:t>Operating system is used to </a:t>
            </a:r>
            <a:r>
              <a:rPr lang="en-US" b="1" dirty="0">
                <a:latin typeface="Book Antiqua" pitchFamily="18" charset="0"/>
              </a:rPr>
              <a:t>manage files of computer system</a:t>
            </a:r>
            <a:r>
              <a:rPr lang="en-US" dirty="0">
                <a:latin typeface="Book Antiqua" pitchFamily="18" charset="0"/>
              </a:rPr>
              <a:t>.  All the files with different extensions are managed by operating system.</a:t>
            </a:r>
          </a:p>
          <a:p>
            <a:pPr>
              <a:buNone/>
            </a:pPr>
            <a:endParaRPr lang="en-US" dirty="0">
              <a:latin typeface="Book Antiqua" pitchFamily="18" charset="0"/>
            </a:endParaRPr>
          </a:p>
          <a:p>
            <a:r>
              <a:rPr lang="en-US" dirty="0">
                <a:latin typeface="Book Antiqua" pitchFamily="18" charset="0"/>
              </a:rPr>
              <a:t>A file is collection of specific information stored in the memory of computer system. </a:t>
            </a:r>
          </a:p>
          <a:p>
            <a:pPr>
              <a:buNone/>
            </a:pPr>
            <a:endParaRPr lang="en-US" dirty="0">
              <a:latin typeface="Book Antiqua" pitchFamily="18" charset="0"/>
            </a:endParaRPr>
          </a:p>
          <a:p>
            <a:pPr algn="just"/>
            <a:r>
              <a:rPr lang="en-US" dirty="0">
                <a:latin typeface="Book Antiqua" pitchFamily="18" charset="0"/>
              </a:rPr>
              <a:t>File management is defined as the process of manipulating files in computer system, it management includes the process of creating, modifying and deleting the files.</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534400" cy="5592763"/>
          </a:xfrm>
        </p:spPr>
        <p:txBody>
          <a:bodyPr>
            <a:normAutofit fontScale="85000" lnSpcReduction="20000"/>
          </a:bodyPr>
          <a:lstStyle/>
          <a:p>
            <a:pPr algn="just">
              <a:buNone/>
            </a:pPr>
            <a:r>
              <a:rPr lang="en-US" dirty="0">
                <a:latin typeface="Book Antiqua" pitchFamily="18" charset="0"/>
              </a:rPr>
              <a:t>	The following are some of the tasks performed by file management of operating system of any computer system:</a:t>
            </a:r>
          </a:p>
          <a:p>
            <a:pPr algn="just">
              <a:buNone/>
            </a:pPr>
            <a:endParaRPr lang="en-US" dirty="0">
              <a:latin typeface="Book Antiqua" pitchFamily="18" charset="0"/>
            </a:endParaRPr>
          </a:p>
          <a:p>
            <a:pPr lvl="1" algn="just">
              <a:buFont typeface="Wingdings" pitchFamily="2" charset="2"/>
              <a:buChar char="§"/>
            </a:pPr>
            <a:r>
              <a:rPr lang="en-US" dirty="0">
                <a:latin typeface="Book Antiqua" pitchFamily="18" charset="0"/>
              </a:rPr>
              <a:t>It helps to </a:t>
            </a:r>
            <a:r>
              <a:rPr lang="en-US" b="1" dirty="0">
                <a:latin typeface="Book Antiqua" pitchFamily="18" charset="0"/>
              </a:rPr>
              <a:t>create new files </a:t>
            </a:r>
            <a:r>
              <a:rPr lang="en-US" dirty="0">
                <a:latin typeface="Book Antiqua" pitchFamily="18" charset="0"/>
              </a:rPr>
              <a:t>in computer system and placing them at the specific locations.</a:t>
            </a:r>
          </a:p>
          <a:p>
            <a:pPr lvl="1" algn="just">
              <a:buFont typeface="Wingdings" pitchFamily="2" charset="2"/>
              <a:buChar char="§"/>
            </a:pPr>
            <a:r>
              <a:rPr lang="en-US" dirty="0">
                <a:latin typeface="Book Antiqua" pitchFamily="18" charset="0"/>
              </a:rPr>
              <a:t>It helps in easily and quickly</a:t>
            </a:r>
            <a:r>
              <a:rPr lang="en-US" b="1" dirty="0">
                <a:latin typeface="Book Antiqua" pitchFamily="18" charset="0"/>
              </a:rPr>
              <a:t> locating </a:t>
            </a:r>
            <a:r>
              <a:rPr lang="en-US" dirty="0">
                <a:latin typeface="Book Antiqua" pitchFamily="18" charset="0"/>
              </a:rPr>
              <a:t>these files in computer system.</a:t>
            </a:r>
          </a:p>
          <a:p>
            <a:pPr lvl="1" algn="just">
              <a:buFont typeface="Wingdings" pitchFamily="2" charset="2"/>
              <a:buChar char="§"/>
            </a:pPr>
            <a:r>
              <a:rPr lang="en-US" dirty="0">
                <a:latin typeface="Book Antiqua" pitchFamily="18" charset="0"/>
              </a:rPr>
              <a:t>It makes the process of </a:t>
            </a:r>
            <a:r>
              <a:rPr lang="en-US" b="1" dirty="0">
                <a:latin typeface="Book Antiqua" pitchFamily="18" charset="0"/>
              </a:rPr>
              <a:t>sharing</a:t>
            </a:r>
            <a:r>
              <a:rPr lang="en-US" dirty="0">
                <a:latin typeface="Book Antiqua" pitchFamily="18" charset="0"/>
              </a:rPr>
              <a:t> of the files among different users very easy and user friendly.</a:t>
            </a:r>
          </a:p>
          <a:p>
            <a:pPr lvl="1" algn="just">
              <a:buFont typeface="Wingdings" pitchFamily="2" charset="2"/>
              <a:buChar char="§"/>
            </a:pPr>
            <a:r>
              <a:rPr lang="en-US" dirty="0">
                <a:latin typeface="Book Antiqua" pitchFamily="18" charset="0"/>
              </a:rPr>
              <a:t>It helps to </a:t>
            </a:r>
            <a:r>
              <a:rPr lang="en-US" b="1" dirty="0">
                <a:latin typeface="Book Antiqua" pitchFamily="18" charset="0"/>
              </a:rPr>
              <a:t>stores the files in separate folders </a:t>
            </a:r>
            <a:r>
              <a:rPr lang="en-US" dirty="0">
                <a:latin typeface="Book Antiqua" pitchFamily="18" charset="0"/>
              </a:rPr>
              <a:t>known as </a:t>
            </a:r>
            <a:r>
              <a:rPr lang="en-US" b="1" dirty="0">
                <a:latin typeface="Book Antiqua" pitchFamily="18" charset="0"/>
              </a:rPr>
              <a:t>directories</a:t>
            </a:r>
            <a:r>
              <a:rPr lang="en-US" dirty="0">
                <a:latin typeface="Book Antiqua" pitchFamily="18" charset="0"/>
              </a:rPr>
              <a:t>. These </a:t>
            </a:r>
            <a:r>
              <a:rPr lang="en-US" b="1" dirty="0">
                <a:latin typeface="Book Antiqua" pitchFamily="18" charset="0"/>
              </a:rPr>
              <a:t>directories help users to search file quickly </a:t>
            </a:r>
            <a:r>
              <a:rPr lang="en-US" dirty="0">
                <a:latin typeface="Book Antiqua" pitchFamily="18" charset="0"/>
              </a:rPr>
              <a:t>or to manage the files according to their types or uses.</a:t>
            </a:r>
          </a:p>
          <a:p>
            <a:pPr lvl="1" algn="just">
              <a:buFont typeface="Wingdings" pitchFamily="2" charset="2"/>
              <a:buChar char="§"/>
            </a:pPr>
            <a:r>
              <a:rPr lang="en-US" dirty="0">
                <a:latin typeface="Book Antiqua" pitchFamily="18" charset="0"/>
              </a:rPr>
              <a:t>It helps the user to </a:t>
            </a:r>
            <a:r>
              <a:rPr lang="en-US" b="1" dirty="0">
                <a:latin typeface="Book Antiqua" pitchFamily="18" charset="0"/>
              </a:rPr>
              <a:t>modify the data of files or to modify the name of the file </a:t>
            </a:r>
            <a:r>
              <a:rPr lang="en-US" dirty="0">
                <a:latin typeface="Book Antiqua" pitchFamily="18" charset="0"/>
              </a:rPr>
              <a:t>in the </a:t>
            </a:r>
            <a:r>
              <a:rPr lang="en-US" b="1" dirty="0">
                <a:latin typeface="Book Antiqua" pitchFamily="18" charset="0"/>
              </a:rPr>
              <a:t>directories</a:t>
            </a:r>
            <a:r>
              <a:rPr lang="en-US" dirty="0">
                <a:latin typeface="Book Antiqua" pitchFamily="18" charset="0"/>
              </a:rPr>
              <a: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4724400"/>
          </a:xfrm>
        </p:spPr>
        <p:txBody>
          <a:bodyPr>
            <a:normAutofit fontScale="85000" lnSpcReduction="20000"/>
          </a:bodyPr>
          <a:lstStyle/>
          <a:p>
            <a:pPr algn="just">
              <a:buNone/>
            </a:pPr>
            <a:r>
              <a:rPr lang="en-US" b="1" dirty="0">
                <a:latin typeface="Book Antiqua" pitchFamily="18" charset="0"/>
              </a:rPr>
              <a:t>	ii) Hold and wait</a:t>
            </a:r>
            <a:endParaRPr lang="en-US" dirty="0">
              <a:latin typeface="Book Antiqua" pitchFamily="18" charset="0"/>
            </a:endParaRPr>
          </a:p>
          <a:p>
            <a:pPr algn="just">
              <a:buNone/>
            </a:pPr>
            <a:r>
              <a:rPr lang="en-US" dirty="0">
                <a:latin typeface="Book Antiqua" pitchFamily="18" charset="0"/>
              </a:rPr>
              <a:t>	The hold and wait condition simply means that the process must be holding access to one resource and must be waiting to get hold of other resources that have been acquired by the other processes.</a:t>
            </a: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b="1" dirty="0">
              <a:latin typeface="Book Antiqua" pitchFamily="18" charset="0"/>
            </a:endParaRPr>
          </a:p>
          <a:p>
            <a:pPr algn="just">
              <a:buNone/>
            </a:pPr>
            <a:endParaRPr lang="en-US" dirty="0">
              <a:latin typeface="Book Antiqua" pitchFamily="18" charset="0"/>
            </a:endParaRPr>
          </a:p>
          <a:p>
            <a:pPr algn="just">
              <a:buNone/>
            </a:pPr>
            <a:r>
              <a:rPr lang="en-US" dirty="0">
                <a:latin typeface="Book Antiqua" pitchFamily="18" charset="0"/>
              </a:rPr>
              <a:t>	</a:t>
            </a:r>
          </a:p>
          <a:p>
            <a:endParaRPr lang="en-US" dirty="0"/>
          </a:p>
        </p:txBody>
      </p:sp>
      <p:pic>
        <p:nvPicPr>
          <p:cNvPr id="29698" name="Picture 2" descr="Hold and Wait"/>
          <p:cNvPicPr>
            <a:picLocks noChangeAspect="1" noChangeArrowheads="1"/>
          </p:cNvPicPr>
          <p:nvPr/>
        </p:nvPicPr>
        <p:blipFill>
          <a:blip r:embed="rId2"/>
          <a:srcRect l="6768" t="10000" r="5244" b="14000"/>
          <a:stretch>
            <a:fillRect/>
          </a:stretch>
        </p:blipFill>
        <p:spPr bwMode="auto">
          <a:xfrm>
            <a:off x="228600" y="2362200"/>
            <a:ext cx="8915400" cy="289560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82000" cy="1143000"/>
          </a:xfrm>
        </p:spPr>
        <p:txBody>
          <a:bodyPr>
            <a:normAutofit fontScale="90000"/>
          </a:bodyPr>
          <a:lstStyle/>
          <a:p>
            <a:br>
              <a:rPr lang="en-US" b="1" dirty="0">
                <a:latin typeface="Book Antiqua" pitchFamily="18" charset="0"/>
              </a:rPr>
            </a:br>
            <a:endParaRPr lang="en-US" dirty="0"/>
          </a:p>
        </p:txBody>
      </p:sp>
      <p:sp>
        <p:nvSpPr>
          <p:cNvPr id="3" name="Content Placeholder 2"/>
          <p:cNvSpPr>
            <a:spLocks noGrp="1"/>
          </p:cNvSpPr>
          <p:nvPr>
            <p:ph idx="1"/>
          </p:nvPr>
        </p:nvSpPr>
        <p:spPr>
          <a:xfrm>
            <a:off x="457200" y="1219200"/>
            <a:ext cx="8382000" cy="4906963"/>
          </a:xfrm>
        </p:spPr>
        <p:txBody>
          <a:bodyPr>
            <a:normAutofit fontScale="40000" lnSpcReduction="20000"/>
          </a:bodyPr>
          <a:lstStyle/>
          <a:p>
            <a:endParaRPr lang="en-US" dirty="0"/>
          </a:p>
          <a:p>
            <a:pPr algn="just">
              <a:buNone/>
            </a:pPr>
            <a:r>
              <a:rPr lang="en-US" sz="5900" dirty="0">
                <a:latin typeface="Book Antiqua" pitchFamily="18" charset="0"/>
                <a:cs typeface="Times New Roman" pitchFamily="18" charset="0"/>
              </a:rPr>
              <a:t> 	Data collections created by users .The File System is one of the most important parts of the OS to a user. Desirable properties of files: </a:t>
            </a:r>
          </a:p>
          <a:p>
            <a:pPr algn="just">
              <a:buNone/>
            </a:pPr>
            <a:endParaRPr lang="en-US" sz="5900" dirty="0">
              <a:latin typeface="Book Antiqua" pitchFamily="18" charset="0"/>
              <a:cs typeface="Times New Roman" pitchFamily="18" charset="0"/>
            </a:endParaRPr>
          </a:p>
          <a:p>
            <a:pPr algn="just"/>
            <a:r>
              <a:rPr lang="en-US" sz="5900" b="1" dirty="0">
                <a:latin typeface="Book Antiqua" pitchFamily="18" charset="0"/>
                <a:cs typeface="Times New Roman" pitchFamily="18" charset="0"/>
              </a:rPr>
              <a:t>Long-term existence </a:t>
            </a:r>
            <a:endParaRPr lang="en-US" sz="5900" dirty="0">
              <a:latin typeface="Book Antiqua" pitchFamily="18" charset="0"/>
              <a:cs typeface="Times New Roman" pitchFamily="18" charset="0"/>
            </a:endParaRPr>
          </a:p>
          <a:p>
            <a:pPr algn="just">
              <a:buNone/>
            </a:pPr>
            <a:r>
              <a:rPr lang="en-US" sz="5900" dirty="0">
                <a:latin typeface="Book Antiqua" pitchFamily="18" charset="0"/>
                <a:cs typeface="Times New Roman" pitchFamily="18" charset="0"/>
              </a:rPr>
              <a:t>	Files are stored on </a:t>
            </a:r>
            <a:r>
              <a:rPr lang="en-US" sz="5900" b="1" dirty="0">
                <a:latin typeface="Book Antiqua" pitchFamily="18" charset="0"/>
                <a:cs typeface="Times New Roman" pitchFamily="18" charset="0"/>
              </a:rPr>
              <a:t>disk</a:t>
            </a:r>
            <a:r>
              <a:rPr lang="en-US" sz="5900" dirty="0">
                <a:latin typeface="Book Antiqua" pitchFamily="18" charset="0"/>
                <a:cs typeface="Times New Roman" pitchFamily="18" charset="0"/>
              </a:rPr>
              <a:t> or other </a:t>
            </a:r>
            <a:r>
              <a:rPr lang="en-US" sz="5900" b="1" dirty="0">
                <a:latin typeface="Book Antiqua" pitchFamily="18" charset="0"/>
                <a:cs typeface="Times New Roman" pitchFamily="18" charset="0"/>
              </a:rPr>
              <a:t>secondary storage </a:t>
            </a:r>
            <a:r>
              <a:rPr lang="en-US" sz="5900" dirty="0">
                <a:latin typeface="Book Antiqua" pitchFamily="18" charset="0"/>
                <a:cs typeface="Times New Roman" pitchFamily="18" charset="0"/>
              </a:rPr>
              <a:t>and do not disappear when a user logs off </a:t>
            </a:r>
          </a:p>
          <a:p>
            <a:pPr algn="just"/>
            <a:r>
              <a:rPr lang="en-US" sz="5900" b="1" dirty="0">
                <a:latin typeface="Book Antiqua" pitchFamily="18" charset="0"/>
                <a:cs typeface="Times New Roman" pitchFamily="18" charset="0"/>
              </a:rPr>
              <a:t>Sharable between processes </a:t>
            </a:r>
            <a:endParaRPr lang="en-US" sz="5900" dirty="0">
              <a:latin typeface="Book Antiqua" pitchFamily="18" charset="0"/>
              <a:cs typeface="Times New Roman" pitchFamily="18" charset="0"/>
            </a:endParaRPr>
          </a:p>
          <a:p>
            <a:pPr algn="just">
              <a:buNone/>
            </a:pPr>
            <a:r>
              <a:rPr lang="en-US" sz="5900" dirty="0">
                <a:latin typeface="Book Antiqua" pitchFamily="18" charset="0"/>
                <a:cs typeface="Times New Roman" pitchFamily="18" charset="0"/>
              </a:rPr>
              <a:t>	Files have names and can have associated access permissions that permit controlled sharing </a:t>
            </a:r>
          </a:p>
          <a:p>
            <a:pPr algn="just"/>
            <a:r>
              <a:rPr lang="en-US" sz="5900" b="1" dirty="0">
                <a:latin typeface="Book Antiqua" pitchFamily="18" charset="0"/>
                <a:cs typeface="Times New Roman" pitchFamily="18" charset="0"/>
              </a:rPr>
              <a:t>Structure </a:t>
            </a:r>
          </a:p>
          <a:p>
            <a:pPr algn="just">
              <a:buNone/>
            </a:pPr>
            <a:r>
              <a:rPr lang="en-US" sz="5900" dirty="0">
                <a:latin typeface="Book Antiqua" pitchFamily="18" charset="0"/>
                <a:cs typeface="Times New Roman" pitchFamily="18" charset="0"/>
              </a:rPr>
              <a:t>	Files can be organized into hierarchical or more complex structure to reflect the relationships among files.</a:t>
            </a:r>
          </a:p>
          <a:p>
            <a:pPr algn="just"/>
            <a:endParaRPr lang="en-US" sz="5900" dirty="0">
              <a:latin typeface="Times New Roman" pitchFamily="18" charset="0"/>
              <a:cs typeface="Times New Roman" pitchFamily="18" charset="0"/>
            </a:endParaRPr>
          </a:p>
        </p:txBody>
      </p:sp>
      <p:sp>
        <p:nvSpPr>
          <p:cNvPr id="4" name="Title 1"/>
          <p:cNvSpPr txBox="1">
            <a:spLocks/>
          </p:cNvSpPr>
          <p:nvPr/>
        </p:nvSpPr>
        <p:spPr>
          <a:xfrm>
            <a:off x="609600" y="427038"/>
            <a:ext cx="8229600" cy="639762"/>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ook Antiqua" pitchFamily="18" charset="0"/>
                <a:ea typeface="+mj-ea"/>
                <a:cs typeface="+mj-cs"/>
              </a:rPr>
              <a:t>File System</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File Systems</a:t>
            </a:r>
          </a:p>
        </p:txBody>
      </p:sp>
      <p:sp>
        <p:nvSpPr>
          <p:cNvPr id="3" name="Content Placeholder 2"/>
          <p:cNvSpPr>
            <a:spLocks noGrp="1"/>
          </p:cNvSpPr>
          <p:nvPr>
            <p:ph idx="1"/>
          </p:nvPr>
        </p:nvSpPr>
        <p:spPr>
          <a:xfrm>
            <a:off x="457200" y="1295400"/>
            <a:ext cx="8229600" cy="5257800"/>
          </a:xfrm>
        </p:spPr>
        <p:txBody>
          <a:bodyPr>
            <a:normAutofit fontScale="92500" lnSpcReduction="20000"/>
          </a:bodyPr>
          <a:lstStyle/>
          <a:p>
            <a:r>
              <a:rPr lang="en-US" dirty="0">
                <a:latin typeface="Book Antiqua" pitchFamily="18" charset="0"/>
              </a:rPr>
              <a:t>Provide a means to store data organized as files as well as a collection of functions that can be performed on files. </a:t>
            </a:r>
          </a:p>
          <a:p>
            <a:r>
              <a:rPr lang="en-US" dirty="0">
                <a:latin typeface="Book Antiqua" pitchFamily="18" charset="0"/>
              </a:rPr>
              <a:t>Maintain a set of attributes associated with the file. </a:t>
            </a:r>
          </a:p>
          <a:p>
            <a:r>
              <a:rPr lang="en-US" dirty="0">
                <a:latin typeface="Book Antiqua" pitchFamily="18" charset="0"/>
              </a:rPr>
              <a:t>Typical operations include: </a:t>
            </a:r>
          </a:p>
          <a:p>
            <a:pPr lvl="1">
              <a:buFont typeface="Wingdings" pitchFamily="2" charset="2"/>
              <a:buChar char="§"/>
            </a:pPr>
            <a:r>
              <a:rPr lang="en-US" dirty="0">
                <a:latin typeface="Book Antiqua" pitchFamily="18" charset="0"/>
              </a:rPr>
              <a:t>Create </a:t>
            </a:r>
          </a:p>
          <a:p>
            <a:pPr lvl="1">
              <a:buFont typeface="Wingdings" pitchFamily="2" charset="2"/>
              <a:buChar char="§"/>
            </a:pPr>
            <a:r>
              <a:rPr lang="en-US" dirty="0">
                <a:latin typeface="Book Antiqua" pitchFamily="18" charset="0"/>
              </a:rPr>
              <a:t>Delete </a:t>
            </a:r>
          </a:p>
          <a:p>
            <a:pPr lvl="1">
              <a:buFont typeface="Wingdings" pitchFamily="2" charset="2"/>
              <a:buChar char="§"/>
            </a:pPr>
            <a:r>
              <a:rPr lang="en-US" dirty="0">
                <a:latin typeface="Book Antiqua" pitchFamily="18" charset="0"/>
              </a:rPr>
              <a:t>Open </a:t>
            </a:r>
          </a:p>
          <a:p>
            <a:pPr lvl="1">
              <a:buFont typeface="Wingdings" pitchFamily="2" charset="2"/>
              <a:buChar char="§"/>
            </a:pPr>
            <a:r>
              <a:rPr lang="en-US" dirty="0">
                <a:latin typeface="Book Antiqua" pitchFamily="18" charset="0"/>
              </a:rPr>
              <a:t>Close </a:t>
            </a:r>
          </a:p>
          <a:p>
            <a:pPr lvl="1">
              <a:buFont typeface="Wingdings" pitchFamily="2" charset="2"/>
              <a:buChar char="§"/>
            </a:pPr>
            <a:r>
              <a:rPr lang="en-US" dirty="0">
                <a:latin typeface="Book Antiqua" pitchFamily="18" charset="0"/>
              </a:rPr>
              <a:t>Read </a:t>
            </a:r>
          </a:p>
          <a:p>
            <a:pPr lvl="1">
              <a:buFont typeface="Wingdings" pitchFamily="2" charset="2"/>
              <a:buChar char="§"/>
            </a:pPr>
            <a:r>
              <a:rPr lang="en-US" dirty="0">
                <a:latin typeface="Book Antiqua" pitchFamily="18" charset="0"/>
              </a:rPr>
              <a:t>Write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itchFamily="18" charset="0"/>
              </a:rPr>
              <a:t>File Structure</a:t>
            </a:r>
          </a:p>
        </p:txBody>
      </p:sp>
      <p:pic>
        <p:nvPicPr>
          <p:cNvPr id="1026" name="Picture 2"/>
          <p:cNvPicPr>
            <a:picLocks noChangeAspect="1" noChangeArrowheads="1"/>
          </p:cNvPicPr>
          <p:nvPr/>
        </p:nvPicPr>
        <p:blipFill>
          <a:blip r:embed="rId2">
            <a:lum bright="10000" contrast="30000"/>
          </a:blip>
          <a:srcRect/>
          <a:stretch>
            <a:fillRect/>
          </a:stretch>
        </p:blipFill>
        <p:spPr bwMode="auto">
          <a:xfrm>
            <a:off x="457200" y="1447800"/>
            <a:ext cx="8077200" cy="4343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Structure Terms </a:t>
            </a:r>
          </a:p>
        </p:txBody>
      </p:sp>
      <p:sp>
        <p:nvSpPr>
          <p:cNvPr id="6" name="Content Placeholder 5"/>
          <p:cNvSpPr>
            <a:spLocks noGrp="1"/>
          </p:cNvSpPr>
          <p:nvPr>
            <p:ph sz="half" idx="2"/>
          </p:nvPr>
        </p:nvSpPr>
        <p:spPr>
          <a:xfrm>
            <a:off x="457200" y="1371600"/>
            <a:ext cx="4040188" cy="1905000"/>
          </a:xfrm>
        </p:spPr>
        <p:txBody>
          <a:bodyPr>
            <a:normAutofit fontScale="92500" lnSpcReduction="10000"/>
          </a:bodyPr>
          <a:lstStyle/>
          <a:p>
            <a:endParaRPr lang="en-US" dirty="0">
              <a:latin typeface="Book Antiqua" pitchFamily="18" charset="0"/>
            </a:endParaRPr>
          </a:p>
          <a:p>
            <a:pPr>
              <a:buNone/>
            </a:pPr>
            <a:r>
              <a:rPr lang="en-US" b="1" dirty="0">
                <a:latin typeface="Book Antiqua" pitchFamily="18" charset="0"/>
              </a:rPr>
              <a:t>		Field </a:t>
            </a:r>
          </a:p>
          <a:p>
            <a:r>
              <a:rPr lang="en-US" dirty="0">
                <a:latin typeface="Book Antiqua" pitchFamily="18" charset="0"/>
              </a:rPr>
              <a:t>Basic element of data. </a:t>
            </a:r>
          </a:p>
          <a:p>
            <a:r>
              <a:rPr lang="en-US" dirty="0">
                <a:latin typeface="Book Antiqua" pitchFamily="18" charset="0"/>
              </a:rPr>
              <a:t>Contains a single value. </a:t>
            </a:r>
          </a:p>
          <a:p>
            <a:r>
              <a:rPr lang="en-US" dirty="0">
                <a:latin typeface="Book Antiqua" pitchFamily="18" charset="0"/>
              </a:rPr>
              <a:t>Fixed or variable length. </a:t>
            </a:r>
          </a:p>
          <a:p>
            <a:endParaRPr lang="en-US" dirty="0">
              <a:latin typeface="Book Antiqua" pitchFamily="18" charset="0"/>
            </a:endParaRPr>
          </a:p>
        </p:txBody>
      </p:sp>
      <p:sp>
        <p:nvSpPr>
          <p:cNvPr id="8" name="Content Placeholder 7"/>
          <p:cNvSpPr>
            <a:spLocks noGrp="1"/>
          </p:cNvSpPr>
          <p:nvPr>
            <p:ph sz="quarter" idx="4"/>
          </p:nvPr>
        </p:nvSpPr>
        <p:spPr>
          <a:xfrm>
            <a:off x="4876800" y="3962400"/>
            <a:ext cx="4041775" cy="2362200"/>
          </a:xfrm>
        </p:spPr>
        <p:txBody>
          <a:bodyPr>
            <a:normAutofit fontScale="85000" lnSpcReduction="10000"/>
          </a:bodyPr>
          <a:lstStyle/>
          <a:p>
            <a:pPr>
              <a:buNone/>
            </a:pPr>
            <a:r>
              <a:rPr lang="en-US" sz="2800" b="1" dirty="0">
                <a:latin typeface="Book Antiqua" pitchFamily="18" charset="0"/>
              </a:rPr>
              <a:t>			File</a:t>
            </a:r>
          </a:p>
          <a:p>
            <a:pPr algn="just"/>
            <a:r>
              <a:rPr lang="en-US" dirty="0">
                <a:latin typeface="Book Antiqua" pitchFamily="18" charset="0"/>
              </a:rPr>
              <a:t>Collection of similar records. </a:t>
            </a:r>
          </a:p>
          <a:p>
            <a:pPr algn="just"/>
            <a:r>
              <a:rPr lang="en-US" dirty="0">
                <a:latin typeface="Book Antiqua" pitchFamily="18" charset="0"/>
              </a:rPr>
              <a:t>Treated as a single entity. </a:t>
            </a:r>
          </a:p>
          <a:p>
            <a:pPr algn="just"/>
            <a:r>
              <a:rPr lang="en-US" dirty="0">
                <a:latin typeface="Book Antiqua" pitchFamily="18" charset="0"/>
              </a:rPr>
              <a:t>May be referenced by name .</a:t>
            </a:r>
          </a:p>
          <a:p>
            <a:pPr algn="just"/>
            <a:r>
              <a:rPr lang="en-US" dirty="0">
                <a:latin typeface="Book Antiqua" pitchFamily="18" charset="0"/>
              </a:rPr>
              <a:t>Access control restrictions usually apply at the file level.</a:t>
            </a:r>
          </a:p>
          <a:p>
            <a:endParaRPr lang="en-US" dirty="0">
              <a:latin typeface="Book Antiqua" pitchFamily="18" charset="0"/>
            </a:endParaRPr>
          </a:p>
        </p:txBody>
      </p:sp>
      <p:sp>
        <p:nvSpPr>
          <p:cNvPr id="9" name="Content Placeholder 5"/>
          <p:cNvSpPr txBox="1">
            <a:spLocks/>
          </p:cNvSpPr>
          <p:nvPr/>
        </p:nvSpPr>
        <p:spPr>
          <a:xfrm>
            <a:off x="381000" y="3505200"/>
            <a:ext cx="4040188" cy="3048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ctr" defTabSz="914400" rtl="0" eaLnBrk="1" fontAlgn="auto" latinLnBrk="0" hangingPunct="1">
              <a:lnSpc>
                <a:spcPct val="100000"/>
              </a:lnSpc>
              <a:spcBef>
                <a:spcPct val="20000"/>
              </a:spcBef>
              <a:spcAft>
                <a:spcPts val="0"/>
              </a:spcAft>
              <a:buClrTx/>
              <a:buSzTx/>
              <a:tabLst/>
              <a:defRPr/>
            </a:pPr>
            <a:r>
              <a:rPr lang="en-US" sz="2400" b="1" dirty="0">
                <a:latin typeface="Book Antiqua" pitchFamily="18" charset="0"/>
              </a:rPr>
              <a:t>      </a:t>
            </a:r>
            <a:r>
              <a:rPr lang="en-US" sz="3100" b="1" dirty="0">
                <a:latin typeface="Book Antiqua" pitchFamily="18" charset="0"/>
              </a:rPr>
              <a:t>	Database</a:t>
            </a:r>
          </a:p>
          <a:p>
            <a:endParaRPr lang="en-US" sz="2400" dirty="0">
              <a:latin typeface="Book Antiqua" pitchFamily="18" charset="0"/>
            </a:endParaRPr>
          </a:p>
          <a:p>
            <a:pPr marL="342900" indent="-342900" algn="just">
              <a:lnSpc>
                <a:spcPct val="110000"/>
              </a:lnSpc>
              <a:spcBef>
                <a:spcPct val="20000"/>
              </a:spcBef>
              <a:buFont typeface="Arial" pitchFamily="34" charset="0"/>
              <a:buChar char="•"/>
            </a:pPr>
            <a:r>
              <a:rPr lang="en-US" sz="2600" dirty="0">
                <a:latin typeface="Book Antiqua" pitchFamily="18" charset="0"/>
              </a:rPr>
              <a:t>Collection of related data.</a:t>
            </a:r>
          </a:p>
          <a:p>
            <a:pPr marL="342900" indent="-342900" algn="just">
              <a:lnSpc>
                <a:spcPct val="110000"/>
              </a:lnSpc>
              <a:spcBef>
                <a:spcPct val="20000"/>
              </a:spcBef>
              <a:buFont typeface="Arial" pitchFamily="34" charset="0"/>
              <a:buChar char="•"/>
            </a:pPr>
            <a:r>
              <a:rPr lang="en-US" sz="2600" dirty="0">
                <a:latin typeface="Book Antiqua" pitchFamily="18" charset="0"/>
              </a:rPr>
              <a:t>Relationships among elements of data are explicit. </a:t>
            </a:r>
          </a:p>
          <a:p>
            <a:pPr marL="342900" indent="-342900" algn="just">
              <a:lnSpc>
                <a:spcPct val="110000"/>
              </a:lnSpc>
              <a:spcBef>
                <a:spcPct val="20000"/>
              </a:spcBef>
              <a:buFont typeface="Arial" pitchFamily="34" charset="0"/>
              <a:buChar char="•"/>
            </a:pPr>
            <a:r>
              <a:rPr lang="en-US" sz="2600" dirty="0">
                <a:latin typeface="Book Antiqua" pitchFamily="18" charset="0"/>
              </a:rPr>
              <a:t>Designed for use by a number of different applications. </a:t>
            </a:r>
          </a:p>
          <a:p>
            <a:pPr marL="342900" indent="-342900" algn="just">
              <a:lnSpc>
                <a:spcPct val="110000"/>
              </a:lnSpc>
              <a:spcBef>
                <a:spcPct val="20000"/>
              </a:spcBef>
              <a:buFont typeface="Arial" pitchFamily="34" charset="0"/>
              <a:buChar char="•"/>
            </a:pPr>
            <a:r>
              <a:rPr lang="en-US" sz="2600" dirty="0">
                <a:latin typeface="Book Antiqua" pitchFamily="18" charset="0"/>
              </a:rPr>
              <a:t>Consists of one or more types of files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7"/>
          <p:cNvSpPr txBox="1">
            <a:spLocks/>
          </p:cNvSpPr>
          <p:nvPr/>
        </p:nvSpPr>
        <p:spPr>
          <a:xfrm>
            <a:off x="4648200" y="3810000"/>
            <a:ext cx="4041775" cy="171132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Content Placeholder 7"/>
          <p:cNvSpPr txBox="1">
            <a:spLocks/>
          </p:cNvSpPr>
          <p:nvPr/>
        </p:nvSpPr>
        <p:spPr>
          <a:xfrm>
            <a:off x="4267200" y="1371600"/>
            <a:ext cx="4041775" cy="2362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b="1" dirty="0">
                <a:latin typeface="Book Antiqua" pitchFamily="18" charset="0"/>
              </a:rPr>
              <a:t>		Record</a:t>
            </a:r>
          </a:p>
          <a:p>
            <a:pPr algn="just">
              <a:buFont typeface="Arial" pitchFamily="34" charset="0"/>
              <a:buChar char="•"/>
            </a:pPr>
            <a:r>
              <a:rPr lang="en-US" sz="2000" dirty="0">
                <a:latin typeface="Book Antiqua" pitchFamily="18" charset="0"/>
              </a:rPr>
              <a:t>Collection of related fields that can be treated as a unit by some application program.</a:t>
            </a:r>
          </a:p>
          <a:p>
            <a:pPr algn="just"/>
            <a:endParaRPr lang="en-US" sz="2000" dirty="0">
              <a:latin typeface="Book Antiqua" pitchFamily="18" charset="0"/>
            </a:endParaRPr>
          </a:p>
          <a:p>
            <a:pPr algn="just">
              <a:buFont typeface="Arial" pitchFamily="34" charset="0"/>
              <a:buChar char="•"/>
            </a:pPr>
            <a:r>
              <a:rPr lang="en-US" sz="2000" dirty="0">
                <a:latin typeface="Book Antiqua" pitchFamily="18" charset="0"/>
              </a:rPr>
              <a:t>Fixed or variable length.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a:ln>
                <a:noFill/>
              </a:ln>
              <a:solidFill>
                <a:schemeClr val="tx1"/>
              </a:solidFill>
              <a:effectLst/>
              <a:uLnTx/>
              <a:uFillTx/>
              <a:latin typeface="Book Antiqua"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Book Antiqua" pitchFamily="18" charset="0"/>
              </a:rPr>
              <a:t>File Management System Objectives </a:t>
            </a:r>
          </a:p>
        </p:txBody>
      </p:sp>
      <p:sp>
        <p:nvSpPr>
          <p:cNvPr id="7" name="Content Placeholder 6"/>
          <p:cNvSpPr>
            <a:spLocks noGrp="1"/>
          </p:cNvSpPr>
          <p:nvPr>
            <p:ph idx="1"/>
          </p:nvPr>
        </p:nvSpPr>
        <p:spPr>
          <a:xfrm>
            <a:off x="457200" y="1752601"/>
            <a:ext cx="8229600" cy="3810000"/>
          </a:xfrm>
        </p:spPr>
        <p:txBody>
          <a:bodyPr>
            <a:normAutofit fontScale="77500" lnSpcReduction="20000"/>
          </a:bodyPr>
          <a:lstStyle/>
          <a:p>
            <a:r>
              <a:rPr lang="en-US" dirty="0">
                <a:latin typeface="Book Antiqua" pitchFamily="18" charset="0"/>
              </a:rPr>
              <a:t>Meet the data management needs of the user. </a:t>
            </a:r>
          </a:p>
          <a:p>
            <a:r>
              <a:rPr lang="en-US" dirty="0">
                <a:latin typeface="Book Antiqua" pitchFamily="18" charset="0"/>
              </a:rPr>
              <a:t>Guarantee that the data in the file are valid .</a:t>
            </a:r>
          </a:p>
          <a:p>
            <a:r>
              <a:rPr lang="en-US" dirty="0">
                <a:latin typeface="Book Antiqua" pitchFamily="18" charset="0"/>
              </a:rPr>
              <a:t>Optimize performance. </a:t>
            </a:r>
          </a:p>
          <a:p>
            <a:r>
              <a:rPr lang="en-US" dirty="0">
                <a:latin typeface="Book Antiqua" pitchFamily="18" charset="0"/>
              </a:rPr>
              <a:t>Provide I/O support for a variety of storage device types. </a:t>
            </a:r>
          </a:p>
          <a:p>
            <a:r>
              <a:rPr lang="en-US" dirty="0">
                <a:latin typeface="Book Antiqua" pitchFamily="18" charset="0"/>
              </a:rPr>
              <a:t>Minimize the potential for lost or destroyed data. </a:t>
            </a:r>
          </a:p>
          <a:p>
            <a:r>
              <a:rPr lang="en-US" dirty="0">
                <a:latin typeface="Book Antiqua" pitchFamily="18" charset="0"/>
              </a:rPr>
              <a:t>Provide a standardized set of I/O interface routines to user processes. </a:t>
            </a:r>
          </a:p>
          <a:p>
            <a:r>
              <a:rPr lang="en-US" dirty="0">
                <a:latin typeface="Book Antiqua" pitchFamily="18" charset="0"/>
              </a:rPr>
              <a:t>Provide I/O support for multiple users in the case of multiple-user systems.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Main Memory Block Structure</a:t>
            </a:r>
          </a:p>
        </p:txBody>
      </p:sp>
      <p:pic>
        <p:nvPicPr>
          <p:cNvPr id="1028" name="Picture 4"/>
          <p:cNvPicPr>
            <a:picLocks noChangeAspect="1" noChangeArrowheads="1"/>
          </p:cNvPicPr>
          <p:nvPr/>
        </p:nvPicPr>
        <p:blipFill>
          <a:blip r:embed="rId2"/>
          <a:srcRect/>
          <a:stretch>
            <a:fillRect/>
          </a:stretch>
        </p:blipFill>
        <p:spPr bwMode="auto">
          <a:xfrm>
            <a:off x="914400" y="914400"/>
            <a:ext cx="5019675" cy="5457825"/>
          </a:xfrm>
          <a:prstGeom prst="rect">
            <a:avLst/>
          </a:prstGeom>
          <a:noFill/>
          <a:ln w="9525">
            <a:noFill/>
            <a:miter lim="800000"/>
            <a:headEnd/>
            <a:tailEnd/>
          </a:ln>
          <a:effectLst/>
        </p:spPr>
      </p:pic>
      <p:sp>
        <p:nvSpPr>
          <p:cNvPr id="8" name="TextBox 7"/>
          <p:cNvSpPr txBox="1"/>
          <p:nvPr/>
        </p:nvSpPr>
        <p:spPr>
          <a:xfrm>
            <a:off x="5562600" y="2286000"/>
            <a:ext cx="2819400" cy="3416320"/>
          </a:xfrm>
          <a:prstGeom prst="rect">
            <a:avLst/>
          </a:prstGeom>
          <a:noFill/>
        </p:spPr>
        <p:txBody>
          <a:bodyPr wrap="square" rtlCol="0">
            <a:spAutoFit/>
          </a:bodyPr>
          <a:lstStyle/>
          <a:p>
            <a:r>
              <a:rPr lang="en-US" sz="3600" dirty="0" err="1"/>
              <a:t>int</a:t>
            </a:r>
            <a:r>
              <a:rPr lang="en-US" sz="3600" dirty="0"/>
              <a:t> a=200</a:t>
            </a:r>
          </a:p>
          <a:p>
            <a:endParaRPr lang="en-US" sz="3600" dirty="0"/>
          </a:p>
          <a:p>
            <a:endParaRPr lang="en-US" sz="3600" dirty="0"/>
          </a:p>
          <a:p>
            <a:r>
              <a:rPr lang="en-US" sz="3600" dirty="0"/>
              <a:t>In hard disk Tracks </a:t>
            </a:r>
          </a:p>
          <a:p>
            <a:r>
              <a:rPr lang="en-US" sz="3600" dirty="0"/>
              <a:t>Sectors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latin typeface="Book Antiqua" pitchFamily="18" charset="0"/>
              </a:rPr>
              <a:t>Minimal User Requirements </a:t>
            </a:r>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endParaRPr lang="en-US" dirty="0"/>
          </a:p>
          <a:p>
            <a:pPr>
              <a:buNone/>
            </a:pPr>
            <a:r>
              <a:rPr lang="en-US" b="1" dirty="0">
                <a:latin typeface="Book Antiqua" pitchFamily="18" charset="0"/>
              </a:rPr>
              <a:t>The requirement of each user: </a:t>
            </a:r>
          </a:p>
          <a:p>
            <a:pPr marL="514350" indent="-514350">
              <a:buFont typeface="+mj-lt"/>
              <a:buAutoNum type="arabicParenR"/>
            </a:pPr>
            <a:r>
              <a:rPr lang="en-US" dirty="0">
                <a:latin typeface="Book Antiqua" pitchFamily="18" charset="0"/>
              </a:rPr>
              <a:t>Should be able to </a:t>
            </a:r>
            <a:r>
              <a:rPr lang="en-US" b="1" dirty="0">
                <a:latin typeface="Book Antiqua" pitchFamily="18" charset="0"/>
              </a:rPr>
              <a:t>create, delete, read, write and modify files</a:t>
            </a:r>
            <a:r>
              <a:rPr lang="en-US" dirty="0">
                <a:latin typeface="Book Antiqua" pitchFamily="18" charset="0"/>
              </a:rPr>
              <a:t>. </a:t>
            </a:r>
          </a:p>
          <a:p>
            <a:pPr marL="514350" indent="-514350">
              <a:buFont typeface="+mj-lt"/>
              <a:buAutoNum type="arabicParenR"/>
            </a:pPr>
            <a:r>
              <a:rPr lang="en-US" dirty="0">
                <a:latin typeface="Book Antiqua" pitchFamily="18" charset="0"/>
              </a:rPr>
              <a:t>May have </a:t>
            </a:r>
            <a:r>
              <a:rPr lang="en-US" b="1" dirty="0">
                <a:latin typeface="Book Antiqua" pitchFamily="18" charset="0"/>
              </a:rPr>
              <a:t>controlled access </a:t>
            </a:r>
            <a:r>
              <a:rPr lang="en-US" dirty="0">
                <a:latin typeface="Book Antiqua" pitchFamily="18" charset="0"/>
              </a:rPr>
              <a:t>to other users’ files .</a:t>
            </a:r>
          </a:p>
          <a:p>
            <a:pPr marL="514350" indent="-514350">
              <a:buFont typeface="+mj-lt"/>
              <a:buAutoNum type="arabicParenR"/>
            </a:pPr>
            <a:r>
              <a:rPr lang="en-US" dirty="0">
                <a:latin typeface="Book Antiqua" pitchFamily="18" charset="0"/>
              </a:rPr>
              <a:t>May control what type of accesses are allowed to the files. </a:t>
            </a:r>
          </a:p>
          <a:p>
            <a:pPr marL="514350" indent="-514350">
              <a:buFont typeface="+mj-lt"/>
              <a:buAutoNum type="arabicParenR"/>
            </a:pPr>
            <a:r>
              <a:rPr lang="en-US" dirty="0">
                <a:latin typeface="Book Antiqua" pitchFamily="18" charset="0"/>
              </a:rPr>
              <a:t>Should be able to </a:t>
            </a:r>
            <a:r>
              <a:rPr lang="en-US" b="1" dirty="0">
                <a:latin typeface="Book Antiqua" pitchFamily="18" charset="0"/>
              </a:rPr>
              <a:t>restructure the files </a:t>
            </a:r>
            <a:r>
              <a:rPr lang="en-US" dirty="0">
                <a:latin typeface="Book Antiqua" pitchFamily="18" charset="0"/>
              </a:rPr>
              <a:t>in a form appropriate to the problem.</a:t>
            </a:r>
          </a:p>
          <a:p>
            <a:pPr marL="514350" indent="-514350">
              <a:buFont typeface="+mj-lt"/>
              <a:buAutoNum type="arabicParenR"/>
            </a:pPr>
            <a:r>
              <a:rPr lang="en-US" dirty="0">
                <a:latin typeface="Book Antiqua" pitchFamily="18" charset="0"/>
              </a:rPr>
              <a:t>Should be able to move data between files. </a:t>
            </a:r>
          </a:p>
          <a:p>
            <a:pPr marL="514350" indent="-514350">
              <a:buFont typeface="+mj-lt"/>
              <a:buAutoNum type="arabicParenR"/>
            </a:pPr>
            <a:r>
              <a:rPr lang="en-US" dirty="0">
                <a:latin typeface="Book Antiqua" pitchFamily="18" charset="0"/>
              </a:rPr>
              <a:t>Should be able to back up and recover files in case of damage.</a:t>
            </a:r>
          </a:p>
          <a:p>
            <a:pPr marL="514350" indent="-514350">
              <a:buFont typeface="+mj-lt"/>
              <a:buAutoNum type="arabicParenR"/>
            </a:pPr>
            <a:r>
              <a:rPr lang="en-US" dirty="0">
                <a:latin typeface="Book Antiqua" pitchFamily="18" charset="0"/>
              </a:rPr>
              <a:t>Should be able to access his or her files by name rather than by numeric identifier. </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latin typeface="Book Antiqua" pitchFamily="18" charset="0"/>
              </a:rPr>
              <a:t>Basic File System </a:t>
            </a:r>
          </a:p>
        </p:txBody>
      </p:sp>
      <p:sp>
        <p:nvSpPr>
          <p:cNvPr id="3" name="Content Placeholder 2"/>
          <p:cNvSpPr>
            <a:spLocks noGrp="1"/>
          </p:cNvSpPr>
          <p:nvPr>
            <p:ph idx="1"/>
          </p:nvPr>
        </p:nvSpPr>
        <p:spPr>
          <a:xfrm>
            <a:off x="457200" y="1600201"/>
            <a:ext cx="8229600" cy="3886200"/>
          </a:xfrm>
        </p:spPr>
        <p:txBody>
          <a:bodyPr>
            <a:normAutofit fontScale="85000" lnSpcReduction="10000"/>
          </a:bodyPr>
          <a:lstStyle/>
          <a:p>
            <a:pPr algn="just"/>
            <a:r>
              <a:rPr lang="en-US" dirty="0">
                <a:latin typeface="Book Antiqua" pitchFamily="18" charset="0"/>
              </a:rPr>
              <a:t>Also referred to as the physical I/O level. </a:t>
            </a:r>
          </a:p>
          <a:p>
            <a:pPr algn="just"/>
            <a:r>
              <a:rPr lang="en-US" dirty="0">
                <a:latin typeface="Book Antiqua" pitchFamily="18" charset="0"/>
              </a:rPr>
              <a:t>Primary interface with the environment outside the computer system. </a:t>
            </a:r>
          </a:p>
          <a:p>
            <a:pPr algn="just"/>
            <a:r>
              <a:rPr lang="en-US" dirty="0">
                <a:latin typeface="Book Antiqua" pitchFamily="18" charset="0"/>
              </a:rPr>
              <a:t>Deals with </a:t>
            </a:r>
            <a:r>
              <a:rPr lang="en-US" b="1" dirty="0">
                <a:latin typeface="Book Antiqua" pitchFamily="18" charset="0"/>
              </a:rPr>
              <a:t>blocks of data </a:t>
            </a:r>
            <a:r>
              <a:rPr lang="en-US" dirty="0">
                <a:latin typeface="Book Antiqua" pitchFamily="18" charset="0"/>
              </a:rPr>
              <a:t>that are exchanged with </a:t>
            </a:r>
            <a:r>
              <a:rPr lang="en-US" b="1" dirty="0">
                <a:latin typeface="Book Antiqua" pitchFamily="18" charset="0"/>
              </a:rPr>
              <a:t>disk </a:t>
            </a:r>
            <a:r>
              <a:rPr lang="en-US" dirty="0">
                <a:latin typeface="Book Antiqua" pitchFamily="18" charset="0"/>
              </a:rPr>
              <a:t>or </a:t>
            </a:r>
            <a:r>
              <a:rPr lang="en-US" b="1" dirty="0">
                <a:latin typeface="Book Antiqua" pitchFamily="18" charset="0"/>
              </a:rPr>
              <a:t>tape</a:t>
            </a:r>
            <a:r>
              <a:rPr lang="en-US" dirty="0">
                <a:latin typeface="Book Antiqua" pitchFamily="18" charset="0"/>
              </a:rPr>
              <a:t> systems. </a:t>
            </a:r>
          </a:p>
          <a:p>
            <a:pPr algn="just"/>
            <a:r>
              <a:rPr lang="en-US" dirty="0">
                <a:latin typeface="Book Antiqua" pitchFamily="18" charset="0"/>
              </a:rPr>
              <a:t>Concerned with the </a:t>
            </a:r>
            <a:r>
              <a:rPr lang="en-US" b="1" dirty="0">
                <a:latin typeface="Book Antiqua" pitchFamily="18" charset="0"/>
              </a:rPr>
              <a:t>placement of blocks </a:t>
            </a:r>
            <a:r>
              <a:rPr lang="en-US" dirty="0">
                <a:latin typeface="Book Antiqua" pitchFamily="18" charset="0"/>
              </a:rPr>
              <a:t>on the secondary storage device. </a:t>
            </a:r>
          </a:p>
          <a:p>
            <a:pPr algn="just"/>
            <a:r>
              <a:rPr lang="en-US" dirty="0">
                <a:latin typeface="Book Antiqua" pitchFamily="18" charset="0"/>
              </a:rPr>
              <a:t>Concerned with buffering blocks in main memory. </a:t>
            </a:r>
          </a:p>
          <a:p>
            <a:pPr algn="just"/>
            <a:r>
              <a:rPr lang="en-US" dirty="0">
                <a:latin typeface="Book Antiqua" pitchFamily="18" charset="0"/>
              </a:rPr>
              <a:t>Considered part of the operating system. </a:t>
            </a:r>
          </a:p>
          <a:p>
            <a:endParaRPr lang="en-US" dirty="0">
              <a:latin typeface="Book Antiqua"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33400"/>
          </a:xfrm>
        </p:spPr>
        <p:txBody>
          <a:bodyPr>
            <a:normAutofit fontScale="90000"/>
          </a:bodyPr>
          <a:lstStyle/>
          <a:p>
            <a:br>
              <a:rPr lang="en-US" b="1" dirty="0">
                <a:latin typeface="Book Antiqua" pitchFamily="18" charset="0"/>
              </a:rPr>
            </a:br>
            <a:r>
              <a:rPr lang="en-US" b="1" dirty="0">
                <a:latin typeface="Book Antiqua" pitchFamily="18" charset="0"/>
              </a:rPr>
              <a:t>File Attributes</a:t>
            </a:r>
            <a:br>
              <a:rPr lang="en-US" b="1" dirty="0">
                <a:latin typeface="Book Antiqua" pitchFamily="18" charset="0"/>
              </a:rPr>
            </a:br>
            <a:endParaRPr lang="en-US" dirty="0">
              <a:latin typeface="Book Antiqua" pitchFamily="18" charset="0"/>
            </a:endParaRPr>
          </a:p>
        </p:txBody>
      </p:sp>
      <p:sp>
        <p:nvSpPr>
          <p:cNvPr id="3" name="Content Placeholder 2"/>
          <p:cNvSpPr>
            <a:spLocks noGrp="1"/>
          </p:cNvSpPr>
          <p:nvPr>
            <p:ph idx="1"/>
          </p:nvPr>
        </p:nvSpPr>
        <p:spPr>
          <a:xfrm>
            <a:off x="152400" y="990600"/>
            <a:ext cx="8686800" cy="5867400"/>
          </a:xfrm>
        </p:spPr>
        <p:txBody>
          <a:bodyPr>
            <a:normAutofit fontScale="70000" lnSpcReduction="20000"/>
          </a:bodyPr>
          <a:lstStyle/>
          <a:p>
            <a:pPr algn="just"/>
            <a:r>
              <a:rPr lang="en-US" b="1" dirty="0">
                <a:latin typeface="Book Antiqua" pitchFamily="18" charset="0"/>
              </a:rPr>
              <a:t>Name – </a:t>
            </a:r>
            <a:r>
              <a:rPr lang="en-US" dirty="0">
                <a:latin typeface="Book Antiqua" pitchFamily="18" charset="0"/>
              </a:rPr>
              <a:t>only information kept in human-readable form, For the convenience of human users.</a:t>
            </a:r>
          </a:p>
          <a:p>
            <a:pPr algn="just"/>
            <a:r>
              <a:rPr lang="en-US" b="1" dirty="0">
                <a:latin typeface="Book Antiqua" pitchFamily="18" charset="0"/>
              </a:rPr>
              <a:t>Identifier – </a:t>
            </a:r>
            <a:r>
              <a:rPr lang="en-US" dirty="0">
                <a:latin typeface="Book Antiqua" pitchFamily="18" charset="0"/>
              </a:rPr>
              <a:t>unique tag (number) identifies file within file system</a:t>
            </a:r>
          </a:p>
          <a:p>
            <a:pPr algn="just"/>
            <a:r>
              <a:rPr lang="en-US" b="1" dirty="0">
                <a:latin typeface="Book Antiqua" pitchFamily="18" charset="0"/>
              </a:rPr>
              <a:t>Type – </a:t>
            </a:r>
            <a:r>
              <a:rPr lang="en-US" dirty="0">
                <a:latin typeface="Book Antiqua" pitchFamily="18" charset="0"/>
              </a:rPr>
              <a:t>needed for systems that support different types</a:t>
            </a:r>
          </a:p>
          <a:p>
            <a:pPr algn="just"/>
            <a:r>
              <a:rPr lang="en-US" b="1" dirty="0">
                <a:latin typeface="Book Antiqua" pitchFamily="18" charset="0"/>
              </a:rPr>
              <a:t>Location – </a:t>
            </a:r>
            <a:r>
              <a:rPr lang="en-US" dirty="0">
                <a:latin typeface="Book Antiqua" pitchFamily="18" charset="0"/>
              </a:rPr>
              <a:t>Pointer to a device and the file location on the device.</a:t>
            </a:r>
          </a:p>
          <a:p>
            <a:pPr algn="just"/>
            <a:r>
              <a:rPr lang="en-US" b="1" dirty="0">
                <a:latin typeface="Book Antiqua" pitchFamily="18" charset="0"/>
              </a:rPr>
              <a:t>Size – </a:t>
            </a:r>
            <a:r>
              <a:rPr lang="en-US" dirty="0">
                <a:latin typeface="Book Antiqua" pitchFamily="18" charset="0"/>
              </a:rPr>
              <a:t>current file size</a:t>
            </a:r>
          </a:p>
          <a:p>
            <a:pPr algn="just"/>
            <a:r>
              <a:rPr lang="en-US" b="1" dirty="0">
                <a:latin typeface="Book Antiqua" pitchFamily="18" charset="0"/>
              </a:rPr>
              <a:t>Protection – </a:t>
            </a:r>
            <a:r>
              <a:rPr lang="en-US" dirty="0">
                <a:latin typeface="Book Antiqua" pitchFamily="18" charset="0"/>
              </a:rPr>
              <a:t>controls who can do reading, writing, executing.</a:t>
            </a:r>
            <a:endParaRPr lang="en-US" dirty="0"/>
          </a:p>
          <a:p>
            <a:pPr fontAlgn="base"/>
            <a:r>
              <a:rPr lang="en-US" b="1" dirty="0">
                <a:latin typeface="Book Antiqua" pitchFamily="18" charset="0"/>
              </a:rPr>
              <a:t>Usage: – </a:t>
            </a:r>
            <a:r>
              <a:rPr lang="en-US" dirty="0">
                <a:latin typeface="Book Antiqua" pitchFamily="18" charset="0"/>
              </a:rPr>
              <a:t>Usage means the time of creation, modification, and access, etc.</a:t>
            </a:r>
          </a:p>
          <a:p>
            <a:pPr fontAlgn="base"/>
            <a:r>
              <a:rPr lang="en-US" b="1" dirty="0">
                <a:latin typeface="Book Antiqua" pitchFamily="18" charset="0"/>
              </a:rPr>
              <a:t>Mounting: – </a:t>
            </a:r>
            <a:r>
              <a:rPr lang="en-US" dirty="0">
                <a:latin typeface="Book Antiqua" pitchFamily="18" charset="0"/>
              </a:rPr>
              <a:t>Mounting means if the root of a file system is grafted into the existing tree of other file systems.</a:t>
            </a:r>
          </a:p>
          <a:p>
            <a:pPr algn="just"/>
            <a:r>
              <a:rPr lang="en-US" b="1" dirty="0">
                <a:latin typeface="Book Antiqua" pitchFamily="18" charset="0"/>
              </a:rPr>
              <a:t>Time, date, and user identification </a:t>
            </a:r>
            <a:r>
              <a:rPr lang="en-US" dirty="0">
                <a:latin typeface="Book Antiqua" pitchFamily="18" charset="0"/>
              </a:rPr>
              <a:t>– data for protection, security</a:t>
            </a:r>
            <a:r>
              <a:rPr lang="en-US" b="1" dirty="0">
                <a:latin typeface="Book Antiqua" pitchFamily="18" charset="0"/>
              </a:rPr>
              <a:t>, </a:t>
            </a:r>
            <a:r>
              <a:rPr lang="en-US" dirty="0">
                <a:latin typeface="Book Antiqua" pitchFamily="18" charset="0"/>
              </a:rPr>
              <a:t>and usage monitoring Information about files are kept in the directory structure, which is maintained on the disk</a:t>
            </a:r>
          </a:p>
          <a:p>
            <a:pPr lvl="1" algn="just">
              <a:buFont typeface="Wingdings" pitchFamily="2" charset="2"/>
              <a:buChar char="§"/>
            </a:pPr>
            <a:r>
              <a:rPr lang="en-US" dirty="0">
                <a:latin typeface="Book Antiqua" pitchFamily="18" charset="0"/>
              </a:rPr>
              <a:t>Usually, a directory entry consists of a filename and its ID. The</a:t>
            </a:r>
          </a:p>
          <a:p>
            <a:pPr lvl="1" algn="just">
              <a:buNone/>
            </a:pPr>
            <a:r>
              <a:rPr lang="en-US" dirty="0">
                <a:latin typeface="Book Antiqua" pitchFamily="18" charset="0"/>
              </a:rPr>
              <a:t>	ID locates the other attributes.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latin typeface="Book Antiqua" pitchFamily="18" charset="0"/>
              </a:rPr>
              <a:t>Q1)  To create a file in system:-</a:t>
            </a:r>
          </a:p>
          <a:p>
            <a:pPr>
              <a:buNone/>
            </a:pPr>
            <a:br>
              <a:rPr lang="en-US" b="1" dirty="0">
                <a:latin typeface="Book Antiqua" pitchFamily="18" charset="0"/>
              </a:rPr>
            </a:br>
            <a:r>
              <a:rPr lang="en-US" dirty="0">
                <a:latin typeface="Book Antiqua" pitchFamily="18" charset="0"/>
              </a:rPr>
              <a:t>a) Allocate the space in file system</a:t>
            </a:r>
            <a:br>
              <a:rPr lang="en-US" dirty="0">
                <a:latin typeface="Book Antiqua" pitchFamily="18" charset="0"/>
              </a:rPr>
            </a:br>
            <a:r>
              <a:rPr lang="en-US" dirty="0">
                <a:latin typeface="Book Antiqua" pitchFamily="18" charset="0"/>
              </a:rPr>
              <a:t>b) Make an entry for new file in directory</a:t>
            </a:r>
            <a:br>
              <a:rPr lang="en-US" dirty="0">
                <a:latin typeface="Book Antiqua" pitchFamily="18" charset="0"/>
              </a:rPr>
            </a:br>
            <a:r>
              <a:rPr lang="en-US" dirty="0">
                <a:latin typeface="Book Antiqua" pitchFamily="18" charset="0"/>
              </a:rPr>
              <a:t>c) Allocate the space in file system &amp; make an entry for new file in directory</a:t>
            </a:r>
            <a:br>
              <a:rPr lang="en-US" dirty="0">
                <a:latin typeface="Book Antiqua" pitchFamily="18" charset="0"/>
              </a:rPr>
            </a:br>
            <a:r>
              <a:rPr lang="en-US" dirty="0">
                <a:latin typeface="Book Antiqua" pitchFamily="18" charset="0"/>
              </a:rPr>
              <a:t>d) None of the mentioned</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3581400"/>
          </a:xfrm>
        </p:spPr>
        <p:txBody>
          <a:bodyPr>
            <a:normAutofit fontScale="92500" lnSpcReduction="20000"/>
          </a:bodyPr>
          <a:lstStyle/>
          <a:p>
            <a:pPr algn="just">
              <a:buNone/>
            </a:pPr>
            <a:r>
              <a:rPr lang="en-US" b="1" dirty="0">
                <a:latin typeface="Book Antiqua" pitchFamily="18" charset="0"/>
              </a:rPr>
              <a:t>iii) No Preemption</a:t>
            </a:r>
            <a:endParaRPr lang="en-US" dirty="0">
              <a:latin typeface="Book Antiqua" pitchFamily="18" charset="0"/>
            </a:endParaRPr>
          </a:p>
          <a:p>
            <a:pPr algn="just">
              <a:buNone/>
            </a:pPr>
            <a:r>
              <a:rPr lang="en-US" dirty="0">
                <a:latin typeface="Book Antiqua" pitchFamily="18" charset="0"/>
              </a:rPr>
              <a:t>	A process acquiring a resource, cannot be preempted in between, to release the acquired resource. Instead, the process must voluntarily release the resource it has acquired when the task of the process has been completed.</a:t>
            </a:r>
          </a:p>
          <a:p>
            <a:pPr algn="just">
              <a:buNone/>
            </a:pPr>
            <a:endParaRPr lang="en-US" b="1" dirty="0">
              <a:latin typeface="Book Antiqua" pitchFamily="18" charset="0"/>
            </a:endParaRPr>
          </a:p>
          <a:p>
            <a:pPr algn="just">
              <a:buNone/>
            </a:pPr>
            <a:r>
              <a:rPr lang="en-US" b="1" dirty="0">
                <a:latin typeface="Book Antiqua" pitchFamily="18" charset="0"/>
              </a:rPr>
              <a:t>	</a:t>
            </a:r>
            <a:endParaRPr lang="en-US" dirty="0"/>
          </a:p>
        </p:txBody>
      </p:sp>
      <p:pic>
        <p:nvPicPr>
          <p:cNvPr id="49154" name="Picture 2" descr="&gt;No preemption"/>
          <p:cNvPicPr>
            <a:picLocks noChangeAspect="1" noChangeArrowheads="1"/>
          </p:cNvPicPr>
          <p:nvPr/>
        </p:nvPicPr>
        <p:blipFill>
          <a:blip r:embed="rId2"/>
          <a:srcRect l="5447" t="25000" r="5363" b="21875"/>
          <a:stretch>
            <a:fillRect/>
          </a:stretch>
        </p:blipFill>
        <p:spPr bwMode="auto">
          <a:xfrm>
            <a:off x="0" y="4191000"/>
            <a:ext cx="9144000" cy="1295400"/>
          </a:xfrm>
          <a:prstGeom prst="rect">
            <a:avLst/>
          </a:prstGeom>
          <a:noFill/>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4525963"/>
          </a:xfrm>
        </p:spPr>
        <p:txBody>
          <a:bodyPr>
            <a:normAutofit/>
          </a:bodyPr>
          <a:lstStyle/>
          <a:p>
            <a:pPr>
              <a:buNone/>
            </a:pPr>
            <a:r>
              <a:rPr lang="en-US" b="1" dirty="0">
                <a:latin typeface="Book Antiqua" pitchFamily="18" charset="0"/>
              </a:rPr>
              <a:t>Q2) File type can be represented by :</a:t>
            </a:r>
          </a:p>
          <a:p>
            <a:pPr>
              <a:buNone/>
            </a:pPr>
            <a:br>
              <a:rPr lang="en-US" b="1" dirty="0">
                <a:latin typeface="Book Antiqua" pitchFamily="18" charset="0"/>
              </a:rPr>
            </a:br>
            <a:r>
              <a:rPr lang="en-US" dirty="0">
                <a:latin typeface="Book Antiqua" pitchFamily="18" charset="0"/>
              </a:rPr>
              <a:t>a) File name</a:t>
            </a:r>
            <a:br>
              <a:rPr lang="en-US" dirty="0">
                <a:latin typeface="Book Antiqua" pitchFamily="18" charset="0"/>
              </a:rPr>
            </a:br>
            <a:r>
              <a:rPr lang="en-US" dirty="0">
                <a:latin typeface="Book Antiqua" pitchFamily="18" charset="0"/>
              </a:rPr>
              <a:t>b) File extension</a:t>
            </a:r>
            <a:br>
              <a:rPr lang="en-US" dirty="0">
                <a:latin typeface="Book Antiqua" pitchFamily="18" charset="0"/>
              </a:rPr>
            </a:br>
            <a:r>
              <a:rPr lang="en-US" dirty="0">
                <a:latin typeface="Book Antiqua" pitchFamily="18" charset="0"/>
              </a:rPr>
              <a:t>c) File identifier</a:t>
            </a:r>
            <a:br>
              <a:rPr lang="en-US" dirty="0">
                <a:latin typeface="Book Antiqua" pitchFamily="18" charset="0"/>
              </a:rPr>
            </a:br>
            <a:r>
              <a:rPr lang="en-US" dirty="0">
                <a:latin typeface="Book Antiqua" pitchFamily="18" charset="0"/>
              </a:rPr>
              <a:t>d) None of the mentioned</a:t>
            </a:r>
          </a:p>
          <a:p>
            <a:pPr>
              <a:buNone/>
            </a:pPr>
            <a:endParaRPr lang="en-US" dirty="0"/>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1"/>
            <a:ext cx="8839200" cy="2743199"/>
          </a:xfrm>
        </p:spPr>
        <p:txBody>
          <a:bodyPr>
            <a:normAutofit fontScale="92500"/>
          </a:bodyPr>
          <a:lstStyle/>
          <a:p>
            <a:pPr algn="just">
              <a:buNone/>
            </a:pPr>
            <a:r>
              <a:rPr lang="en-US" b="1" dirty="0">
                <a:latin typeface="Book Antiqua" pitchFamily="18" charset="0"/>
              </a:rPr>
              <a:t>Q3) By using the specific system call, we can do:</a:t>
            </a:r>
          </a:p>
          <a:p>
            <a:pPr>
              <a:buNone/>
            </a:pPr>
            <a:r>
              <a:rPr lang="en-US" b="1" dirty="0">
                <a:latin typeface="Book Antiqua" pitchFamily="18" charset="0"/>
              </a:rPr>
              <a:t>	</a:t>
            </a:r>
            <a:r>
              <a:rPr lang="en-US" dirty="0">
                <a:latin typeface="Book Antiqua" pitchFamily="18" charset="0"/>
              </a:rPr>
              <a:t>a) Open the file</a:t>
            </a:r>
            <a:br>
              <a:rPr lang="en-US" dirty="0">
                <a:latin typeface="Book Antiqua" pitchFamily="18" charset="0"/>
              </a:rPr>
            </a:br>
            <a:r>
              <a:rPr lang="en-US" dirty="0">
                <a:latin typeface="Book Antiqua" pitchFamily="18" charset="0"/>
              </a:rPr>
              <a:t>b) Read the file</a:t>
            </a:r>
            <a:br>
              <a:rPr lang="en-US" dirty="0">
                <a:latin typeface="Book Antiqua" pitchFamily="18" charset="0"/>
              </a:rPr>
            </a:br>
            <a:r>
              <a:rPr lang="en-US" dirty="0">
                <a:latin typeface="Book Antiqua" pitchFamily="18" charset="0"/>
              </a:rPr>
              <a:t>c) Write into the file</a:t>
            </a:r>
            <a:br>
              <a:rPr lang="en-US" dirty="0">
                <a:latin typeface="Book Antiqua" pitchFamily="18" charset="0"/>
              </a:rPr>
            </a:br>
            <a:r>
              <a:rPr lang="en-US" dirty="0">
                <a:latin typeface="Book Antiqua" pitchFamily="18" charset="0"/>
              </a:rPr>
              <a:t>d) All of the mentioned</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4000" b="1" dirty="0">
                <a:latin typeface="Book Antiqua" pitchFamily="18" charset="0"/>
              </a:rPr>
              <a:t>Directory Structure</a:t>
            </a:r>
            <a:endParaRPr lang="en-US" sz="4000" dirty="0">
              <a:latin typeface="Book Antiqua" pitchFamily="18" charset="0"/>
            </a:endParaRPr>
          </a:p>
        </p:txBody>
      </p:sp>
      <p:sp>
        <p:nvSpPr>
          <p:cNvPr id="3" name="Content Placeholder 2"/>
          <p:cNvSpPr>
            <a:spLocks noGrp="1"/>
          </p:cNvSpPr>
          <p:nvPr>
            <p:ph idx="1"/>
          </p:nvPr>
        </p:nvSpPr>
        <p:spPr>
          <a:xfrm>
            <a:off x="152400" y="762000"/>
            <a:ext cx="8763000" cy="2286000"/>
          </a:xfrm>
        </p:spPr>
        <p:txBody>
          <a:bodyPr>
            <a:normAutofit fontScale="77500" lnSpcReduction="20000"/>
          </a:bodyPr>
          <a:lstStyle/>
          <a:p>
            <a:pPr algn="just">
              <a:buNone/>
            </a:pPr>
            <a:r>
              <a:rPr lang="en-US" dirty="0">
                <a:latin typeface="Book Antiqua" pitchFamily="18" charset="0"/>
              </a:rPr>
              <a:t>	A </a:t>
            </a:r>
            <a:r>
              <a:rPr lang="en-US" b="1" dirty="0">
                <a:latin typeface="Book Antiqua" pitchFamily="18" charset="0"/>
              </a:rPr>
              <a:t>Directory is the collection </a:t>
            </a:r>
            <a:r>
              <a:rPr lang="en-US" dirty="0">
                <a:latin typeface="Book Antiqua" pitchFamily="18" charset="0"/>
              </a:rPr>
              <a:t>of the correlated files on the disk. In simple words, a directory is like a container which contains file and folder. In a directory, we can store the complete file attributes or some attributes of the file. A directory can be comprised of various files. With the help of the directory, we can maintain the information related to the files.</a:t>
            </a:r>
          </a:p>
        </p:txBody>
      </p:sp>
      <p:pic>
        <p:nvPicPr>
          <p:cNvPr id="5" name="Picture 2"/>
          <p:cNvPicPr>
            <a:picLocks noChangeAspect="1" noChangeArrowheads="1"/>
          </p:cNvPicPr>
          <p:nvPr/>
        </p:nvPicPr>
        <p:blipFill>
          <a:blip r:embed="rId2"/>
          <a:srcRect l="1009" t="4360" r="2144" b="6267"/>
          <a:stretch>
            <a:fillRect/>
          </a:stretch>
        </p:blipFill>
        <p:spPr bwMode="auto">
          <a:xfrm>
            <a:off x="304800" y="2971800"/>
            <a:ext cx="8610600" cy="3581400"/>
          </a:xfrm>
          <a:prstGeom prst="rect">
            <a:avLst/>
          </a:prstGeom>
          <a:noFill/>
          <a:ln w="9525">
            <a:noFill/>
            <a:miter lim="800000"/>
            <a:headEnd/>
            <a:tailEnd/>
          </a:ln>
          <a:effec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1"/>
            <a:ext cx="8229600" cy="4343399"/>
          </a:xfrm>
        </p:spPr>
        <p:txBody>
          <a:bodyPr>
            <a:normAutofit fontScale="85000" lnSpcReduction="20000"/>
          </a:bodyPr>
          <a:lstStyle/>
          <a:p>
            <a:pPr algn="just" fontAlgn="base"/>
            <a:r>
              <a:rPr lang="en-US" dirty="0">
                <a:latin typeface="Book Antiqua" pitchFamily="18" charset="0"/>
              </a:rPr>
              <a:t>To take the advantages of various file systems on the different operating systems, </a:t>
            </a:r>
            <a:r>
              <a:rPr lang="en-US" b="1" dirty="0">
                <a:latin typeface="Book Antiqua" pitchFamily="18" charset="0"/>
              </a:rPr>
              <a:t>we can divide the hard disk into multiple partitions, which are of different sizes. Partitions are known as minidisks </a:t>
            </a:r>
            <a:r>
              <a:rPr lang="en-US" sz="3800" b="1" i="1" dirty="0">
                <a:latin typeface="Book Antiqua" pitchFamily="18" charset="0"/>
              </a:rPr>
              <a:t>(tracks)  </a:t>
            </a:r>
            <a:r>
              <a:rPr lang="en-US" b="1" dirty="0">
                <a:latin typeface="Book Antiqua" pitchFamily="18" charset="0"/>
              </a:rPr>
              <a:t>or volumes </a:t>
            </a:r>
            <a:r>
              <a:rPr lang="en-US" sz="4100" b="1" i="1" dirty="0">
                <a:latin typeface="Book Antiqua" pitchFamily="18" charset="0"/>
              </a:rPr>
              <a:t>(Sectors) </a:t>
            </a:r>
          </a:p>
          <a:p>
            <a:pPr algn="just" fontAlgn="base"/>
            <a:r>
              <a:rPr lang="en-US" dirty="0">
                <a:latin typeface="Book Antiqua" pitchFamily="18" charset="0"/>
              </a:rPr>
              <a:t>There should be at least one directory that must be present in each partition. Through it, we can list all the files of the partition. In the directory for each file, there is a directory entry, which is maintained, and in that directory entry, all the information related to the file is stored.</a:t>
            </a:r>
          </a:p>
          <a:p>
            <a:pPr algn="just" fontAlgn="base"/>
            <a:endParaRPr lang="en-US" dirty="0">
              <a:latin typeface="Book Antiqua" pitchFamily="18" charset="0"/>
            </a:endParaRP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563562"/>
          </a:xfrm>
        </p:spPr>
        <p:txBody>
          <a:bodyPr>
            <a:normAutofit fontScale="90000"/>
          </a:bodyPr>
          <a:lstStyle/>
          <a:p>
            <a:br>
              <a:rPr lang="en-US" b="1" dirty="0">
                <a:latin typeface="Book Antiqua" pitchFamily="18" charset="0"/>
              </a:rPr>
            </a:br>
            <a:r>
              <a:rPr lang="en-US" b="1" dirty="0">
                <a:latin typeface="Book Antiqua" pitchFamily="18" charset="0"/>
              </a:rPr>
              <a:t>Operations on Directory</a:t>
            </a:r>
            <a:br>
              <a:rPr lang="en-US" b="1" dirty="0">
                <a:latin typeface="Book Antiqua" pitchFamily="18" charset="0"/>
              </a:rPr>
            </a:br>
            <a:endParaRPr lang="en-US" dirty="0">
              <a:latin typeface="Book Antiqua" pitchFamily="18" charset="0"/>
            </a:endParaRPr>
          </a:p>
        </p:txBody>
      </p:sp>
      <p:sp>
        <p:nvSpPr>
          <p:cNvPr id="3" name="Content Placeholder 2"/>
          <p:cNvSpPr>
            <a:spLocks noGrp="1"/>
          </p:cNvSpPr>
          <p:nvPr>
            <p:ph idx="1"/>
          </p:nvPr>
        </p:nvSpPr>
        <p:spPr>
          <a:xfrm>
            <a:off x="381000" y="838200"/>
            <a:ext cx="8458200" cy="6019800"/>
          </a:xfrm>
        </p:spPr>
        <p:txBody>
          <a:bodyPr>
            <a:normAutofit fontScale="62500" lnSpcReduction="20000"/>
          </a:bodyPr>
          <a:lstStyle/>
          <a:p>
            <a:pPr fontAlgn="base">
              <a:buNone/>
            </a:pPr>
            <a:r>
              <a:rPr lang="en-US" b="1" dirty="0">
                <a:latin typeface="Book Antiqua" pitchFamily="18" charset="0"/>
              </a:rPr>
              <a:t>The various types of operations on the directory are:</a:t>
            </a:r>
          </a:p>
          <a:p>
            <a:pPr algn="just" fontAlgn="base"/>
            <a:r>
              <a:rPr lang="en-US" dirty="0">
                <a:latin typeface="Book Antiqua" pitchFamily="18" charset="0"/>
              </a:rPr>
              <a:t>Creating</a:t>
            </a:r>
          </a:p>
          <a:p>
            <a:pPr algn="just" fontAlgn="base"/>
            <a:r>
              <a:rPr lang="en-US" dirty="0">
                <a:latin typeface="Book Antiqua" pitchFamily="18" charset="0"/>
              </a:rPr>
              <a:t>Deleting</a:t>
            </a:r>
          </a:p>
          <a:p>
            <a:pPr algn="just" fontAlgn="base"/>
            <a:r>
              <a:rPr lang="en-US" dirty="0">
                <a:latin typeface="Book Antiqua" pitchFamily="18" charset="0"/>
              </a:rPr>
              <a:t>Searching</a:t>
            </a:r>
          </a:p>
          <a:p>
            <a:pPr algn="just" fontAlgn="base"/>
            <a:r>
              <a:rPr lang="en-US" dirty="0">
                <a:latin typeface="Book Antiqua" pitchFamily="18" charset="0"/>
              </a:rPr>
              <a:t>List a directory</a:t>
            </a:r>
          </a:p>
          <a:p>
            <a:pPr algn="just" fontAlgn="base"/>
            <a:r>
              <a:rPr lang="en-US" dirty="0">
                <a:latin typeface="Book Antiqua" pitchFamily="18" charset="0"/>
              </a:rPr>
              <a:t>Renaming</a:t>
            </a:r>
          </a:p>
          <a:p>
            <a:pPr algn="just" fontAlgn="base"/>
            <a:r>
              <a:rPr lang="en-US" dirty="0">
                <a:latin typeface="Book Antiqua" pitchFamily="18" charset="0"/>
              </a:rPr>
              <a:t>Link</a:t>
            </a:r>
          </a:p>
          <a:p>
            <a:pPr algn="just" fontAlgn="base"/>
            <a:r>
              <a:rPr lang="en-US" dirty="0">
                <a:latin typeface="Book Antiqua" pitchFamily="18" charset="0"/>
              </a:rPr>
              <a:t>Unlink</a:t>
            </a:r>
          </a:p>
          <a:p>
            <a:pPr marL="514350" indent="-514350" algn="just" fontAlgn="base">
              <a:buNone/>
            </a:pPr>
            <a:r>
              <a:rPr lang="en-US" b="1" dirty="0">
                <a:latin typeface="Book Antiqua" pitchFamily="18" charset="0"/>
              </a:rPr>
              <a:t>1) Creating</a:t>
            </a:r>
          </a:p>
          <a:p>
            <a:pPr marL="514350" indent="-514350" algn="just" fontAlgn="base">
              <a:buNone/>
            </a:pPr>
            <a:r>
              <a:rPr lang="en-US" dirty="0">
                <a:latin typeface="Book Antiqua" pitchFamily="18" charset="0"/>
              </a:rPr>
              <a:t>      In this operation, a directory is created. The name of the directory</a:t>
            </a:r>
          </a:p>
          <a:p>
            <a:pPr marL="514350" indent="-514350" algn="just" fontAlgn="base">
              <a:buNone/>
            </a:pPr>
            <a:r>
              <a:rPr lang="en-US" dirty="0">
                <a:latin typeface="Book Antiqua" pitchFamily="18" charset="0"/>
              </a:rPr>
              <a:t>      should be unique.</a:t>
            </a:r>
          </a:p>
          <a:p>
            <a:pPr algn="just" fontAlgn="base">
              <a:buNone/>
            </a:pPr>
            <a:r>
              <a:rPr lang="en-US" b="1" dirty="0">
                <a:latin typeface="Book Antiqua" pitchFamily="18" charset="0"/>
              </a:rPr>
              <a:t>2) Deleting</a:t>
            </a:r>
          </a:p>
          <a:p>
            <a:pPr algn="just" fontAlgn="base">
              <a:buNone/>
            </a:pPr>
            <a:r>
              <a:rPr lang="en-US" b="1" dirty="0">
                <a:latin typeface="Book Antiqua" pitchFamily="18" charset="0"/>
              </a:rPr>
              <a:t>	</a:t>
            </a:r>
            <a:r>
              <a:rPr lang="en-US" dirty="0">
                <a:latin typeface="Book Antiqua" pitchFamily="18" charset="0"/>
              </a:rPr>
              <a:t>If there is a file that we don’t need, then we can delete that file from the directory. We can also remove the whole directory if the directory is not required. An empty directory can also be deleted. An empty directory is a directory that only consists of dot and dot-dot.</a:t>
            </a:r>
          </a:p>
          <a:p>
            <a:pPr algn="just" fontAlgn="base">
              <a:buNone/>
            </a:pPr>
            <a:r>
              <a:rPr lang="en-US" b="1" dirty="0">
                <a:latin typeface="Book Antiqua" pitchFamily="18" charset="0"/>
              </a:rPr>
              <a:t>3) Searching</a:t>
            </a:r>
          </a:p>
          <a:p>
            <a:pPr algn="just" fontAlgn="base">
              <a:buNone/>
            </a:pPr>
            <a:r>
              <a:rPr lang="en-US" b="1" dirty="0">
                <a:latin typeface="Book Antiqua" pitchFamily="18" charset="0"/>
              </a:rPr>
              <a:t>	</a:t>
            </a:r>
            <a:r>
              <a:rPr lang="en-US" dirty="0">
                <a:latin typeface="Book Antiqua" pitchFamily="18" charset="0"/>
              </a:rPr>
              <a:t>Searching operation means, for a specific file or another directory, we can search a directory.</a:t>
            </a:r>
          </a:p>
          <a:p>
            <a:pPr algn="just" fontAlgn="base">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70000" lnSpcReduction="20000"/>
          </a:bodyPr>
          <a:lstStyle/>
          <a:p>
            <a:pPr algn="just">
              <a:buNone/>
            </a:pPr>
            <a:r>
              <a:rPr lang="en-US" b="1" dirty="0">
                <a:latin typeface="Book Antiqua" pitchFamily="18" charset="0"/>
              </a:rPr>
              <a:t>4) List a directory</a:t>
            </a:r>
            <a:endParaRPr lang="en-US" dirty="0">
              <a:latin typeface="Book Antiqua" pitchFamily="18" charset="0"/>
            </a:endParaRPr>
          </a:p>
          <a:p>
            <a:pPr algn="just">
              <a:buNone/>
            </a:pPr>
            <a:r>
              <a:rPr lang="en-US" dirty="0">
                <a:latin typeface="Book Antiqua" pitchFamily="18" charset="0"/>
              </a:rPr>
              <a:t>	List of all the files in the directory can be retrieved and also the contents of the directory entry, for each file in a list. To read the list of all the files in the directory, it must be opened and after reading the directory must be closed to free up the internal table space.</a:t>
            </a:r>
          </a:p>
          <a:p>
            <a:pPr algn="just">
              <a:buNone/>
            </a:pPr>
            <a:r>
              <a:rPr lang="en-US" b="1" dirty="0">
                <a:latin typeface="Book Antiqua" pitchFamily="18" charset="0"/>
              </a:rPr>
              <a:t>5) Renaming</a:t>
            </a:r>
            <a:endParaRPr lang="en-US" dirty="0">
              <a:latin typeface="Book Antiqua" pitchFamily="18" charset="0"/>
            </a:endParaRPr>
          </a:p>
          <a:p>
            <a:pPr algn="just">
              <a:buNone/>
            </a:pPr>
            <a:r>
              <a:rPr lang="en-US" dirty="0">
                <a:latin typeface="Book Antiqua" pitchFamily="18" charset="0"/>
              </a:rPr>
              <a:t>	The name of the file or a directory represents the content it holds and its use. The file or directory can be renamed in case, the content inside or the use of file get changed. Renaming the file or directory also changes its position inside the directory.</a:t>
            </a:r>
          </a:p>
          <a:p>
            <a:pPr algn="just">
              <a:buNone/>
            </a:pPr>
            <a:r>
              <a:rPr lang="en-US" b="1" dirty="0">
                <a:latin typeface="Book Antiqua" pitchFamily="18" charset="0"/>
              </a:rPr>
              <a:t>6) Link</a:t>
            </a:r>
            <a:endParaRPr lang="en-US" dirty="0">
              <a:latin typeface="Book Antiqua" pitchFamily="18" charset="0"/>
            </a:endParaRPr>
          </a:p>
          <a:p>
            <a:pPr algn="just">
              <a:buNone/>
            </a:pPr>
            <a:r>
              <a:rPr lang="en-US" dirty="0">
                <a:latin typeface="Book Antiqua" pitchFamily="18" charset="0"/>
              </a:rPr>
              <a:t>	The file can be allowed to appear in more than one directory. Here, the system call creates a link between the file and the name specified by the path where the file is to appear.</a:t>
            </a:r>
          </a:p>
          <a:p>
            <a:pPr algn="just">
              <a:buNone/>
            </a:pPr>
            <a:r>
              <a:rPr lang="en-US" b="1" dirty="0">
                <a:latin typeface="Book Antiqua" pitchFamily="18" charset="0"/>
              </a:rPr>
              <a:t>7) Unlink</a:t>
            </a:r>
            <a:endParaRPr lang="en-US" dirty="0">
              <a:latin typeface="Book Antiqua" pitchFamily="18" charset="0"/>
            </a:endParaRPr>
          </a:p>
          <a:p>
            <a:pPr algn="just">
              <a:buNone/>
            </a:pPr>
            <a:r>
              <a:rPr lang="en-US" dirty="0">
                <a:latin typeface="Book Antiqua" pitchFamily="18" charset="0"/>
              </a:rPr>
              <a:t>	If the file is unlinked and is only present in one directory its directory entry is removed. If the file appears in multiple directories, only the link is removed.</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a:latin typeface="Book Antiqua" pitchFamily="18" charset="0"/>
              </a:rPr>
              <a:t>Types of Directory Structures</a:t>
            </a:r>
          </a:p>
        </p:txBody>
      </p:sp>
      <p:sp>
        <p:nvSpPr>
          <p:cNvPr id="3" name="Content Placeholder 2"/>
          <p:cNvSpPr>
            <a:spLocks noGrp="1"/>
          </p:cNvSpPr>
          <p:nvPr>
            <p:ph idx="1"/>
          </p:nvPr>
        </p:nvSpPr>
        <p:spPr>
          <a:xfrm>
            <a:off x="228600" y="1066800"/>
            <a:ext cx="8686800" cy="3810000"/>
          </a:xfrm>
        </p:spPr>
        <p:txBody>
          <a:bodyPr>
            <a:normAutofit fontScale="77500" lnSpcReduction="20000"/>
          </a:bodyPr>
          <a:lstStyle/>
          <a:p>
            <a:pPr algn="just">
              <a:buNone/>
            </a:pPr>
            <a:r>
              <a:rPr lang="en-US" dirty="0">
                <a:latin typeface="Book Antiqua" pitchFamily="18" charset="0"/>
              </a:rPr>
              <a:t>	In this section, we will be discussing the most common types of directories, their benefits and drawbacks. </a:t>
            </a:r>
          </a:p>
          <a:p>
            <a:pPr algn="just"/>
            <a:r>
              <a:rPr lang="en-US" b="1" dirty="0">
                <a:latin typeface="Book Antiqua" pitchFamily="18" charset="0"/>
              </a:rPr>
              <a:t>Single level directory structure</a:t>
            </a:r>
            <a:r>
              <a:rPr lang="en-US" dirty="0">
                <a:latin typeface="Book Antiqua" pitchFamily="18" charset="0"/>
              </a:rPr>
              <a:t> has only one directory which is called the </a:t>
            </a:r>
            <a:r>
              <a:rPr lang="en-US" b="1" dirty="0">
                <a:latin typeface="Book Antiqua" pitchFamily="18" charset="0"/>
              </a:rPr>
              <a:t>root</a:t>
            </a:r>
            <a:r>
              <a:rPr lang="en-US" dirty="0">
                <a:latin typeface="Book Antiqua" pitchFamily="18" charset="0"/>
              </a:rPr>
              <a:t> directory. The users are not allowed to create subdirectories under the root directory. All the files created by the several users are present in the root directory only.</a:t>
            </a:r>
          </a:p>
          <a:p>
            <a:pPr algn="just"/>
            <a:r>
              <a:rPr lang="en-US" dirty="0">
                <a:latin typeface="Book Antiqua" pitchFamily="18" charset="0"/>
              </a:rPr>
              <a:t>As you can see in the diagram below all the file F1, F2, F3, F4 created by the different users are present at the root directory.</a:t>
            </a:r>
          </a:p>
          <a:p>
            <a:pPr algn="just">
              <a:buNone/>
            </a:pPr>
            <a:endParaRPr lang="en-US" dirty="0">
              <a:latin typeface="Book Antiqua" pitchFamily="18" charset="0"/>
            </a:endParaRPr>
          </a:p>
          <a:p>
            <a:endParaRPr lang="en-US" dirty="0"/>
          </a:p>
        </p:txBody>
      </p:sp>
      <p:pic>
        <p:nvPicPr>
          <p:cNvPr id="110594" name="Picture 2" descr="Single-level Directory "/>
          <p:cNvPicPr>
            <a:picLocks noChangeAspect="1" noChangeArrowheads="1"/>
          </p:cNvPicPr>
          <p:nvPr/>
        </p:nvPicPr>
        <p:blipFill>
          <a:blip r:embed="rId2">
            <a:duotone>
              <a:prstClr val="black"/>
              <a:schemeClr val="accent2">
                <a:lumMod val="40000"/>
                <a:lumOff val="60000"/>
                <a:tint val="45000"/>
                <a:satMod val="400000"/>
              </a:schemeClr>
            </a:duotone>
          </a:blip>
          <a:srcRect b="21212"/>
          <a:stretch>
            <a:fillRect/>
          </a:stretch>
        </p:blipFill>
        <p:spPr bwMode="auto">
          <a:xfrm>
            <a:off x="1143000" y="4572000"/>
            <a:ext cx="6324600" cy="1828800"/>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Advantages and Disadvantages</a:t>
            </a:r>
          </a:p>
        </p:txBody>
      </p:sp>
      <p:sp>
        <p:nvSpPr>
          <p:cNvPr id="3" name="Content Placeholder 2"/>
          <p:cNvSpPr>
            <a:spLocks noGrp="1"/>
          </p:cNvSpPr>
          <p:nvPr>
            <p:ph idx="1"/>
          </p:nvPr>
        </p:nvSpPr>
        <p:spPr>
          <a:xfrm>
            <a:off x="228600" y="990600"/>
            <a:ext cx="8686800" cy="5715000"/>
          </a:xfrm>
        </p:spPr>
        <p:txBody>
          <a:bodyPr>
            <a:normAutofit fontScale="77500" lnSpcReduction="20000"/>
          </a:bodyPr>
          <a:lstStyle/>
          <a:p>
            <a:pPr algn="just" fontAlgn="base">
              <a:buNone/>
            </a:pPr>
            <a:r>
              <a:rPr lang="en-US" b="1" dirty="0">
                <a:latin typeface="Book Antiqua" pitchFamily="18" charset="0"/>
              </a:rPr>
              <a:t>Advantages of Single-Level Directory</a:t>
            </a:r>
          </a:p>
          <a:p>
            <a:pPr algn="just" fontAlgn="base"/>
            <a:r>
              <a:rPr lang="en-US" dirty="0">
                <a:latin typeface="Book Antiqua" pitchFamily="18" charset="0"/>
              </a:rPr>
              <a:t>The implementation of a single-level directory is so easy.</a:t>
            </a:r>
          </a:p>
          <a:p>
            <a:pPr algn="just" fontAlgn="base"/>
            <a:r>
              <a:rPr lang="en-US" dirty="0">
                <a:latin typeface="Book Antiqua" pitchFamily="18" charset="0"/>
              </a:rPr>
              <a:t>In a single-level directory, if all the files have a small size, then due to this, the searching of the files will be easy.</a:t>
            </a:r>
          </a:p>
          <a:p>
            <a:pPr algn="just" fontAlgn="base"/>
            <a:r>
              <a:rPr lang="en-US" dirty="0">
                <a:latin typeface="Book Antiqua" pitchFamily="18" charset="0"/>
              </a:rPr>
              <a:t>In a single-Level directory, the operations such as searching, creation, deletion, and updating can be performed.</a:t>
            </a:r>
          </a:p>
          <a:p>
            <a:pPr algn="just" fontAlgn="base"/>
            <a:endParaRPr lang="en-US" dirty="0">
              <a:latin typeface="Book Antiqua" pitchFamily="18" charset="0"/>
            </a:endParaRPr>
          </a:p>
          <a:p>
            <a:pPr algn="just" fontAlgn="base">
              <a:buNone/>
            </a:pPr>
            <a:r>
              <a:rPr lang="en-US" b="1" dirty="0">
                <a:latin typeface="Book Antiqua" pitchFamily="18" charset="0"/>
              </a:rPr>
              <a:t>Disadvantages of Single-Level Directory</a:t>
            </a:r>
          </a:p>
          <a:p>
            <a:pPr algn="just" fontAlgn="base"/>
            <a:r>
              <a:rPr lang="en-US" dirty="0">
                <a:latin typeface="Book Antiqua" pitchFamily="18" charset="0"/>
              </a:rPr>
              <a:t>If the size of the directory is large in Single-Level Directory, then the searching will be tough.</a:t>
            </a:r>
          </a:p>
          <a:p>
            <a:pPr algn="just" fontAlgn="base"/>
            <a:r>
              <a:rPr lang="en-US" dirty="0">
                <a:latin typeface="Book Antiqua" pitchFamily="18" charset="0"/>
              </a:rPr>
              <a:t>In a single-level directory, we cannot group the similar type of files.</a:t>
            </a:r>
          </a:p>
          <a:p>
            <a:pPr algn="just" fontAlgn="base"/>
            <a:r>
              <a:rPr lang="en-US" dirty="0">
                <a:latin typeface="Book Antiqua" pitchFamily="18" charset="0"/>
              </a:rPr>
              <a:t>The task of choosing the unique file name is a little bit complex.</a:t>
            </a:r>
          </a:p>
          <a:p>
            <a:pPr algn="just"/>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Two-level directory structure</a:t>
            </a:r>
          </a:p>
        </p:txBody>
      </p:sp>
      <p:sp>
        <p:nvSpPr>
          <p:cNvPr id="3" name="Content Placeholder 2"/>
          <p:cNvSpPr>
            <a:spLocks noGrp="1"/>
          </p:cNvSpPr>
          <p:nvPr>
            <p:ph idx="1"/>
          </p:nvPr>
        </p:nvSpPr>
        <p:spPr>
          <a:xfrm>
            <a:off x="228600" y="990600"/>
            <a:ext cx="8686800" cy="2438400"/>
          </a:xfrm>
        </p:spPr>
        <p:txBody>
          <a:bodyPr>
            <a:normAutofit fontScale="85000" lnSpcReduction="20000"/>
          </a:bodyPr>
          <a:lstStyle/>
          <a:p>
            <a:pPr algn="just">
              <a:buNone/>
            </a:pPr>
            <a:r>
              <a:rPr lang="en-US" dirty="0"/>
              <a:t> 	</a:t>
            </a:r>
            <a:r>
              <a:rPr lang="en-US" dirty="0">
                <a:latin typeface="Book Antiqua" pitchFamily="18" charset="0"/>
              </a:rPr>
              <a:t>In </a:t>
            </a:r>
            <a:r>
              <a:rPr lang="en-US" b="1" dirty="0">
                <a:latin typeface="Book Antiqua" pitchFamily="18" charset="0"/>
              </a:rPr>
              <a:t>Two-level directory structure,</a:t>
            </a:r>
            <a:r>
              <a:rPr lang="en-US" dirty="0">
                <a:latin typeface="Book Antiqua" pitchFamily="18" charset="0"/>
              </a:rPr>
              <a:t> the users create directory directly inside the root directory. But once a user creates such directory, further he cannot create any subdirectory inside that directory. Observe the figure below, 4 users have created their separate directory inside the root directory. But further, no subdirectory is created by the users.</a:t>
            </a:r>
          </a:p>
          <a:p>
            <a:endParaRPr lang="en-US" dirty="0"/>
          </a:p>
        </p:txBody>
      </p:sp>
      <p:pic>
        <p:nvPicPr>
          <p:cNvPr id="113666" name="Picture 2" descr="Two-level Directory Structure"/>
          <p:cNvPicPr>
            <a:picLocks noChangeAspect="1" noChangeArrowheads="1"/>
          </p:cNvPicPr>
          <p:nvPr/>
        </p:nvPicPr>
        <p:blipFill>
          <a:blip r:embed="rId2">
            <a:duotone>
              <a:prstClr val="black"/>
              <a:schemeClr val="accent2">
                <a:lumMod val="40000"/>
                <a:lumOff val="60000"/>
                <a:tint val="45000"/>
                <a:satMod val="400000"/>
              </a:schemeClr>
            </a:duotone>
          </a:blip>
          <a:srcRect b="21739"/>
          <a:stretch>
            <a:fillRect/>
          </a:stretch>
        </p:blipFill>
        <p:spPr bwMode="auto">
          <a:xfrm>
            <a:off x="533400" y="3429000"/>
            <a:ext cx="7924800" cy="2895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buNone/>
            </a:pPr>
            <a:r>
              <a:rPr lang="en-US" b="1" dirty="0">
                <a:latin typeface="Book Antiqua" pitchFamily="18" charset="0"/>
              </a:rPr>
              <a:t>Advantages of Two-Level Directory</a:t>
            </a:r>
          </a:p>
          <a:p>
            <a:pPr algn="just" fontAlgn="base"/>
            <a:r>
              <a:rPr lang="en-US" dirty="0">
                <a:latin typeface="Book Antiqua" pitchFamily="18" charset="0"/>
              </a:rPr>
              <a:t>In the two-level directory, various users have the same file name and also directory name.</a:t>
            </a:r>
          </a:p>
          <a:p>
            <a:pPr algn="just" fontAlgn="base"/>
            <a:r>
              <a:rPr lang="en-US" dirty="0">
                <a:latin typeface="Book Antiqua" pitchFamily="18" charset="0"/>
              </a:rPr>
              <a:t>Because of using the  user-grouping and pathname, searching of files are quite easy.</a:t>
            </a:r>
          </a:p>
          <a:p>
            <a:pPr algn="just" fontAlgn="base"/>
            <a:endParaRPr lang="en-US" dirty="0">
              <a:latin typeface="Book Antiqua" pitchFamily="18" charset="0"/>
            </a:endParaRPr>
          </a:p>
          <a:p>
            <a:pPr algn="just" fontAlgn="base">
              <a:buNone/>
            </a:pPr>
            <a:r>
              <a:rPr lang="en-US" b="1" dirty="0">
                <a:latin typeface="Book Antiqua" pitchFamily="18" charset="0"/>
              </a:rPr>
              <a:t>Disadvantages of Two-Level Directory</a:t>
            </a:r>
            <a:endParaRPr lang="en-US" dirty="0">
              <a:latin typeface="Book Antiqua" pitchFamily="18" charset="0"/>
            </a:endParaRPr>
          </a:p>
          <a:p>
            <a:pPr algn="just" fontAlgn="base"/>
            <a:r>
              <a:rPr lang="en-US" dirty="0">
                <a:latin typeface="Book Antiqua" pitchFamily="18" charset="0"/>
              </a:rPr>
              <a:t>In a two-level directory, one user cannot share the file with another user.</a:t>
            </a:r>
          </a:p>
          <a:p>
            <a:pPr algn="just" fontAlgn="base"/>
            <a:r>
              <a:rPr lang="en-US" dirty="0">
                <a:latin typeface="Book Antiqua" pitchFamily="18" charset="0"/>
              </a:rPr>
              <a:t>Another disadvantage with the two-level directory is it is not scalable.</a:t>
            </a:r>
          </a:p>
          <a:p>
            <a:pPr algn="just"/>
            <a:endParaRPr lang="en-US" dirty="0">
              <a:latin typeface="Book Antiqu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1"/>
            <a:ext cx="8229600" cy="2590800"/>
          </a:xfrm>
        </p:spPr>
        <p:txBody>
          <a:bodyPr>
            <a:normAutofit fontScale="92500" lnSpcReduction="20000"/>
          </a:bodyPr>
          <a:lstStyle/>
          <a:p>
            <a:pPr algn="just">
              <a:buNone/>
            </a:pPr>
            <a:r>
              <a:rPr lang="en-US" b="1" dirty="0">
                <a:latin typeface="Book Antiqua" pitchFamily="18" charset="0"/>
              </a:rPr>
              <a:t>iv) Circular Wait</a:t>
            </a:r>
            <a:endParaRPr lang="en-US" dirty="0">
              <a:latin typeface="Book Antiqua" pitchFamily="18" charset="0"/>
            </a:endParaRPr>
          </a:p>
          <a:p>
            <a:pPr algn="just">
              <a:buNone/>
            </a:pPr>
            <a:r>
              <a:rPr lang="en-US" dirty="0">
                <a:latin typeface="Book Antiqua" pitchFamily="18" charset="0"/>
              </a:rPr>
              <a:t>	The processes must be waiting in a circular pattern to acquire the resource. This is similar to hold and waits the only difference is that the processes are waiting in a circular pattern.</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dirty="0">
                <a:latin typeface="Book Antiqua" pitchFamily="18" charset="0"/>
              </a:rPr>
              <a:t>Tree Directory Structure</a:t>
            </a:r>
          </a:p>
        </p:txBody>
      </p:sp>
      <p:sp>
        <p:nvSpPr>
          <p:cNvPr id="3" name="Content Placeholder 2"/>
          <p:cNvSpPr>
            <a:spLocks noGrp="1"/>
          </p:cNvSpPr>
          <p:nvPr>
            <p:ph idx="1"/>
          </p:nvPr>
        </p:nvSpPr>
        <p:spPr>
          <a:xfrm>
            <a:off x="152400" y="762000"/>
            <a:ext cx="8839200" cy="5867400"/>
          </a:xfrm>
        </p:spPr>
        <p:txBody>
          <a:bodyPr>
            <a:normAutofit fontScale="77500" lnSpcReduction="20000"/>
          </a:bodyPr>
          <a:lstStyle/>
          <a:p>
            <a:pPr algn="just"/>
            <a:r>
              <a:rPr lang="en-US" sz="3100" dirty="0">
                <a:latin typeface="Book Antiqua" pitchFamily="18" charset="0"/>
              </a:rPr>
              <a:t>In a tree directory structure, except root directory, every directory or file has only </a:t>
            </a:r>
            <a:r>
              <a:rPr lang="en-US" sz="3100" b="1" dirty="0">
                <a:latin typeface="Book Antiqua" pitchFamily="18" charset="0"/>
              </a:rPr>
              <a:t>one parent directory</a:t>
            </a:r>
            <a:r>
              <a:rPr lang="en-US" sz="3100" dirty="0">
                <a:latin typeface="Book Antiqua" pitchFamily="18" charset="0"/>
              </a:rPr>
              <a:t>. So, there is a total separation between the users which provide complete naming freedom. Here, if a user wishes to access another users file, it has to go through two or more directories.</a:t>
            </a:r>
          </a:p>
          <a:p>
            <a:pPr algn="just"/>
            <a:r>
              <a:rPr lang="en-US" sz="3100" dirty="0">
                <a:latin typeface="Book Antiqua" pitchFamily="18" charset="0"/>
              </a:rPr>
              <a:t>The tree directory structure provides an asymmetric way for the user to access the shared files of a different user. For example, a user can access a file of its own user directory with a shorter path than the other user.</a:t>
            </a:r>
          </a:p>
          <a:p>
            <a:pPr lvl="1" algn="just">
              <a:buFont typeface="Wingdings" pitchFamily="2" charset="2"/>
              <a:buChar char="§"/>
            </a:pPr>
            <a:r>
              <a:rPr lang="en-US" dirty="0">
                <a:latin typeface="Book Antiqua" pitchFamily="18" charset="0"/>
              </a:rPr>
              <a:t>A path is either </a:t>
            </a:r>
            <a:r>
              <a:rPr lang="en-US" i="1" dirty="0">
                <a:latin typeface="Book Antiqua" pitchFamily="18" charset="0"/>
              </a:rPr>
              <a:t>absolute and relative</a:t>
            </a:r>
            <a:r>
              <a:rPr lang="en-US" dirty="0">
                <a:latin typeface="Book Antiqua" pitchFamily="18" charset="0"/>
              </a:rPr>
              <a:t> . An absolute path always contains the root element and the complete directory list required to locate the file. </a:t>
            </a:r>
          </a:p>
          <a:p>
            <a:pPr lvl="1" algn="just">
              <a:buNone/>
            </a:pPr>
            <a:r>
              <a:rPr lang="en-US" dirty="0">
                <a:latin typeface="Book Antiqua" pitchFamily="18" charset="0"/>
              </a:rPr>
              <a:t>	For example, </a:t>
            </a:r>
            <a:r>
              <a:rPr lang="en-US" b="1" dirty="0">
                <a:latin typeface="Book Antiqua" pitchFamily="18" charset="0"/>
              </a:rPr>
              <a:t>LPU/home/CSE/students</a:t>
            </a:r>
            <a:r>
              <a:rPr lang="en-US" dirty="0">
                <a:latin typeface="Book Antiqua" pitchFamily="18" charset="0"/>
              </a:rPr>
              <a:t> is an absolute path. All of the information needed to locate the file is contained in the path string.</a:t>
            </a:r>
          </a:p>
          <a:p>
            <a:pPr lvl="1" algn="just">
              <a:buFont typeface="Wingdings" pitchFamily="2" charset="2"/>
              <a:buChar char="§"/>
            </a:pPr>
            <a:r>
              <a:rPr lang="en-US" dirty="0">
                <a:latin typeface="Book Antiqua" pitchFamily="18" charset="0"/>
              </a:rPr>
              <a:t>A relative path needs to be combined with another path in order to access a file. For example, </a:t>
            </a:r>
            <a:r>
              <a:rPr lang="en-US" b="1" dirty="0">
                <a:latin typeface="Book Antiqua" pitchFamily="18" charset="0"/>
              </a:rPr>
              <a:t>CSE/Students</a:t>
            </a:r>
            <a:r>
              <a:rPr lang="en-US" dirty="0">
                <a:latin typeface="Book Antiqua" pitchFamily="18" charset="0"/>
              </a:rPr>
              <a:t> is a relative path. Without more information, a program cannot reliably locate the  </a:t>
            </a:r>
            <a:r>
              <a:rPr lang="en-US" b="1" dirty="0">
                <a:latin typeface="Book Antiqua" pitchFamily="18" charset="0"/>
              </a:rPr>
              <a:t>CSE/Students</a:t>
            </a:r>
            <a:r>
              <a:rPr lang="en-US" dirty="0">
                <a:latin typeface="Book Antiqua" pitchFamily="18" charset="0"/>
              </a:rPr>
              <a:t> directory in the file system.</a:t>
            </a:r>
          </a:p>
          <a:p>
            <a:pPr algn="just"/>
            <a:endParaRPr lang="en-US" dirty="0">
              <a:latin typeface="Book Antiqua" pitchFamily="18" charset="0"/>
            </a:endParaRPr>
          </a:p>
          <a:p>
            <a:endParaRPr lang="en-US" dirty="0">
              <a:latin typeface="Book Antiqua"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Tree Directory Structure</a:t>
            </a:r>
            <a:endParaRPr lang="en-US" dirty="0"/>
          </a:p>
        </p:txBody>
      </p:sp>
      <p:pic>
        <p:nvPicPr>
          <p:cNvPr id="123906" name="Picture 2" descr="Tree Directory Structure"/>
          <p:cNvPicPr>
            <a:picLocks noChangeAspect="1" noChangeArrowheads="1"/>
          </p:cNvPicPr>
          <p:nvPr/>
        </p:nvPicPr>
        <p:blipFill>
          <a:blip r:embed="rId2">
            <a:duotone>
              <a:prstClr val="black"/>
              <a:schemeClr val="accent2">
                <a:lumMod val="60000"/>
                <a:lumOff val="40000"/>
                <a:tint val="45000"/>
                <a:satMod val="400000"/>
              </a:schemeClr>
            </a:duotone>
          </a:blip>
          <a:srcRect b="11290"/>
          <a:stretch>
            <a:fillRect/>
          </a:stretch>
        </p:blipFill>
        <p:spPr bwMode="auto">
          <a:xfrm>
            <a:off x="914400" y="1371600"/>
            <a:ext cx="7401147" cy="4191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457200" y="914400"/>
            <a:ext cx="8229600" cy="5943600"/>
          </a:xfrm>
        </p:spPr>
        <p:txBody>
          <a:bodyPr>
            <a:normAutofit fontScale="77500" lnSpcReduction="20000"/>
          </a:bodyPr>
          <a:lstStyle/>
          <a:p>
            <a:pPr algn="just" fontAlgn="base">
              <a:buNone/>
            </a:pPr>
            <a:r>
              <a:rPr lang="en-US" b="1" dirty="0">
                <a:latin typeface="Book Antiqua" pitchFamily="18" charset="0"/>
              </a:rPr>
              <a:t>Advantages of tree-structured directory</a:t>
            </a:r>
            <a:endParaRPr lang="en-US" dirty="0">
              <a:latin typeface="Book Antiqua" pitchFamily="18" charset="0"/>
            </a:endParaRPr>
          </a:p>
          <a:p>
            <a:pPr algn="just" fontAlgn="base"/>
            <a:r>
              <a:rPr lang="en-US" dirty="0">
                <a:latin typeface="Book Antiqua" pitchFamily="18" charset="0"/>
              </a:rPr>
              <a:t>The tree-structured directory is very scalable.</a:t>
            </a:r>
          </a:p>
          <a:p>
            <a:pPr algn="just" fontAlgn="base"/>
            <a:r>
              <a:rPr lang="en-US" dirty="0">
                <a:latin typeface="Book Antiqua" pitchFamily="18" charset="0"/>
              </a:rPr>
              <a:t>In the tree-structures directory, the chances of collision are less.</a:t>
            </a:r>
          </a:p>
          <a:p>
            <a:r>
              <a:rPr lang="en-US" dirty="0">
                <a:latin typeface="Book Antiqua" pitchFamily="18" charset="0"/>
              </a:rPr>
              <a:t>In the tree-structure directory, the searching is quite easy because, in this, we can use both types of paths, which are the absolute path and relative path.</a:t>
            </a:r>
            <a:r>
              <a:rPr lang="en-US" dirty="0"/>
              <a:t> </a:t>
            </a:r>
          </a:p>
          <a:p>
            <a:endParaRPr lang="en-US" dirty="0">
              <a:latin typeface="Book Antiqua" pitchFamily="18" charset="0"/>
            </a:endParaRPr>
          </a:p>
          <a:p>
            <a:pPr algn="just" fontAlgn="base">
              <a:buNone/>
            </a:pPr>
            <a:r>
              <a:rPr lang="en-US" b="1" dirty="0">
                <a:latin typeface="Book Antiqua" pitchFamily="18" charset="0"/>
              </a:rPr>
              <a:t>Disadvantages of Tree-Structure Directory</a:t>
            </a:r>
            <a:endParaRPr lang="en-US" dirty="0">
              <a:latin typeface="Book Antiqua" pitchFamily="18" charset="0"/>
            </a:endParaRPr>
          </a:p>
          <a:p>
            <a:pPr algn="just" fontAlgn="base"/>
            <a:r>
              <a:rPr lang="en-US" dirty="0">
                <a:latin typeface="Book Antiqua" pitchFamily="18" charset="0"/>
              </a:rPr>
              <a:t>In the tree-structure directory, the files cannot be shared.</a:t>
            </a:r>
          </a:p>
          <a:p>
            <a:pPr algn="just" fontAlgn="base"/>
            <a:r>
              <a:rPr lang="en-US" dirty="0">
                <a:latin typeface="Book Antiqua" pitchFamily="18" charset="0"/>
              </a:rPr>
              <a:t>Tree-structure directory is not efficient because, in this, if we want to access a file, then it may go under multiple directories.</a:t>
            </a:r>
          </a:p>
          <a:p>
            <a:pPr algn="just" fontAlgn="base"/>
            <a:r>
              <a:rPr lang="en-US" dirty="0">
                <a:latin typeface="Book Antiqua" pitchFamily="18" charset="0"/>
              </a:rPr>
              <a:t>Another disadvantage of the tree-structure directory is that each file does not fit into the hierarchal model. We have to save the files into various directories.</a:t>
            </a:r>
          </a:p>
          <a:p>
            <a:pPr algn="just"/>
            <a:endParaRPr lang="en-US" dirty="0">
              <a:latin typeface="Book Antiqua" pitchFamily="18"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a:latin typeface="Book Antiqua" pitchFamily="18" charset="0"/>
              </a:rPr>
              <a:t>Acyclic-Graph Directory Structure</a:t>
            </a:r>
          </a:p>
        </p:txBody>
      </p:sp>
      <p:sp>
        <p:nvSpPr>
          <p:cNvPr id="3" name="Content Placeholder 2"/>
          <p:cNvSpPr>
            <a:spLocks noGrp="1"/>
          </p:cNvSpPr>
          <p:nvPr>
            <p:ph idx="1"/>
          </p:nvPr>
        </p:nvSpPr>
        <p:spPr>
          <a:xfrm>
            <a:off x="0" y="1371600"/>
            <a:ext cx="8686800" cy="4267200"/>
          </a:xfrm>
        </p:spPr>
        <p:txBody>
          <a:bodyPr>
            <a:normAutofit fontScale="92500" lnSpcReduction="20000"/>
          </a:bodyPr>
          <a:lstStyle/>
          <a:p>
            <a:pPr algn="just">
              <a:buNone/>
            </a:pPr>
            <a:r>
              <a:rPr lang="en-US" dirty="0">
                <a:latin typeface="Book Antiqua" pitchFamily="18" charset="0"/>
              </a:rPr>
              <a:t> 	This problem can be solved by the </a:t>
            </a:r>
            <a:r>
              <a:rPr lang="en-US" b="1" dirty="0">
                <a:latin typeface="Book Antiqua" pitchFamily="18" charset="0"/>
              </a:rPr>
              <a:t>acyclic-graph</a:t>
            </a:r>
            <a:r>
              <a:rPr lang="en-US" dirty="0">
                <a:latin typeface="Book Antiqua" pitchFamily="18" charset="0"/>
              </a:rPr>
              <a:t> directory structure. As this directory structure allows a directory or a file to have many parent directories. So, a shared file in a directory can be pointed by the other user directories who have access to that shared file using the links.</a:t>
            </a:r>
          </a:p>
          <a:p>
            <a:pPr algn="just">
              <a:buNone/>
            </a:pPr>
            <a:r>
              <a:rPr lang="en-US" dirty="0">
                <a:latin typeface="Book Antiqua" pitchFamily="18" charset="0"/>
              </a:rPr>
              <a:t>	In the diagram below you can see that the directory having file F7 and F8 have two parent directories.</a:t>
            </a:r>
          </a:p>
          <a:p>
            <a:endParaRPr lang="en-US" dirty="0">
              <a:latin typeface="Book Antiqua" pitchFamily="18"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a:latin typeface="Book Antiqua" pitchFamily="18" charset="0"/>
              </a:rPr>
              <a:t>Acyclic-Graph Directory Structure</a:t>
            </a:r>
            <a:endParaRPr lang="en-US" dirty="0"/>
          </a:p>
        </p:txBody>
      </p:sp>
      <p:pic>
        <p:nvPicPr>
          <p:cNvPr id="120834" name="Picture 2" descr="Acyclic Graph Directory "/>
          <p:cNvPicPr>
            <a:picLocks noChangeAspect="1" noChangeArrowheads="1"/>
          </p:cNvPicPr>
          <p:nvPr/>
        </p:nvPicPr>
        <p:blipFill>
          <a:blip r:embed="rId2">
            <a:duotone>
              <a:prstClr val="black"/>
              <a:schemeClr val="accent2">
                <a:lumMod val="60000"/>
                <a:lumOff val="40000"/>
                <a:tint val="45000"/>
                <a:satMod val="400000"/>
              </a:schemeClr>
            </a:duotone>
          </a:blip>
          <a:srcRect b="13693"/>
          <a:stretch>
            <a:fillRect/>
          </a:stretch>
        </p:blipFill>
        <p:spPr bwMode="auto">
          <a:xfrm>
            <a:off x="1676400" y="1828800"/>
            <a:ext cx="5410200" cy="3962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457200" y="1371600"/>
            <a:ext cx="8229600" cy="5257800"/>
          </a:xfrm>
        </p:spPr>
        <p:txBody>
          <a:bodyPr>
            <a:normAutofit fontScale="77500" lnSpcReduction="20000"/>
          </a:bodyPr>
          <a:lstStyle/>
          <a:p>
            <a:pPr algn="just" fontAlgn="base">
              <a:buNone/>
            </a:pPr>
            <a:r>
              <a:rPr lang="en-US" b="1" dirty="0">
                <a:latin typeface="Book Antiqua" pitchFamily="18" charset="0"/>
              </a:rPr>
              <a:t>Advantages of Acyclic-Graph Directory</a:t>
            </a:r>
          </a:p>
          <a:p>
            <a:pPr algn="just" fontAlgn="base"/>
            <a:r>
              <a:rPr lang="en-US" dirty="0">
                <a:latin typeface="Book Antiqua" pitchFamily="18" charset="0"/>
              </a:rPr>
              <a:t>In the acyclic-graph directory, the sharing of files is possible.</a:t>
            </a:r>
          </a:p>
          <a:p>
            <a:pPr algn="just" fontAlgn="base"/>
            <a:r>
              <a:rPr lang="en-US" dirty="0">
                <a:latin typeface="Book Antiqua" pitchFamily="18" charset="0"/>
              </a:rPr>
              <a:t>In the acyclic-graph directory, because of different-different paths, searching is easy.</a:t>
            </a:r>
          </a:p>
          <a:p>
            <a:pPr algn="just" fontAlgn="base"/>
            <a:endParaRPr lang="en-US" dirty="0">
              <a:latin typeface="Book Antiqua" pitchFamily="18" charset="0"/>
            </a:endParaRPr>
          </a:p>
          <a:p>
            <a:pPr algn="just" fontAlgn="base">
              <a:buNone/>
            </a:pPr>
            <a:r>
              <a:rPr lang="en-US" b="1" dirty="0">
                <a:latin typeface="Book Antiqua" pitchFamily="18" charset="0"/>
              </a:rPr>
              <a:t>Disadvantages of Acyclic-Graph Directory</a:t>
            </a:r>
          </a:p>
          <a:p>
            <a:pPr algn="just" fontAlgn="base"/>
            <a:r>
              <a:rPr lang="en-US" dirty="0">
                <a:latin typeface="Book Antiqua" pitchFamily="18" charset="0"/>
              </a:rPr>
              <a:t>If the files are shared through linking, there may be a problem in the case of deleting.</a:t>
            </a:r>
          </a:p>
          <a:p>
            <a:pPr algn="just" fontAlgn="base"/>
            <a:r>
              <a:rPr lang="en-US" dirty="0">
                <a:latin typeface="Book Antiqua" pitchFamily="18" charset="0"/>
              </a:rPr>
              <a:t>If we are using </a:t>
            </a:r>
            <a:r>
              <a:rPr lang="en-US" dirty="0" err="1">
                <a:latin typeface="Book Antiqua" pitchFamily="18" charset="0"/>
              </a:rPr>
              <a:t>softlink</a:t>
            </a:r>
            <a:r>
              <a:rPr lang="en-US" dirty="0">
                <a:latin typeface="Book Antiqua" pitchFamily="18" charset="0"/>
              </a:rPr>
              <a:t>, then in this case, if the file is deleted then there is only a dangling pointer which is left.</a:t>
            </a:r>
          </a:p>
          <a:p>
            <a:pPr algn="just" fontAlgn="base"/>
            <a:r>
              <a:rPr lang="en-US" dirty="0">
                <a:latin typeface="Book Antiqua" pitchFamily="18" charset="0"/>
              </a:rPr>
              <a:t>If we are using </a:t>
            </a:r>
            <a:r>
              <a:rPr lang="en-US" dirty="0" err="1">
                <a:latin typeface="Book Antiqua" pitchFamily="18" charset="0"/>
              </a:rPr>
              <a:t>hardlink</a:t>
            </a:r>
            <a:r>
              <a:rPr lang="en-US" dirty="0">
                <a:latin typeface="Book Antiqua" pitchFamily="18" charset="0"/>
              </a:rPr>
              <a:t>, in this case, when we delete a file, then we also have to remove all the reference connected with it.</a:t>
            </a:r>
          </a:p>
          <a:p>
            <a:pPr algn="just"/>
            <a:endParaRPr lang="en-US" dirty="0">
              <a:latin typeface="Book Antiqua"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458200" cy="563562"/>
          </a:xfrm>
        </p:spPr>
        <p:txBody>
          <a:bodyPr>
            <a:normAutofit fontScale="90000"/>
          </a:bodyPr>
          <a:lstStyle/>
          <a:p>
            <a:r>
              <a:rPr lang="en-US" b="1" dirty="0">
                <a:latin typeface="Book Antiqua" pitchFamily="18" charset="0"/>
              </a:rPr>
              <a:t>General Graph Directory Structure</a:t>
            </a:r>
            <a:endParaRPr lang="en-US" dirty="0"/>
          </a:p>
        </p:txBody>
      </p:sp>
      <p:sp>
        <p:nvSpPr>
          <p:cNvPr id="3" name="Content Placeholder 2"/>
          <p:cNvSpPr>
            <a:spLocks noGrp="1"/>
          </p:cNvSpPr>
          <p:nvPr>
            <p:ph idx="1"/>
          </p:nvPr>
        </p:nvSpPr>
        <p:spPr>
          <a:xfrm>
            <a:off x="381000" y="1447800"/>
            <a:ext cx="8229600" cy="4525963"/>
          </a:xfrm>
        </p:spPr>
        <p:txBody>
          <a:bodyPr>
            <a:normAutofit lnSpcReduction="10000"/>
          </a:bodyPr>
          <a:lstStyle/>
          <a:p>
            <a:pPr algn="just">
              <a:buNone/>
            </a:pPr>
            <a:r>
              <a:rPr lang="en-US" dirty="0">
                <a:latin typeface="Book Antiqua" pitchFamily="18" charset="0"/>
              </a:rPr>
              <a:t>	In general graph directory structure, cycles are allowed within a directory structure </a:t>
            </a:r>
            <a:r>
              <a:rPr lang="en-US" b="1" dirty="0">
                <a:latin typeface="Book Antiqua" pitchFamily="18" charset="0"/>
              </a:rPr>
              <a:t>where multiple directories can be derived from more than one parent directory.</a:t>
            </a:r>
          </a:p>
          <a:p>
            <a:pPr algn="just">
              <a:buNone/>
            </a:pPr>
            <a:r>
              <a:rPr lang="en-US" dirty="0">
                <a:latin typeface="Book Antiqua" pitchFamily="18" charset="0"/>
              </a:rPr>
              <a:t>	The main problem with this kind of directory structure is to calculate total size or space that have been taken by the files and directories.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22" name="Picture 2" descr="https://tutorialspoint.dev/image/333-5.png"/>
          <p:cNvPicPr>
            <a:picLocks noChangeAspect="1" noChangeArrowheads="1"/>
          </p:cNvPicPr>
          <p:nvPr/>
        </p:nvPicPr>
        <p:blipFill>
          <a:blip r:embed="rId2">
            <a:duotone>
              <a:prstClr val="black"/>
              <a:schemeClr val="accent2">
                <a:lumMod val="40000"/>
                <a:lumOff val="60000"/>
                <a:tint val="45000"/>
                <a:satMod val="400000"/>
              </a:schemeClr>
            </a:duotone>
            <a:lum bright="-10000"/>
          </a:blip>
          <a:srcRect/>
          <a:stretch>
            <a:fillRect/>
          </a:stretch>
        </p:blipFill>
        <p:spPr bwMode="auto">
          <a:xfrm>
            <a:off x="762000" y="2057400"/>
            <a:ext cx="7620000" cy="3581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p:cNvSpPr>
            <a:spLocks noGrp="1"/>
          </p:cNvSpPr>
          <p:nvPr>
            <p:ph type="title"/>
          </p:nvPr>
        </p:nvSpPr>
        <p:spPr>
          <a:xfrm>
            <a:off x="381000" y="381000"/>
            <a:ext cx="8458200" cy="563562"/>
          </a:xfrm>
        </p:spPr>
        <p:txBody>
          <a:bodyPr>
            <a:normAutofit fontScale="90000"/>
          </a:bodyPr>
          <a:lstStyle/>
          <a:p>
            <a:r>
              <a:rPr lang="en-US" b="1" dirty="0">
                <a:latin typeface="Book Antiqua" pitchFamily="18" charset="0"/>
              </a:rPr>
              <a:t>General Graph Directory Structure</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Advantages and Disadvantages</a:t>
            </a:r>
            <a:endParaRPr lang="en-US" dirty="0"/>
          </a:p>
        </p:txBody>
      </p:sp>
      <p:sp>
        <p:nvSpPr>
          <p:cNvPr id="3" name="Content Placeholder 2"/>
          <p:cNvSpPr>
            <a:spLocks noGrp="1"/>
          </p:cNvSpPr>
          <p:nvPr>
            <p:ph idx="1"/>
          </p:nvPr>
        </p:nvSpPr>
        <p:spPr>
          <a:xfrm>
            <a:off x="609600" y="1143000"/>
            <a:ext cx="8229600" cy="4525963"/>
          </a:xfrm>
        </p:spPr>
        <p:txBody>
          <a:bodyPr/>
          <a:lstStyle/>
          <a:p>
            <a:pPr fontAlgn="base">
              <a:buNone/>
            </a:pPr>
            <a:r>
              <a:rPr lang="en-US" b="1" dirty="0">
                <a:latin typeface="Book Antiqua" pitchFamily="18" charset="0"/>
              </a:rPr>
              <a:t>Advantages</a:t>
            </a:r>
            <a:endParaRPr lang="en-US" dirty="0">
              <a:latin typeface="Book Antiqua" pitchFamily="18" charset="0"/>
            </a:endParaRPr>
          </a:p>
          <a:p>
            <a:r>
              <a:rPr lang="en-US" dirty="0">
                <a:latin typeface="Book Antiqua" pitchFamily="18" charset="0"/>
              </a:rPr>
              <a:t>It allows cycles.</a:t>
            </a:r>
          </a:p>
          <a:p>
            <a:r>
              <a:rPr lang="en-US" dirty="0">
                <a:latin typeface="Book Antiqua" pitchFamily="18" charset="0"/>
              </a:rPr>
              <a:t>It is more flexible than other directories structure.</a:t>
            </a:r>
          </a:p>
          <a:p>
            <a:pPr fontAlgn="base">
              <a:buNone/>
            </a:pPr>
            <a:r>
              <a:rPr lang="en-US" b="1" dirty="0">
                <a:latin typeface="Book Antiqua" pitchFamily="18" charset="0"/>
              </a:rPr>
              <a:t>Disadvantages</a:t>
            </a:r>
            <a:endParaRPr lang="en-US" dirty="0">
              <a:latin typeface="Book Antiqua" pitchFamily="18" charset="0"/>
            </a:endParaRPr>
          </a:p>
          <a:p>
            <a:r>
              <a:rPr lang="en-US" dirty="0">
                <a:latin typeface="Book Antiqua" pitchFamily="18" charset="0"/>
              </a:rPr>
              <a:t>It is more costly than others.</a:t>
            </a:r>
          </a:p>
          <a:p>
            <a:r>
              <a:rPr lang="en-US" dirty="0">
                <a:latin typeface="Book Antiqua" pitchFamily="18" charset="0"/>
              </a:rPr>
              <a:t>It needs garbage collection.</a:t>
            </a:r>
          </a:p>
          <a:p>
            <a:endParaRPr lang="en-US" dirty="0">
              <a:latin typeface="Book Antiqua" pitchFamily="18"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br>
              <a:rPr lang="en-US" b="1" dirty="0">
                <a:latin typeface="Book Antiqua" pitchFamily="18" charset="0"/>
              </a:rPr>
            </a:br>
            <a:r>
              <a:rPr lang="en-US" b="1" dirty="0">
                <a:latin typeface="Book Antiqua" pitchFamily="18" charset="0"/>
              </a:rPr>
              <a:t>Directory Implementation</a:t>
            </a:r>
            <a:br>
              <a:rPr lang="en-US" b="1" dirty="0">
                <a:latin typeface="Book Antiqua" pitchFamily="18" charset="0"/>
              </a:rPr>
            </a:br>
            <a:endParaRPr lang="en-US" dirty="0">
              <a:latin typeface="Book Antiqua" pitchFamily="18" charset="0"/>
            </a:endParaRPr>
          </a:p>
        </p:txBody>
      </p:sp>
      <p:sp>
        <p:nvSpPr>
          <p:cNvPr id="3" name="Content Placeholder 2"/>
          <p:cNvSpPr>
            <a:spLocks noGrp="1"/>
          </p:cNvSpPr>
          <p:nvPr>
            <p:ph idx="1"/>
          </p:nvPr>
        </p:nvSpPr>
        <p:spPr>
          <a:xfrm>
            <a:off x="228600" y="990600"/>
            <a:ext cx="8686800" cy="5135563"/>
          </a:xfrm>
        </p:spPr>
        <p:txBody>
          <a:bodyPr>
            <a:normAutofit/>
          </a:bodyPr>
          <a:lstStyle/>
          <a:p>
            <a:pPr algn="just" fontAlgn="base">
              <a:buNone/>
            </a:pPr>
            <a:r>
              <a:rPr lang="en-US" dirty="0"/>
              <a:t>	</a:t>
            </a:r>
            <a:r>
              <a:rPr lang="en-US" dirty="0">
                <a:latin typeface="Book Antiqua" pitchFamily="18" charset="0"/>
              </a:rPr>
              <a:t>There are various types of algorithm which we use for directory implementation. The selection of a suitable algorithm for directory implementation is an essential task because it directly affects system performance.</a:t>
            </a:r>
          </a:p>
          <a:p>
            <a:pPr algn="just" fontAlgn="base">
              <a:buNone/>
            </a:pPr>
            <a:r>
              <a:rPr lang="en-US" dirty="0">
                <a:latin typeface="Book Antiqua" pitchFamily="18" charset="0"/>
              </a:rPr>
              <a:t>	We can classify the directory implementation algorithm based on the data structure. Mostly, we use two types of algorithms:</a:t>
            </a:r>
          </a:p>
          <a:p>
            <a:pPr lvl="1" algn="just" fontAlgn="base">
              <a:buFont typeface="Arial" pitchFamily="34" charset="0"/>
              <a:buChar char="•"/>
            </a:pPr>
            <a:r>
              <a:rPr lang="en-US" b="1" dirty="0">
                <a:latin typeface="Book Antiqua" pitchFamily="18" charset="0"/>
              </a:rPr>
              <a:t>Linear List</a:t>
            </a:r>
          </a:p>
          <a:p>
            <a:pPr lvl="1" algn="just" fontAlgn="base">
              <a:buFont typeface="Arial" pitchFamily="34" charset="0"/>
              <a:buChar char="•"/>
            </a:pPr>
            <a:r>
              <a:rPr lang="en-US" b="1" dirty="0">
                <a:latin typeface="Book Antiqua" pitchFamily="18" charset="0"/>
              </a:rPr>
              <a:t>Hash Table</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6382</TotalTime>
  <Words>10630</Words>
  <Application>Microsoft Office PowerPoint</Application>
  <PresentationFormat>On-screen Show (4:3)</PresentationFormat>
  <Paragraphs>951</Paragraphs>
  <Slides>137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137</vt:i4>
      </vt:variant>
    </vt:vector>
  </HeadingPairs>
  <TitlesOfParts>
    <vt:vector size="144" baseType="lpstr">
      <vt:lpstr>Arial</vt:lpstr>
      <vt:lpstr>Book Antiqua</vt:lpstr>
      <vt:lpstr>Calibri</vt:lpstr>
      <vt:lpstr>Segoe UI</vt:lpstr>
      <vt:lpstr>Times New Roman</vt:lpstr>
      <vt:lpstr>Wingdings</vt:lpstr>
      <vt:lpstr>Office Theme</vt:lpstr>
      <vt:lpstr>Deadlock</vt:lpstr>
      <vt:lpstr>PowerPoint Presentation</vt:lpstr>
      <vt:lpstr>Deadlock Occurrence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Circular Wait</vt:lpstr>
      <vt:lpstr>PowerPoint Presentation</vt:lpstr>
      <vt:lpstr>PowerPoint Presentation</vt:lpstr>
      <vt:lpstr>PowerPoint Presentation</vt:lpstr>
      <vt:lpstr>PowerPoint Presentation</vt:lpstr>
      <vt:lpstr>Resource Allocation Graph</vt:lpstr>
      <vt:lpstr>PowerPoint Presentation</vt:lpstr>
      <vt:lpstr>PowerPoint Presentation</vt:lpstr>
      <vt:lpstr>Resource Allocation with Deadlock</vt:lpstr>
      <vt:lpstr>PowerPoint Presentation</vt:lpstr>
      <vt:lpstr>PowerPoint Presentation</vt:lpstr>
      <vt:lpstr>PowerPoint Presentation</vt:lpstr>
      <vt:lpstr>Handling of Deadlock</vt:lpstr>
      <vt:lpstr>Methods for Handling Deadlock</vt:lpstr>
      <vt:lpstr>PowerPoint Presentation</vt:lpstr>
      <vt:lpstr>PowerPoint Presentation</vt:lpstr>
      <vt:lpstr>PowerPoint Presentation</vt:lpstr>
      <vt:lpstr>PowerPoint Presentation</vt:lpstr>
      <vt:lpstr>PowerPoint Presentation</vt:lpstr>
      <vt:lpstr> Methods for deadlock Avoidance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 Detection</vt:lpstr>
      <vt:lpstr>PowerPoint Presentation</vt:lpstr>
      <vt:lpstr>PowerPoint Presentation</vt:lpstr>
      <vt:lpstr>PowerPoint Presentation</vt:lpstr>
      <vt:lpstr>PowerPoint Presentation</vt:lpstr>
      <vt:lpstr>PowerPoint Presentation</vt:lpstr>
      <vt:lpstr>PowerPoint Presentation</vt:lpstr>
      <vt:lpstr>Detection-Algorithm Usage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File Management</vt:lpstr>
      <vt:lpstr>PowerPoint Presentation</vt:lpstr>
      <vt:lpstr> </vt:lpstr>
      <vt:lpstr>File Systems</vt:lpstr>
      <vt:lpstr>File Structure</vt:lpstr>
      <vt:lpstr>Structure Terms </vt:lpstr>
      <vt:lpstr>File Management System Objectives </vt:lpstr>
      <vt:lpstr>Main Memory Block Structure</vt:lpstr>
      <vt:lpstr>Minimal User Requirements </vt:lpstr>
      <vt:lpstr>Basic File System </vt:lpstr>
      <vt:lpstr> File Attributes </vt:lpstr>
      <vt:lpstr>PowerPoint Presentation</vt:lpstr>
      <vt:lpstr>PowerPoint Presentation</vt:lpstr>
      <vt:lpstr>PowerPoint Presentation</vt:lpstr>
      <vt:lpstr>Directory Structure</vt:lpstr>
      <vt:lpstr>PowerPoint Presentation</vt:lpstr>
      <vt:lpstr> Operations on Directory </vt:lpstr>
      <vt:lpstr>PowerPoint Presentation</vt:lpstr>
      <vt:lpstr>Types of Directory Structures</vt:lpstr>
      <vt:lpstr>Advantages and Disadvantages</vt:lpstr>
      <vt:lpstr>Two-level directory structure</vt:lpstr>
      <vt:lpstr>Advantages and Disadvantages</vt:lpstr>
      <vt:lpstr>Tree Directory Structure</vt:lpstr>
      <vt:lpstr>Tree Directory Structure</vt:lpstr>
      <vt:lpstr>Advantages and Disadvantages</vt:lpstr>
      <vt:lpstr>Acyclic-Graph Directory Structure</vt:lpstr>
      <vt:lpstr>Acyclic-Graph Directory Structure</vt:lpstr>
      <vt:lpstr>Advantages and Disadvantages</vt:lpstr>
      <vt:lpstr>General Graph Directory Structure</vt:lpstr>
      <vt:lpstr>General Graph Directory Structure</vt:lpstr>
      <vt:lpstr>Advantages and Disadvantages</vt:lpstr>
      <vt:lpstr> Directory Implementation </vt:lpstr>
      <vt:lpstr>PowerPoint Presentation</vt:lpstr>
      <vt:lpstr>PowerPoint Presentation</vt:lpstr>
      <vt:lpstr>PowerPoint Presentation</vt:lpstr>
      <vt:lpstr>PowerPoint Presentation</vt:lpstr>
      <vt:lpstr>PowerPoint Presentation</vt:lpstr>
      <vt:lpstr>File Implementation</vt:lpstr>
      <vt:lpstr>Problem of Internal fragmentation and External fragmentation </vt:lpstr>
      <vt:lpstr>Contiguous Allocation</vt:lpstr>
      <vt:lpstr> Contiguous Allocation </vt:lpstr>
      <vt:lpstr>Advantages and Disadvantages</vt:lpstr>
      <vt:lpstr>Linked Allocation</vt:lpstr>
      <vt:lpstr>Linked Allocation</vt:lpstr>
      <vt:lpstr>Advantages and Disadvantages</vt:lpstr>
      <vt:lpstr>Indexed Allocation</vt:lpstr>
      <vt:lpstr> Indexed Allocation with Block Portions File  </vt:lpstr>
      <vt:lpstr> Indexed Allocation with Variable-Length Portions File  </vt:lpstr>
      <vt:lpstr>Advantages and Disadvantages</vt:lpstr>
      <vt:lpstr>PowerPoint Presentation</vt:lpstr>
      <vt:lpstr>PowerPoint Presentation</vt:lpstr>
      <vt:lpstr>PowerPoint Presentation</vt:lpstr>
      <vt:lpstr>Free-Space Management</vt:lpstr>
      <vt:lpstr>Bitmap or Bit Tables or BitVector </vt:lpstr>
      <vt:lpstr>PowerPoint Presentation</vt:lpstr>
      <vt:lpstr>Linked list </vt:lpstr>
      <vt:lpstr>PowerPoint Presentation</vt:lpstr>
      <vt:lpstr>PowerPoint Presentation</vt:lpstr>
      <vt:lpstr>Indexing or Grouping</vt:lpstr>
      <vt:lpstr>PowerPoint Presentation</vt:lpstr>
      <vt:lpstr>Counting</vt:lpstr>
      <vt:lpstr>Counting</vt:lpstr>
      <vt:lpstr>PowerPoint Presentation</vt:lpstr>
      <vt:lpstr>Volumes </vt:lpstr>
      <vt:lpstr>Windows File System </vt:lpstr>
      <vt:lpstr>PowerPoint Presentation</vt:lpstr>
      <vt:lpstr>PowerPoint Presentation</vt:lpstr>
      <vt:lpstr>File system Software Architecture </vt:lpstr>
      <vt:lpstr>PowerPoint Presentation</vt:lpstr>
      <vt:lpstr>Device Drivers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Threading</dc:title>
  <dc:creator>This Pc</dc:creator>
  <cp:lastModifiedBy>Dr.Ravi Verma</cp:lastModifiedBy>
  <cp:revision>600</cp:revision>
  <dcterms:created xsi:type="dcterms:W3CDTF">2021-02-21T18:16:09Z</dcterms:created>
  <dcterms:modified xsi:type="dcterms:W3CDTF">2024-04-10T04:28:24Z</dcterms:modified>
</cp:coreProperties>
</file>