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AD7AA3-C2BE-4D85-AA8B-681E3C433334}"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D7AA3-C2BE-4D85-AA8B-681E3C433334}"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D7AA3-C2BE-4D85-AA8B-681E3C433334}"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D7AA3-C2BE-4D85-AA8B-681E3C433334}"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D7AA3-C2BE-4D85-AA8B-681E3C433334}"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AD7AA3-C2BE-4D85-AA8B-681E3C433334}"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AD7AA3-C2BE-4D85-AA8B-681E3C433334}" type="datetimeFigureOut">
              <a:rPr lang="en-US" smtClean="0"/>
              <a:t>31/03/2021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D7AA3-C2BE-4D85-AA8B-681E3C433334}" type="datetimeFigureOut">
              <a:rPr lang="en-US" smtClean="0"/>
              <a:t>31/03/2021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D7AA3-C2BE-4D85-AA8B-681E3C433334}" type="datetimeFigureOut">
              <a:rPr lang="en-US" smtClean="0"/>
              <a:t>31/03/2021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D7AA3-C2BE-4D85-AA8B-681E3C433334}"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D7AA3-C2BE-4D85-AA8B-681E3C433334}"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E26BC-6BFF-4E6D-9217-B125D38185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D7AA3-C2BE-4D85-AA8B-681E3C433334}" type="datetimeFigureOut">
              <a:rPr lang="en-US" smtClean="0"/>
              <a:t>31/03/2021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E26BC-6BFF-4E6D-9217-B125D38185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Book Antiqua" pitchFamily="18" charset="0"/>
              </a:rPr>
              <a:t>Deadlock Detection</a:t>
            </a:r>
            <a:endParaRPr lang="en-US" b="1" dirty="0">
              <a:latin typeface="Book Antiqua" pitchFamily="18" charset="0"/>
            </a:endParaRPr>
          </a:p>
        </p:txBody>
      </p:sp>
      <p:sp>
        <p:nvSpPr>
          <p:cNvPr id="3" name="Content Placeholder 2"/>
          <p:cNvSpPr>
            <a:spLocks noGrp="1"/>
          </p:cNvSpPr>
          <p:nvPr>
            <p:ph idx="1"/>
          </p:nvPr>
        </p:nvSpPr>
        <p:spPr>
          <a:xfrm>
            <a:off x="228600" y="1981200"/>
            <a:ext cx="8610600" cy="3886200"/>
          </a:xfrm>
        </p:spPr>
        <p:txBody>
          <a:bodyPr>
            <a:normAutofit fontScale="85000" lnSpcReduction="20000"/>
          </a:bodyPr>
          <a:lstStyle/>
          <a:p>
            <a:pPr algn="just">
              <a:buNone/>
            </a:pPr>
            <a:r>
              <a:rPr lang="en-US" dirty="0" smtClean="0"/>
              <a:t>	</a:t>
            </a:r>
            <a:r>
              <a:rPr lang="en-US" dirty="0" smtClean="0">
                <a:latin typeface="Book Antiqua" pitchFamily="18" charset="0"/>
              </a:rPr>
              <a:t>Deadlock Detection Algorithm helps decide if in scenario of multi instance resources for various processes are in deadlock or not.</a:t>
            </a:r>
          </a:p>
          <a:p>
            <a:pPr algn="just">
              <a:buNone/>
            </a:pPr>
            <a:r>
              <a:rPr lang="en-US" dirty="0" smtClean="0">
                <a:latin typeface="Book Antiqua" pitchFamily="18" charset="0"/>
              </a:rPr>
              <a:t>	In cases of single resource instance we can create wait-for graph to check deadlock state. But, this we can’t do for multi instance resources system.</a:t>
            </a:r>
          </a:p>
          <a:p>
            <a:pPr algn="just">
              <a:buNone/>
            </a:pPr>
            <a:endParaRPr lang="en-US" dirty="0" smtClean="0">
              <a:latin typeface="Book Antiqua" pitchFamily="18" charset="0"/>
            </a:endParaRPr>
          </a:p>
          <a:p>
            <a:r>
              <a:rPr lang="en-US" dirty="0" smtClean="0">
                <a:latin typeface="Book Antiqua" pitchFamily="18" charset="0"/>
              </a:rPr>
              <a:t>Allow system to enter deadlock state</a:t>
            </a:r>
          </a:p>
          <a:p>
            <a:r>
              <a:rPr lang="en-US" dirty="0" smtClean="0">
                <a:latin typeface="Book Antiqua" pitchFamily="18" charset="0"/>
              </a:rPr>
              <a:t>Detection algorithm</a:t>
            </a:r>
          </a:p>
          <a:p>
            <a:r>
              <a:rPr lang="en-US" dirty="0" smtClean="0">
                <a:latin typeface="Book Antiqua" pitchFamily="18" charset="0"/>
              </a:rPr>
              <a:t>Recovery scheme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943600"/>
          </a:xfrm>
        </p:spPr>
        <p:txBody>
          <a:bodyPr>
            <a:normAutofit fontScale="92500" lnSpcReduction="10000"/>
          </a:bodyPr>
          <a:lstStyle/>
          <a:p>
            <a:pPr algn="just"/>
            <a:r>
              <a:rPr lang="en-US" dirty="0" smtClean="0">
                <a:latin typeface="Book Antiqua" pitchFamily="18" charset="0"/>
              </a:rPr>
              <a:t>When a detection algorithm determines that a deadlock exists, several alternatives are available. </a:t>
            </a:r>
          </a:p>
          <a:p>
            <a:pPr lvl="1" algn="just">
              <a:buFont typeface="Wingdings" pitchFamily="2" charset="2"/>
              <a:buChar char="§"/>
            </a:pPr>
            <a:r>
              <a:rPr lang="en-US" dirty="0" smtClean="0">
                <a:latin typeface="Book Antiqua" pitchFamily="18" charset="0"/>
              </a:rPr>
              <a:t>One possibility is to inform the operator that a deadlock has occurred and to let the operator deal with the deadlock manually. </a:t>
            </a:r>
          </a:p>
          <a:p>
            <a:pPr lvl="1" algn="just">
              <a:buFont typeface="Wingdings" pitchFamily="2" charset="2"/>
              <a:buChar char="§"/>
            </a:pPr>
            <a:r>
              <a:rPr lang="en-US" dirty="0" smtClean="0">
                <a:latin typeface="Book Antiqua" pitchFamily="18" charset="0"/>
              </a:rPr>
              <a:t>Another possibility is to let the system recover from the deadlock automatically. </a:t>
            </a:r>
          </a:p>
          <a:p>
            <a:pPr lvl="1" algn="just">
              <a:buNone/>
            </a:pPr>
            <a:endParaRPr lang="en-US" dirty="0" smtClean="0">
              <a:latin typeface="Book Antiqua" pitchFamily="18" charset="0"/>
            </a:endParaRPr>
          </a:p>
          <a:p>
            <a:pPr algn="just"/>
            <a:r>
              <a:rPr lang="en-US" dirty="0" smtClean="0">
                <a:latin typeface="Book Antiqua" pitchFamily="18" charset="0"/>
              </a:rPr>
              <a:t>There are two options for breaking a deadlock. </a:t>
            </a:r>
          </a:p>
          <a:p>
            <a:pPr lvl="1" algn="just">
              <a:buFont typeface="Wingdings" pitchFamily="2" charset="2"/>
              <a:buChar char="§"/>
            </a:pPr>
            <a:r>
              <a:rPr lang="en-US" dirty="0" smtClean="0">
                <a:latin typeface="Book Antiqua" pitchFamily="18" charset="0"/>
              </a:rPr>
              <a:t>One is simply to abort one or more processes to break the circular wait. </a:t>
            </a:r>
          </a:p>
          <a:p>
            <a:pPr lvl="1" algn="just">
              <a:buFont typeface="Wingdings" pitchFamily="2" charset="2"/>
              <a:buChar char="§"/>
            </a:pPr>
            <a:r>
              <a:rPr lang="en-US" dirty="0" smtClean="0">
                <a:latin typeface="Book Antiqua" pitchFamily="18" charset="0"/>
              </a:rPr>
              <a:t>The other is to preempt some resources from one or more of the deadlocked processes.</a:t>
            </a:r>
            <a:endParaRPr lang="en-US"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5668963"/>
          </a:xfrm>
        </p:spPr>
        <p:txBody>
          <a:bodyPr>
            <a:normAutofit/>
          </a:bodyPr>
          <a:lstStyle/>
          <a:p>
            <a:pPr marL="514350" indent="-514350" algn="just">
              <a:buAutoNum type="arabicParenR"/>
            </a:pPr>
            <a:r>
              <a:rPr lang="en-US" b="1" dirty="0" smtClean="0">
                <a:latin typeface="Book Antiqua" pitchFamily="18" charset="0"/>
              </a:rPr>
              <a:t>Abort one process at a time until the deadlock cycle is eliminated. </a:t>
            </a:r>
            <a:endParaRPr lang="en-US" b="1" smtClean="0">
              <a:latin typeface="Book Antiqua" pitchFamily="18" charset="0"/>
            </a:endParaRPr>
          </a:p>
          <a:p>
            <a:pPr marL="514350" indent="-514350" algn="just">
              <a:buNone/>
            </a:pPr>
            <a:endParaRPr lang="en-US" b="1" dirty="0" smtClean="0">
              <a:latin typeface="Book Antiqua" pitchFamily="18" charset="0"/>
            </a:endParaRPr>
          </a:p>
          <a:p>
            <a:pPr marL="514350" indent="-514350" algn="just">
              <a:buNone/>
            </a:pPr>
            <a:r>
              <a:rPr lang="en-US" dirty="0" smtClean="0">
                <a:latin typeface="Book Antiqua" pitchFamily="18" charset="0"/>
              </a:rPr>
              <a:t>	This method incurs considerable overhead, since, after each process is aborted, a deadlock-detection algorithm must be invoked to determine whether any processes are still deadlocked. Aborting a process may not be easy. If the process was in the midst of updating a file, terminating it will leave that file in an incorrect state.</a:t>
            </a:r>
            <a:endParaRPr lang="en-US"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629400"/>
          </a:xfrm>
        </p:spPr>
        <p:txBody>
          <a:bodyPr>
            <a:normAutofit fontScale="77500" lnSpcReduction="20000"/>
          </a:bodyPr>
          <a:lstStyle/>
          <a:p>
            <a:pPr algn="just">
              <a:buNone/>
            </a:pPr>
            <a:r>
              <a:rPr lang="en-US" b="1" dirty="0" smtClean="0">
                <a:latin typeface="Book Antiqua" pitchFamily="18" charset="0"/>
              </a:rPr>
              <a:t>2) Resource Preemption</a:t>
            </a:r>
          </a:p>
          <a:p>
            <a:pPr algn="just">
              <a:buNone/>
            </a:pPr>
            <a:r>
              <a:rPr lang="en-US" dirty="0" smtClean="0">
                <a:latin typeface="Book Antiqua" pitchFamily="18" charset="0"/>
              </a:rPr>
              <a:t>	To eliminate deadlocks using resource preemption, we successively preempt some resources from processes and give these resources to other processes until the deadlock cycle is broken. If preemption is required to deal with deadlocks, then three issues need to be addressed:</a:t>
            </a:r>
          </a:p>
          <a:p>
            <a:pPr algn="just">
              <a:buNone/>
            </a:pPr>
            <a:r>
              <a:rPr lang="en-US" b="1" dirty="0" smtClean="0">
                <a:latin typeface="Book Antiqua" pitchFamily="18" charset="0"/>
              </a:rPr>
              <a:t>	1) Selecting a victim. </a:t>
            </a:r>
          </a:p>
          <a:p>
            <a:pPr algn="just">
              <a:buNone/>
            </a:pPr>
            <a:r>
              <a:rPr lang="en-US" b="1" dirty="0" smtClean="0">
                <a:latin typeface="Book Antiqua" pitchFamily="18" charset="0"/>
              </a:rPr>
              <a:t>	</a:t>
            </a:r>
            <a:r>
              <a:rPr lang="en-US" dirty="0" smtClean="0">
                <a:latin typeface="Book Antiqua" pitchFamily="18" charset="0"/>
              </a:rPr>
              <a:t>Which resources and which processes are to be preempted? As in process termination, we must determine the order of preemption to minimize cost. Cost factors may include such parameters as the number of resources a deadlocked process is holding and the amount of time the process has thus far consumed during its execution.</a:t>
            </a:r>
          </a:p>
          <a:p>
            <a:pPr algn="just">
              <a:buNone/>
            </a:pPr>
            <a:r>
              <a:rPr lang="en-US" b="1" dirty="0" smtClean="0">
                <a:latin typeface="Book Antiqua" pitchFamily="18" charset="0"/>
              </a:rPr>
              <a:t>	2) Rollback. </a:t>
            </a:r>
          </a:p>
          <a:p>
            <a:pPr algn="just">
              <a:buNone/>
            </a:pPr>
            <a:r>
              <a:rPr lang="en-US" dirty="0" smtClean="0">
                <a:latin typeface="Book Antiqua" pitchFamily="18" charset="0"/>
              </a:rPr>
              <a:t>	If we preempt a resource from a process, what should be done with that process? Clearly, it cannot continue with its normal execution; it is missing some needed resource. We must roll back the process to some safe state and restart it from that state. </a:t>
            </a:r>
          </a:p>
          <a:p>
            <a:pPr algn="just"/>
            <a:endParaRPr lang="en-US"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rmAutofit fontScale="85000" lnSpcReduction="20000"/>
          </a:bodyPr>
          <a:lstStyle/>
          <a:p>
            <a:pPr algn="just">
              <a:buNone/>
            </a:pPr>
            <a:r>
              <a:rPr lang="en-US" dirty="0" smtClean="0">
                <a:latin typeface="Book Antiqua" pitchFamily="18" charset="0"/>
              </a:rPr>
              <a:t>	Since, in general, it is difficult to determine what a safe state is, the simplest solution is a total rollback: </a:t>
            </a:r>
          </a:p>
          <a:p>
            <a:pPr algn="just">
              <a:buNone/>
            </a:pPr>
            <a:r>
              <a:rPr lang="en-US" dirty="0" smtClean="0">
                <a:latin typeface="Book Antiqua" pitchFamily="18" charset="0"/>
              </a:rPr>
              <a:t>	</a:t>
            </a:r>
            <a:r>
              <a:rPr lang="en-US" b="1" i="1" dirty="0" smtClean="0">
                <a:latin typeface="Book Antiqua" pitchFamily="18" charset="0"/>
              </a:rPr>
              <a:t>Abort the process and then restart it</a:t>
            </a:r>
            <a:r>
              <a:rPr lang="en-US" i="1" dirty="0" smtClean="0">
                <a:latin typeface="Book Antiqua" pitchFamily="18" charset="0"/>
              </a:rPr>
              <a:t>. Although it is more effective to roll back the process only as far as necessary to break the deadlock, this method requires the system to keep more information about the state of all running processes.</a:t>
            </a:r>
          </a:p>
          <a:p>
            <a:pPr algn="just">
              <a:buNone/>
            </a:pPr>
            <a:endParaRPr lang="en-US" dirty="0" smtClean="0">
              <a:latin typeface="Book Antiqua" pitchFamily="18" charset="0"/>
            </a:endParaRPr>
          </a:p>
          <a:p>
            <a:pPr marL="514350" indent="-514350" algn="just">
              <a:buNone/>
            </a:pPr>
            <a:r>
              <a:rPr lang="en-US" b="1" dirty="0" smtClean="0">
                <a:latin typeface="Book Antiqua" pitchFamily="18" charset="0"/>
              </a:rPr>
              <a:t>In which order should we choose to abort?</a:t>
            </a:r>
          </a:p>
          <a:p>
            <a:pPr marL="514350" indent="-514350" algn="just">
              <a:buFont typeface="+mj-lt"/>
              <a:buAutoNum type="arabicPeriod"/>
            </a:pPr>
            <a:r>
              <a:rPr lang="en-US" dirty="0" smtClean="0">
                <a:latin typeface="Book Antiqua" pitchFamily="18" charset="0"/>
              </a:rPr>
              <a:t>Priority of the process</a:t>
            </a:r>
          </a:p>
          <a:p>
            <a:pPr marL="514350" indent="-514350" algn="just">
              <a:buFont typeface="+mj-lt"/>
              <a:buAutoNum type="arabicPeriod"/>
            </a:pPr>
            <a:r>
              <a:rPr lang="en-US" dirty="0" smtClean="0">
                <a:latin typeface="Book Antiqua" pitchFamily="18" charset="0"/>
              </a:rPr>
              <a:t>How long process has computed, and how much longer to completion</a:t>
            </a:r>
          </a:p>
          <a:p>
            <a:pPr marL="514350" indent="-514350" algn="just">
              <a:buFont typeface="+mj-lt"/>
              <a:buAutoNum type="arabicPeriod"/>
            </a:pPr>
            <a:r>
              <a:rPr lang="en-US" dirty="0" smtClean="0">
                <a:latin typeface="Book Antiqua" pitchFamily="18" charset="0"/>
              </a:rPr>
              <a:t>Resources the process has used</a:t>
            </a:r>
          </a:p>
          <a:p>
            <a:pPr marL="514350" indent="-514350" algn="just">
              <a:buFont typeface="+mj-lt"/>
              <a:buAutoNum type="arabicPeriod"/>
            </a:pPr>
            <a:r>
              <a:rPr lang="en-US" dirty="0" smtClean="0">
                <a:latin typeface="Book Antiqua" pitchFamily="18" charset="0"/>
              </a:rPr>
              <a:t>Resources process needs to complete</a:t>
            </a:r>
          </a:p>
          <a:p>
            <a:pPr marL="514350" indent="-514350" algn="just">
              <a:buFont typeface="+mj-lt"/>
              <a:buAutoNum type="arabicPeriod"/>
            </a:pPr>
            <a:r>
              <a:rPr lang="en-US" dirty="0" smtClean="0">
                <a:latin typeface="Book Antiqua" pitchFamily="18" charset="0"/>
              </a:rPr>
              <a:t>How many processes will need to be terminated</a:t>
            </a:r>
          </a:p>
          <a:p>
            <a:pPr marL="514350" indent="-514350" algn="just">
              <a:buFont typeface="+mj-lt"/>
              <a:buAutoNum type="arabicPeriod"/>
            </a:pPr>
            <a:r>
              <a:rPr lang="en-US" dirty="0" smtClean="0">
                <a:latin typeface="Book Antiqua" pitchFamily="18" charset="0"/>
              </a:rPr>
              <a:t>Is process interactive or batch?</a:t>
            </a:r>
          </a:p>
          <a:p>
            <a:pPr algn="just">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745163"/>
          </a:xfrm>
        </p:spPr>
        <p:txBody>
          <a:bodyPr>
            <a:normAutofit/>
          </a:bodyPr>
          <a:lstStyle/>
          <a:p>
            <a:pPr algn="just">
              <a:buNone/>
            </a:pPr>
            <a:r>
              <a:rPr lang="en-US" b="1" dirty="0" smtClean="0">
                <a:latin typeface="Book Antiqua" pitchFamily="18" charset="0"/>
              </a:rPr>
              <a:t>Q1) The wait-for graph is a deadlock detection algorithm that is applicable when</a:t>
            </a:r>
          </a:p>
          <a:p>
            <a:pPr algn="just">
              <a:buNone/>
            </a:pPr>
            <a:r>
              <a:rPr lang="en-US" dirty="0" smtClean="0">
                <a:latin typeface="Book Antiqua" pitchFamily="18" charset="0"/>
              </a:rPr>
              <a:t/>
            </a:r>
            <a:br>
              <a:rPr lang="en-US" dirty="0" smtClean="0">
                <a:latin typeface="Book Antiqua" pitchFamily="18" charset="0"/>
              </a:rPr>
            </a:br>
            <a:r>
              <a:rPr lang="en-US" b="1" dirty="0" smtClean="0">
                <a:latin typeface="Book Antiqua" pitchFamily="18" charset="0"/>
              </a:rPr>
              <a:t>a)All resources have a single instance</a:t>
            </a:r>
            <a:br>
              <a:rPr lang="en-US" b="1" dirty="0" smtClean="0">
                <a:latin typeface="Book Antiqua" pitchFamily="18" charset="0"/>
              </a:rPr>
            </a:br>
            <a:r>
              <a:rPr lang="en-US" dirty="0" smtClean="0">
                <a:latin typeface="Book Antiqua" pitchFamily="18" charset="0"/>
              </a:rPr>
              <a:t>b)All resources have multiple instances</a:t>
            </a:r>
            <a:br>
              <a:rPr lang="en-US" dirty="0" smtClean="0">
                <a:latin typeface="Book Antiqua" pitchFamily="18" charset="0"/>
              </a:rPr>
            </a:br>
            <a:r>
              <a:rPr lang="en-US" dirty="0" smtClean="0">
                <a:latin typeface="Book Antiqua" pitchFamily="18" charset="0"/>
              </a:rPr>
              <a:t>c)All resources have a single 7 multiple instances</a:t>
            </a:r>
          </a:p>
          <a:p>
            <a:pPr algn="just">
              <a:buNone/>
            </a:pPr>
            <a:r>
              <a:rPr lang="en-US" dirty="0" smtClean="0">
                <a:latin typeface="Book Antiqua" pitchFamily="18" charset="0"/>
              </a:rPr>
              <a:t>	d) All of the mentioned</a:t>
            </a:r>
            <a:endParaRPr lang="en-US" dirty="0">
              <a:latin typeface="Book Antiqu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1"/>
            <a:ext cx="8610600" cy="4876800"/>
          </a:xfrm>
        </p:spPr>
        <p:txBody>
          <a:bodyPr>
            <a:normAutofit lnSpcReduction="10000"/>
          </a:bodyPr>
          <a:lstStyle/>
          <a:p>
            <a:pPr algn="just">
              <a:buNone/>
            </a:pPr>
            <a:r>
              <a:rPr lang="en-US" b="1" dirty="0" smtClean="0">
                <a:latin typeface="Book Antiqua" pitchFamily="18" charset="0"/>
              </a:rPr>
              <a:t>Q2) What is the disadvantage of invoking the detection algorithm for every request?</a:t>
            </a:r>
          </a:p>
          <a:p>
            <a:pPr algn="just">
              <a:buNone/>
            </a:pPr>
            <a:endParaRPr lang="en-US" b="1" dirty="0" smtClean="0">
              <a:latin typeface="Book Antiqua" pitchFamily="18" charset="0"/>
            </a:endParaRPr>
          </a:p>
          <a:p>
            <a:pPr>
              <a:buNone/>
            </a:pPr>
            <a:r>
              <a:rPr lang="en-US" dirty="0" smtClean="0">
                <a:latin typeface="Book Antiqua" pitchFamily="18" charset="0"/>
              </a:rPr>
              <a:t>	a) Overhead of the detection algorithm due to consumption of memory</a:t>
            </a:r>
            <a:br>
              <a:rPr lang="en-US" dirty="0" smtClean="0">
                <a:latin typeface="Book Antiqua" pitchFamily="18" charset="0"/>
              </a:rPr>
            </a:br>
            <a:r>
              <a:rPr lang="en-US" dirty="0" smtClean="0">
                <a:latin typeface="Book Antiqua" pitchFamily="18" charset="0"/>
              </a:rPr>
              <a:t>b) Excessive time consumed in the request to be allocated memory</a:t>
            </a:r>
            <a:br>
              <a:rPr lang="en-US" dirty="0" smtClean="0">
                <a:latin typeface="Book Antiqua" pitchFamily="18" charset="0"/>
              </a:rPr>
            </a:br>
            <a:r>
              <a:rPr lang="en-US" dirty="0" smtClean="0">
                <a:latin typeface="Book Antiqua" pitchFamily="18" charset="0"/>
              </a:rPr>
              <a:t>c) </a:t>
            </a:r>
            <a:r>
              <a:rPr lang="en-US" b="1" dirty="0" smtClean="0">
                <a:latin typeface="Book Antiqua" pitchFamily="18" charset="0"/>
              </a:rPr>
              <a:t>Considerable overhead in computation time</a:t>
            </a: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d) All of the mentioned</a:t>
            </a:r>
            <a:endParaRPr lang="en-US"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5364163"/>
          </a:xfrm>
        </p:spPr>
        <p:txBody>
          <a:bodyPr>
            <a:normAutofit fontScale="92500"/>
          </a:bodyPr>
          <a:lstStyle/>
          <a:p>
            <a:pPr algn="just">
              <a:buNone/>
            </a:pPr>
            <a:r>
              <a:rPr lang="en-US" b="1" dirty="0" smtClean="0">
                <a:latin typeface="Book Antiqua" pitchFamily="18" charset="0"/>
              </a:rPr>
              <a:t>Q3) Each request requires that the system consider the _____________ to decide whether the current request can be satisfied or must wait to avoid a future possible deadlock.</a:t>
            </a:r>
          </a:p>
          <a:p>
            <a:pPr algn="just">
              <a:buNone/>
            </a:pPr>
            <a:r>
              <a:rPr lang="en-US" dirty="0" smtClean="0"/>
              <a:t/>
            </a:r>
            <a:br>
              <a:rPr lang="en-US" dirty="0" smtClean="0"/>
            </a:br>
            <a:r>
              <a:rPr lang="en-US" b="1" dirty="0" smtClean="0">
                <a:latin typeface="Book Antiqua" pitchFamily="18" charset="0"/>
              </a:rPr>
              <a:t>a)Resources currently available</a:t>
            </a:r>
          </a:p>
          <a:p>
            <a:pPr algn="just">
              <a:buNone/>
            </a:pPr>
            <a:r>
              <a:rPr lang="en-US" dirty="0" smtClean="0">
                <a:latin typeface="Book Antiqua" pitchFamily="18" charset="0"/>
              </a:rPr>
              <a:t>	b) Processes that have previously been in the system</a:t>
            </a:r>
          </a:p>
          <a:p>
            <a:pPr algn="just">
              <a:buNone/>
            </a:pPr>
            <a:r>
              <a:rPr lang="en-US" dirty="0" smtClean="0">
                <a:latin typeface="Book Antiqua" pitchFamily="18" charset="0"/>
              </a:rPr>
              <a:t>	c) Resources currently allocated to each process</a:t>
            </a:r>
            <a:br>
              <a:rPr lang="en-US" dirty="0" smtClean="0">
                <a:latin typeface="Book Antiqua" pitchFamily="18" charset="0"/>
              </a:rPr>
            </a:br>
            <a:r>
              <a:rPr lang="en-US" dirty="0" smtClean="0">
                <a:latin typeface="Book Antiqua" pitchFamily="18" charset="0"/>
              </a:rPr>
              <a:t>d) Future requests and releases of each process</a:t>
            </a:r>
            <a:endParaRPr lang="en-US"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5592763"/>
          </a:xfrm>
        </p:spPr>
        <p:txBody>
          <a:bodyPr>
            <a:normAutofit fontScale="92500" lnSpcReduction="10000"/>
          </a:bodyPr>
          <a:lstStyle/>
          <a:p>
            <a:pPr>
              <a:buNone/>
            </a:pPr>
            <a:r>
              <a:rPr lang="en-US" b="1" dirty="0" smtClean="0">
                <a:latin typeface="Book Antiqua" pitchFamily="18" charset="0"/>
              </a:rPr>
              <a:t>Single Instance of Each Resource Type</a:t>
            </a:r>
          </a:p>
          <a:p>
            <a:r>
              <a:rPr lang="en-US" b="1" dirty="0" smtClean="0">
                <a:latin typeface="Book Antiqua" pitchFamily="18" charset="0"/>
              </a:rPr>
              <a:t>Maintain wait-for graph</a:t>
            </a: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 Nodes are processes</a:t>
            </a:r>
            <a:br>
              <a:rPr lang="en-US" dirty="0" smtClean="0">
                <a:latin typeface="Book Antiqua" pitchFamily="18" charset="0"/>
              </a:rPr>
            </a:br>
            <a:r>
              <a:rPr lang="en-US" dirty="0" smtClean="0">
                <a:latin typeface="Book Antiqua" pitchFamily="18" charset="0"/>
              </a:rPr>
              <a:t>» Pi → </a:t>
            </a:r>
            <a:r>
              <a:rPr lang="en-US" dirty="0" err="1" smtClean="0">
                <a:latin typeface="Book Antiqua" pitchFamily="18" charset="0"/>
              </a:rPr>
              <a:t>Pj</a:t>
            </a:r>
            <a:r>
              <a:rPr lang="en-US" dirty="0" smtClean="0">
                <a:latin typeface="Book Antiqua" pitchFamily="18" charset="0"/>
              </a:rPr>
              <a:t> if Pi is waiting for </a:t>
            </a:r>
            <a:r>
              <a:rPr lang="en-US" dirty="0" err="1" smtClean="0">
                <a:latin typeface="Book Antiqua" pitchFamily="18" charset="0"/>
              </a:rPr>
              <a:t>Pj</a:t>
            </a:r>
            <a:r>
              <a:rPr lang="en-US" dirty="0" smtClean="0"/>
              <a:t/>
            </a:r>
            <a:br>
              <a:rPr lang="en-US" dirty="0" smtClean="0"/>
            </a:br>
            <a:endParaRPr lang="en-US" dirty="0" smtClean="0"/>
          </a:p>
          <a:p>
            <a:pPr algn="just"/>
            <a:r>
              <a:rPr lang="en-US" dirty="0" smtClean="0">
                <a:latin typeface="Book Antiqua" pitchFamily="18" charset="0"/>
              </a:rPr>
              <a:t>Periodically invoke an algorithm that searches for a cycle in the graph. If there is a cycle, there exists a deadlock</a:t>
            </a:r>
          </a:p>
          <a:p>
            <a:pPr algn="just"/>
            <a:endParaRPr lang="en-US" dirty="0" smtClean="0">
              <a:latin typeface="Book Antiqua" pitchFamily="18" charset="0"/>
            </a:endParaRPr>
          </a:p>
          <a:p>
            <a:pPr algn="just"/>
            <a:r>
              <a:rPr lang="en-US" dirty="0" smtClean="0">
                <a:latin typeface="Book Antiqua" pitchFamily="18" charset="0"/>
              </a:rPr>
              <a:t>An algorithm to detect a cycle in a graph requires an order of n2 operations, where n is the number of vertices in the graph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1"/>
            <a:ext cx="8686800" cy="1447800"/>
          </a:xfrm>
        </p:spPr>
        <p:txBody>
          <a:bodyPr>
            <a:normAutofit lnSpcReduction="10000"/>
          </a:bodyPr>
          <a:lstStyle/>
          <a:p>
            <a:pPr>
              <a:buNone/>
            </a:pPr>
            <a:r>
              <a:rPr lang="en-US" b="1" dirty="0" smtClean="0">
                <a:latin typeface="Book Antiqua" pitchFamily="18" charset="0"/>
              </a:rPr>
              <a:t>Example:</a:t>
            </a:r>
            <a:r>
              <a:rPr lang="en-US" dirty="0" smtClean="0">
                <a:latin typeface="Book Antiqua" pitchFamily="18" charset="0"/>
              </a:rPr>
              <a:t> (a). 'Resource-Allocation Graph' and Corresponding (b). 'Wait-for Graph'</a:t>
            </a:r>
            <a:r>
              <a:rPr lang="en-US" dirty="0" smtClean="0"/>
              <a:t/>
            </a:r>
            <a:br>
              <a:rPr lang="en-US" dirty="0" smtClean="0"/>
            </a:br>
            <a:endParaRPr lang="en-US" dirty="0" smtClean="0">
              <a:latin typeface="Book Antiqua" pitchFamily="18" charset="0"/>
            </a:endParaRPr>
          </a:p>
          <a:p>
            <a:endParaRPr lang="en-US" dirty="0"/>
          </a:p>
        </p:txBody>
      </p:sp>
      <p:pic>
        <p:nvPicPr>
          <p:cNvPr id="4" name="Picture 2" descr="Resource-Allocation Graph and Wait-for Graph"/>
          <p:cNvPicPr>
            <a:picLocks noChangeAspect="1" noChangeArrowheads="1"/>
          </p:cNvPicPr>
          <p:nvPr/>
        </p:nvPicPr>
        <p:blipFill>
          <a:blip r:embed="rId2"/>
          <a:srcRect/>
          <a:stretch>
            <a:fillRect/>
          </a:stretch>
        </p:blipFill>
        <p:spPr bwMode="auto">
          <a:xfrm>
            <a:off x="914400" y="1371600"/>
            <a:ext cx="7543800" cy="414309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943600"/>
          </a:xfrm>
        </p:spPr>
        <p:txBody>
          <a:bodyPr>
            <a:normAutofit/>
          </a:bodyPr>
          <a:lstStyle/>
          <a:p>
            <a:pPr algn="just">
              <a:buNone/>
            </a:pPr>
            <a:r>
              <a:rPr lang="en-US" dirty="0" smtClean="0">
                <a:latin typeface="Book Antiqua" pitchFamily="18" charset="0"/>
              </a:rPr>
              <a:t>Several Instances of a Resource Type</a:t>
            </a:r>
          </a:p>
          <a:p>
            <a:pPr algn="just"/>
            <a:r>
              <a:rPr lang="en-US" b="1" dirty="0" smtClean="0">
                <a:latin typeface="Book Antiqua" pitchFamily="18" charset="0"/>
              </a:rPr>
              <a:t>Available</a:t>
            </a:r>
            <a:r>
              <a:rPr lang="en-US" dirty="0" smtClean="0">
                <a:latin typeface="Book Antiqua" pitchFamily="18" charset="0"/>
              </a:rPr>
              <a:t>: A vector of length m indicates the number of available resources of each type.</a:t>
            </a:r>
          </a:p>
          <a:p>
            <a:pPr algn="just"/>
            <a:r>
              <a:rPr lang="en-US" b="1" dirty="0" smtClean="0">
                <a:latin typeface="Book Antiqua" pitchFamily="18" charset="0"/>
              </a:rPr>
              <a:t>Allocation</a:t>
            </a:r>
            <a:r>
              <a:rPr lang="en-US" dirty="0" smtClean="0">
                <a:latin typeface="Book Antiqua" pitchFamily="18" charset="0"/>
              </a:rPr>
              <a:t>: An n x m matrix defines the number of resources of each type currently allocated to each process.</a:t>
            </a:r>
          </a:p>
          <a:p>
            <a:pPr algn="just"/>
            <a:r>
              <a:rPr lang="en-US" b="1" dirty="0" smtClean="0">
                <a:latin typeface="Book Antiqua" pitchFamily="18" charset="0"/>
              </a:rPr>
              <a:t>Request</a:t>
            </a:r>
            <a:r>
              <a:rPr lang="en-US" dirty="0" smtClean="0">
                <a:latin typeface="Book Antiqua" pitchFamily="18" charset="0"/>
              </a:rPr>
              <a:t>: An n x m matrix indicates the current request of each process. If Request [</a:t>
            </a:r>
            <a:r>
              <a:rPr lang="en-US" dirty="0" err="1" smtClean="0">
                <a:latin typeface="Book Antiqua" pitchFamily="18" charset="0"/>
              </a:rPr>
              <a:t>i</a:t>
            </a:r>
            <a:r>
              <a:rPr lang="en-US" dirty="0" smtClean="0">
                <a:latin typeface="Book Antiqua" pitchFamily="18" charset="0"/>
              </a:rPr>
              <a:t>][j] = k, then process Pi is requesting k more instances of resource type </a:t>
            </a:r>
            <a:r>
              <a:rPr lang="en-US" dirty="0" err="1" smtClean="0">
                <a:latin typeface="Book Antiqua" pitchFamily="18" charset="0"/>
              </a:rPr>
              <a:t>Rj</a:t>
            </a:r>
            <a:r>
              <a:rPr lang="en-US" dirty="0" smtClean="0">
                <a:latin typeface="Book Antiqua"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lnSpcReduction="20000"/>
          </a:bodyPr>
          <a:lstStyle/>
          <a:p>
            <a:pPr>
              <a:buNone/>
            </a:pPr>
            <a:r>
              <a:rPr lang="en-US" b="1" dirty="0" smtClean="0">
                <a:latin typeface="Book Antiqua" pitchFamily="18" charset="0"/>
              </a:rPr>
              <a:t>1. </a:t>
            </a:r>
            <a:r>
              <a:rPr lang="en-US" dirty="0" smtClean="0">
                <a:latin typeface="Book Antiqua" pitchFamily="18" charset="0"/>
              </a:rPr>
              <a:t>Let Work and Finish be vectors of length m and n, respectively Initialize:</a:t>
            </a:r>
          </a:p>
          <a:p>
            <a:pPr>
              <a:buNone/>
            </a:pPr>
            <a:r>
              <a:rPr lang="en-US" dirty="0" smtClean="0">
                <a:latin typeface="Book Antiqua" pitchFamily="18" charset="0"/>
              </a:rPr>
              <a:t>	(a) Work = Available </a:t>
            </a:r>
          </a:p>
          <a:p>
            <a:pPr>
              <a:buNone/>
            </a:pPr>
            <a:r>
              <a:rPr lang="en-US" dirty="0" smtClean="0">
                <a:latin typeface="Book Antiqua" pitchFamily="18" charset="0"/>
              </a:rPr>
              <a:t>	(b) For </a:t>
            </a:r>
            <a:r>
              <a:rPr lang="en-US" dirty="0" err="1" smtClean="0">
                <a:latin typeface="Book Antiqua" pitchFamily="18" charset="0"/>
              </a:rPr>
              <a:t>i</a:t>
            </a:r>
            <a:r>
              <a:rPr lang="en-US" dirty="0" smtClean="0">
                <a:latin typeface="Book Antiqua" pitchFamily="18" charset="0"/>
              </a:rPr>
              <a:t> = 1,2, …, n, if Allocation ≠ 0, then Finish[</a:t>
            </a:r>
            <a:r>
              <a:rPr lang="en-US" dirty="0" err="1" smtClean="0">
                <a:latin typeface="Book Antiqua" pitchFamily="18" charset="0"/>
              </a:rPr>
              <a:t>i</a:t>
            </a:r>
            <a:r>
              <a:rPr lang="en-US" dirty="0" smtClean="0">
                <a:latin typeface="Book Antiqua" pitchFamily="18" charset="0"/>
              </a:rPr>
              <a:t>] = false; otherwise, Finish[</a:t>
            </a:r>
            <a:r>
              <a:rPr lang="en-US" dirty="0" err="1" smtClean="0">
                <a:latin typeface="Book Antiqua" pitchFamily="18" charset="0"/>
              </a:rPr>
              <a:t>i</a:t>
            </a:r>
            <a:r>
              <a:rPr lang="en-US" dirty="0" smtClean="0">
                <a:latin typeface="Book Antiqua" pitchFamily="18" charset="0"/>
              </a:rPr>
              <a:t>] = true </a:t>
            </a:r>
          </a:p>
          <a:p>
            <a:pPr>
              <a:buNone/>
            </a:pPr>
            <a:r>
              <a:rPr lang="en-US" b="1" dirty="0" smtClean="0">
                <a:latin typeface="Book Antiqua" pitchFamily="18" charset="0"/>
              </a:rPr>
              <a:t>2. </a:t>
            </a:r>
            <a:r>
              <a:rPr lang="en-US" dirty="0" smtClean="0">
                <a:latin typeface="Book Antiqua" pitchFamily="18" charset="0"/>
              </a:rPr>
              <a:t>Find an </a:t>
            </a:r>
            <a:r>
              <a:rPr lang="en-US" b="1" dirty="0" smtClean="0">
                <a:latin typeface="Book Antiqua" pitchFamily="18" charset="0"/>
              </a:rPr>
              <a:t>index </a:t>
            </a:r>
            <a:r>
              <a:rPr lang="en-US" b="1" dirty="0" err="1" smtClean="0">
                <a:latin typeface="Book Antiqua" pitchFamily="18" charset="0"/>
              </a:rPr>
              <a:t>i</a:t>
            </a:r>
            <a:r>
              <a:rPr lang="en-US" b="1" dirty="0" smtClean="0">
                <a:latin typeface="Book Antiqua" pitchFamily="18" charset="0"/>
              </a:rPr>
              <a:t> </a:t>
            </a:r>
            <a:r>
              <a:rPr lang="en-US" dirty="0" smtClean="0">
                <a:latin typeface="Book Antiqua" pitchFamily="18" charset="0"/>
              </a:rPr>
              <a:t>such that both: </a:t>
            </a:r>
          </a:p>
          <a:p>
            <a:pPr>
              <a:buNone/>
            </a:pPr>
            <a:r>
              <a:rPr lang="en-US" dirty="0" smtClean="0">
                <a:latin typeface="Book Antiqua" pitchFamily="18" charset="0"/>
              </a:rPr>
              <a:t>	(a) Finish[</a:t>
            </a:r>
            <a:r>
              <a:rPr lang="en-US" dirty="0" err="1" smtClean="0">
                <a:latin typeface="Book Antiqua" pitchFamily="18" charset="0"/>
              </a:rPr>
              <a:t>i</a:t>
            </a:r>
            <a:r>
              <a:rPr lang="en-US" dirty="0" smtClean="0">
                <a:latin typeface="Book Antiqua" pitchFamily="18" charset="0"/>
              </a:rPr>
              <a:t>] == false </a:t>
            </a:r>
          </a:p>
          <a:p>
            <a:pPr>
              <a:buNone/>
            </a:pPr>
            <a:r>
              <a:rPr lang="en-US" dirty="0" smtClean="0">
                <a:latin typeface="Book Antiqua" pitchFamily="18" charset="0"/>
              </a:rPr>
              <a:t>	(b) Request  ≤ Work If no such </a:t>
            </a:r>
            <a:r>
              <a:rPr lang="en-US" dirty="0" err="1" smtClean="0">
                <a:latin typeface="Book Antiqua" pitchFamily="18" charset="0"/>
              </a:rPr>
              <a:t>i</a:t>
            </a:r>
            <a:r>
              <a:rPr lang="en-US" dirty="0" smtClean="0">
                <a:latin typeface="Book Antiqua" pitchFamily="18" charset="0"/>
              </a:rPr>
              <a:t> exists, go to </a:t>
            </a:r>
            <a:r>
              <a:rPr lang="en-US" b="1" dirty="0" smtClean="0">
                <a:latin typeface="Book Antiqua" pitchFamily="18" charset="0"/>
              </a:rPr>
              <a:t>step 4 </a:t>
            </a:r>
          </a:p>
          <a:p>
            <a:pPr>
              <a:buNone/>
            </a:pPr>
            <a:r>
              <a:rPr lang="en-US" b="1" dirty="0" smtClean="0">
                <a:latin typeface="Book Antiqua" pitchFamily="18" charset="0"/>
              </a:rPr>
              <a:t>3. </a:t>
            </a:r>
            <a:r>
              <a:rPr lang="en-US" dirty="0" smtClean="0">
                <a:latin typeface="Book Antiqua" pitchFamily="18" charset="0"/>
              </a:rPr>
              <a:t>Work = Work + Allocation, Finish[</a:t>
            </a:r>
            <a:r>
              <a:rPr lang="en-US" dirty="0" err="1" smtClean="0">
                <a:latin typeface="Book Antiqua" pitchFamily="18" charset="0"/>
              </a:rPr>
              <a:t>i</a:t>
            </a:r>
            <a:r>
              <a:rPr lang="en-US" dirty="0" smtClean="0">
                <a:latin typeface="Book Antiqua" pitchFamily="18" charset="0"/>
              </a:rPr>
              <a:t>] = true go to </a:t>
            </a:r>
            <a:r>
              <a:rPr lang="en-US" b="1" dirty="0" smtClean="0">
                <a:latin typeface="Book Antiqua" pitchFamily="18" charset="0"/>
              </a:rPr>
              <a:t>step 2 </a:t>
            </a:r>
          </a:p>
          <a:p>
            <a:pPr>
              <a:buNone/>
            </a:pPr>
            <a:r>
              <a:rPr lang="en-US" b="1" dirty="0" smtClean="0">
                <a:latin typeface="Book Antiqua" pitchFamily="18" charset="0"/>
              </a:rPr>
              <a:t>4. </a:t>
            </a:r>
            <a:r>
              <a:rPr lang="en-US" dirty="0" smtClean="0">
                <a:latin typeface="Book Antiqua" pitchFamily="18" charset="0"/>
              </a:rPr>
              <a:t>If Finish[</a:t>
            </a:r>
            <a:r>
              <a:rPr lang="en-US" dirty="0" err="1" smtClean="0">
                <a:latin typeface="Book Antiqua" pitchFamily="18" charset="0"/>
              </a:rPr>
              <a:t>i</a:t>
            </a:r>
            <a:r>
              <a:rPr lang="en-US" dirty="0" smtClean="0">
                <a:latin typeface="Book Antiqua" pitchFamily="18" charset="0"/>
              </a:rPr>
              <a:t>] == false, for some </a:t>
            </a:r>
            <a:r>
              <a:rPr lang="en-US" dirty="0" err="1" smtClean="0">
                <a:latin typeface="Book Antiqua" pitchFamily="18" charset="0"/>
              </a:rPr>
              <a:t>i</a:t>
            </a:r>
            <a:r>
              <a:rPr lang="en-US" dirty="0" smtClean="0">
                <a:latin typeface="Book Antiqua" pitchFamily="18" charset="0"/>
              </a:rPr>
              <a:t>, 1 ≤ </a:t>
            </a:r>
            <a:r>
              <a:rPr lang="en-US" dirty="0" err="1" smtClean="0">
                <a:latin typeface="Book Antiqua" pitchFamily="18" charset="0"/>
              </a:rPr>
              <a:t>i</a:t>
            </a:r>
            <a:r>
              <a:rPr lang="en-US" dirty="0" smtClean="0">
                <a:latin typeface="Book Antiqua" pitchFamily="18" charset="0"/>
              </a:rPr>
              <a:t> ≤ n, then the system is in deadlock state. </a:t>
            </a:r>
          </a:p>
          <a:p>
            <a:pPr>
              <a:buNone/>
            </a:pPr>
            <a:r>
              <a:rPr lang="en-US" dirty="0" smtClean="0">
                <a:latin typeface="Book Antiqua" pitchFamily="18" charset="0"/>
              </a:rPr>
              <a:t>	Moreover, if Finish[</a:t>
            </a:r>
            <a:r>
              <a:rPr lang="en-US" dirty="0" err="1" smtClean="0">
                <a:latin typeface="Book Antiqua" pitchFamily="18" charset="0"/>
              </a:rPr>
              <a:t>i</a:t>
            </a:r>
            <a:r>
              <a:rPr lang="en-US" dirty="0" smtClean="0">
                <a:latin typeface="Book Antiqua" pitchFamily="18" charset="0"/>
              </a:rPr>
              <a:t>] == false, then Pi is deadlocked</a:t>
            </a:r>
            <a:endParaRPr lang="en-US" dirty="0">
              <a:latin typeface="Book Antiqu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1"/>
            <a:ext cx="8686800" cy="1981200"/>
          </a:xfrm>
        </p:spPr>
        <p:txBody>
          <a:bodyPr>
            <a:normAutofit fontScale="85000" lnSpcReduction="10000"/>
          </a:bodyPr>
          <a:lstStyle/>
          <a:p>
            <a:r>
              <a:rPr lang="en-US" dirty="0" smtClean="0">
                <a:latin typeface="Book Antiqua" pitchFamily="18" charset="0"/>
              </a:rPr>
              <a:t>Five processes P0 through P4; three resource types A (7 instances), B (2 instances), and C (6 instances)</a:t>
            </a:r>
          </a:p>
          <a:p>
            <a:pPr>
              <a:buNone/>
            </a:pPr>
            <a:endParaRPr lang="en-US" dirty="0" smtClean="0">
              <a:latin typeface="Book Antiqua" pitchFamily="18" charset="0"/>
            </a:endParaRPr>
          </a:p>
          <a:p>
            <a:r>
              <a:rPr lang="en-US" dirty="0" smtClean="0">
                <a:latin typeface="Book Antiqua" pitchFamily="18" charset="0"/>
              </a:rPr>
              <a:t>Snapshot at time T0:</a:t>
            </a:r>
            <a:endParaRPr lang="en-US" dirty="0">
              <a:latin typeface="Book Antiqua" pitchFamily="18" charset="0"/>
            </a:endParaRPr>
          </a:p>
        </p:txBody>
      </p:sp>
      <p:graphicFrame>
        <p:nvGraphicFramePr>
          <p:cNvPr id="4" name="Table 3"/>
          <p:cNvGraphicFramePr>
            <a:graphicFrameLocks noGrp="1"/>
          </p:cNvGraphicFramePr>
          <p:nvPr/>
        </p:nvGraphicFramePr>
        <p:xfrm>
          <a:off x="1828800" y="2438400"/>
          <a:ext cx="5715000" cy="3520440"/>
        </p:xfrm>
        <a:graphic>
          <a:graphicData uri="http://schemas.openxmlformats.org/drawingml/2006/table">
            <a:tbl>
              <a:tblPr/>
              <a:tblGrid>
                <a:gridCol w="1428750"/>
                <a:gridCol w="1428750"/>
                <a:gridCol w="1428750"/>
                <a:gridCol w="1428750"/>
              </a:tblGrid>
              <a:tr h="807720">
                <a:tc>
                  <a:txBody>
                    <a:bodyPr/>
                    <a:lstStyle/>
                    <a:p>
                      <a:pPr algn="ctr"/>
                      <a:r>
                        <a:rPr lang="en-US" b="1" dirty="0" smtClean="0">
                          <a:latin typeface="Book Antiqua" pitchFamily="18" charset="0"/>
                        </a:rPr>
                        <a:t>Allocation</a:t>
                      </a:r>
                      <a:endParaRPr lang="en-US" b="1"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b="1" dirty="0">
                          <a:latin typeface="Book Antiqua" pitchFamily="18" charset="0"/>
                        </a:rPr>
                        <a:t>Request</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b="1" dirty="0">
                          <a:latin typeface="Book Antiqua" pitchFamily="18" charset="0"/>
                        </a:rPr>
                        <a:t>Available</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endParaRPr lang="en-US" b="1" dirty="0">
                        <a:latin typeface="Book Antiqua" pitchFamily="18" charset="0"/>
                      </a:endParaRPr>
                    </a:p>
                  </a:txBody>
                  <a:tcPr>
                    <a:lnL w="9525" cap="flat" cmpd="sng" algn="ctr">
                      <a:solidFill>
                        <a:srgbClr val="CCCCCC"/>
                      </a:solidFill>
                      <a:prstDash val="solid"/>
                      <a:round/>
                      <a:headEnd type="none" w="med" len="med"/>
                      <a:tailEnd type="none" w="med" len="med"/>
                    </a:lnL>
                    <a:lnB w="9525" cap="flat" cmpd="sng" algn="ctr">
                      <a:solidFill>
                        <a:srgbClr val="CCCCCC"/>
                      </a:solidFill>
                      <a:prstDash val="solid"/>
                      <a:round/>
                      <a:headEnd type="none" w="med" len="med"/>
                      <a:tailEnd type="none" w="med" len="med"/>
                    </a:lnB>
                  </a:tcPr>
                </a:tc>
              </a:tr>
              <a:tr h="441960">
                <a:tc>
                  <a:txBody>
                    <a:bodyPr/>
                    <a:lstStyle/>
                    <a:p>
                      <a:pPr algn="ctr"/>
                      <a:r>
                        <a:rPr lang="en-US" b="1" dirty="0" smtClean="0">
                          <a:latin typeface="Book Antiqua" pitchFamily="18" charset="0"/>
                        </a:rPr>
                        <a:t>Process</a:t>
                      </a:r>
                      <a:endParaRPr lang="en-US" b="1"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b="1" dirty="0">
                          <a:latin typeface="Book Antiqua" pitchFamily="18" charset="0"/>
                        </a:rPr>
                        <a:t>A B C</a:t>
                      </a: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b="1" dirty="0">
                          <a:latin typeface="Book Antiqua" pitchFamily="18" charset="0"/>
                        </a:rPr>
                        <a:t>A B C</a:t>
                      </a: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b="1">
                          <a:latin typeface="Book Antiqua" pitchFamily="18" charset="0"/>
                        </a:rPr>
                        <a:t>A B C</a:t>
                      </a:r>
                      <a:endParaRPr lang="en-US">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1960">
                <a:tc>
                  <a:txBody>
                    <a:bodyPr/>
                    <a:lstStyle/>
                    <a:p>
                      <a:pPr algn="ctr"/>
                      <a:r>
                        <a:rPr lang="en-US" dirty="0">
                          <a:latin typeface="Book Antiqua" pitchFamily="18" charset="0"/>
                        </a:rPr>
                        <a:t>P0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0 1 0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r>
              <a:tr h="441960">
                <a:tc>
                  <a:txBody>
                    <a:bodyPr/>
                    <a:lstStyle/>
                    <a:p>
                      <a:pPr algn="ctr"/>
                      <a:r>
                        <a:rPr lang="en-US">
                          <a:latin typeface="Book Antiqua" pitchFamily="18" charset="0"/>
                        </a:rPr>
                        <a:t>P1</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dirty="0">
                          <a:latin typeface="Book Antiqua" pitchFamily="18" charset="0"/>
                        </a:rPr>
                        <a:t>2 0 0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dirty="0">
                          <a:latin typeface="Book Antiqua" pitchFamily="18" charset="0"/>
                        </a:rPr>
                        <a:t>2 0 2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57200">
                <a:tc>
                  <a:txBody>
                    <a:bodyPr/>
                    <a:lstStyle/>
                    <a:p>
                      <a:pPr algn="ctr"/>
                      <a:r>
                        <a:rPr lang="en-US">
                          <a:latin typeface="Book Antiqua" pitchFamily="18" charset="0"/>
                        </a:rPr>
                        <a:t>P2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3 0 3</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r>
              <a:tr h="441960">
                <a:tc>
                  <a:txBody>
                    <a:bodyPr/>
                    <a:lstStyle/>
                    <a:p>
                      <a:pPr algn="ctr"/>
                      <a:r>
                        <a:rPr lang="en-US">
                          <a:latin typeface="Book Antiqua" pitchFamily="18" charset="0"/>
                        </a:rPr>
                        <a:t>P3</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dirty="0">
                          <a:latin typeface="Book Antiqua" pitchFamily="18" charset="0"/>
                        </a:rPr>
                        <a:t>2 1 1</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dirty="0">
                          <a:latin typeface="Book Antiqua" pitchFamily="18" charset="0"/>
                        </a:rPr>
                        <a:t>1 0 0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87680">
                <a:tc>
                  <a:txBody>
                    <a:bodyPr/>
                    <a:lstStyle/>
                    <a:p>
                      <a:pPr algn="ctr"/>
                      <a:r>
                        <a:rPr lang="en-US">
                          <a:latin typeface="Book Antiqua" pitchFamily="18" charset="0"/>
                        </a:rPr>
                        <a:t>P4</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a:latin typeface="Book Antiqua" pitchFamily="18" charset="0"/>
                        </a:rPr>
                        <a:t>0 0 2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a:latin typeface="Book Antiqua" pitchFamily="18" charset="0"/>
                        </a:rPr>
                        <a:t>0 0 2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endParaRPr lang="en-US" dirty="0">
                        <a:latin typeface="Book Antiqua" pitchFamily="18" charset="0"/>
                      </a:endParaRPr>
                    </a:p>
                  </a:txBody>
                  <a:tcPr>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1"/>
            <a:ext cx="8610600" cy="1295399"/>
          </a:xfrm>
        </p:spPr>
        <p:txBody>
          <a:bodyPr>
            <a:normAutofit fontScale="92500" lnSpcReduction="20000"/>
          </a:bodyPr>
          <a:lstStyle/>
          <a:p>
            <a:r>
              <a:rPr lang="en-US" dirty="0" smtClean="0">
                <a:latin typeface="Book Antiqua" pitchFamily="18" charset="0"/>
              </a:rPr>
              <a:t>Sequence &lt;P0, P2, P3, P1, P4&gt; will result in Finish[</a:t>
            </a:r>
            <a:r>
              <a:rPr lang="en-US" dirty="0" err="1" smtClean="0">
                <a:latin typeface="Book Antiqua" pitchFamily="18" charset="0"/>
              </a:rPr>
              <a:t>i</a:t>
            </a:r>
            <a:r>
              <a:rPr lang="en-US" dirty="0" smtClean="0">
                <a:latin typeface="Book Antiqua" pitchFamily="18" charset="0"/>
              </a:rPr>
              <a:t>] = true for all I</a:t>
            </a:r>
          </a:p>
          <a:p>
            <a:r>
              <a:rPr lang="en-US" dirty="0" smtClean="0">
                <a:latin typeface="Book Antiqua" pitchFamily="18" charset="0"/>
              </a:rPr>
              <a:t>P2 requests an additional instance of type C</a:t>
            </a:r>
            <a:endParaRPr lang="en-US" dirty="0">
              <a:latin typeface="Book Antiqua" pitchFamily="18" charset="0"/>
            </a:endParaRPr>
          </a:p>
        </p:txBody>
      </p:sp>
      <p:graphicFrame>
        <p:nvGraphicFramePr>
          <p:cNvPr id="4" name="Table 3"/>
          <p:cNvGraphicFramePr>
            <a:graphicFrameLocks noGrp="1"/>
          </p:cNvGraphicFramePr>
          <p:nvPr/>
        </p:nvGraphicFramePr>
        <p:xfrm>
          <a:off x="2438400" y="1752600"/>
          <a:ext cx="3962400" cy="2476500"/>
        </p:xfrm>
        <a:graphic>
          <a:graphicData uri="http://schemas.openxmlformats.org/drawingml/2006/table">
            <a:tbl>
              <a:tblPr/>
              <a:tblGrid>
                <a:gridCol w="1981200"/>
                <a:gridCol w="1981200"/>
              </a:tblGrid>
              <a:tr h="544599">
                <a:tc>
                  <a:txBody>
                    <a:bodyPr/>
                    <a:lstStyle/>
                    <a:p>
                      <a:pPr algn="ctr"/>
                      <a:r>
                        <a:rPr lang="en-US" sz="2000" dirty="0">
                          <a:latin typeface="Book Antiqua" pitchFamily="18" charset="0"/>
                        </a:rPr>
                        <a:t/>
                      </a:r>
                      <a:br>
                        <a:rPr lang="en-US" sz="2000" dirty="0">
                          <a:latin typeface="Book Antiqua" pitchFamily="18" charset="0"/>
                        </a:rPr>
                      </a:br>
                      <a:r>
                        <a:rPr lang="en-US" sz="2000" b="1" dirty="0">
                          <a:latin typeface="Book Antiqua" pitchFamily="18" charset="0"/>
                        </a:rPr>
                        <a:t>Request</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endParaRPr lang="en-US" sz="2000">
                        <a:latin typeface="Book Antiqua" pitchFamily="18" charset="0"/>
                      </a:endParaRPr>
                    </a:p>
                  </a:txBody>
                  <a:tcPr>
                    <a:lnL w="9525" cap="flat" cmpd="sng" algn="ctr">
                      <a:solidFill>
                        <a:srgbClr val="CCCCCC"/>
                      </a:solidFill>
                      <a:prstDash val="solid"/>
                      <a:round/>
                      <a:headEnd type="none" w="med" len="med"/>
                      <a:tailEnd type="none" w="med" len="med"/>
                    </a:lnL>
                    <a:lnB w="9525" cap="flat" cmpd="sng" algn="ctr">
                      <a:solidFill>
                        <a:srgbClr val="CCCCCC"/>
                      </a:solidFill>
                      <a:prstDash val="solid"/>
                      <a:round/>
                      <a:headEnd type="none" w="med" len="med"/>
                      <a:tailEnd type="none" w="med" len="med"/>
                    </a:lnB>
                  </a:tcPr>
                </a:tc>
              </a:tr>
              <a:tr h="297988">
                <a:tc>
                  <a:txBody>
                    <a:bodyPr/>
                    <a:lstStyle/>
                    <a:p>
                      <a:pPr algn="ctr"/>
                      <a:r>
                        <a:rPr lang="en-US" sz="2000" b="1" dirty="0" smtClean="0">
                          <a:latin typeface="Book Antiqua" pitchFamily="18" charset="0"/>
                        </a:rPr>
                        <a:t>Process</a:t>
                      </a:r>
                      <a:endParaRPr lang="en-US" sz="2000" b="1"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sz="2000" b="1" dirty="0">
                          <a:latin typeface="Book Antiqua" pitchFamily="18" charset="0"/>
                        </a:rPr>
                        <a:t>A B C</a:t>
                      </a:r>
                      <a:endParaRPr lang="en-US" sz="2000"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r>
              <a:tr h="297988">
                <a:tc>
                  <a:txBody>
                    <a:bodyPr/>
                    <a:lstStyle/>
                    <a:p>
                      <a:pPr algn="ctr"/>
                      <a:r>
                        <a:rPr lang="en-US" sz="2000" dirty="0">
                          <a:latin typeface="Book Antiqua" pitchFamily="18" charset="0"/>
                        </a:rPr>
                        <a:t>P1</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2000" dirty="0">
                          <a:latin typeface="Book Antiqua" pitchFamily="18" charset="0"/>
                        </a:rPr>
                        <a:t>2 0 0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7988">
                <a:tc>
                  <a:txBody>
                    <a:bodyPr/>
                    <a:lstStyle/>
                    <a:p>
                      <a:pPr algn="ctr"/>
                      <a:r>
                        <a:rPr lang="en-US" sz="2000">
                          <a:latin typeface="Book Antiqua" pitchFamily="18" charset="0"/>
                        </a:rPr>
                        <a:t>P2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sz="2000" dirty="0">
                          <a:latin typeface="Book Antiqua" pitchFamily="18" charset="0"/>
                        </a:rPr>
                        <a:t>3 0 3</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r>
              <a:tr h="297988">
                <a:tc>
                  <a:txBody>
                    <a:bodyPr/>
                    <a:lstStyle/>
                    <a:p>
                      <a:pPr algn="ctr"/>
                      <a:r>
                        <a:rPr lang="en-US" sz="2000">
                          <a:latin typeface="Book Antiqua" pitchFamily="18" charset="0"/>
                        </a:rPr>
                        <a:t>P3</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2000" dirty="0">
                          <a:latin typeface="Book Antiqua" pitchFamily="18" charset="0"/>
                        </a:rPr>
                        <a:t>2 1 1</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7988">
                <a:tc>
                  <a:txBody>
                    <a:bodyPr/>
                    <a:lstStyle/>
                    <a:p>
                      <a:pPr algn="ctr"/>
                      <a:r>
                        <a:rPr lang="en-US" sz="2000">
                          <a:latin typeface="Book Antiqua" pitchFamily="18" charset="0"/>
                        </a:rPr>
                        <a:t>P4</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sz="2000" dirty="0">
                          <a:latin typeface="Book Antiqua" pitchFamily="18" charset="0"/>
                        </a:rPr>
                        <a:t>0 0 2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r>
            </a:tbl>
          </a:graphicData>
        </a:graphic>
      </p:graphicFrame>
      <p:sp>
        <p:nvSpPr>
          <p:cNvPr id="5" name="Content Placeholder 2"/>
          <p:cNvSpPr txBox="1">
            <a:spLocks/>
          </p:cNvSpPr>
          <p:nvPr/>
        </p:nvSpPr>
        <p:spPr>
          <a:xfrm>
            <a:off x="228600" y="4343400"/>
            <a:ext cx="8610600" cy="2362200"/>
          </a:xfrm>
          <a:prstGeom prst="rect">
            <a:avLst/>
          </a:prstGeom>
        </p:spPr>
        <p:txBody>
          <a:bodyPr vert="horz" lIns="91440" tIns="45720" rIns="91440" bIns="45720" rtlCol="0">
            <a:normAutofit fontScale="85000" lnSpcReduction="20000"/>
          </a:bodyPr>
          <a:lstStyle/>
          <a:p>
            <a:pPr marL="342900" lvl="0" indent="-342900">
              <a:spcBef>
                <a:spcPct val="20000"/>
              </a:spcBef>
              <a:buFont typeface="Arial" pitchFamily="34" charset="0"/>
              <a:buChar char="•"/>
            </a:pPr>
            <a:r>
              <a:rPr lang="en-US" sz="3200" b="1" dirty="0" smtClean="0">
                <a:latin typeface="Book Antiqua" pitchFamily="18" charset="0"/>
              </a:rPr>
              <a:t> State of system?</a:t>
            </a:r>
          </a:p>
          <a:p>
            <a:pPr marL="800100" lvl="1" indent="-342900">
              <a:spcBef>
                <a:spcPct val="20000"/>
              </a:spcBef>
              <a:buFont typeface="Wingdings" pitchFamily="2" charset="2"/>
              <a:buChar char="§"/>
            </a:pPr>
            <a:r>
              <a:rPr lang="en-US" sz="3200" dirty="0" smtClean="0">
                <a:latin typeface="Book Antiqua" pitchFamily="18" charset="0"/>
              </a:rPr>
              <a:t>Can reclaim resources held by process P0, but insufficient resources to fulfill other processes; requests</a:t>
            </a:r>
          </a:p>
          <a:p>
            <a:pPr marL="800100" lvl="1" indent="-342900">
              <a:spcBef>
                <a:spcPct val="20000"/>
              </a:spcBef>
              <a:buFont typeface="Wingdings" pitchFamily="2" charset="2"/>
              <a:buChar char="§"/>
            </a:pPr>
            <a:r>
              <a:rPr lang="en-US" sz="3200" dirty="0" smtClean="0">
                <a:latin typeface="Book Antiqua" pitchFamily="18" charset="0"/>
              </a:rPr>
              <a:t>Deadlock exists, consisting of processes P1, P2, P3, and P4</a:t>
            </a:r>
            <a:endParaRPr kumimoji="0" lang="en-US" sz="3200" b="0" i="0" u="none" strike="noStrike" kern="1200" cap="none" spc="0" normalizeH="0" baseline="0" noProof="0" dirty="0">
              <a:ln>
                <a:noFill/>
              </a:ln>
              <a:solidFill>
                <a:schemeClr val="tx1"/>
              </a:solidFill>
              <a:effectLst/>
              <a:uLnTx/>
              <a:uFillTx/>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latin typeface="Book Antiqua" pitchFamily="18" charset="0"/>
              </a:rPr>
              <a:t>Detection-Algorithm Usage</a:t>
            </a:r>
            <a:endParaRPr lang="en-US" b="1" dirty="0">
              <a:latin typeface="Book Antiqua" pitchFamily="18" charset="0"/>
            </a:endParaRPr>
          </a:p>
        </p:txBody>
      </p:sp>
      <p:sp>
        <p:nvSpPr>
          <p:cNvPr id="3" name="Content Placeholder 2"/>
          <p:cNvSpPr>
            <a:spLocks noGrp="1"/>
          </p:cNvSpPr>
          <p:nvPr>
            <p:ph idx="1"/>
          </p:nvPr>
        </p:nvSpPr>
        <p:spPr>
          <a:xfrm>
            <a:off x="457200" y="1143000"/>
            <a:ext cx="8229600" cy="4953000"/>
          </a:xfrm>
        </p:spPr>
        <p:txBody>
          <a:bodyPr>
            <a:normAutofit fontScale="92500"/>
          </a:bodyPr>
          <a:lstStyle/>
          <a:p>
            <a:r>
              <a:rPr lang="en-US" dirty="0" smtClean="0">
                <a:latin typeface="Book Antiqua" pitchFamily="18" charset="0"/>
              </a:rPr>
              <a:t>When, and how often, to invoke depends on:</a:t>
            </a:r>
          </a:p>
          <a:p>
            <a:pPr lvl="1">
              <a:buFont typeface="Wingdings" pitchFamily="2" charset="2"/>
              <a:buChar char="§"/>
            </a:pPr>
            <a:r>
              <a:rPr lang="en-US" dirty="0" smtClean="0">
                <a:latin typeface="Book Antiqua" pitchFamily="18" charset="0"/>
              </a:rPr>
              <a:t>How often a deadlock is likely to occur?</a:t>
            </a:r>
          </a:p>
          <a:p>
            <a:pPr lvl="1">
              <a:buFont typeface="Wingdings" pitchFamily="2" charset="2"/>
              <a:buChar char="§"/>
            </a:pPr>
            <a:r>
              <a:rPr lang="en-US" dirty="0" smtClean="0">
                <a:latin typeface="Book Antiqua" pitchFamily="18" charset="0"/>
              </a:rPr>
              <a:t>How many processes will need to be rolled back?</a:t>
            </a:r>
            <a:br>
              <a:rPr lang="en-US" dirty="0" smtClean="0">
                <a:latin typeface="Book Antiqua" pitchFamily="18" charset="0"/>
              </a:rPr>
            </a:br>
            <a:r>
              <a:rPr lang="en-US" dirty="0" smtClean="0">
                <a:latin typeface="Book Antiqua" pitchFamily="18" charset="0"/>
              </a:rPr>
              <a:t>	one for each disjoint cycle</a:t>
            </a:r>
          </a:p>
          <a:p>
            <a:pPr lvl="1">
              <a:buNone/>
            </a:pPr>
            <a:endParaRPr lang="en-US" dirty="0" smtClean="0">
              <a:latin typeface="Book Antiqua" pitchFamily="18" charset="0"/>
            </a:endParaRPr>
          </a:p>
          <a:p>
            <a:pPr algn="just"/>
            <a:r>
              <a:rPr lang="en-US" dirty="0" smtClean="0">
                <a:latin typeface="Book Antiqua" pitchFamily="18" charset="0"/>
              </a:rPr>
              <a:t>If detection algorithm is invoked arbitrarily, there may be many cycles in the resource graph and so we would not be able to tell which of the many deadlocked processes “caused” the deadlock.</a:t>
            </a:r>
            <a:endParaRPr lang="en-US"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fontScale="85000" lnSpcReduction="10000"/>
          </a:bodyPr>
          <a:lstStyle/>
          <a:p>
            <a:pPr>
              <a:buNone/>
            </a:pPr>
            <a:r>
              <a:rPr lang="en-US" b="1" dirty="0" smtClean="0">
                <a:latin typeface="Book Antiqua" pitchFamily="18" charset="0"/>
              </a:rPr>
              <a:t>4) Detection and Recovery</a:t>
            </a:r>
          </a:p>
          <a:p>
            <a:pPr algn="just">
              <a:buNone/>
            </a:pPr>
            <a:r>
              <a:rPr lang="en-US" dirty="0" smtClean="0"/>
              <a:t>	</a:t>
            </a:r>
            <a:r>
              <a:rPr lang="en-US" dirty="0" smtClean="0">
                <a:latin typeface="Book Antiqua" pitchFamily="18" charset="0"/>
              </a:rPr>
              <a:t>When the system is in deadlock then one method is to inform the operates and then operator deal with deadlock manually and the second method is system will automatically recover from deadlock. There are two ways to recover from deadlock.</a:t>
            </a:r>
          </a:p>
          <a:p>
            <a:pPr lvl="1" algn="just">
              <a:buFont typeface="Wingdings" pitchFamily="2" charset="2"/>
              <a:buChar char="§"/>
            </a:pPr>
            <a:r>
              <a:rPr lang="en-US" b="1" dirty="0" smtClean="0">
                <a:latin typeface="Book Antiqua" pitchFamily="18" charset="0"/>
              </a:rPr>
              <a:t>Process termination</a:t>
            </a:r>
          </a:p>
          <a:p>
            <a:pPr lvl="1" algn="just">
              <a:buNone/>
            </a:pPr>
            <a:r>
              <a:rPr lang="en-US" dirty="0" smtClean="0">
                <a:latin typeface="Book Antiqua" pitchFamily="18" charset="0"/>
              </a:rPr>
              <a:t>	Deadlock can be eliminated by aborting a process. Abort all deadlock process. Abort is processed at a time until the deadlock cycle is eliminated. This can help to recover the system from file deadlock.</a:t>
            </a:r>
          </a:p>
          <a:p>
            <a:pPr lvl="1" algn="just">
              <a:buFont typeface="Wingdings" pitchFamily="2" charset="2"/>
              <a:buChar char="§"/>
            </a:pPr>
            <a:r>
              <a:rPr lang="en-US" b="1" dirty="0" smtClean="0">
                <a:latin typeface="Book Antiqua" pitchFamily="18" charset="0"/>
              </a:rPr>
              <a:t>Resources preemption</a:t>
            </a:r>
          </a:p>
          <a:p>
            <a:pPr lvl="1" algn="just">
              <a:buNone/>
            </a:pPr>
            <a:r>
              <a:rPr lang="en-US" dirty="0" smtClean="0">
                <a:latin typeface="Book Antiqua" pitchFamily="18" charset="0"/>
              </a:rPr>
              <a:t>	To eliminate deadlock using resources preemption, we prompt the same resources pass processes and give these resources to another process until the deadlock cycle is broken. Here a process is partially rollback until the last checkpoint or and hence detection algorithm is executed.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Words>
  <Application>Microsoft Office PowerPoint</Application>
  <PresentationFormat>On-screen Show (4:3)</PresentationFormat>
  <Paragraphs>117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Deadlock Detection</vt:lpstr>
      <vt:lpstr>Slide 2</vt:lpstr>
      <vt:lpstr>Slide 3</vt:lpstr>
      <vt:lpstr>Slide 4</vt:lpstr>
      <vt:lpstr>Slide 5</vt:lpstr>
      <vt:lpstr>Slide 6</vt:lpstr>
      <vt:lpstr>Slide 7</vt:lpstr>
      <vt:lpstr>Detection-Algorithm Usage</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 Detection</dc:title>
  <dc:creator>This Pc</dc:creator>
  <cp:lastModifiedBy>This Pc</cp:lastModifiedBy>
  <cp:revision>1</cp:revision>
  <dcterms:created xsi:type="dcterms:W3CDTF">2021-03-31T07:45:32Z</dcterms:created>
  <dcterms:modified xsi:type="dcterms:W3CDTF">2021-03-31T07:46:24Z</dcterms:modified>
</cp:coreProperties>
</file>