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372-B201-75D2-30AA-BEA991ED9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C0B94-B5EF-D0E7-7940-9217124C0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D9622B-991A-6044-0321-1ED89134035B}"/>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5" name="Footer Placeholder 4">
            <a:extLst>
              <a:ext uri="{FF2B5EF4-FFF2-40B4-BE49-F238E27FC236}">
                <a16:creationId xmlns:a16="http://schemas.microsoft.com/office/drawing/2014/main" id="{6DB23819-8647-4BBD-C944-7FAFBFABE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5FE2B-A577-5F99-244B-04CC8221ED63}"/>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163319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AE35-C440-C30C-3978-AE31C5136D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6D2D5-5A56-E3B5-FD3B-503F14CD61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F7E6D-A2FF-BFF4-8595-714B8B5B7FF0}"/>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5" name="Footer Placeholder 4">
            <a:extLst>
              <a:ext uri="{FF2B5EF4-FFF2-40B4-BE49-F238E27FC236}">
                <a16:creationId xmlns:a16="http://schemas.microsoft.com/office/drawing/2014/main" id="{BB088C22-B70F-5289-F859-8B95AFF98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282DC-3D4F-14AC-B297-5C7035EA949F}"/>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143360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991921-3826-5887-94AF-EED520EE1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CB1920-1546-CB59-C765-E384EEBB1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533CA-EBEC-ADBB-D740-2914EC0FB4DC}"/>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5" name="Footer Placeholder 4">
            <a:extLst>
              <a:ext uri="{FF2B5EF4-FFF2-40B4-BE49-F238E27FC236}">
                <a16:creationId xmlns:a16="http://schemas.microsoft.com/office/drawing/2014/main" id="{827FD221-57C2-A8DF-F6F8-FECCFE4FA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BEDBF-E9EC-951D-C370-F93A5E1A5169}"/>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180728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D50B-AF1B-B250-AEC7-61D1716406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2E2EBC-7EB2-9AFE-54AE-9D3F15365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654C5-15FE-9FCB-3259-3896D9FB6D1F}"/>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5" name="Footer Placeholder 4">
            <a:extLst>
              <a:ext uri="{FF2B5EF4-FFF2-40B4-BE49-F238E27FC236}">
                <a16:creationId xmlns:a16="http://schemas.microsoft.com/office/drawing/2014/main" id="{2291ACFC-A350-8997-FF38-4A8CB410C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9B055-6526-E229-CA29-4DA490B78B0D}"/>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417864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6EF5-56B7-831F-85DB-428B47AFB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89E597-E97A-63A6-F20F-79983C51C2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6D576-70E8-8FA4-F37E-2F8C40D3A3FB}"/>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5" name="Footer Placeholder 4">
            <a:extLst>
              <a:ext uri="{FF2B5EF4-FFF2-40B4-BE49-F238E27FC236}">
                <a16:creationId xmlns:a16="http://schemas.microsoft.com/office/drawing/2014/main" id="{2FFF14E1-F73F-AE32-A34E-4F9021689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DE350-B3F9-8FEC-F594-FFC92F45E9FD}"/>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272493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ECC2-9C4D-1319-A2F0-1B8BD308C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C7591-FFDA-110A-2C41-A478C6EC2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BC333F-EEA6-6E76-9C70-EFA493C5A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790F20-BFC0-5BCE-6522-5D2AC98640FE}"/>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6" name="Footer Placeholder 5">
            <a:extLst>
              <a:ext uri="{FF2B5EF4-FFF2-40B4-BE49-F238E27FC236}">
                <a16:creationId xmlns:a16="http://schemas.microsoft.com/office/drawing/2014/main" id="{CF1C7B72-D3F7-3414-DF76-A70FDA3764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A84DE9-19E6-48C2-3527-A654F1333CBD}"/>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165179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0E75-2EE4-75CE-468F-94F6B85AB8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230058-3A86-686B-477D-8F110C229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7CC43-3869-D6CA-8793-37D9D7E8A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6227F6-664F-B2AD-6DA6-32BAA16DE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73CBF-C566-6002-7CE9-6FDA88CAD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7461AC-DA56-9610-C0D0-D4DC8468E2AA}"/>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8" name="Footer Placeholder 7">
            <a:extLst>
              <a:ext uri="{FF2B5EF4-FFF2-40B4-BE49-F238E27FC236}">
                <a16:creationId xmlns:a16="http://schemas.microsoft.com/office/drawing/2014/main" id="{736DA353-D729-E00D-0C5F-6134F7AE01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45366F-F159-B35B-C5C0-0ADCD1A1F1F3}"/>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47707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8EEF-CDD7-1FB8-E280-3FE2CB0942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EABAFD-6143-0A0C-BA3C-8D23414B0AD2}"/>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4" name="Footer Placeholder 3">
            <a:extLst>
              <a:ext uri="{FF2B5EF4-FFF2-40B4-BE49-F238E27FC236}">
                <a16:creationId xmlns:a16="http://schemas.microsoft.com/office/drawing/2014/main" id="{B8111682-6942-EE7F-3DE4-CA25F1F9D7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50F823-129E-4B74-B5E3-58DE7DB0CF7C}"/>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329002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7B3C5-21B3-8A66-0CC7-7778EAA8A5C2}"/>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3" name="Footer Placeholder 2">
            <a:extLst>
              <a:ext uri="{FF2B5EF4-FFF2-40B4-BE49-F238E27FC236}">
                <a16:creationId xmlns:a16="http://schemas.microsoft.com/office/drawing/2014/main" id="{DE82D8C9-2837-D5BA-CBC3-4B82943AF2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5DBDF6-9048-D65B-7194-B19057FEF64C}"/>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410408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10E2-6EAD-83E0-0C3D-64FFAFAE7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C76D1B-DA78-64BD-D6A0-78DC8CA1E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71C2F8-F700-1EF3-2B69-41DBE5497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AB92C-2BDD-89FF-793D-E99E78A79584}"/>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6" name="Footer Placeholder 5">
            <a:extLst>
              <a:ext uri="{FF2B5EF4-FFF2-40B4-BE49-F238E27FC236}">
                <a16:creationId xmlns:a16="http://schemas.microsoft.com/office/drawing/2014/main" id="{EB6D1418-1DEA-20AA-24D2-F20960111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5F540-3C9A-5AC2-CB7A-E95C4FE23B71}"/>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135542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DCE2-B712-261C-7661-C38548C9B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E37390-C16B-4DB1-25CD-47DE5713A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EAED67-3580-308E-6019-BA7E43194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32B30-726D-2AE3-A164-F778B430BE59}"/>
              </a:ext>
            </a:extLst>
          </p:cNvPr>
          <p:cNvSpPr>
            <a:spLocks noGrp="1"/>
          </p:cNvSpPr>
          <p:nvPr>
            <p:ph type="dt" sz="half" idx="10"/>
          </p:nvPr>
        </p:nvSpPr>
        <p:spPr/>
        <p:txBody>
          <a:bodyPr/>
          <a:lstStyle/>
          <a:p>
            <a:fld id="{83751343-3EA9-4A3A-BEB8-A01C9D532FA9}" type="datetimeFigureOut">
              <a:rPr lang="en-IN" smtClean="0"/>
              <a:t>28-02-2024</a:t>
            </a:fld>
            <a:endParaRPr lang="en-IN"/>
          </a:p>
        </p:txBody>
      </p:sp>
      <p:sp>
        <p:nvSpPr>
          <p:cNvPr id="6" name="Footer Placeholder 5">
            <a:extLst>
              <a:ext uri="{FF2B5EF4-FFF2-40B4-BE49-F238E27FC236}">
                <a16:creationId xmlns:a16="http://schemas.microsoft.com/office/drawing/2014/main" id="{76414035-E4A1-4ABE-D343-E34D69BA0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13D8FE-04EB-6DA5-3565-A6E646AAB2F8}"/>
              </a:ext>
            </a:extLst>
          </p:cNvPr>
          <p:cNvSpPr>
            <a:spLocks noGrp="1"/>
          </p:cNvSpPr>
          <p:nvPr>
            <p:ph type="sldNum" sz="quarter" idx="12"/>
          </p:nvPr>
        </p:nvSpPr>
        <p:spPr/>
        <p:txBody>
          <a:bodyPr/>
          <a:lstStyle/>
          <a:p>
            <a:fld id="{09DAF4C8-2E94-4542-8976-2D86338AAF8B}" type="slidenum">
              <a:rPr lang="en-IN" smtClean="0"/>
              <a:t>‹#›</a:t>
            </a:fld>
            <a:endParaRPr lang="en-IN"/>
          </a:p>
        </p:txBody>
      </p:sp>
    </p:spTree>
    <p:extLst>
      <p:ext uri="{BB962C8B-B14F-4D97-AF65-F5344CB8AC3E}">
        <p14:creationId xmlns:p14="http://schemas.microsoft.com/office/powerpoint/2010/main" val="265767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26CFD-73A6-9642-F301-FF86931C3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6E0E5-5C00-76D4-6E0D-C9B96698D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8A321-A5C8-844C-34B8-3265B2CB4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51343-3EA9-4A3A-BEB8-A01C9D532FA9}" type="datetimeFigureOut">
              <a:rPr lang="en-IN" smtClean="0"/>
              <a:t>28-02-2024</a:t>
            </a:fld>
            <a:endParaRPr lang="en-IN"/>
          </a:p>
        </p:txBody>
      </p:sp>
      <p:sp>
        <p:nvSpPr>
          <p:cNvPr id="5" name="Footer Placeholder 4">
            <a:extLst>
              <a:ext uri="{FF2B5EF4-FFF2-40B4-BE49-F238E27FC236}">
                <a16:creationId xmlns:a16="http://schemas.microsoft.com/office/drawing/2014/main" id="{9377D41C-C52F-6A2C-2AE5-65EBED3EB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DB9BB4-91FB-E962-B082-472C822ED5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AF4C8-2E94-4542-8976-2D86338AAF8B}" type="slidenum">
              <a:rPr lang="en-IN" smtClean="0"/>
              <a:t>‹#›</a:t>
            </a:fld>
            <a:endParaRPr lang="en-IN"/>
          </a:p>
        </p:txBody>
      </p:sp>
    </p:spTree>
    <p:extLst>
      <p:ext uri="{BB962C8B-B14F-4D97-AF65-F5344CB8AC3E}">
        <p14:creationId xmlns:p14="http://schemas.microsoft.com/office/powerpoint/2010/main" val="71677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CB2-3261-8D9C-6413-C14B83091EBE}"/>
              </a:ext>
            </a:extLst>
          </p:cNvPr>
          <p:cNvSpPr>
            <a:spLocks noGrp="1"/>
          </p:cNvSpPr>
          <p:nvPr>
            <p:ph type="ctrTitle"/>
          </p:nvPr>
        </p:nvSpPr>
        <p:spPr/>
        <p:txBody>
          <a:bodyPr>
            <a:normAutofit/>
          </a:bodyPr>
          <a:lstStyle/>
          <a:p>
            <a:pPr>
              <a:lnSpc>
                <a:spcPct val="150000"/>
              </a:lnSpc>
            </a:pP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 PROCESS COMMUNICATION</a:t>
            </a:r>
          </a:p>
        </p:txBody>
      </p:sp>
    </p:spTree>
    <p:extLst>
      <p:ext uri="{BB962C8B-B14F-4D97-AF65-F5344CB8AC3E}">
        <p14:creationId xmlns:p14="http://schemas.microsoft.com/office/powerpoint/2010/main" val="130833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7EC6-BF8B-55CB-A493-226F40CF251D}"/>
              </a:ext>
            </a:extLst>
          </p:cNvPr>
          <p:cNvSpPr>
            <a:spLocks noGrp="1"/>
          </p:cNvSpPr>
          <p:nvPr>
            <p:ph type="title"/>
          </p:nvPr>
        </p:nvSpPr>
        <p:spPr/>
        <p:txBody>
          <a:bodyPr/>
          <a:lstStyle/>
          <a:p>
            <a:r>
              <a:rPr lang="en-IN" b="1" i="0" dirty="0">
                <a:solidFill>
                  <a:srgbClr val="000000"/>
                </a:solidFill>
                <a:effectLst/>
                <a:latin typeface="inter-bold"/>
              </a:rPr>
              <a:t>Pipes</a:t>
            </a:r>
            <a:br>
              <a:rPr lang="en-IN"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0FEAC15F-4AA6-7100-45F6-9D42AD1A50B4}"/>
              </a:ext>
            </a:extLst>
          </p:cNvPr>
          <p:cNvSpPr>
            <a:spLocks noGrp="1"/>
          </p:cNvSpPr>
          <p:nvPr>
            <p:ph idx="1"/>
          </p:nvPr>
        </p:nvSpPr>
        <p:spPr/>
        <p:txBody>
          <a:bodyPr>
            <a:normAutofit lnSpcReduction="10000"/>
          </a:bodyPr>
          <a:lstStyle/>
          <a:p>
            <a:pPr algn="just">
              <a:lnSpc>
                <a:spcPct val="200000"/>
              </a:lnSpc>
            </a:pPr>
            <a:r>
              <a:rPr lang="en-US" sz="2400" b="0" i="0" dirty="0">
                <a:solidFill>
                  <a:srgbClr val="333333"/>
                </a:solidFill>
                <a:effectLst/>
                <a:latin typeface="Times New Roman" panose="02020603050405020304" pitchFamily="18" charset="0"/>
                <a:cs typeface="Times New Roman" panose="02020603050405020304" pitchFamily="18" charset="0"/>
              </a:rPr>
              <a:t>The pipe is a type of data channel that is unidirectional in nature. It means that the data in this type of data channel can be moved in only a single direction at a time. Still, one can use two-channel of this type, so that he can able to send and receive data in two processes. Typically, it uses the standard methods for input and output. These pipes are used in all types of POSIX systems and in different versions of window operating systems as well.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58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6BDC-5B5A-2135-716F-A0259CA3BBE0}"/>
              </a:ext>
            </a:extLst>
          </p:cNvPr>
          <p:cNvSpPr>
            <a:spLocks noGrp="1"/>
          </p:cNvSpPr>
          <p:nvPr>
            <p:ph type="title"/>
          </p:nvPr>
        </p:nvSpPr>
        <p:spPr/>
        <p:txBody>
          <a:bodyPr/>
          <a:lstStyle/>
          <a:p>
            <a:r>
              <a:rPr lang="en-IN" b="1" i="0" dirty="0">
                <a:solidFill>
                  <a:srgbClr val="333333"/>
                </a:solidFill>
                <a:effectLst/>
                <a:latin typeface="inter-bold"/>
              </a:rPr>
              <a:t>Shared Memory</a:t>
            </a:r>
            <a:endParaRPr lang="en-IN" dirty="0"/>
          </a:p>
        </p:txBody>
      </p:sp>
      <p:sp>
        <p:nvSpPr>
          <p:cNvPr id="3" name="Content Placeholder 2">
            <a:extLst>
              <a:ext uri="{FF2B5EF4-FFF2-40B4-BE49-F238E27FC236}">
                <a16:creationId xmlns:a16="http://schemas.microsoft.com/office/drawing/2014/main" id="{0D896E2D-580E-F121-724E-EB00AA1B4307}"/>
              </a:ext>
            </a:extLst>
          </p:cNvPr>
          <p:cNvSpPr>
            <a:spLocks noGrp="1"/>
          </p:cNvSpPr>
          <p:nvPr>
            <p:ph idx="1"/>
          </p:nvPr>
        </p:nvSpPr>
        <p:spPr/>
        <p:txBody>
          <a:bodyPr>
            <a:normAutofit fontScale="85000" lnSpcReduction="10000"/>
          </a:bodyPr>
          <a:lstStyle/>
          <a:p>
            <a:pPr algn="just">
              <a:lnSpc>
                <a:spcPct val="250000"/>
              </a:lnSpc>
            </a:pPr>
            <a:r>
              <a:rPr lang="en-US" b="0" i="0" dirty="0">
                <a:solidFill>
                  <a:srgbClr val="333333"/>
                </a:solidFill>
                <a:effectLst/>
                <a:latin typeface="inter-regular"/>
              </a:rPr>
              <a:t>It can be referred to as a type of memory that can be used or accessed by multiple processes simultaneously. It is primarily used so that the processes can communicate with each other. Therefore the shared memory is used by almost all POSIX and Windows operating systems as well.</a:t>
            </a:r>
            <a:endParaRPr lang="en-IN" dirty="0"/>
          </a:p>
        </p:txBody>
      </p:sp>
    </p:spTree>
    <p:extLst>
      <p:ext uri="{BB962C8B-B14F-4D97-AF65-F5344CB8AC3E}">
        <p14:creationId xmlns:p14="http://schemas.microsoft.com/office/powerpoint/2010/main" val="218180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17158-5F12-B996-0D17-98ED9E3E5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A88F-0EE4-C527-5355-830D4F090DD3}"/>
              </a:ext>
            </a:extLst>
          </p:cNvPr>
          <p:cNvSpPr>
            <a:spLocks noGrp="1"/>
          </p:cNvSpPr>
          <p:nvPr>
            <p:ph type="title"/>
          </p:nvPr>
        </p:nvSpPr>
        <p:spPr/>
        <p:txBody>
          <a:bodyPr/>
          <a:lstStyle/>
          <a:p>
            <a:r>
              <a:rPr lang="en-IN" b="1" i="0" dirty="0">
                <a:solidFill>
                  <a:srgbClr val="333333"/>
                </a:solidFill>
                <a:effectLst/>
                <a:latin typeface="inter-bold"/>
              </a:rPr>
              <a:t>Message Queue</a:t>
            </a:r>
            <a:endParaRPr lang="en-IN" dirty="0"/>
          </a:p>
        </p:txBody>
      </p:sp>
      <p:sp>
        <p:nvSpPr>
          <p:cNvPr id="3" name="Content Placeholder 2">
            <a:extLst>
              <a:ext uri="{FF2B5EF4-FFF2-40B4-BE49-F238E27FC236}">
                <a16:creationId xmlns:a16="http://schemas.microsoft.com/office/drawing/2014/main" id="{F69A3994-286B-66AE-AA2D-E75FA365C8CC}"/>
              </a:ext>
            </a:extLst>
          </p:cNvPr>
          <p:cNvSpPr>
            <a:spLocks noGrp="1"/>
          </p:cNvSpPr>
          <p:nvPr>
            <p:ph idx="1"/>
          </p:nvPr>
        </p:nvSpPr>
        <p:spPr/>
        <p:txBody>
          <a:bodyPr>
            <a:normAutofit fontScale="85000" lnSpcReduction="10000"/>
          </a:bodyPr>
          <a:lstStyle/>
          <a:p>
            <a:pPr marL="0" indent="0" algn="just">
              <a:lnSpc>
                <a:spcPct val="250000"/>
              </a:lnSpc>
              <a:buNone/>
            </a:pPr>
            <a:r>
              <a:rPr lang="en-US" b="0" i="0" dirty="0">
                <a:solidFill>
                  <a:srgbClr val="333333"/>
                </a:solidFill>
                <a:effectLst/>
                <a:latin typeface="inter-regular"/>
              </a:rPr>
              <a:t>In general, several different messages are allowed to read and write the data to the message queue. In the message queue, the messages are stored or stay in the queue unless their recipients retrieve them. In short, we can also say that the message queue is very helpful in inter-process communication and used by all operating systems.</a:t>
            </a:r>
            <a:endParaRPr lang="en-IN" dirty="0"/>
          </a:p>
        </p:txBody>
      </p:sp>
    </p:spTree>
    <p:extLst>
      <p:ext uri="{BB962C8B-B14F-4D97-AF65-F5344CB8AC3E}">
        <p14:creationId xmlns:p14="http://schemas.microsoft.com/office/powerpoint/2010/main" val="359096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83429-73AA-8166-9DAC-55399CBD89F0}"/>
              </a:ext>
            </a:extLst>
          </p:cNvPr>
          <p:cNvSpPr>
            <a:spLocks noGrp="1"/>
          </p:cNvSpPr>
          <p:nvPr>
            <p:ph idx="1"/>
          </p:nvPr>
        </p:nvSpPr>
        <p:spPr>
          <a:xfrm>
            <a:off x="838200" y="700644"/>
            <a:ext cx="10515600" cy="5476319"/>
          </a:xfrm>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To understand the concept of Message queue and Shared memory in more detail, let's take a look at its diagram given below:</a:t>
            </a:r>
            <a:endParaRPr lang="en-IN" sz="2400" dirty="0">
              <a:latin typeface="Times New Roman" panose="02020603050405020304" pitchFamily="18" charset="0"/>
              <a:cs typeface="Times New Roman" panose="02020603050405020304" pitchFamily="18" charset="0"/>
            </a:endParaRPr>
          </a:p>
        </p:txBody>
      </p:sp>
      <p:pic>
        <p:nvPicPr>
          <p:cNvPr id="3074" name="Picture 2" descr="What is Inter Process Communication">
            <a:extLst>
              <a:ext uri="{FF2B5EF4-FFF2-40B4-BE49-F238E27FC236}">
                <a16:creationId xmlns:a16="http://schemas.microsoft.com/office/drawing/2014/main" id="{933D91B8-BC72-41F3-5829-FB1BF8C60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855" y="2149433"/>
            <a:ext cx="8383206" cy="382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2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BF7C-076A-0740-EA5D-BA6D86B26A40}"/>
              </a:ext>
            </a:extLst>
          </p:cNvPr>
          <p:cNvSpPr>
            <a:spLocks noGrp="1"/>
          </p:cNvSpPr>
          <p:nvPr>
            <p:ph type="title"/>
          </p:nvPr>
        </p:nvSpPr>
        <p:spPr/>
        <p:txBody>
          <a:bodyPr/>
          <a:lstStyle/>
          <a:p>
            <a:r>
              <a:rPr lang="en-IN" b="1" i="0" dirty="0">
                <a:solidFill>
                  <a:srgbClr val="333333"/>
                </a:solidFill>
                <a:effectLst/>
                <a:latin typeface="inter-bold"/>
              </a:rPr>
              <a:t>Message Passing:-</a:t>
            </a:r>
            <a:endParaRPr lang="en-IN" dirty="0"/>
          </a:p>
        </p:txBody>
      </p:sp>
      <p:sp>
        <p:nvSpPr>
          <p:cNvPr id="3" name="Content Placeholder 2">
            <a:extLst>
              <a:ext uri="{FF2B5EF4-FFF2-40B4-BE49-F238E27FC236}">
                <a16:creationId xmlns:a16="http://schemas.microsoft.com/office/drawing/2014/main" id="{2471339B-B0E2-6CEF-C6FB-FB7736ABFBB1}"/>
              </a:ext>
            </a:extLst>
          </p:cNvPr>
          <p:cNvSpPr>
            <a:spLocks noGrp="1"/>
          </p:cNvSpPr>
          <p:nvPr>
            <p:ph idx="1"/>
          </p:nvPr>
        </p:nvSpPr>
        <p:spPr>
          <a:xfrm>
            <a:off x="838200" y="1825625"/>
            <a:ext cx="10728366" cy="4351338"/>
          </a:xfrm>
        </p:spPr>
        <p:txBody>
          <a:bodyPr>
            <a:normAutofit fontScale="92500" lnSpcReduction="20000"/>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It is a type of mechanism that allows processes to synchronize and communicate with each other. However, by using the message passing, the processes can communicate with each other without restoring the hared variables.</a:t>
            </a: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Usually, the inter-process communication mechanism provides two operations that are as follows:</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send (message)</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received (message)</a:t>
            </a:r>
          </a:p>
          <a:p>
            <a:endParaRPr lang="en-IN" dirty="0"/>
          </a:p>
        </p:txBody>
      </p:sp>
    </p:spTree>
    <p:extLst>
      <p:ext uri="{BB962C8B-B14F-4D97-AF65-F5344CB8AC3E}">
        <p14:creationId xmlns:p14="http://schemas.microsoft.com/office/powerpoint/2010/main" val="391966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3125-9F92-1F6F-99CF-FED99D990918}"/>
              </a:ext>
            </a:extLst>
          </p:cNvPr>
          <p:cNvSpPr>
            <a:spLocks noGrp="1"/>
          </p:cNvSpPr>
          <p:nvPr>
            <p:ph type="title"/>
          </p:nvPr>
        </p:nvSpPr>
        <p:spPr/>
        <p:txBody>
          <a:bodyPr/>
          <a:lstStyle/>
          <a:p>
            <a:r>
              <a:rPr lang="en-IN" b="1" i="0" dirty="0">
                <a:solidFill>
                  <a:srgbClr val="333333"/>
                </a:solidFill>
                <a:effectLst/>
                <a:latin typeface="inter-bold"/>
              </a:rPr>
              <a:t>Direct Communication:-</a:t>
            </a:r>
            <a:endParaRPr lang="en-IN" dirty="0"/>
          </a:p>
        </p:txBody>
      </p:sp>
      <p:sp>
        <p:nvSpPr>
          <p:cNvPr id="3" name="Content Placeholder 2">
            <a:extLst>
              <a:ext uri="{FF2B5EF4-FFF2-40B4-BE49-F238E27FC236}">
                <a16:creationId xmlns:a16="http://schemas.microsoft.com/office/drawing/2014/main" id="{3673BA61-85DB-D4EA-C221-A0062DB56D19}"/>
              </a:ext>
            </a:extLst>
          </p:cNvPr>
          <p:cNvSpPr>
            <a:spLocks noGrp="1"/>
          </p:cNvSpPr>
          <p:nvPr>
            <p:ph idx="1"/>
          </p:nvPr>
        </p:nvSpPr>
        <p:spPr/>
        <p:txBody>
          <a:bodyPr/>
          <a:lstStyle/>
          <a:p>
            <a:pPr algn="just">
              <a:lnSpc>
                <a:spcPct val="200000"/>
              </a:lnSpc>
            </a:pPr>
            <a:r>
              <a:rPr lang="en-US" b="0" i="0" dirty="0">
                <a:solidFill>
                  <a:srgbClr val="333333"/>
                </a:solidFill>
                <a:effectLst/>
                <a:latin typeface="Times New Roman" panose="02020603050405020304" pitchFamily="18" charset="0"/>
                <a:cs typeface="Times New Roman" panose="02020603050405020304" pitchFamily="18" charset="0"/>
              </a:rPr>
              <a:t>In this type of communication process, usually, a link is created or established between two communicating processes. However, in every pair of communicating processes, only one link can exist.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12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A518-6DBE-C8D5-D511-FE7FC58B17A9}"/>
              </a:ext>
            </a:extLst>
          </p:cNvPr>
          <p:cNvSpPr>
            <a:spLocks noGrp="1"/>
          </p:cNvSpPr>
          <p:nvPr>
            <p:ph type="title"/>
          </p:nvPr>
        </p:nvSpPr>
        <p:spPr/>
        <p:txBody>
          <a:bodyPr/>
          <a:lstStyle/>
          <a:p>
            <a:r>
              <a:rPr lang="en-IN" b="1" i="0" dirty="0">
                <a:solidFill>
                  <a:srgbClr val="333333"/>
                </a:solidFill>
                <a:effectLst/>
                <a:latin typeface="inter-bold"/>
              </a:rPr>
              <a:t>Indirect Communication</a:t>
            </a:r>
            <a:endParaRPr lang="en-IN" dirty="0"/>
          </a:p>
        </p:txBody>
      </p:sp>
      <p:sp>
        <p:nvSpPr>
          <p:cNvPr id="3" name="Content Placeholder 2">
            <a:extLst>
              <a:ext uri="{FF2B5EF4-FFF2-40B4-BE49-F238E27FC236}">
                <a16:creationId xmlns:a16="http://schemas.microsoft.com/office/drawing/2014/main" id="{4828F7A9-9CEA-FAD0-2832-255B31F286E8}"/>
              </a:ext>
            </a:extLst>
          </p:cNvPr>
          <p:cNvSpPr>
            <a:spLocks noGrp="1"/>
          </p:cNvSpPr>
          <p:nvPr>
            <p:ph idx="1"/>
          </p:nvPr>
        </p:nvSpPr>
        <p:spPr/>
        <p:txBody>
          <a:bodyPr>
            <a:normAutofit/>
          </a:bodyPr>
          <a:lstStyle/>
          <a:p>
            <a:pPr algn="just">
              <a:lnSpc>
                <a:spcPct val="200000"/>
              </a:lnSpc>
            </a:pPr>
            <a:r>
              <a:rPr lang="en-US" sz="2400" b="0" i="0" dirty="0">
                <a:solidFill>
                  <a:srgbClr val="333333"/>
                </a:solidFill>
                <a:effectLst/>
                <a:latin typeface="Times New Roman" panose="02020603050405020304" pitchFamily="18" charset="0"/>
                <a:cs typeface="Times New Roman" panose="02020603050405020304" pitchFamily="18" charset="0"/>
              </a:rPr>
              <a:t>Indirect communication can only exist or be established when processes share a common mailbox, and each pair of these processes shares multiple communication links. These shared links can be unidirectional or bi-directional.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75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BAE5-DD34-64B6-F0CA-E49870298FF9}"/>
              </a:ext>
            </a:extLst>
          </p:cNvPr>
          <p:cNvSpPr>
            <a:spLocks noGrp="1"/>
          </p:cNvSpPr>
          <p:nvPr>
            <p:ph type="title"/>
          </p:nvPr>
        </p:nvSpPr>
        <p:spPr/>
        <p:txBody>
          <a:bodyPr/>
          <a:lstStyle/>
          <a:p>
            <a:r>
              <a:rPr lang="en-IN" b="1" i="0" dirty="0">
                <a:solidFill>
                  <a:srgbClr val="333333"/>
                </a:solidFill>
                <a:effectLst/>
                <a:latin typeface="inter-bold"/>
              </a:rPr>
              <a:t>FIFO</a:t>
            </a:r>
            <a:endParaRPr lang="en-IN" dirty="0"/>
          </a:p>
        </p:txBody>
      </p:sp>
      <p:sp>
        <p:nvSpPr>
          <p:cNvPr id="3" name="Content Placeholder 2">
            <a:extLst>
              <a:ext uri="{FF2B5EF4-FFF2-40B4-BE49-F238E27FC236}">
                <a16:creationId xmlns:a16="http://schemas.microsoft.com/office/drawing/2014/main" id="{F1B0096A-61AB-0EBF-9F63-25DC0612D6B3}"/>
              </a:ext>
            </a:extLst>
          </p:cNvPr>
          <p:cNvSpPr>
            <a:spLocks noGrp="1"/>
          </p:cNvSpPr>
          <p:nvPr>
            <p:ph idx="1"/>
          </p:nvPr>
        </p:nvSpPr>
        <p:spPr/>
        <p:txBody>
          <a:bodyPr/>
          <a:lstStyle/>
          <a:p>
            <a:pPr algn="just">
              <a:lnSpc>
                <a:spcPct val="150000"/>
              </a:lnSpc>
            </a:pPr>
            <a:r>
              <a:rPr lang="en-US" b="0" i="0" dirty="0">
                <a:solidFill>
                  <a:srgbClr val="333333"/>
                </a:solidFill>
                <a:effectLst/>
                <a:latin typeface="inter-regular"/>
              </a:rPr>
              <a:t>It is a type of general communication between two unrelated processes. It can also be considered as full-duplex, which means that one process can communicate with another process and vice versa.</a:t>
            </a:r>
            <a:endParaRPr lang="en-IN" dirty="0"/>
          </a:p>
        </p:txBody>
      </p:sp>
    </p:spTree>
    <p:extLst>
      <p:ext uri="{BB962C8B-B14F-4D97-AF65-F5344CB8AC3E}">
        <p14:creationId xmlns:p14="http://schemas.microsoft.com/office/powerpoint/2010/main" val="101871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BA47-5727-31A5-2865-5F9358562A51}"/>
              </a:ext>
            </a:extLst>
          </p:cNvPr>
          <p:cNvSpPr>
            <a:spLocks noGrp="1"/>
          </p:cNvSpPr>
          <p:nvPr>
            <p:ph type="title"/>
          </p:nvPr>
        </p:nvSpPr>
        <p:spPr/>
        <p:txBody>
          <a:bodyPr/>
          <a:lstStyle/>
          <a:p>
            <a:r>
              <a:rPr lang="en-IN" b="1" i="0" dirty="0">
                <a:effectLst/>
                <a:latin typeface="erdana"/>
              </a:rPr>
              <a:t>Some other different approaches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651D538-F690-3BF3-8B9D-333801AEDCDD}"/>
              </a:ext>
            </a:extLst>
          </p:cNvPr>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Socket:-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acts as a type of endpoint for receiving or sending the data in a network. It is correct for data sent between processes on the same computer or data sent between different computers on the same network. Hence, it used by several types of operating systems.</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File:-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 file is a type of data record or a document stored on the disk and can be acquired on demand by the file server. Another most important thing is that several processes can access that file as required or needed.</a:t>
            </a:r>
          </a:p>
          <a:p>
            <a:endParaRPr lang="en-IN" dirty="0"/>
          </a:p>
        </p:txBody>
      </p:sp>
    </p:spTree>
    <p:extLst>
      <p:ext uri="{BB962C8B-B14F-4D97-AF65-F5344CB8AC3E}">
        <p14:creationId xmlns:p14="http://schemas.microsoft.com/office/powerpoint/2010/main" val="7920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4C9A3-2E53-EF02-6964-14049C368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576C2-D40F-7F41-1C8A-4E7D56CCF55C}"/>
              </a:ext>
            </a:extLst>
          </p:cNvPr>
          <p:cNvSpPr>
            <a:spLocks noGrp="1"/>
          </p:cNvSpPr>
          <p:nvPr>
            <p:ph type="title"/>
          </p:nvPr>
        </p:nvSpPr>
        <p:spPr/>
        <p:txBody>
          <a:bodyPr/>
          <a:lstStyle/>
          <a:p>
            <a:r>
              <a:rPr lang="en-IN" b="1" i="0" dirty="0">
                <a:effectLst/>
                <a:latin typeface="erdana"/>
              </a:rPr>
              <a:t>Some other different approaches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D70B2F9-E364-FAC9-80DA-F583302C429C}"/>
              </a:ext>
            </a:extLst>
          </p:cNvPr>
          <p:cNvSpPr>
            <a:spLocks noGrp="1"/>
          </p:cNvSpPr>
          <p:nvPr>
            <p:ph idx="1"/>
          </p:nvPr>
        </p:nvSpPr>
        <p:spPr/>
        <p:txBody>
          <a:bodyPr>
            <a:normAutofit lnSpcReduction="10000"/>
          </a:bodyPr>
          <a:lstStyle/>
          <a:p>
            <a:pPr algn="just">
              <a:lnSpc>
                <a:spcPct val="150000"/>
              </a:lnSpc>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Signal:-</a:t>
            </a:r>
            <a:endParaRPr lang="en-US" sz="2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As its name implies, they are a type of signal used in inter-process communication minimally. Typically, they are the messages of systems that are sent by one process to another. Therefore, they are not used for sending data but for remote commands between multiple processes.</a:t>
            </a:r>
          </a:p>
          <a:p>
            <a:pPr algn="just">
              <a:lnSpc>
                <a:spcPct val="150000"/>
              </a:lnSpc>
            </a:pPr>
            <a:r>
              <a:rPr lang="en-US" sz="2600" b="0" i="0" dirty="0">
                <a:solidFill>
                  <a:srgbClr val="333333"/>
                </a:solidFill>
                <a:effectLst/>
                <a:latin typeface="Times New Roman" panose="02020603050405020304" pitchFamily="18" charset="0"/>
                <a:cs typeface="Times New Roman" panose="02020603050405020304" pitchFamily="18" charset="0"/>
              </a:rPr>
              <a:t>Usually, they are not used to send the data but to remote commands in between several processes.</a:t>
            </a:r>
          </a:p>
          <a:p>
            <a:endParaRPr lang="en-IN" dirty="0"/>
          </a:p>
        </p:txBody>
      </p:sp>
    </p:spTree>
    <p:extLst>
      <p:ext uri="{BB962C8B-B14F-4D97-AF65-F5344CB8AC3E}">
        <p14:creationId xmlns:p14="http://schemas.microsoft.com/office/powerpoint/2010/main" val="225538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A49C-A073-9EA3-0D3E-770EDB911930}"/>
              </a:ext>
            </a:extLst>
          </p:cNvPr>
          <p:cNvSpPr>
            <a:spLocks noGrp="1"/>
          </p:cNvSpPr>
          <p:nvPr>
            <p:ph type="title"/>
          </p:nvPr>
        </p:nvSpPr>
        <p:spPr/>
        <p:txBody>
          <a:bodyPr/>
          <a:lstStyle/>
          <a:p>
            <a:r>
              <a:rPr lang="en-US" b="1" i="0" dirty="0">
                <a:effectLst/>
                <a:latin typeface="erdana"/>
              </a:rPr>
              <a:t>What is Inter Process Communication?</a:t>
            </a:r>
            <a:br>
              <a:rPr lang="en-US" b="1" i="0" dirty="0">
                <a:effectLst/>
                <a:latin typeface="erdana"/>
              </a:rPr>
            </a:br>
            <a:endParaRPr lang="en-IN" b="1" dirty="0"/>
          </a:p>
        </p:txBody>
      </p:sp>
      <p:sp>
        <p:nvSpPr>
          <p:cNvPr id="3" name="Content Placeholder 2">
            <a:extLst>
              <a:ext uri="{FF2B5EF4-FFF2-40B4-BE49-F238E27FC236}">
                <a16:creationId xmlns:a16="http://schemas.microsoft.com/office/drawing/2014/main" id="{26D9D0F1-F954-700F-1DF8-4EA21147BF3C}"/>
              </a:ext>
            </a:extLst>
          </p:cNvPr>
          <p:cNvSpPr>
            <a:spLocks noGrp="1"/>
          </p:cNvSpPr>
          <p:nvPr>
            <p:ph idx="1"/>
          </p:nvPr>
        </p:nvSpPr>
        <p:spPr/>
        <p:txBody>
          <a:bodyPr>
            <a:normAutofit/>
          </a:bodyPr>
          <a:lstStyle/>
          <a:p>
            <a:pPr algn="just">
              <a:lnSpc>
                <a:spcPct val="200000"/>
              </a:lnSpc>
            </a:pPr>
            <a:r>
              <a:rPr lang="en-US" sz="2400" b="0" i="0" dirty="0">
                <a:solidFill>
                  <a:srgbClr val="333333"/>
                </a:solidFill>
                <a:effectLst/>
                <a:latin typeface="Times New Roman" panose="02020603050405020304" pitchFamily="18" charset="0"/>
                <a:cs typeface="Times New Roman" panose="02020603050405020304" pitchFamily="18" charset="0"/>
              </a:rPr>
              <a:t>In general, Inter Process Communication is a type of mechanism usually provided by the operating system (or OS). The main aim or goal of this mechanism is to provide communications in between several processes. In short, the intercommunication allows a process letting another process know that some event has occurred.</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4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02722-AFC5-468A-F80F-1890875C90A4}"/>
              </a:ext>
            </a:extLst>
          </p:cNvPr>
          <p:cNvSpPr>
            <a:spLocks noGrp="1"/>
          </p:cNvSpPr>
          <p:nvPr>
            <p:ph idx="1"/>
          </p:nvPr>
        </p:nvSpPr>
        <p:spPr>
          <a:xfrm>
            <a:off x="707571" y="2506662"/>
            <a:ext cx="10515600" cy="4351338"/>
          </a:xfrm>
        </p:spPr>
        <p:txBody>
          <a:bodyPr>
            <a:normAutofit/>
          </a:bodyPr>
          <a:lstStyle/>
          <a:p>
            <a:pPr marL="0" indent="0" algn="ctr">
              <a:buNone/>
            </a:pPr>
            <a:r>
              <a:rPr lang="en-IN" sz="6600" dirty="0"/>
              <a:t>Thank You</a:t>
            </a:r>
          </a:p>
        </p:txBody>
      </p:sp>
    </p:spTree>
    <p:extLst>
      <p:ext uri="{BB962C8B-B14F-4D97-AF65-F5344CB8AC3E}">
        <p14:creationId xmlns:p14="http://schemas.microsoft.com/office/powerpoint/2010/main" val="138023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5302-0085-D02F-847E-3114D576FD80}"/>
              </a:ext>
            </a:extLst>
          </p:cNvPr>
          <p:cNvSpPr>
            <a:spLocks noGrp="1"/>
          </p:cNvSpPr>
          <p:nvPr>
            <p:ph type="title"/>
          </p:nvPr>
        </p:nvSpPr>
        <p:spPr/>
        <p:txBody>
          <a:bodyPr/>
          <a:lstStyle/>
          <a:p>
            <a:r>
              <a:rPr lang="en-IN" b="1" i="0" dirty="0">
                <a:effectLst/>
                <a:latin typeface="erdana"/>
              </a:rPr>
              <a:t>Definition</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1652CFCC-7E84-D2BD-6ECF-874C71911D12}"/>
              </a:ext>
            </a:extLst>
          </p:cNvPr>
          <p:cNvSpPr>
            <a:spLocks noGrp="1"/>
          </p:cNvSpPr>
          <p:nvPr>
            <p:ph idx="1"/>
          </p:nvPr>
        </p:nvSpPr>
        <p:spPr/>
        <p:txBody>
          <a:bodyPr>
            <a:normAutofit/>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"Inter-process communication is used for exchanging useful information between numerous threads in one or more processes (or programs).“</a:t>
            </a:r>
          </a:p>
          <a:p>
            <a:pPr algn="just">
              <a:lnSpc>
                <a:spcPct val="150000"/>
              </a:lnSpc>
            </a:pPr>
            <a:r>
              <a:rPr lang="en-US" sz="1800" b="0" i="0" dirty="0" err="1">
                <a:solidFill>
                  <a:srgbClr val="000000"/>
                </a:solidFill>
                <a:effectLst/>
                <a:latin typeface="Times New Roman" panose="02020603050405020304" pitchFamily="18" charset="0"/>
                <a:cs typeface="Times New Roman" panose="02020603050405020304" pitchFamily="18" charset="0"/>
              </a:rPr>
              <a:t>Interprocess</a:t>
            </a:r>
            <a:r>
              <a:rPr lang="en-US" sz="1800" b="0" i="0" dirty="0">
                <a:solidFill>
                  <a:srgbClr val="000000"/>
                </a:solidFill>
                <a:effectLst/>
                <a:latin typeface="Times New Roman" panose="02020603050405020304" pitchFamily="18" charset="0"/>
                <a:cs typeface="Times New Roman" panose="02020603050405020304" pitchFamily="18" charset="0"/>
              </a:rPr>
              <a:t> communication is the mechanism provided by the </a:t>
            </a:r>
            <a:r>
              <a:rPr lang="en-US" sz="1800" b="1" i="0" u="none" strike="noStrike" dirty="0">
                <a:solidFill>
                  <a:srgbClr val="008000"/>
                </a:solidFill>
                <a:effectLst/>
                <a:latin typeface="Times New Roman" panose="02020603050405020304" pitchFamily="18" charset="0"/>
                <a:cs typeface="Times New Roman" panose="02020603050405020304" pitchFamily="18" charset="0"/>
              </a:rPr>
              <a:t>operating system</a:t>
            </a:r>
            <a:r>
              <a:rPr lang="en-US" sz="1800" b="0" i="0" dirty="0">
                <a:solidFill>
                  <a:srgbClr val="000000"/>
                </a:solidFill>
                <a:effectLst/>
                <a:latin typeface="Times New Roman" panose="02020603050405020304" pitchFamily="18" charset="0"/>
                <a:cs typeface="Times New Roman" panose="02020603050405020304" pitchFamily="18" charset="0"/>
              </a:rPr>
              <a:t> that allows processes to communicate with each other. This communication could involve a process letting another process know that some event has occurred or the transferring of data from one process to another.</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333333"/>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4098" name="Picture 2" descr="Interprocess Communication">
            <a:extLst>
              <a:ext uri="{FF2B5EF4-FFF2-40B4-BE49-F238E27FC236}">
                <a16:creationId xmlns:a16="http://schemas.microsoft.com/office/drawing/2014/main" id="{AF5915C2-F4A5-7685-C437-A99F483A7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732" y="4654550"/>
            <a:ext cx="734377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35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896D-8CBF-56F1-3857-8FB4E7BFEB1D}"/>
              </a:ext>
            </a:extLst>
          </p:cNvPr>
          <p:cNvSpPr>
            <a:spLocks noGrp="1"/>
          </p:cNvSpPr>
          <p:nvPr>
            <p:ph type="title"/>
          </p:nvPr>
        </p:nvSpPr>
        <p:spPr/>
        <p:txBody>
          <a:bodyPr/>
          <a:lstStyle/>
          <a:p>
            <a:r>
              <a:rPr lang="en-US" b="1" i="0" dirty="0">
                <a:effectLst/>
                <a:latin typeface="erdana"/>
              </a:rPr>
              <a:t>Why we need inter-process communication?</a:t>
            </a:r>
            <a:br>
              <a:rPr lang="en-US" b="1" i="0" dirty="0">
                <a:effectLst/>
                <a:latin typeface="erdana"/>
              </a:rPr>
            </a:br>
            <a:endParaRPr lang="en-IN" b="1" dirty="0"/>
          </a:p>
        </p:txBody>
      </p:sp>
      <p:sp>
        <p:nvSpPr>
          <p:cNvPr id="3" name="Content Placeholder 2">
            <a:extLst>
              <a:ext uri="{FF2B5EF4-FFF2-40B4-BE49-F238E27FC236}">
                <a16:creationId xmlns:a16="http://schemas.microsoft.com/office/drawing/2014/main" id="{AA0A271D-78A2-E300-566B-A95739A34C53}"/>
              </a:ext>
            </a:extLst>
          </p:cNvPr>
          <p:cNvSpPr>
            <a:spLocks noGrp="1"/>
          </p:cNvSpPr>
          <p:nvPr>
            <p:ph idx="1"/>
          </p:nvPr>
        </p:nvSpPr>
        <p:spPr/>
        <p:txBody>
          <a:bodyPr/>
          <a:lstStyle/>
          <a:p>
            <a:pPr algn="just">
              <a:lnSpc>
                <a:spcPct val="150000"/>
              </a:lnSpc>
            </a:pPr>
            <a:r>
              <a:rPr lang="en-US" sz="1800" b="0" i="0" dirty="0">
                <a:solidFill>
                  <a:srgbClr val="333333"/>
                </a:solidFill>
                <a:effectLst/>
                <a:latin typeface="Times New Roman" panose="02020603050405020304" pitchFamily="18" charset="0"/>
                <a:cs typeface="Times New Roman" panose="02020603050405020304" pitchFamily="18" charset="0"/>
              </a:rPr>
              <a:t>There are numerous reasons to use inter-process communication for sharing the data. Here are some of the most important reasons that are given below:</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It helps to speed up modularity</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Computational</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Privilege separation</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Convenience</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Helps operating systems to communicate with each other and synchronize their actions as well.</a:t>
            </a:r>
          </a:p>
          <a:p>
            <a:endParaRPr lang="en-IN" dirty="0"/>
          </a:p>
        </p:txBody>
      </p:sp>
    </p:spTree>
    <p:extLst>
      <p:ext uri="{BB962C8B-B14F-4D97-AF65-F5344CB8AC3E}">
        <p14:creationId xmlns:p14="http://schemas.microsoft.com/office/powerpoint/2010/main" val="191819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1916-E6F0-4EF8-6FC3-D95D02041A5A}"/>
              </a:ext>
            </a:extLst>
          </p:cNvPr>
          <p:cNvSpPr>
            <a:spLocks noGrp="1"/>
          </p:cNvSpPr>
          <p:nvPr>
            <p:ph type="title"/>
          </p:nvPr>
        </p:nvSpPr>
        <p:spPr/>
        <p:txBody>
          <a:bodyPr>
            <a:normAutofit/>
          </a:bodyPr>
          <a:lstStyle/>
          <a:p>
            <a:pPr algn="just"/>
            <a:r>
              <a:rPr lang="en-IN" sz="4000" b="1" dirty="0">
                <a:latin typeface="Times New Roman" panose="02020603050405020304" pitchFamily="18" charset="0"/>
                <a:cs typeface="Times New Roman" panose="02020603050405020304" pitchFamily="18" charset="0"/>
              </a:rPr>
              <a:t>Architecture of Inter-process Communication</a:t>
            </a:r>
          </a:p>
        </p:txBody>
      </p:sp>
      <p:pic>
        <p:nvPicPr>
          <p:cNvPr id="1026" name="Picture 2" descr="What is Inter Process Communication">
            <a:extLst>
              <a:ext uri="{FF2B5EF4-FFF2-40B4-BE49-F238E27FC236}">
                <a16:creationId xmlns:a16="http://schemas.microsoft.com/office/drawing/2014/main" id="{8FC9A733-7954-0457-74A6-80B82962C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618"/>
            <a:ext cx="9355941" cy="42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7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7E9F-C1AB-2465-7C94-5E8BB026FDD2}"/>
              </a:ext>
            </a:extLst>
          </p:cNvPr>
          <p:cNvSpPr>
            <a:spLocks noGrp="1"/>
          </p:cNvSpPr>
          <p:nvPr>
            <p:ph type="title"/>
          </p:nvPr>
        </p:nvSpPr>
        <p:spPr/>
        <p:txBody>
          <a:bodyPr>
            <a:normAutofit fontScale="90000"/>
          </a:bodyPr>
          <a:lstStyle/>
          <a:p>
            <a:r>
              <a:rPr lang="en-US" b="1" i="0" dirty="0">
                <a:effectLst/>
                <a:latin typeface="erdana"/>
              </a:rPr>
              <a:t>Role of Synchronization in Inter Process Communication</a:t>
            </a:r>
            <a:br>
              <a:rPr lang="en-US" b="1" i="0" dirty="0">
                <a:effectLst/>
                <a:latin typeface="erdana"/>
              </a:rPr>
            </a:br>
            <a:endParaRPr lang="en-IN" b="1" dirty="0"/>
          </a:p>
        </p:txBody>
      </p:sp>
      <p:sp>
        <p:nvSpPr>
          <p:cNvPr id="3" name="Content Placeholder 2">
            <a:extLst>
              <a:ext uri="{FF2B5EF4-FFF2-40B4-BE49-F238E27FC236}">
                <a16:creationId xmlns:a16="http://schemas.microsoft.com/office/drawing/2014/main" id="{7968E30B-E0FA-25B2-E02D-F84EF3D3F877}"/>
              </a:ext>
            </a:extLst>
          </p:cNvPr>
          <p:cNvSpPr>
            <a:spLocks noGrp="1"/>
          </p:cNvSpPr>
          <p:nvPr>
            <p:ph idx="1"/>
          </p:nvPr>
        </p:nvSpPr>
        <p:spPr>
          <a:xfrm>
            <a:off x="688769" y="1690688"/>
            <a:ext cx="10665031" cy="4486275"/>
          </a:xfrm>
        </p:spPr>
        <p:txBody>
          <a:bodyPr>
            <a:normAutofit fontScale="85000" lnSpcReduction="10000"/>
          </a:bodyPr>
          <a:lstStyle/>
          <a:p>
            <a:pPr algn="just">
              <a:lnSpc>
                <a:spcPct val="200000"/>
              </a:lnSpc>
            </a:pPr>
            <a:r>
              <a:rPr lang="en-US" sz="2900" b="0" i="0" dirty="0">
                <a:solidFill>
                  <a:srgbClr val="333333"/>
                </a:solidFill>
                <a:effectLst/>
                <a:latin typeface="Times New Roman" panose="02020603050405020304" pitchFamily="18" charset="0"/>
                <a:cs typeface="Times New Roman" panose="02020603050405020304" pitchFamily="18" charset="0"/>
              </a:rPr>
              <a:t>It is one of the essential parts of inter-process communication. Typically, this is provided by inter-process communication control mechanisms, but sometimes it can also be controlled by communication processes.</a:t>
            </a:r>
          </a:p>
          <a:p>
            <a:pPr algn="just">
              <a:lnSpc>
                <a:spcPct val="200000"/>
              </a:lnSpc>
            </a:pPr>
            <a:r>
              <a:rPr lang="en-US" sz="2900" b="0" i="0" dirty="0">
                <a:solidFill>
                  <a:srgbClr val="333333"/>
                </a:solidFill>
                <a:effectLst/>
                <a:latin typeface="Times New Roman" panose="02020603050405020304" pitchFamily="18" charset="0"/>
                <a:cs typeface="Times New Roman" panose="02020603050405020304" pitchFamily="18" charset="0"/>
              </a:rPr>
              <a:t>These are the following methods that used to provide the synchronization:</a:t>
            </a:r>
          </a:p>
          <a:p>
            <a:pPr algn="just">
              <a:lnSpc>
                <a:spcPct val="200000"/>
              </a:lnSpc>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Mutual Exclusion</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lnSpc>
                <a:spcPct val="200000"/>
              </a:lnSpc>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Semaphore</a:t>
            </a:r>
            <a:endParaRPr lang="en-US" sz="22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657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3A2C-0AB2-F1D8-9D54-3B178F28D1FA}"/>
              </a:ext>
            </a:extLst>
          </p:cNvPr>
          <p:cNvSpPr>
            <a:spLocks noGrp="1"/>
          </p:cNvSpPr>
          <p:nvPr>
            <p:ph type="title"/>
          </p:nvPr>
        </p:nvSpPr>
        <p:spPr/>
        <p:txBody>
          <a:bodyPr/>
          <a:lstStyle/>
          <a:p>
            <a:r>
              <a:rPr lang="en-IN" b="1" i="0" dirty="0">
                <a:solidFill>
                  <a:srgbClr val="333333"/>
                </a:solidFill>
                <a:effectLst/>
                <a:latin typeface="inter-bold"/>
              </a:rPr>
              <a:t>Mutual Exclusion</a:t>
            </a:r>
            <a:endParaRPr lang="en-IN" dirty="0"/>
          </a:p>
        </p:txBody>
      </p:sp>
      <p:sp>
        <p:nvSpPr>
          <p:cNvPr id="3" name="Content Placeholder 2">
            <a:extLst>
              <a:ext uri="{FF2B5EF4-FFF2-40B4-BE49-F238E27FC236}">
                <a16:creationId xmlns:a16="http://schemas.microsoft.com/office/drawing/2014/main" id="{EB81AEE0-1BA0-C91B-E09F-82C2ECEF8ED7}"/>
              </a:ext>
            </a:extLst>
          </p:cNvPr>
          <p:cNvSpPr>
            <a:spLocks noGrp="1"/>
          </p:cNvSpPr>
          <p:nvPr>
            <p:ph idx="1"/>
          </p:nvPr>
        </p:nvSpPr>
        <p:spPr/>
        <p:txBody>
          <a:bodyPr/>
          <a:lstStyle/>
          <a:p>
            <a:pPr algn="just">
              <a:lnSpc>
                <a:spcPct val="200000"/>
              </a:lnSpc>
            </a:pPr>
            <a:r>
              <a:rPr lang="en-US" b="0" i="0" dirty="0">
                <a:solidFill>
                  <a:srgbClr val="333333"/>
                </a:solidFill>
                <a:effectLst/>
                <a:latin typeface="inter-regular"/>
              </a:rPr>
              <a:t>It is generally required that only one process thread can enter the critical section at a time. This also helps in synchronization and creates a stable state to avoid the race condition.</a:t>
            </a:r>
            <a:endParaRPr lang="en-IN" dirty="0"/>
          </a:p>
        </p:txBody>
      </p:sp>
    </p:spTree>
    <p:extLst>
      <p:ext uri="{BB962C8B-B14F-4D97-AF65-F5344CB8AC3E}">
        <p14:creationId xmlns:p14="http://schemas.microsoft.com/office/powerpoint/2010/main" val="83512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F4D5-7B26-25F1-0546-CE4368F9772E}"/>
              </a:ext>
            </a:extLst>
          </p:cNvPr>
          <p:cNvSpPr>
            <a:spLocks noGrp="1"/>
          </p:cNvSpPr>
          <p:nvPr>
            <p:ph type="title"/>
          </p:nvPr>
        </p:nvSpPr>
        <p:spPr/>
        <p:txBody>
          <a:bodyPr/>
          <a:lstStyle/>
          <a:p>
            <a:r>
              <a:rPr lang="en-IN" b="1" i="0" dirty="0">
                <a:solidFill>
                  <a:srgbClr val="333333"/>
                </a:solidFill>
                <a:effectLst/>
                <a:latin typeface="inter-bold"/>
              </a:rPr>
              <a:t>Semaphore</a:t>
            </a:r>
            <a:endParaRPr lang="en-IN" dirty="0"/>
          </a:p>
        </p:txBody>
      </p:sp>
      <p:sp>
        <p:nvSpPr>
          <p:cNvPr id="3" name="Content Placeholder 2">
            <a:extLst>
              <a:ext uri="{FF2B5EF4-FFF2-40B4-BE49-F238E27FC236}">
                <a16:creationId xmlns:a16="http://schemas.microsoft.com/office/drawing/2014/main" id="{3E74BFE3-BBE6-DEE8-A80B-713E65D44AD9}"/>
              </a:ext>
            </a:extLst>
          </p:cNvPr>
          <p:cNvSpPr>
            <a:spLocks noGrp="1"/>
          </p:cNvSpPr>
          <p:nvPr>
            <p:ph idx="1"/>
          </p:nvPr>
        </p:nvSpPr>
        <p:spPr>
          <a:xfrm>
            <a:off x="838200" y="1377538"/>
            <a:ext cx="10515600" cy="5296394"/>
          </a:xfrm>
        </p:spPr>
        <p:txBody>
          <a:bodyPr>
            <a:normAutofit fontScale="77500" lnSpcReduction="20000"/>
          </a:bodyPr>
          <a:lstStyle/>
          <a:p>
            <a:pPr algn="just">
              <a:lnSpc>
                <a:spcPct val="200000"/>
              </a:lnSpc>
            </a:pPr>
            <a:r>
              <a:rPr lang="en-US" sz="2200" b="0" i="0" dirty="0">
                <a:solidFill>
                  <a:srgbClr val="333333"/>
                </a:solidFill>
                <a:effectLst/>
                <a:latin typeface="inter-regular"/>
              </a:rPr>
              <a:t>Semaphore is a type of variable that usually controls the access to the shared resources by several processes. Semaphore is further divided into two types which are as follows:</a:t>
            </a:r>
          </a:p>
          <a:p>
            <a:pPr algn="just">
              <a:lnSpc>
                <a:spcPct val="250000"/>
              </a:lnSpc>
              <a:buFont typeface="+mj-lt"/>
              <a:buAutoNum type="arabicPeriod"/>
            </a:pPr>
            <a:r>
              <a:rPr lang="en-IN" sz="2000" b="1" i="0" dirty="0">
                <a:solidFill>
                  <a:srgbClr val="000000"/>
                </a:solidFill>
                <a:effectLst/>
                <a:latin typeface="Times New Roman" panose="02020603050405020304" pitchFamily="18" charset="0"/>
                <a:cs typeface="Times New Roman" panose="02020603050405020304" pitchFamily="18" charset="0"/>
              </a:rPr>
              <a:t>Binary Semaphore</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synchronization mechanisms that have integer values that range from 0 (zero) to 1 (one). As a result, this type of semaphore gives a single point of access to a key portion. It signifies that only one individual will have simultaneous access to the critical part.</a:t>
            </a:r>
            <a:endParaRPr lang="en-IN" sz="2100" b="0" i="0" dirty="0">
              <a:effectLst/>
              <a:latin typeface="Times New Roman" panose="02020603050405020304" pitchFamily="18" charset="0"/>
              <a:cs typeface="Times New Roman" panose="02020603050405020304" pitchFamily="18" charset="0"/>
            </a:endParaRPr>
          </a:p>
          <a:p>
            <a:pPr algn="just">
              <a:lnSpc>
                <a:spcPct val="250000"/>
              </a:lnSpc>
              <a:buFont typeface="+mj-lt"/>
              <a:buAutoNum type="arabicPeriod"/>
            </a:pPr>
            <a:r>
              <a:rPr lang="en-IN" sz="2000" b="1" i="0" dirty="0">
                <a:solidFill>
                  <a:srgbClr val="000000"/>
                </a:solidFill>
                <a:effectLst/>
                <a:latin typeface="Times New Roman" panose="02020603050405020304" pitchFamily="18" charset="0"/>
                <a:cs typeface="Times New Roman" panose="02020603050405020304" pitchFamily="18" charset="0"/>
              </a:rPr>
              <a:t>Counting Semaphore: </a:t>
            </a:r>
            <a:r>
              <a:rPr lang="en-US" sz="2100" b="0" i="0" dirty="0">
                <a:effectLst/>
                <a:latin typeface="Times New Roman" panose="02020603050405020304" pitchFamily="18" charset="0"/>
                <a:cs typeface="Times New Roman" panose="02020603050405020304" pitchFamily="18" charset="0"/>
              </a:rPr>
              <a:t>A counting semaphore refers to a semaphore with several counter values. The value can span a wide range of possibilities. It is a structure that consists of a variable known as a semaphore variable, which can accept more than two values, and a list of tasks or entities, which is nothing more than the process or thread.</a:t>
            </a:r>
            <a:endParaRPr lang="en-IN" sz="2100" b="0" i="0" dirty="0">
              <a:effectLst/>
              <a:latin typeface="Times New Roman" panose="02020603050405020304" pitchFamily="18" charset="0"/>
              <a:cs typeface="Times New Roman" panose="02020603050405020304" pitchFamily="18" charset="0"/>
            </a:endParaRPr>
          </a:p>
          <a:p>
            <a:pPr algn="just">
              <a:lnSpc>
                <a:spcPct val="200000"/>
              </a:lnSpc>
            </a:pPr>
            <a:endParaRPr lang="en-IN" sz="2200" dirty="0"/>
          </a:p>
        </p:txBody>
      </p:sp>
    </p:spTree>
    <p:extLst>
      <p:ext uri="{BB962C8B-B14F-4D97-AF65-F5344CB8AC3E}">
        <p14:creationId xmlns:p14="http://schemas.microsoft.com/office/powerpoint/2010/main" val="356743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E272-EE96-1A1A-0AF5-565B008AF342}"/>
              </a:ext>
            </a:extLst>
          </p:cNvPr>
          <p:cNvSpPr>
            <a:spLocks noGrp="1"/>
          </p:cNvSpPr>
          <p:nvPr>
            <p:ph type="title"/>
          </p:nvPr>
        </p:nvSpPr>
        <p:spPr/>
        <p:txBody>
          <a:bodyPr/>
          <a:lstStyle/>
          <a:p>
            <a:r>
              <a:rPr lang="en-IN" b="1" i="0" dirty="0">
                <a:effectLst/>
                <a:latin typeface="erdana"/>
              </a:rPr>
              <a:t>Approaches to Inter-process Communication</a:t>
            </a:r>
            <a:br>
              <a:rPr lang="en-IN" b="0" i="0" dirty="0">
                <a:solidFill>
                  <a:srgbClr val="610B4B"/>
                </a:solidFill>
                <a:effectLst/>
                <a:latin typeface="erdana"/>
              </a:rPr>
            </a:br>
            <a:endParaRPr lang="en-IN" dirty="0"/>
          </a:p>
        </p:txBody>
      </p:sp>
      <p:sp>
        <p:nvSpPr>
          <p:cNvPr id="6" name="Rectangle 5">
            <a:extLst>
              <a:ext uri="{FF2B5EF4-FFF2-40B4-BE49-F238E27FC236}">
                <a16:creationId xmlns:a16="http://schemas.microsoft.com/office/drawing/2014/main" id="{1FFE178F-EA81-D765-C130-CC4DEF2C4C80}"/>
              </a:ext>
            </a:extLst>
          </p:cNvPr>
          <p:cNvSpPr>
            <a:spLocks noChangeArrowheads="1"/>
          </p:cNvSpPr>
          <p:nvPr/>
        </p:nvSpPr>
        <p:spPr bwMode="auto">
          <a:xfrm>
            <a:off x="838200" y="1533399"/>
            <a:ext cx="1059796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We will now discuss some different approaches to inter-process communication which are as follows: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52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54" name="Picture 6" descr="What is Inter Process Communication">
            <a:extLst>
              <a:ext uri="{FF2B5EF4-FFF2-40B4-BE49-F238E27FC236}">
                <a16:creationId xmlns:a16="http://schemas.microsoft.com/office/drawing/2014/main" id="{6AC44EDC-8360-75BD-541C-8E835B2B7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329" y="2085696"/>
            <a:ext cx="7455972" cy="469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98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1056</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erdana</vt:lpstr>
      <vt:lpstr>inter-bold</vt:lpstr>
      <vt:lpstr>inter-regular</vt:lpstr>
      <vt:lpstr>Times New Roman</vt:lpstr>
      <vt:lpstr>Office Theme</vt:lpstr>
      <vt:lpstr>INTER PROCESS COMMUNICATION</vt:lpstr>
      <vt:lpstr>What is Inter Process Communication? </vt:lpstr>
      <vt:lpstr>Definition </vt:lpstr>
      <vt:lpstr>Why we need inter-process communication? </vt:lpstr>
      <vt:lpstr>Architecture of Inter-process Communication</vt:lpstr>
      <vt:lpstr>Role of Synchronization in Inter Process Communication </vt:lpstr>
      <vt:lpstr>Mutual Exclusion</vt:lpstr>
      <vt:lpstr>Semaphore</vt:lpstr>
      <vt:lpstr>Approaches to Inter-process Communication </vt:lpstr>
      <vt:lpstr>Pipes </vt:lpstr>
      <vt:lpstr>Shared Memory</vt:lpstr>
      <vt:lpstr>Message Queue</vt:lpstr>
      <vt:lpstr>PowerPoint Presentation</vt:lpstr>
      <vt:lpstr>Message Passing:-</vt:lpstr>
      <vt:lpstr>Direct Communication:-</vt:lpstr>
      <vt:lpstr>Indirect Communication</vt:lpstr>
      <vt:lpstr>FIFO</vt:lpstr>
      <vt:lpstr>Some other different approaches </vt:lpstr>
      <vt:lpstr>Some other different approaches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Dr.Ravi Verma</dc:creator>
  <cp:lastModifiedBy>Dr.Ravi Verma</cp:lastModifiedBy>
  <cp:revision>4</cp:revision>
  <dcterms:created xsi:type="dcterms:W3CDTF">2024-02-24T10:37:48Z</dcterms:created>
  <dcterms:modified xsi:type="dcterms:W3CDTF">2024-02-28T03:06:41Z</dcterms:modified>
</cp:coreProperties>
</file>