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5" r:id="rId7"/>
    <p:sldId id="266" r:id="rId8"/>
    <p:sldId id="260" r:id="rId9"/>
    <p:sldId id="267" r:id="rId10"/>
    <p:sldId id="268" r:id="rId11"/>
    <p:sldId id="269" r:id="rId12"/>
    <p:sldId id="261" r:id="rId13"/>
    <p:sldId id="270" r:id="rId14"/>
    <p:sldId id="262" r:id="rId15"/>
    <p:sldId id="271" r:id="rId16"/>
    <p:sldId id="272" r:id="rId17"/>
    <p:sldId id="263" r:id="rId18"/>
    <p:sldId id="276" r:id="rId19"/>
    <p:sldId id="275" r:id="rId20"/>
    <p:sldId id="277" r:id="rId21"/>
    <p:sldId id="278" r:id="rId22"/>
    <p:sldId id="274" r:id="rId23"/>
    <p:sldId id="279" r:id="rId24"/>
    <p:sldId id="286" r:id="rId25"/>
    <p:sldId id="280" r:id="rId26"/>
    <p:sldId id="285" r:id="rId27"/>
    <p:sldId id="284" r:id="rId28"/>
    <p:sldId id="283" r:id="rId29"/>
    <p:sldId id="282" r:id="rId30"/>
    <p:sldId id="291" r:id="rId31"/>
    <p:sldId id="281" r:id="rId32"/>
    <p:sldId id="287" r:id="rId33"/>
    <p:sldId id="288" r:id="rId34"/>
    <p:sldId id="289" r:id="rId35"/>
    <p:sldId id="297" r:id="rId36"/>
    <p:sldId id="298" r:id="rId37"/>
    <p:sldId id="299" r:id="rId38"/>
    <p:sldId id="290" r:id="rId39"/>
    <p:sldId id="292" r:id="rId40"/>
    <p:sldId id="293" r:id="rId41"/>
    <p:sldId id="294"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3FACF-F4D6-4CB1-821C-A0260203D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E7EBDA-59E0-4366-2EB0-BD0EA9E30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B1A256E-182B-3B01-FBDC-3C552A720DB9}"/>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5" name="Footer Placeholder 4">
            <a:extLst>
              <a:ext uri="{FF2B5EF4-FFF2-40B4-BE49-F238E27FC236}">
                <a16:creationId xmlns:a16="http://schemas.microsoft.com/office/drawing/2014/main" id="{F853CB2B-E1DC-2DE7-D828-95359DD0A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F2258-29DD-AA85-D3DA-17E2C43E811C}"/>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2858789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9944-E2FB-F014-217F-8F86C9F5E3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650738-F34C-C41B-DEE4-FEE1A061E0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A807C-6E9E-2A14-7F45-563737A4F958}"/>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5" name="Footer Placeholder 4">
            <a:extLst>
              <a:ext uri="{FF2B5EF4-FFF2-40B4-BE49-F238E27FC236}">
                <a16:creationId xmlns:a16="http://schemas.microsoft.com/office/drawing/2014/main" id="{7A7030E4-9689-A639-3C94-D5BE0D13E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70DE51-1659-4D6C-9872-1B8598BE89EC}"/>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32249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0E26F0-24FA-E5B6-01AB-0416FE9C6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037C9B-0E89-EF4E-F834-60118ACEF2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2CF9A5-632C-B2DC-FA91-0ABD52AFD04D}"/>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5" name="Footer Placeholder 4">
            <a:extLst>
              <a:ext uri="{FF2B5EF4-FFF2-40B4-BE49-F238E27FC236}">
                <a16:creationId xmlns:a16="http://schemas.microsoft.com/office/drawing/2014/main" id="{181A956F-7CDD-581B-8464-F5DACBAB13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72F73-2F04-EDFD-FCF1-08D86DE5AD24}"/>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338682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2B6B-888A-3D57-589F-2067135F28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93555A-8CD0-CFE4-65AA-91A7CCD521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BC547-11EA-4BD5-C6EC-55A6BE8DBF37}"/>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5" name="Footer Placeholder 4">
            <a:extLst>
              <a:ext uri="{FF2B5EF4-FFF2-40B4-BE49-F238E27FC236}">
                <a16:creationId xmlns:a16="http://schemas.microsoft.com/office/drawing/2014/main" id="{DBFD1B8D-D594-A19C-5205-3D1CF54203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B979A9-8B27-ACEC-F0CE-39029819D5CA}"/>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329193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FFF7-70DF-467B-46C4-0758E3C232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FD0F5C-1819-83CE-5C85-44617B1184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72F1C7-718E-2733-44B7-3474CFAA2EFF}"/>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5" name="Footer Placeholder 4">
            <a:extLst>
              <a:ext uri="{FF2B5EF4-FFF2-40B4-BE49-F238E27FC236}">
                <a16:creationId xmlns:a16="http://schemas.microsoft.com/office/drawing/2014/main" id="{E78E3022-0523-C611-0D9F-805E4E28C0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9960D-3A20-BA6D-D147-3BD2931E5204}"/>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172975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8275-6E09-1949-4BE7-47F0B4FD94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F5BB35-8851-9235-3755-AC6F40DAA1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7BE256-1713-C882-E49B-E3900C724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8E2E64-CFDC-CEA0-A2DF-1B0A5C0022BD}"/>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6" name="Footer Placeholder 5">
            <a:extLst>
              <a:ext uri="{FF2B5EF4-FFF2-40B4-BE49-F238E27FC236}">
                <a16:creationId xmlns:a16="http://schemas.microsoft.com/office/drawing/2014/main" id="{D88C5CC5-42E2-9C09-CFD4-DE080B127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9F035D-D65E-39DE-19F2-608619C6A654}"/>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3234573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68A9-2232-3BC1-520E-DE346EAFE8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0B5D6-E6E4-E9D3-247B-E6102BD7BD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8B55AF-48CF-2511-4628-72F4A7B3A8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26E363-BBFF-F0AD-274C-A95A42D381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EDD032-D0F2-6C69-6792-DDBE7D6F22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92BA90-8225-5057-3151-3990183ACCE0}"/>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8" name="Footer Placeholder 7">
            <a:extLst>
              <a:ext uri="{FF2B5EF4-FFF2-40B4-BE49-F238E27FC236}">
                <a16:creationId xmlns:a16="http://schemas.microsoft.com/office/drawing/2014/main" id="{3A33DE48-3CD8-1CDC-865D-BE87C05552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999482-09EF-8E19-1B64-1058835AEDA9}"/>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37550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43A9-893C-8625-85A4-C2F133BD50A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DD261C-0BE2-2C4B-2035-625768241B4D}"/>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4" name="Footer Placeholder 3">
            <a:extLst>
              <a:ext uri="{FF2B5EF4-FFF2-40B4-BE49-F238E27FC236}">
                <a16:creationId xmlns:a16="http://schemas.microsoft.com/office/drawing/2014/main" id="{5B3E3AF3-8DA4-3BB8-45F6-F0F9640F1E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71FFC79-D40B-F68F-B5A3-92FF8E3ED8FF}"/>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17474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8202B-0A5C-7510-575C-4FF43F8F6407}"/>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3" name="Footer Placeholder 2">
            <a:extLst>
              <a:ext uri="{FF2B5EF4-FFF2-40B4-BE49-F238E27FC236}">
                <a16:creationId xmlns:a16="http://schemas.microsoft.com/office/drawing/2014/main" id="{83E1CAF9-E8F6-19ED-DD30-F69460D1B0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3E022C-380B-FF01-DEEE-715B2827CF43}"/>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1454622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18CFE-781E-39B1-FFC8-C57151840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DFFBDD-C7EE-EF13-EC59-4B75ECF29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2E75B5-4B9F-D9C0-8AD7-125941609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5656B-B4BB-F020-4C3B-FF3BFBF4B526}"/>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6" name="Footer Placeholder 5">
            <a:extLst>
              <a:ext uri="{FF2B5EF4-FFF2-40B4-BE49-F238E27FC236}">
                <a16:creationId xmlns:a16="http://schemas.microsoft.com/office/drawing/2014/main" id="{7913208A-1E78-A8CA-3991-54D8484EFE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B5EA07-528A-5C53-9DE2-83D020788B96}"/>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34854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3788E-13C7-969A-91B7-DB8975E9B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DD9700-0BCF-9290-35C1-FB3463291F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873A6B-6288-9C43-5AC7-DC7F28FA91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F6B60-3AB5-9B34-4253-50E59E661FCD}"/>
              </a:ext>
            </a:extLst>
          </p:cNvPr>
          <p:cNvSpPr>
            <a:spLocks noGrp="1"/>
          </p:cNvSpPr>
          <p:nvPr>
            <p:ph type="dt" sz="half" idx="10"/>
          </p:nvPr>
        </p:nvSpPr>
        <p:spPr/>
        <p:txBody>
          <a:bodyPr/>
          <a:lstStyle/>
          <a:p>
            <a:fld id="{45C5B24B-83CB-47E0-8BFE-98C9F07249D4}" type="datetimeFigureOut">
              <a:rPr lang="en-IN" smtClean="0"/>
              <a:t>10-02-2024</a:t>
            </a:fld>
            <a:endParaRPr lang="en-IN"/>
          </a:p>
        </p:txBody>
      </p:sp>
      <p:sp>
        <p:nvSpPr>
          <p:cNvPr id="6" name="Footer Placeholder 5">
            <a:extLst>
              <a:ext uri="{FF2B5EF4-FFF2-40B4-BE49-F238E27FC236}">
                <a16:creationId xmlns:a16="http://schemas.microsoft.com/office/drawing/2014/main" id="{E4D29E97-F95E-E9C1-9596-87086711F6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757617-FC32-8D84-BD14-F5E20FAA3FC8}"/>
              </a:ext>
            </a:extLst>
          </p:cNvPr>
          <p:cNvSpPr>
            <a:spLocks noGrp="1"/>
          </p:cNvSpPr>
          <p:nvPr>
            <p:ph type="sldNum" sz="quarter" idx="12"/>
          </p:nvPr>
        </p:nvSpPr>
        <p:spPr/>
        <p:txBody>
          <a:bodyPr/>
          <a:lstStyle/>
          <a:p>
            <a:fld id="{F7642485-F119-4DA6-820A-3BA8133A8E74}" type="slidenum">
              <a:rPr lang="en-IN" smtClean="0"/>
              <a:t>‹#›</a:t>
            </a:fld>
            <a:endParaRPr lang="en-IN"/>
          </a:p>
        </p:txBody>
      </p:sp>
    </p:spTree>
    <p:extLst>
      <p:ext uri="{BB962C8B-B14F-4D97-AF65-F5344CB8AC3E}">
        <p14:creationId xmlns:p14="http://schemas.microsoft.com/office/powerpoint/2010/main" val="50674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92C872-6816-4671-D6C9-B12AF4DFD5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9E3525-3D69-8BD9-AD50-B26E02330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93AEEA-2914-3A73-DE38-65DFBE215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5B24B-83CB-47E0-8BFE-98C9F07249D4}" type="datetimeFigureOut">
              <a:rPr lang="en-IN" smtClean="0"/>
              <a:t>10-02-2024</a:t>
            </a:fld>
            <a:endParaRPr lang="en-IN"/>
          </a:p>
        </p:txBody>
      </p:sp>
      <p:sp>
        <p:nvSpPr>
          <p:cNvPr id="5" name="Footer Placeholder 4">
            <a:extLst>
              <a:ext uri="{FF2B5EF4-FFF2-40B4-BE49-F238E27FC236}">
                <a16:creationId xmlns:a16="http://schemas.microsoft.com/office/drawing/2014/main" id="{0BEBB804-27C1-2786-A89A-004F34179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ACE3CF7-7ED1-9936-D30D-9964F1CC8F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42485-F119-4DA6-820A-3BA8133A8E74}" type="slidenum">
              <a:rPr lang="en-IN" smtClean="0"/>
              <a:t>‹#›</a:t>
            </a:fld>
            <a:endParaRPr lang="en-IN"/>
          </a:p>
        </p:txBody>
      </p:sp>
    </p:spTree>
    <p:extLst>
      <p:ext uri="{BB962C8B-B14F-4D97-AF65-F5344CB8AC3E}">
        <p14:creationId xmlns:p14="http://schemas.microsoft.com/office/powerpoint/2010/main" val="138801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logical-and-physical-address-in-operating-syste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C6384-AE66-B33A-94AB-154B1C236A0F}"/>
              </a:ext>
            </a:extLst>
          </p:cNvPr>
          <p:cNvSpPr>
            <a:spLocks noGrp="1"/>
          </p:cNvSpPr>
          <p:nvPr>
            <p:ph type="ctrTitle"/>
          </p:nvPr>
        </p:nvSpPr>
        <p:spPr/>
        <p:txBody>
          <a:bodyPr/>
          <a:lstStyle/>
          <a:p>
            <a:pPr algn="just"/>
            <a:r>
              <a:rPr lang="en-IN" b="0" i="0" dirty="0">
                <a:solidFill>
                  <a:srgbClr val="610B38"/>
                </a:solidFill>
                <a:effectLst/>
                <a:latin typeface="erdana"/>
              </a:rPr>
              <a:t>Process Management in OS</a:t>
            </a:r>
          </a:p>
        </p:txBody>
      </p:sp>
    </p:spTree>
    <p:extLst>
      <p:ext uri="{BB962C8B-B14F-4D97-AF65-F5344CB8AC3E}">
        <p14:creationId xmlns:p14="http://schemas.microsoft.com/office/powerpoint/2010/main" val="2904481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D24BE-6A04-DA81-32EC-088EBB180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A993B-0168-9D62-65DE-A8A18458A6C2}"/>
              </a:ext>
            </a:extLst>
          </p:cNvPr>
          <p:cNvSpPr>
            <a:spLocks noGrp="1"/>
          </p:cNvSpPr>
          <p:nvPr>
            <p:ph type="title"/>
          </p:nvPr>
        </p:nvSpPr>
        <p:spPr/>
        <p:txBody>
          <a:bodyPr/>
          <a:lstStyle/>
          <a:p>
            <a:r>
              <a:rPr lang="en-IN" b="0" i="0" dirty="0">
                <a:solidFill>
                  <a:srgbClr val="610B38"/>
                </a:solidFill>
                <a:effectLst/>
                <a:latin typeface="erdana"/>
              </a:rPr>
              <a:t>Process States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C9C2DA17-7B22-3523-223C-D1B0881F59FF}"/>
              </a:ext>
            </a:extLst>
          </p:cNvPr>
          <p:cNvSpPr>
            <a:spLocks noGrp="1"/>
          </p:cNvSpPr>
          <p:nvPr>
            <p:ph idx="1"/>
          </p:nvPr>
        </p:nvSpPr>
        <p:spPr>
          <a:xfrm>
            <a:off x="838200" y="1466396"/>
            <a:ext cx="10770918" cy="5163001"/>
          </a:xfrm>
        </p:spPr>
        <p:txBody>
          <a:bodyPr>
            <a:normAutofit fontScale="55000" lnSpcReduction="20000"/>
          </a:bodyPr>
          <a:lstStyle/>
          <a:p>
            <a:pPr marL="0" indent="0" algn="just">
              <a:buNone/>
            </a:pPr>
            <a:r>
              <a:rPr lang="en-US" sz="4000" b="1" i="0" dirty="0">
                <a:effectLst/>
                <a:latin typeface="erdana"/>
              </a:rPr>
              <a:t>3. Running</a:t>
            </a:r>
          </a:p>
          <a:p>
            <a:pPr algn="just">
              <a:lnSpc>
                <a:spcPct val="170000"/>
              </a:lnSpc>
            </a:pPr>
            <a:r>
              <a:rPr lang="en-US" b="0" i="0" dirty="0">
                <a:solidFill>
                  <a:srgbClr val="333333"/>
                </a:solidFill>
                <a:effectLst/>
                <a:latin typeface="inter-regular"/>
              </a:rPr>
              <a:t>One of the processes from the ready state will be chosen by the OS depending upon the scheduling algorithm. Hence, if we have only one CPU in our system, the number of running processes for a particular time will always be one. If we have n processors in the system then we can have n processes running simultaneously.</a:t>
            </a:r>
          </a:p>
          <a:p>
            <a:pPr algn="just">
              <a:lnSpc>
                <a:spcPct val="170000"/>
              </a:lnSpc>
            </a:pPr>
            <a:endParaRPr lang="en-US" b="0" i="0" dirty="0">
              <a:solidFill>
                <a:srgbClr val="333333"/>
              </a:solidFill>
              <a:effectLst/>
              <a:latin typeface="inter-regular"/>
            </a:endParaRPr>
          </a:p>
          <a:p>
            <a:pPr marL="0" indent="0" algn="just">
              <a:buNone/>
            </a:pPr>
            <a:r>
              <a:rPr lang="en-US" sz="4000" b="1" i="0" dirty="0">
                <a:effectLst/>
                <a:latin typeface="erdana"/>
              </a:rPr>
              <a:t>4. Block or wait</a:t>
            </a:r>
          </a:p>
          <a:p>
            <a:pPr algn="just">
              <a:lnSpc>
                <a:spcPct val="170000"/>
              </a:lnSpc>
            </a:pPr>
            <a:r>
              <a:rPr lang="en-US" b="0" i="0" dirty="0">
                <a:solidFill>
                  <a:srgbClr val="333333"/>
                </a:solidFill>
                <a:effectLst/>
                <a:latin typeface="inter-regular"/>
              </a:rPr>
              <a:t>From the Running state, a process can make the transition to the block or wait state depending upon the scheduling algorithm or the intrinsic behavior of the process.</a:t>
            </a:r>
          </a:p>
          <a:p>
            <a:pPr algn="just">
              <a:lnSpc>
                <a:spcPct val="170000"/>
              </a:lnSpc>
            </a:pPr>
            <a:r>
              <a:rPr lang="en-US" b="0" i="0" dirty="0">
                <a:solidFill>
                  <a:srgbClr val="333333"/>
                </a:solidFill>
                <a:effectLst/>
                <a:latin typeface="inter-regular"/>
              </a:rPr>
              <a:t>When a process waits for a certain resource to be assigned or for the input from the user then the OS move this process to the block or wait state and assigns the CPU to the other processes.</a:t>
            </a:r>
          </a:p>
          <a:p>
            <a:endParaRPr lang="en-IN" dirty="0"/>
          </a:p>
        </p:txBody>
      </p:sp>
      <p:sp>
        <p:nvSpPr>
          <p:cNvPr id="9" name="Rectangle 5">
            <a:extLst>
              <a:ext uri="{FF2B5EF4-FFF2-40B4-BE49-F238E27FC236}">
                <a16:creationId xmlns:a16="http://schemas.microsoft.com/office/drawing/2014/main" id="{FA863808-7E28-3C39-160C-BF24636B48E6}"/>
              </a:ext>
            </a:extLst>
          </p:cNvPr>
          <p:cNvSpPr>
            <a:spLocks noChangeArrowheads="1"/>
          </p:cNvSpPr>
          <p:nvPr/>
        </p:nvSpPr>
        <p:spPr bwMode="auto">
          <a:xfrm>
            <a:off x="1128157" y="3203310"/>
            <a:ext cx="1077091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76F2999F-05B9-5B8A-CFA0-B25917403AF2}"/>
              </a:ext>
            </a:extLst>
          </p:cNvPr>
          <p:cNvSpPr>
            <a:spLocks noChangeArrowheads="1"/>
          </p:cNvSpPr>
          <p:nvPr/>
        </p:nvSpPr>
        <p:spPr bwMode="auto">
          <a:xfrm>
            <a:off x="142504" y="228600"/>
            <a:ext cx="4076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333333"/>
                </a:solidFill>
                <a:effectLst/>
                <a:latin typeface="inter-regula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435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0C629-4F39-3405-BDA6-8152DB28A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9B6CCE-15D3-C6B5-A283-6F1B7356BDDB}"/>
              </a:ext>
            </a:extLst>
          </p:cNvPr>
          <p:cNvSpPr>
            <a:spLocks noGrp="1"/>
          </p:cNvSpPr>
          <p:nvPr>
            <p:ph type="title"/>
          </p:nvPr>
        </p:nvSpPr>
        <p:spPr/>
        <p:txBody>
          <a:bodyPr/>
          <a:lstStyle/>
          <a:p>
            <a:r>
              <a:rPr lang="en-IN" b="0" i="0" dirty="0">
                <a:solidFill>
                  <a:srgbClr val="610B38"/>
                </a:solidFill>
                <a:effectLst/>
                <a:latin typeface="erdana"/>
              </a:rPr>
              <a:t>Process States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8C34215-0FBC-93D0-DFF3-A3C29CDFB642}"/>
              </a:ext>
            </a:extLst>
          </p:cNvPr>
          <p:cNvSpPr>
            <a:spLocks noGrp="1"/>
          </p:cNvSpPr>
          <p:nvPr>
            <p:ph idx="1"/>
          </p:nvPr>
        </p:nvSpPr>
        <p:spPr>
          <a:xfrm>
            <a:off x="838200" y="1466396"/>
            <a:ext cx="10770918" cy="5163001"/>
          </a:xfrm>
        </p:spPr>
        <p:txBody>
          <a:bodyPr>
            <a:normAutofit fontScale="55000" lnSpcReduction="20000"/>
          </a:bodyPr>
          <a:lstStyle/>
          <a:p>
            <a:pPr marL="0" indent="0" algn="just">
              <a:buNone/>
            </a:pPr>
            <a:r>
              <a:rPr lang="en-US" b="1" i="0" dirty="0">
                <a:effectLst/>
                <a:latin typeface="erdana"/>
              </a:rPr>
              <a:t>5. Completion or termination</a:t>
            </a:r>
          </a:p>
          <a:p>
            <a:pPr algn="just">
              <a:lnSpc>
                <a:spcPct val="170000"/>
              </a:lnSpc>
            </a:pPr>
            <a:r>
              <a:rPr lang="en-US" sz="2300" b="0" i="0" dirty="0">
                <a:solidFill>
                  <a:srgbClr val="333333"/>
                </a:solidFill>
                <a:effectLst/>
                <a:latin typeface="inter-regular"/>
              </a:rPr>
              <a:t>When a process finishes its execution, it comes in the termination state. All the context of the process (Process Control Block) will also be deleted the process will be terminated by the Operating system.</a:t>
            </a:r>
          </a:p>
          <a:p>
            <a:pPr marL="0" indent="0" algn="just">
              <a:buNone/>
            </a:pPr>
            <a:r>
              <a:rPr lang="en-US" b="1" i="0" dirty="0">
                <a:effectLst/>
                <a:latin typeface="erdana"/>
              </a:rPr>
              <a:t>6. Suspend ready</a:t>
            </a:r>
          </a:p>
          <a:p>
            <a:pPr algn="just">
              <a:lnSpc>
                <a:spcPct val="170000"/>
              </a:lnSpc>
            </a:pPr>
            <a:r>
              <a:rPr lang="en-US" sz="2300" b="0" i="0" dirty="0">
                <a:solidFill>
                  <a:srgbClr val="333333"/>
                </a:solidFill>
                <a:effectLst/>
                <a:latin typeface="inter-regular"/>
              </a:rPr>
              <a:t>A process in the ready state, which is moved to secondary memory from the main memory due to lack of the resources (mainly primary memory) is called in the suspend ready state.</a:t>
            </a:r>
          </a:p>
          <a:p>
            <a:pPr algn="just">
              <a:lnSpc>
                <a:spcPct val="170000"/>
              </a:lnSpc>
            </a:pPr>
            <a:r>
              <a:rPr lang="en-US" sz="2300" b="0" i="0" dirty="0">
                <a:solidFill>
                  <a:srgbClr val="333333"/>
                </a:solidFill>
                <a:effectLst/>
                <a:latin typeface="inter-regular"/>
              </a:rPr>
              <a:t>If the main memory is full and a higher-priority process comes for execution then the OS have to make the room for the process in the main memory by throwing the lower priority process out into the secondary memory. The suspend ready processes remain in the secondary memory until the main memory gets available.</a:t>
            </a:r>
          </a:p>
          <a:p>
            <a:pPr marL="0" indent="0" algn="just">
              <a:buNone/>
            </a:pPr>
            <a:r>
              <a:rPr lang="en-US" b="1" i="0" dirty="0">
                <a:effectLst/>
                <a:latin typeface="erdana"/>
              </a:rPr>
              <a:t>7. Suspend wait</a:t>
            </a:r>
          </a:p>
          <a:p>
            <a:pPr algn="just">
              <a:lnSpc>
                <a:spcPct val="170000"/>
              </a:lnSpc>
            </a:pPr>
            <a:r>
              <a:rPr lang="en-US" b="0" i="0" dirty="0">
                <a:solidFill>
                  <a:srgbClr val="333333"/>
                </a:solidFill>
                <a:effectLst/>
                <a:latin typeface="inter-regular"/>
              </a:rPr>
              <a:t>Instead of removing the process from the ready queue, it's better to remove the blocked process which is waiting for some resources in the main memory. Since it is already waiting for some resource to get available hence it is better if it waits in the secondary memory and make room for the higher priority process. These processes complete their execution once the main memory gets available and their wait is finished.</a:t>
            </a:r>
          </a:p>
          <a:p>
            <a:endParaRPr lang="en-IN" dirty="0"/>
          </a:p>
        </p:txBody>
      </p:sp>
      <p:sp>
        <p:nvSpPr>
          <p:cNvPr id="9" name="Rectangle 5">
            <a:extLst>
              <a:ext uri="{FF2B5EF4-FFF2-40B4-BE49-F238E27FC236}">
                <a16:creationId xmlns:a16="http://schemas.microsoft.com/office/drawing/2014/main" id="{602BC1F4-9938-B315-34A0-77C6BEA35DA5}"/>
              </a:ext>
            </a:extLst>
          </p:cNvPr>
          <p:cNvSpPr>
            <a:spLocks noChangeArrowheads="1"/>
          </p:cNvSpPr>
          <p:nvPr/>
        </p:nvSpPr>
        <p:spPr bwMode="auto">
          <a:xfrm>
            <a:off x="1128157" y="3203310"/>
            <a:ext cx="10770919"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3DEF8ED2-BD9A-E92D-330C-E6E41E2CC7D2}"/>
              </a:ext>
            </a:extLst>
          </p:cNvPr>
          <p:cNvSpPr>
            <a:spLocks noChangeArrowheads="1"/>
          </p:cNvSpPr>
          <p:nvPr/>
        </p:nvSpPr>
        <p:spPr bwMode="auto">
          <a:xfrm>
            <a:off x="142504" y="228600"/>
            <a:ext cx="4076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333333"/>
                </a:solidFill>
                <a:effectLst/>
                <a:latin typeface="inter-regula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7740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EEEB3-211E-DE13-8FB5-B7EBA9AEF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983A0-C529-1F54-A9D3-A0A79F965551}"/>
              </a:ext>
            </a:extLst>
          </p:cNvPr>
          <p:cNvSpPr>
            <a:spLocks noGrp="1"/>
          </p:cNvSpPr>
          <p:nvPr>
            <p:ph type="title"/>
          </p:nvPr>
        </p:nvSpPr>
        <p:spPr/>
        <p:txBody>
          <a:bodyPr/>
          <a:lstStyle/>
          <a:p>
            <a:r>
              <a:rPr lang="en-IN" b="0" i="0" dirty="0">
                <a:effectLst/>
                <a:latin typeface="erdana"/>
              </a:rPr>
              <a:t>Operations on the Process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CFD8DAF-4547-9EAD-4D5A-66042BF49DCE}"/>
              </a:ext>
            </a:extLst>
          </p:cNvPr>
          <p:cNvSpPr>
            <a:spLocks noGrp="1"/>
          </p:cNvSpPr>
          <p:nvPr>
            <p:ph idx="1"/>
          </p:nvPr>
        </p:nvSpPr>
        <p:spPr>
          <a:xfrm>
            <a:off x="838199" y="1235034"/>
            <a:ext cx="10989623" cy="4941929"/>
          </a:xfrm>
        </p:spPr>
        <p:txBody>
          <a:bodyPr>
            <a:normAutofit lnSpcReduction="10000"/>
          </a:bodyPr>
          <a:lstStyle/>
          <a:p>
            <a:pPr marL="0" indent="0" algn="just">
              <a:buNone/>
            </a:pPr>
            <a:r>
              <a:rPr lang="en-US" b="1" i="0" dirty="0">
                <a:effectLst/>
                <a:latin typeface="erdana"/>
              </a:rPr>
              <a:t>1. Creation</a:t>
            </a:r>
          </a:p>
          <a:p>
            <a:pPr algn="just">
              <a:lnSpc>
                <a:spcPct val="160000"/>
              </a:lnSpc>
            </a:pPr>
            <a:r>
              <a:rPr lang="en-US" sz="1900" b="0" i="0" dirty="0">
                <a:solidFill>
                  <a:srgbClr val="333333"/>
                </a:solidFill>
                <a:effectLst/>
                <a:latin typeface="inter-regular"/>
              </a:rPr>
              <a:t>Once the process is created, it will be ready and come into the ready queue (main memory) and will be ready for the execution</a:t>
            </a:r>
            <a:r>
              <a:rPr lang="en-US" b="0" i="0" dirty="0">
                <a:solidFill>
                  <a:srgbClr val="333333"/>
                </a:solidFill>
                <a:effectLst/>
                <a:latin typeface="inter-regular"/>
              </a:rPr>
              <a:t>.</a:t>
            </a:r>
          </a:p>
          <a:p>
            <a:pPr marL="0" indent="0" algn="just">
              <a:buNone/>
            </a:pPr>
            <a:r>
              <a:rPr lang="en-US" b="1" i="0" dirty="0">
                <a:effectLst/>
                <a:latin typeface="erdana"/>
              </a:rPr>
              <a:t>2. Scheduling</a:t>
            </a:r>
          </a:p>
          <a:p>
            <a:pPr algn="just">
              <a:lnSpc>
                <a:spcPct val="160000"/>
              </a:lnSpc>
            </a:pPr>
            <a:r>
              <a:rPr lang="en-US" sz="1700" b="0" i="0" dirty="0">
                <a:solidFill>
                  <a:srgbClr val="333333"/>
                </a:solidFill>
                <a:effectLst/>
                <a:latin typeface="inter-regular"/>
              </a:rPr>
              <a:t>Out of the many processes present in the ready queue, the Operating system chooses one process and start executing it. Selecting the process which is to be executed next, is known as scheduling.</a:t>
            </a:r>
            <a:endParaRPr lang="en-US" b="0" i="0" dirty="0">
              <a:solidFill>
                <a:srgbClr val="333333"/>
              </a:solidFill>
              <a:effectLst/>
              <a:latin typeface="inter-regular"/>
            </a:endParaRPr>
          </a:p>
          <a:p>
            <a:pPr marL="0" indent="0" algn="just">
              <a:buNone/>
            </a:pPr>
            <a:r>
              <a:rPr lang="en-US" b="1" i="0" dirty="0">
                <a:effectLst/>
                <a:latin typeface="erdana"/>
              </a:rPr>
              <a:t>3. Execution</a:t>
            </a:r>
          </a:p>
          <a:p>
            <a:pPr algn="just">
              <a:lnSpc>
                <a:spcPct val="160000"/>
              </a:lnSpc>
            </a:pPr>
            <a:r>
              <a:rPr lang="en-US" sz="1800" b="0" i="0" dirty="0">
                <a:solidFill>
                  <a:srgbClr val="333333"/>
                </a:solidFill>
                <a:effectLst/>
                <a:latin typeface="inter-regular"/>
              </a:rPr>
              <a:t>Once the process is scheduled for the execution, the processor starts executing it. Process may come to the blocked or wait state during the execution then in that case the processor starts executing the other processes.</a:t>
            </a:r>
          </a:p>
          <a:p>
            <a:endParaRPr lang="en-IN" dirty="0"/>
          </a:p>
        </p:txBody>
      </p:sp>
    </p:spTree>
    <p:extLst>
      <p:ext uri="{BB962C8B-B14F-4D97-AF65-F5344CB8AC3E}">
        <p14:creationId xmlns:p14="http://schemas.microsoft.com/office/powerpoint/2010/main" val="3299436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F8CBF-4DCD-B7BE-27FA-5C6665A08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714C9-D75E-4C5E-2623-625E7BB835A2}"/>
              </a:ext>
            </a:extLst>
          </p:cNvPr>
          <p:cNvSpPr>
            <a:spLocks noGrp="1"/>
          </p:cNvSpPr>
          <p:nvPr>
            <p:ph type="title"/>
          </p:nvPr>
        </p:nvSpPr>
        <p:spPr/>
        <p:txBody>
          <a:bodyPr/>
          <a:lstStyle/>
          <a:p>
            <a:r>
              <a:rPr lang="en-IN" b="0" i="0" dirty="0">
                <a:effectLst/>
                <a:latin typeface="erdana"/>
              </a:rPr>
              <a:t>Operations on the Process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8B886F59-6A58-F465-F282-FAB5C0F80C71}"/>
              </a:ext>
            </a:extLst>
          </p:cNvPr>
          <p:cNvSpPr>
            <a:spLocks noGrp="1"/>
          </p:cNvSpPr>
          <p:nvPr>
            <p:ph idx="1"/>
          </p:nvPr>
        </p:nvSpPr>
        <p:spPr>
          <a:xfrm>
            <a:off x="838199" y="1235034"/>
            <a:ext cx="10989623" cy="4941929"/>
          </a:xfrm>
        </p:spPr>
        <p:txBody>
          <a:bodyPr>
            <a:normAutofit/>
          </a:bodyPr>
          <a:lstStyle/>
          <a:p>
            <a:pPr marL="0" indent="0" algn="just">
              <a:buNone/>
            </a:pPr>
            <a:r>
              <a:rPr lang="en-US" b="1" i="0" dirty="0">
                <a:effectLst/>
                <a:latin typeface="erdana"/>
              </a:rPr>
              <a:t>4. Deletion/killing</a:t>
            </a:r>
          </a:p>
          <a:p>
            <a:pPr algn="just">
              <a:lnSpc>
                <a:spcPct val="150000"/>
              </a:lnSpc>
            </a:pPr>
            <a:r>
              <a:rPr lang="en-US" sz="1800" b="0" i="0" dirty="0">
                <a:solidFill>
                  <a:srgbClr val="333333"/>
                </a:solidFill>
                <a:effectLst/>
                <a:latin typeface="inter-regular"/>
              </a:rPr>
              <a:t>Once the purpose of the process gets over then the OS will kill the process. The Context of the process (PCB) will be deleted and the process gets terminated by the Operating system.</a:t>
            </a:r>
          </a:p>
          <a:p>
            <a:endParaRPr lang="en-IN" dirty="0"/>
          </a:p>
        </p:txBody>
      </p:sp>
    </p:spTree>
    <p:extLst>
      <p:ext uri="{BB962C8B-B14F-4D97-AF65-F5344CB8AC3E}">
        <p14:creationId xmlns:p14="http://schemas.microsoft.com/office/powerpoint/2010/main" val="59811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261EB-51D6-C4B9-BBC6-AC51C1FC0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0F07B-CFD7-4099-F3BA-41653BCF3347}"/>
              </a:ext>
            </a:extLst>
          </p:cNvPr>
          <p:cNvSpPr>
            <a:spLocks noGrp="1"/>
          </p:cNvSpPr>
          <p:nvPr>
            <p:ph type="title"/>
          </p:nvPr>
        </p:nvSpPr>
        <p:spPr/>
        <p:txBody>
          <a:bodyPr/>
          <a:lstStyle/>
          <a:p>
            <a:r>
              <a:rPr lang="en-IN" b="1" i="0" dirty="0">
                <a:effectLst/>
                <a:latin typeface="erdana"/>
              </a:rPr>
              <a:t>Process Scheduling in OS (Operating System)</a:t>
            </a:r>
            <a:br>
              <a:rPr lang="en-IN" b="1" i="0" dirty="0">
                <a:effectLst/>
                <a:latin typeface="erdana"/>
              </a:rPr>
            </a:br>
            <a:endParaRPr lang="en-IN" b="1" dirty="0"/>
          </a:p>
        </p:txBody>
      </p:sp>
      <p:sp>
        <p:nvSpPr>
          <p:cNvPr id="3" name="Content Placeholder 2">
            <a:extLst>
              <a:ext uri="{FF2B5EF4-FFF2-40B4-BE49-F238E27FC236}">
                <a16:creationId xmlns:a16="http://schemas.microsoft.com/office/drawing/2014/main" id="{24A5D4A2-AE66-3737-5963-92029E07300A}"/>
              </a:ext>
            </a:extLst>
          </p:cNvPr>
          <p:cNvSpPr>
            <a:spLocks noGrp="1"/>
          </p:cNvSpPr>
          <p:nvPr>
            <p:ph idx="1"/>
          </p:nvPr>
        </p:nvSpPr>
        <p:spPr>
          <a:xfrm>
            <a:off x="838199" y="1825624"/>
            <a:ext cx="11001499" cy="5032375"/>
          </a:xfrm>
        </p:spPr>
        <p:txBody>
          <a:bodyPr>
            <a:normAutofit/>
          </a:bodyPr>
          <a:lstStyle/>
          <a:p>
            <a:pPr marL="0" indent="0" algn="just">
              <a:buNone/>
            </a:pPr>
            <a:r>
              <a:rPr lang="en-US" sz="3300" b="1" i="0" dirty="0">
                <a:effectLst/>
                <a:latin typeface="erdana"/>
              </a:rPr>
              <a:t>1. Long term scheduler</a:t>
            </a:r>
          </a:p>
          <a:p>
            <a:pPr algn="just">
              <a:lnSpc>
                <a:spcPct val="150000"/>
              </a:lnSpc>
            </a:pPr>
            <a:r>
              <a:rPr lang="en-US" sz="1800" b="0" i="0" dirty="0">
                <a:solidFill>
                  <a:srgbClr val="333333"/>
                </a:solidFill>
                <a:effectLst/>
                <a:latin typeface="inter-regular"/>
              </a:rPr>
              <a:t>Long term scheduler is also known as job scheduler. It chooses the processes from the pool (secondary memory) and keeps them in the ready queue maintained in the primary memory.</a:t>
            </a:r>
          </a:p>
          <a:p>
            <a:pPr algn="just">
              <a:lnSpc>
                <a:spcPct val="150000"/>
              </a:lnSpc>
            </a:pPr>
            <a:r>
              <a:rPr lang="en-US" sz="1800" b="0" i="0" dirty="0">
                <a:solidFill>
                  <a:srgbClr val="333333"/>
                </a:solidFill>
                <a:effectLst/>
                <a:latin typeface="inter-regular"/>
              </a:rPr>
              <a:t>Long Term scheduler mainly controls the degree of Multiprogramming. The purpose of long term scheduler is to choose a perfect mix of IO bound and CPU bound processes among the jobs present in the pool.</a:t>
            </a:r>
          </a:p>
          <a:p>
            <a:pPr algn="just">
              <a:lnSpc>
                <a:spcPct val="150000"/>
              </a:lnSpc>
            </a:pPr>
            <a:r>
              <a:rPr lang="en-US" sz="1800" b="0" i="0" dirty="0">
                <a:solidFill>
                  <a:srgbClr val="333333"/>
                </a:solidFill>
                <a:effectLst/>
                <a:latin typeface="inter-regular"/>
              </a:rPr>
              <a:t>If the job scheduler chooses more IO bound processes then all of the jobs may reside in the blocked state all the time and the CPU will remain idle most of the time. This will reduce the degree of Multiprogramming. Therefore, the Job of long term scheduler is very critical and may affect the system for a very long time.</a:t>
            </a:r>
          </a:p>
          <a:p>
            <a:endParaRPr lang="en-IN" dirty="0"/>
          </a:p>
        </p:txBody>
      </p:sp>
    </p:spTree>
    <p:extLst>
      <p:ext uri="{BB962C8B-B14F-4D97-AF65-F5344CB8AC3E}">
        <p14:creationId xmlns:p14="http://schemas.microsoft.com/office/powerpoint/2010/main" val="117214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CC55C-FEFD-1949-A026-D4A65EF3E7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A82AB-39AE-3B05-0565-B8B855248253}"/>
              </a:ext>
            </a:extLst>
          </p:cNvPr>
          <p:cNvSpPr>
            <a:spLocks noGrp="1"/>
          </p:cNvSpPr>
          <p:nvPr>
            <p:ph type="title"/>
          </p:nvPr>
        </p:nvSpPr>
        <p:spPr/>
        <p:txBody>
          <a:bodyPr/>
          <a:lstStyle/>
          <a:p>
            <a:r>
              <a:rPr lang="en-IN" b="1" i="0" dirty="0">
                <a:effectLst/>
                <a:latin typeface="erdana"/>
              </a:rPr>
              <a:t>Process Scheduling in OS (Operating System)</a:t>
            </a:r>
            <a:br>
              <a:rPr lang="en-IN" b="1" i="0" dirty="0">
                <a:effectLst/>
                <a:latin typeface="erdana"/>
              </a:rPr>
            </a:br>
            <a:endParaRPr lang="en-IN" b="1" dirty="0"/>
          </a:p>
        </p:txBody>
      </p:sp>
      <p:sp>
        <p:nvSpPr>
          <p:cNvPr id="3" name="Content Placeholder 2">
            <a:extLst>
              <a:ext uri="{FF2B5EF4-FFF2-40B4-BE49-F238E27FC236}">
                <a16:creationId xmlns:a16="http://schemas.microsoft.com/office/drawing/2014/main" id="{41403595-6AE7-4049-7D0E-25A7E2765B76}"/>
              </a:ext>
            </a:extLst>
          </p:cNvPr>
          <p:cNvSpPr>
            <a:spLocks noGrp="1"/>
          </p:cNvSpPr>
          <p:nvPr>
            <p:ph idx="1"/>
          </p:nvPr>
        </p:nvSpPr>
        <p:spPr>
          <a:xfrm>
            <a:off x="838199" y="1825624"/>
            <a:ext cx="11001499" cy="5032375"/>
          </a:xfrm>
        </p:spPr>
        <p:txBody>
          <a:bodyPr>
            <a:normAutofit/>
          </a:bodyPr>
          <a:lstStyle/>
          <a:p>
            <a:pPr marL="0" indent="0" algn="just">
              <a:buNone/>
            </a:pPr>
            <a:r>
              <a:rPr lang="en-US" b="1" i="0" dirty="0">
                <a:effectLst/>
                <a:latin typeface="erdana"/>
              </a:rPr>
              <a:t>2. Short term scheduler</a:t>
            </a:r>
          </a:p>
          <a:p>
            <a:pPr algn="just">
              <a:lnSpc>
                <a:spcPct val="150000"/>
              </a:lnSpc>
            </a:pPr>
            <a:r>
              <a:rPr lang="en-US" sz="1800" b="0" i="0" dirty="0">
                <a:solidFill>
                  <a:srgbClr val="333333"/>
                </a:solidFill>
                <a:effectLst/>
                <a:latin typeface="inter-regular"/>
              </a:rPr>
              <a:t>Short term scheduler is also known as CPU scheduler. It selects one of the Jobs from the ready queue and dispatch to the CPU for the execution.</a:t>
            </a:r>
          </a:p>
          <a:p>
            <a:pPr algn="just">
              <a:lnSpc>
                <a:spcPct val="150000"/>
              </a:lnSpc>
            </a:pPr>
            <a:r>
              <a:rPr lang="en-US" sz="1800" b="0" i="0" dirty="0">
                <a:solidFill>
                  <a:srgbClr val="333333"/>
                </a:solidFill>
                <a:effectLst/>
                <a:latin typeface="inter-regular"/>
              </a:rPr>
              <a:t>A scheduling algorithm is used to select which job is going to be dispatched for the execution. The Job of the short term scheduler can be very critical in the sense that if it selects job whose CPU burst time is very high then all the jobs after that, will have to wait in the ready queue for a very long time.</a:t>
            </a:r>
          </a:p>
          <a:p>
            <a:pPr algn="just">
              <a:lnSpc>
                <a:spcPct val="150000"/>
              </a:lnSpc>
            </a:pPr>
            <a:r>
              <a:rPr lang="en-US" sz="1800" b="0" i="0" dirty="0">
                <a:solidFill>
                  <a:srgbClr val="333333"/>
                </a:solidFill>
                <a:effectLst/>
                <a:latin typeface="inter-regular"/>
              </a:rPr>
              <a:t>This problem is called starvation which may arise if the short term scheduler makes some mistakes while selecting the job.</a:t>
            </a:r>
          </a:p>
          <a:p>
            <a:endParaRPr lang="en-IN" dirty="0"/>
          </a:p>
        </p:txBody>
      </p:sp>
    </p:spTree>
    <p:extLst>
      <p:ext uri="{BB962C8B-B14F-4D97-AF65-F5344CB8AC3E}">
        <p14:creationId xmlns:p14="http://schemas.microsoft.com/office/powerpoint/2010/main" val="517382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47572-C82D-65E4-2B39-3AAA4617B9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EC4B9-32B7-4748-8127-A3CD59E10A3C}"/>
              </a:ext>
            </a:extLst>
          </p:cNvPr>
          <p:cNvSpPr>
            <a:spLocks noGrp="1"/>
          </p:cNvSpPr>
          <p:nvPr>
            <p:ph type="title"/>
          </p:nvPr>
        </p:nvSpPr>
        <p:spPr/>
        <p:txBody>
          <a:bodyPr/>
          <a:lstStyle/>
          <a:p>
            <a:r>
              <a:rPr lang="en-IN" b="1" i="0" dirty="0">
                <a:effectLst/>
                <a:latin typeface="erdana"/>
              </a:rPr>
              <a:t>Process Scheduling in OS (Operating System)</a:t>
            </a:r>
            <a:br>
              <a:rPr lang="en-IN" b="1" i="0" dirty="0">
                <a:effectLst/>
                <a:latin typeface="erdana"/>
              </a:rPr>
            </a:br>
            <a:endParaRPr lang="en-IN" b="1" dirty="0"/>
          </a:p>
        </p:txBody>
      </p:sp>
      <p:sp>
        <p:nvSpPr>
          <p:cNvPr id="3" name="Content Placeholder 2">
            <a:extLst>
              <a:ext uri="{FF2B5EF4-FFF2-40B4-BE49-F238E27FC236}">
                <a16:creationId xmlns:a16="http://schemas.microsoft.com/office/drawing/2014/main" id="{2A50E7F8-A431-F24E-1588-510DBE9412DE}"/>
              </a:ext>
            </a:extLst>
          </p:cNvPr>
          <p:cNvSpPr>
            <a:spLocks noGrp="1"/>
          </p:cNvSpPr>
          <p:nvPr>
            <p:ph idx="1"/>
          </p:nvPr>
        </p:nvSpPr>
        <p:spPr>
          <a:xfrm>
            <a:off x="838200" y="1460500"/>
            <a:ext cx="11001499" cy="5032375"/>
          </a:xfrm>
        </p:spPr>
        <p:txBody>
          <a:bodyPr>
            <a:normAutofit/>
          </a:bodyPr>
          <a:lstStyle/>
          <a:p>
            <a:pPr marL="0" indent="0" algn="just">
              <a:buNone/>
            </a:pPr>
            <a:r>
              <a:rPr lang="en-US" b="1" i="0" dirty="0">
                <a:effectLst/>
                <a:latin typeface="erdana"/>
              </a:rPr>
              <a:t>3. Medium term scheduler</a:t>
            </a:r>
          </a:p>
          <a:p>
            <a:pPr algn="just">
              <a:lnSpc>
                <a:spcPct val="150000"/>
              </a:lnSpc>
            </a:pPr>
            <a:r>
              <a:rPr lang="en-US" sz="1800" b="0" i="0" dirty="0">
                <a:solidFill>
                  <a:srgbClr val="333333"/>
                </a:solidFill>
                <a:effectLst/>
                <a:latin typeface="inter-regular"/>
              </a:rPr>
              <a:t>Medium term scheduler takes care of the swapped out </a:t>
            </a:r>
            <a:r>
              <a:rPr lang="en-US" sz="1800" b="0" i="0" dirty="0" err="1">
                <a:solidFill>
                  <a:srgbClr val="333333"/>
                </a:solidFill>
                <a:effectLst/>
                <a:latin typeface="inter-regular"/>
              </a:rPr>
              <a:t>processes.If</a:t>
            </a:r>
            <a:r>
              <a:rPr lang="en-US" sz="1800" b="0" i="0" dirty="0">
                <a:solidFill>
                  <a:srgbClr val="333333"/>
                </a:solidFill>
                <a:effectLst/>
                <a:latin typeface="inter-regular"/>
              </a:rPr>
              <a:t> the running state processes needs some IO time for the completion then there is a need to change its state from running to waiting.</a:t>
            </a:r>
          </a:p>
          <a:p>
            <a:pPr algn="just">
              <a:lnSpc>
                <a:spcPct val="150000"/>
              </a:lnSpc>
            </a:pPr>
            <a:r>
              <a:rPr lang="en-US" sz="1800" b="0" i="0" dirty="0">
                <a:solidFill>
                  <a:srgbClr val="333333"/>
                </a:solidFill>
                <a:effectLst/>
                <a:latin typeface="inter-regular"/>
              </a:rPr>
              <a:t>Medium term scheduler is used for this purpose. It removes the process from the running state to make room for the other processes. Such processes are the swapped out processes and this procedure is called swapping. The medium term scheduler is responsible for suspending and resuming the processes.</a:t>
            </a:r>
          </a:p>
          <a:p>
            <a:pPr algn="just">
              <a:lnSpc>
                <a:spcPct val="150000"/>
              </a:lnSpc>
            </a:pPr>
            <a:r>
              <a:rPr lang="en-US" sz="1800" b="0" i="0" dirty="0">
                <a:solidFill>
                  <a:srgbClr val="333333"/>
                </a:solidFill>
                <a:effectLst/>
                <a:latin typeface="inter-regular"/>
              </a:rPr>
              <a:t>It reduces the degree of multiprogramming. The swapping is necessary to have a perfect mix of processes in the ready queue.</a:t>
            </a:r>
          </a:p>
          <a:p>
            <a:endParaRPr lang="en-IN" dirty="0"/>
          </a:p>
        </p:txBody>
      </p:sp>
    </p:spTree>
    <p:extLst>
      <p:ext uri="{BB962C8B-B14F-4D97-AF65-F5344CB8AC3E}">
        <p14:creationId xmlns:p14="http://schemas.microsoft.com/office/powerpoint/2010/main" val="2520786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582BD-0AC7-70F3-E65F-B0F25A1FE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11A88-EBAD-5C4F-E6D9-8C408DB516EF}"/>
              </a:ext>
            </a:extLst>
          </p:cNvPr>
          <p:cNvSpPr>
            <a:spLocks noGrp="1"/>
          </p:cNvSpPr>
          <p:nvPr>
            <p:ph type="title"/>
          </p:nvPr>
        </p:nvSpPr>
        <p:spPr/>
        <p:txBody>
          <a:bodyPr/>
          <a:lstStyle/>
          <a:p>
            <a:r>
              <a:rPr lang="en-IN" b="1" i="0" dirty="0">
                <a:effectLst/>
                <a:latin typeface="erdana"/>
              </a:rPr>
              <a:t>Process Queues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BFCD0DEB-8C0A-148A-2101-1596F9EDB030}"/>
              </a:ext>
            </a:extLst>
          </p:cNvPr>
          <p:cNvSpPr>
            <a:spLocks noGrp="1"/>
          </p:cNvSpPr>
          <p:nvPr>
            <p:ph idx="1"/>
          </p:nvPr>
        </p:nvSpPr>
        <p:spPr>
          <a:xfrm>
            <a:off x="660070" y="1027906"/>
            <a:ext cx="10515600" cy="4351338"/>
          </a:xfrm>
        </p:spPr>
        <p:txBody>
          <a:bodyPr/>
          <a:lstStyle/>
          <a:p>
            <a:pPr algn="just">
              <a:lnSpc>
                <a:spcPct val="150000"/>
              </a:lnSpc>
            </a:pPr>
            <a:r>
              <a:rPr lang="en-US" sz="1800" b="0" i="0" dirty="0">
                <a:solidFill>
                  <a:srgbClr val="333333"/>
                </a:solidFill>
                <a:effectLst/>
                <a:latin typeface="inter-regular"/>
              </a:rPr>
              <a:t>The Operating system manages various types of queues for each of the process states. The PCB related to the process is also stored in the queue of the same state. If the Process is moved from one state to another state then its PCB is also unlinked from the corresponding queue and added to the other state queue in which the transition is made</a:t>
            </a:r>
            <a:r>
              <a:rPr lang="en-US" b="0" i="0" dirty="0">
                <a:solidFill>
                  <a:srgbClr val="333333"/>
                </a:solidFill>
                <a:effectLst/>
                <a:latin typeface="inter-regular"/>
              </a:rPr>
              <a:t>.</a:t>
            </a:r>
            <a:endParaRPr lang="en-IN" dirty="0"/>
          </a:p>
        </p:txBody>
      </p:sp>
      <p:pic>
        <p:nvPicPr>
          <p:cNvPr id="5" name="Picture 4">
            <a:extLst>
              <a:ext uri="{FF2B5EF4-FFF2-40B4-BE49-F238E27FC236}">
                <a16:creationId xmlns:a16="http://schemas.microsoft.com/office/drawing/2014/main" id="{986905DC-8497-BFC1-BBA8-7A7EDBD0E887}"/>
              </a:ext>
            </a:extLst>
          </p:cNvPr>
          <p:cNvPicPr>
            <a:picLocks noChangeAspect="1"/>
          </p:cNvPicPr>
          <p:nvPr/>
        </p:nvPicPr>
        <p:blipFill rotWithShape="1">
          <a:blip r:embed="rId2"/>
          <a:srcRect l="17435" t="24652" r="38344" b="44416"/>
          <a:stretch/>
        </p:blipFill>
        <p:spPr>
          <a:xfrm>
            <a:off x="2339439" y="3222625"/>
            <a:ext cx="7787036" cy="3063875"/>
          </a:xfrm>
          <a:prstGeom prst="rect">
            <a:avLst/>
          </a:prstGeom>
        </p:spPr>
      </p:pic>
    </p:spTree>
    <p:extLst>
      <p:ext uri="{BB962C8B-B14F-4D97-AF65-F5344CB8AC3E}">
        <p14:creationId xmlns:p14="http://schemas.microsoft.com/office/powerpoint/2010/main" val="723754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C235F-0C29-34BF-2CF7-30E072BD5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4B0DB-F95A-0E90-A6C2-32A0FEC2462F}"/>
              </a:ext>
            </a:extLst>
          </p:cNvPr>
          <p:cNvSpPr>
            <a:spLocks noGrp="1"/>
          </p:cNvSpPr>
          <p:nvPr>
            <p:ph type="title"/>
          </p:nvPr>
        </p:nvSpPr>
        <p:spPr/>
        <p:txBody>
          <a:bodyPr/>
          <a:lstStyle/>
          <a:p>
            <a:r>
              <a:rPr lang="en-IN" b="1" i="0" dirty="0">
                <a:effectLst/>
                <a:latin typeface="erdana"/>
              </a:rPr>
              <a:t>Process Queues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E8BCB02-9CD5-4036-EAF3-D1506B5D34BC}"/>
              </a:ext>
            </a:extLst>
          </p:cNvPr>
          <p:cNvSpPr>
            <a:spLocks noGrp="1"/>
          </p:cNvSpPr>
          <p:nvPr>
            <p:ph idx="1"/>
          </p:nvPr>
        </p:nvSpPr>
        <p:spPr>
          <a:xfrm>
            <a:off x="838200" y="1348539"/>
            <a:ext cx="10515600" cy="5681653"/>
          </a:xfrm>
        </p:spPr>
        <p:txBody>
          <a:bodyPr>
            <a:normAutofit fontScale="70000" lnSpcReduction="20000"/>
          </a:bodyPr>
          <a:lstStyle/>
          <a:p>
            <a:pPr marL="0" indent="0" algn="just">
              <a:buNone/>
            </a:pPr>
            <a:r>
              <a:rPr lang="en-US" b="1" i="0" dirty="0">
                <a:effectLst/>
                <a:latin typeface="erdana"/>
              </a:rPr>
              <a:t>1. Job Queue</a:t>
            </a:r>
          </a:p>
          <a:p>
            <a:pPr algn="just">
              <a:lnSpc>
                <a:spcPct val="150000"/>
              </a:lnSpc>
            </a:pPr>
            <a:r>
              <a:rPr lang="en-US" sz="2300" b="0" i="0" dirty="0">
                <a:solidFill>
                  <a:srgbClr val="333333"/>
                </a:solidFill>
                <a:effectLst/>
                <a:latin typeface="inter-regular"/>
              </a:rPr>
              <a:t>In starting, all the processes get stored in the job queue. It is maintained in the secondary memory. The long-term scheduler (Job scheduler) picks some of the jobs and puts them in the primary memory.</a:t>
            </a:r>
          </a:p>
          <a:p>
            <a:pPr marL="0" indent="0" algn="just">
              <a:lnSpc>
                <a:spcPct val="150000"/>
              </a:lnSpc>
              <a:buNone/>
            </a:pPr>
            <a:endParaRPr lang="en-US" sz="2300" b="0" i="0" dirty="0">
              <a:solidFill>
                <a:srgbClr val="333333"/>
              </a:solidFill>
              <a:effectLst/>
              <a:latin typeface="inter-regular"/>
            </a:endParaRPr>
          </a:p>
          <a:p>
            <a:pPr marL="0" indent="0" algn="just">
              <a:buNone/>
            </a:pPr>
            <a:r>
              <a:rPr lang="en-US" b="0" i="0" dirty="0">
                <a:solidFill>
                  <a:srgbClr val="610B4B"/>
                </a:solidFill>
                <a:effectLst/>
                <a:latin typeface="erdana"/>
              </a:rPr>
              <a:t>2. </a:t>
            </a:r>
            <a:r>
              <a:rPr lang="en-US" b="1" i="0" dirty="0">
                <a:effectLst/>
                <a:latin typeface="erdana"/>
              </a:rPr>
              <a:t>Ready Queue</a:t>
            </a:r>
          </a:p>
          <a:p>
            <a:pPr algn="just">
              <a:lnSpc>
                <a:spcPct val="150000"/>
              </a:lnSpc>
            </a:pPr>
            <a:r>
              <a:rPr lang="en-US" sz="2000" b="0" i="0" dirty="0">
                <a:solidFill>
                  <a:srgbClr val="333333"/>
                </a:solidFill>
                <a:effectLst/>
                <a:latin typeface="inter-regular"/>
              </a:rPr>
              <a:t>Ready queue is maintained in primary memory. The short-term scheduler picks the job from the ready queue and dispatches to the CPU for the execution.</a:t>
            </a:r>
          </a:p>
          <a:p>
            <a:pPr marL="0" indent="0" algn="just">
              <a:lnSpc>
                <a:spcPct val="150000"/>
              </a:lnSpc>
              <a:buNone/>
            </a:pPr>
            <a:endParaRPr lang="en-US" sz="2000" b="0" i="0" dirty="0">
              <a:solidFill>
                <a:srgbClr val="333333"/>
              </a:solidFill>
              <a:effectLst/>
              <a:latin typeface="inter-regular"/>
            </a:endParaRPr>
          </a:p>
          <a:p>
            <a:pPr marL="0" indent="0" algn="just">
              <a:buNone/>
            </a:pPr>
            <a:r>
              <a:rPr lang="en-US" sz="2600" b="1" i="0" dirty="0">
                <a:effectLst/>
                <a:latin typeface="erdana"/>
              </a:rPr>
              <a:t>3. Waiting Queue</a:t>
            </a:r>
          </a:p>
          <a:p>
            <a:pPr algn="just">
              <a:lnSpc>
                <a:spcPct val="170000"/>
              </a:lnSpc>
            </a:pPr>
            <a:r>
              <a:rPr lang="en-US" sz="2400" b="0" i="0" dirty="0">
                <a:solidFill>
                  <a:srgbClr val="333333"/>
                </a:solidFill>
                <a:effectLst/>
                <a:latin typeface="Times New Roman" panose="02020603050405020304" pitchFamily="18" charset="0"/>
                <a:cs typeface="Times New Roman" panose="02020603050405020304" pitchFamily="18" charset="0"/>
              </a:rPr>
              <a:t>When the process needs some IO operation in order to complete its execution, OS changes the state of the process from running to waiting. The context (PCB) associated with the process gets stored on the waiting queue which will be used by the Processor when the process finishes the IO.</a:t>
            </a:r>
            <a:br>
              <a:rPr lang="en-US" sz="2400" dirty="0">
                <a:latin typeface="Times New Roman" panose="02020603050405020304" pitchFamily="18" charset="0"/>
                <a:cs typeface="Times New Roman" panose="02020603050405020304" pitchFamily="18" charset="0"/>
              </a:rPr>
            </a:br>
            <a:endParaRPr lang="en-US" sz="3800" b="0" i="0" dirty="0">
              <a:solidFill>
                <a:srgbClr val="333333"/>
              </a:solidFill>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2235482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91467-9CFA-8DDE-7BC7-D4C915FCF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1F0DF-CAB5-C9F5-130E-EED41502B36E}"/>
              </a:ext>
            </a:extLst>
          </p:cNvPr>
          <p:cNvSpPr>
            <a:spLocks noGrp="1"/>
          </p:cNvSpPr>
          <p:nvPr>
            <p:ph type="title"/>
          </p:nvPr>
        </p:nvSpPr>
        <p:spPr/>
        <p:txBody>
          <a:bodyPr/>
          <a:lstStyle/>
          <a:p>
            <a:r>
              <a:rPr lang="en-US" b="1" i="0" dirty="0">
                <a:effectLst/>
                <a:latin typeface="erdana"/>
              </a:rPr>
              <a:t>Various Times related to the Process</a:t>
            </a:r>
            <a:br>
              <a:rPr lang="en-US" b="0" i="0" dirty="0">
                <a:solidFill>
                  <a:srgbClr val="610B38"/>
                </a:solidFill>
                <a:effectLst/>
                <a:latin typeface="erdana"/>
              </a:rPr>
            </a:br>
            <a:endParaRPr lang="en-IN" dirty="0"/>
          </a:p>
        </p:txBody>
      </p:sp>
      <p:pic>
        <p:nvPicPr>
          <p:cNvPr id="7" name="Picture 6">
            <a:extLst>
              <a:ext uri="{FF2B5EF4-FFF2-40B4-BE49-F238E27FC236}">
                <a16:creationId xmlns:a16="http://schemas.microsoft.com/office/drawing/2014/main" id="{C5A91F89-BDB6-40F1-CFEA-6EE6361E6DA1}"/>
              </a:ext>
            </a:extLst>
          </p:cNvPr>
          <p:cNvPicPr>
            <a:picLocks noChangeAspect="1"/>
          </p:cNvPicPr>
          <p:nvPr/>
        </p:nvPicPr>
        <p:blipFill rotWithShape="1">
          <a:blip r:embed="rId2"/>
          <a:srcRect l="17143" t="15758" r="35812" b="31255"/>
          <a:stretch/>
        </p:blipFill>
        <p:spPr>
          <a:xfrm>
            <a:off x="1603168" y="1512319"/>
            <a:ext cx="7861465" cy="4980556"/>
          </a:xfrm>
          <a:prstGeom prst="rect">
            <a:avLst/>
          </a:prstGeom>
        </p:spPr>
      </p:pic>
    </p:spTree>
    <p:extLst>
      <p:ext uri="{BB962C8B-B14F-4D97-AF65-F5344CB8AC3E}">
        <p14:creationId xmlns:p14="http://schemas.microsoft.com/office/powerpoint/2010/main" val="363920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BB5CE-8573-1E3D-BC02-4F27C9CEBDDE}"/>
              </a:ext>
            </a:extLst>
          </p:cNvPr>
          <p:cNvSpPr>
            <a:spLocks noGrp="1"/>
          </p:cNvSpPr>
          <p:nvPr>
            <p:ph type="title"/>
          </p:nvPr>
        </p:nvSpPr>
        <p:spPr/>
        <p:txBody>
          <a:bodyPr/>
          <a:lstStyle/>
          <a:p>
            <a:r>
              <a:rPr lang="en-IN" b="0" i="0" dirty="0">
                <a:solidFill>
                  <a:srgbClr val="610B38"/>
                </a:solidFill>
                <a:effectLst/>
                <a:latin typeface="erdana"/>
              </a:rPr>
              <a:t>Process Management in OS</a:t>
            </a:r>
            <a:endParaRPr lang="en-IN" dirty="0"/>
          </a:p>
        </p:txBody>
      </p:sp>
      <p:sp>
        <p:nvSpPr>
          <p:cNvPr id="3" name="Content Placeholder 2">
            <a:extLst>
              <a:ext uri="{FF2B5EF4-FFF2-40B4-BE49-F238E27FC236}">
                <a16:creationId xmlns:a16="http://schemas.microsoft.com/office/drawing/2014/main" id="{0D7B01EE-368C-F536-002A-630E881058AD}"/>
              </a:ext>
            </a:extLst>
          </p:cNvPr>
          <p:cNvSpPr>
            <a:spLocks noGrp="1"/>
          </p:cNvSpPr>
          <p:nvPr>
            <p:ph idx="1"/>
          </p:nvPr>
        </p:nvSpPr>
        <p:spPr>
          <a:xfrm>
            <a:off x="838200" y="1825625"/>
            <a:ext cx="10515600" cy="4765180"/>
          </a:xfrm>
        </p:spPr>
        <p:txBody>
          <a:bodyPr>
            <a:normAutofit/>
          </a:bodyPr>
          <a:lstStyle/>
          <a:p>
            <a:pPr algn="just">
              <a:lnSpc>
                <a:spcPct val="150000"/>
              </a:lnSpc>
            </a:pPr>
            <a:r>
              <a:rPr lang="en-US" sz="2000" b="0" i="0" dirty="0">
                <a:solidFill>
                  <a:srgbClr val="333333"/>
                </a:solidFill>
                <a:effectLst/>
                <a:latin typeface="inter-regular"/>
              </a:rPr>
              <a:t>A Program does nothing unless its instructions are executed by a CPU. A program in execution is called a process. In order to accomplish its task, process needs the computer resources.</a:t>
            </a:r>
          </a:p>
          <a:p>
            <a:pPr algn="just">
              <a:lnSpc>
                <a:spcPct val="150000"/>
              </a:lnSpc>
            </a:pPr>
            <a:r>
              <a:rPr lang="en-US" sz="2000" b="0" i="0" dirty="0">
                <a:solidFill>
                  <a:srgbClr val="333333"/>
                </a:solidFill>
                <a:effectLst/>
                <a:latin typeface="inter-regular"/>
              </a:rPr>
              <a:t>There may exist more than one process in the system which may require the same resource at the same time. Therefore, the operating system has to manage all the processes and resources conveniently and efficiently.</a:t>
            </a:r>
          </a:p>
          <a:p>
            <a:pPr algn="just">
              <a:lnSpc>
                <a:spcPct val="150000"/>
              </a:lnSpc>
            </a:pPr>
            <a:r>
              <a:rPr lang="en-US" sz="2000" b="0" i="0" dirty="0">
                <a:solidFill>
                  <a:srgbClr val="333333"/>
                </a:solidFill>
                <a:effectLst/>
                <a:latin typeface="inter-regular"/>
              </a:rPr>
              <a:t>Some resources may need to be executed by one process at a time to maintain consistency otherwise the system can become inconsistent and deadlock may occur.</a:t>
            </a:r>
          </a:p>
          <a:p>
            <a:pPr marL="0" indent="0">
              <a:buNone/>
            </a:pPr>
            <a:endParaRPr lang="en-IN" dirty="0"/>
          </a:p>
        </p:txBody>
      </p:sp>
    </p:spTree>
    <p:extLst>
      <p:ext uri="{BB962C8B-B14F-4D97-AF65-F5344CB8AC3E}">
        <p14:creationId xmlns:p14="http://schemas.microsoft.com/office/powerpoint/2010/main" val="6770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157FB-1B87-7AED-4D5E-9785A40BC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0677C-E7A1-C1B0-63F6-64CDBC9FF3D0}"/>
              </a:ext>
            </a:extLst>
          </p:cNvPr>
          <p:cNvSpPr>
            <a:spLocks noGrp="1"/>
          </p:cNvSpPr>
          <p:nvPr>
            <p:ph type="title"/>
          </p:nvPr>
        </p:nvSpPr>
        <p:spPr/>
        <p:txBody>
          <a:bodyPr/>
          <a:lstStyle/>
          <a:p>
            <a:r>
              <a:rPr lang="en-US" b="1" i="0" dirty="0">
                <a:effectLst/>
                <a:latin typeface="erdana"/>
              </a:rPr>
              <a:t>Various Times related to the Process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B0B49EA-1B95-F575-0155-63969DB81C55}"/>
              </a:ext>
            </a:extLst>
          </p:cNvPr>
          <p:cNvSpPr>
            <a:spLocks noGrp="1"/>
          </p:cNvSpPr>
          <p:nvPr>
            <p:ph idx="1"/>
          </p:nvPr>
        </p:nvSpPr>
        <p:spPr>
          <a:xfrm>
            <a:off x="838200" y="1377537"/>
            <a:ext cx="10680865" cy="5269717"/>
          </a:xfrm>
        </p:spPr>
        <p:txBody>
          <a:bodyPr>
            <a:normAutofit fontScale="85000" lnSpcReduction="10000"/>
          </a:bodyPr>
          <a:lstStyle/>
          <a:p>
            <a:pPr marL="0" indent="0" algn="just">
              <a:lnSpc>
                <a:spcPct val="160000"/>
              </a:lnSpc>
              <a:buNone/>
            </a:pPr>
            <a:r>
              <a:rPr lang="en-US" sz="2000" b="0" i="0" dirty="0">
                <a:solidFill>
                  <a:srgbClr val="610B4B"/>
                </a:solidFill>
                <a:effectLst/>
                <a:latin typeface="Times New Roman" panose="02020603050405020304" pitchFamily="18" charset="0"/>
                <a:cs typeface="Times New Roman" panose="02020603050405020304" pitchFamily="18" charset="0"/>
              </a:rPr>
              <a:t>1. </a:t>
            </a:r>
            <a:r>
              <a:rPr lang="en-US" sz="2000" b="1" i="0" dirty="0">
                <a:effectLst/>
                <a:latin typeface="Times New Roman" panose="02020603050405020304" pitchFamily="18" charset="0"/>
                <a:cs typeface="Times New Roman" panose="02020603050405020304" pitchFamily="18" charset="0"/>
              </a:rPr>
              <a:t>Arrival Time</a:t>
            </a:r>
          </a:p>
          <a:p>
            <a:pPr algn="just">
              <a:lnSpc>
                <a:spcPct val="160000"/>
              </a:lnSpc>
            </a:pPr>
            <a:r>
              <a:rPr lang="en-US" sz="2000" b="0" i="0" dirty="0">
                <a:solidFill>
                  <a:srgbClr val="333333"/>
                </a:solidFill>
                <a:effectLst/>
                <a:latin typeface="Times New Roman" panose="02020603050405020304" pitchFamily="18" charset="0"/>
                <a:cs typeface="Times New Roman" panose="02020603050405020304" pitchFamily="18" charset="0"/>
              </a:rPr>
              <a:t>The time at which the process enters into the ready queue is called the arrival time.</a:t>
            </a:r>
          </a:p>
          <a:p>
            <a:pPr marL="0" indent="0" algn="just">
              <a:lnSpc>
                <a:spcPct val="160000"/>
              </a:lnSpc>
              <a:buNone/>
            </a:pPr>
            <a:r>
              <a:rPr lang="en-US" sz="2000" b="1" i="0" dirty="0">
                <a:effectLst/>
                <a:latin typeface="Times New Roman" panose="02020603050405020304" pitchFamily="18" charset="0"/>
                <a:cs typeface="Times New Roman" panose="02020603050405020304" pitchFamily="18" charset="0"/>
              </a:rPr>
              <a:t>2. Burst Time</a:t>
            </a:r>
          </a:p>
          <a:p>
            <a:pPr algn="just">
              <a:lnSpc>
                <a:spcPct val="160000"/>
              </a:lnSpc>
            </a:pPr>
            <a:r>
              <a:rPr lang="en-US" sz="2000" b="0" i="0" dirty="0">
                <a:solidFill>
                  <a:srgbClr val="333333"/>
                </a:solidFill>
                <a:effectLst/>
                <a:latin typeface="Times New Roman" panose="02020603050405020304" pitchFamily="18" charset="0"/>
                <a:cs typeface="Times New Roman" panose="02020603050405020304" pitchFamily="18" charset="0"/>
              </a:rPr>
              <a:t>The total amount of time required by the CPU to execute the whole process is called the Burst Time. This does not include the waiting time. It is confusing to calculate the execution time for a process even before executing it hence the scheduling problems based on the burst time cannot be implemented in reality.</a:t>
            </a:r>
          </a:p>
          <a:p>
            <a:pPr marL="0" indent="0" algn="just">
              <a:lnSpc>
                <a:spcPct val="160000"/>
              </a:lnSpc>
              <a:buNone/>
            </a:pPr>
            <a:r>
              <a:rPr lang="en-US" sz="2000" b="1" i="0" dirty="0">
                <a:effectLst/>
                <a:latin typeface="Times New Roman" panose="02020603050405020304" pitchFamily="18" charset="0"/>
                <a:cs typeface="Times New Roman" panose="02020603050405020304" pitchFamily="18" charset="0"/>
              </a:rPr>
              <a:t>3. Completion Time</a:t>
            </a:r>
          </a:p>
          <a:p>
            <a:pPr algn="just">
              <a:lnSpc>
                <a:spcPct val="160000"/>
              </a:lnSpc>
            </a:pPr>
            <a:r>
              <a:rPr lang="en-US" sz="2000" b="0" i="0" dirty="0">
                <a:solidFill>
                  <a:srgbClr val="333333"/>
                </a:solidFill>
                <a:effectLst/>
                <a:latin typeface="Times New Roman" panose="02020603050405020304" pitchFamily="18" charset="0"/>
                <a:cs typeface="Times New Roman" panose="02020603050405020304" pitchFamily="18" charset="0"/>
              </a:rPr>
              <a:t>The Time at which the process enters into the completion state or the time at which the process completes its execution, is called completion time.</a:t>
            </a:r>
          </a:p>
          <a:p>
            <a:pPr marL="0" indent="0" algn="just">
              <a:lnSpc>
                <a:spcPct val="160000"/>
              </a:lnSpc>
              <a:buNone/>
            </a:pPr>
            <a:r>
              <a:rPr lang="en-US" sz="2000" b="1" i="0" dirty="0">
                <a:effectLst/>
                <a:latin typeface="Times New Roman" panose="02020603050405020304" pitchFamily="18" charset="0"/>
                <a:cs typeface="Times New Roman" panose="02020603050405020304" pitchFamily="18" charset="0"/>
              </a:rPr>
              <a:t>4. Turnaround time</a:t>
            </a:r>
          </a:p>
          <a:p>
            <a:pPr algn="just">
              <a:lnSpc>
                <a:spcPct val="160000"/>
              </a:lnSpc>
            </a:pPr>
            <a:r>
              <a:rPr lang="en-US" sz="2000" b="0" i="0" dirty="0">
                <a:solidFill>
                  <a:srgbClr val="333333"/>
                </a:solidFill>
                <a:effectLst/>
                <a:latin typeface="Times New Roman" panose="02020603050405020304" pitchFamily="18" charset="0"/>
                <a:cs typeface="Times New Roman" panose="02020603050405020304" pitchFamily="18" charset="0"/>
              </a:rPr>
              <a:t>The total amount of time spent by the process from its arrival to its completion, is called Turnaround time.</a:t>
            </a:r>
          </a:p>
          <a:p>
            <a:endParaRPr lang="en-IN" dirty="0"/>
          </a:p>
        </p:txBody>
      </p:sp>
    </p:spTree>
    <p:extLst>
      <p:ext uri="{BB962C8B-B14F-4D97-AF65-F5344CB8AC3E}">
        <p14:creationId xmlns:p14="http://schemas.microsoft.com/office/powerpoint/2010/main" val="4087829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24ADA-7114-953D-0F5F-26772096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A065E-8353-8283-6EB0-EA4817BD7FBD}"/>
              </a:ext>
            </a:extLst>
          </p:cNvPr>
          <p:cNvSpPr>
            <a:spLocks noGrp="1"/>
          </p:cNvSpPr>
          <p:nvPr>
            <p:ph type="title"/>
          </p:nvPr>
        </p:nvSpPr>
        <p:spPr/>
        <p:txBody>
          <a:bodyPr/>
          <a:lstStyle/>
          <a:p>
            <a:r>
              <a:rPr lang="en-US" b="1" i="0" dirty="0">
                <a:effectLst/>
                <a:latin typeface="erdana"/>
              </a:rPr>
              <a:t>Various Times related to the Process</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B1C515E-7DE3-046E-A887-608E4E637E7E}"/>
              </a:ext>
            </a:extLst>
          </p:cNvPr>
          <p:cNvSpPr>
            <a:spLocks noGrp="1"/>
          </p:cNvSpPr>
          <p:nvPr>
            <p:ph idx="1"/>
          </p:nvPr>
        </p:nvSpPr>
        <p:spPr>
          <a:xfrm>
            <a:off x="838200" y="1365663"/>
            <a:ext cx="10858995" cy="5281592"/>
          </a:xfrm>
        </p:spPr>
        <p:txBody>
          <a:bodyPr>
            <a:normAutofit/>
          </a:bodyPr>
          <a:lstStyle/>
          <a:p>
            <a:pPr marL="0" indent="0" algn="just">
              <a:buNone/>
            </a:pPr>
            <a:r>
              <a:rPr lang="en-US" sz="1800" b="1" i="0" dirty="0">
                <a:effectLst/>
                <a:latin typeface="Times New Roman" panose="02020603050405020304" pitchFamily="18" charset="0"/>
                <a:cs typeface="Times New Roman" panose="02020603050405020304" pitchFamily="18" charset="0"/>
              </a:rPr>
              <a:t>5. Waiting Time</a:t>
            </a:r>
          </a:p>
          <a:p>
            <a:pPr algn="just"/>
            <a:r>
              <a:rPr lang="en-US" sz="1800" b="0" i="0" dirty="0">
                <a:effectLst/>
                <a:latin typeface="Times New Roman" panose="02020603050405020304" pitchFamily="18" charset="0"/>
                <a:cs typeface="Times New Roman" panose="02020603050405020304" pitchFamily="18" charset="0"/>
              </a:rPr>
              <a:t>The Total amount of time for which the process waits for the CPU to be assigned is called waiting time.</a:t>
            </a:r>
          </a:p>
          <a:p>
            <a:pPr marL="0" indent="0" algn="just">
              <a:buNone/>
            </a:pPr>
            <a:endParaRPr lang="en-US" sz="1800" b="0" i="0" dirty="0">
              <a:effectLst/>
              <a:latin typeface="Times New Roman" panose="02020603050405020304" pitchFamily="18" charset="0"/>
              <a:cs typeface="Times New Roman" panose="02020603050405020304" pitchFamily="18" charset="0"/>
            </a:endParaRPr>
          </a:p>
          <a:p>
            <a:pPr marL="0" indent="0" algn="just">
              <a:buNone/>
            </a:pPr>
            <a:r>
              <a:rPr lang="en-US" sz="1800" b="1" i="0" dirty="0">
                <a:effectLst/>
                <a:latin typeface="Times New Roman" panose="02020603050405020304" pitchFamily="18" charset="0"/>
                <a:cs typeface="Times New Roman" panose="02020603050405020304" pitchFamily="18" charset="0"/>
              </a:rPr>
              <a:t>6. Response Time</a:t>
            </a:r>
          </a:p>
          <a:p>
            <a:pPr algn="just"/>
            <a:r>
              <a:rPr lang="en-US" sz="1800" b="0" i="0" dirty="0">
                <a:effectLst/>
                <a:latin typeface="Times New Roman" panose="02020603050405020304" pitchFamily="18" charset="0"/>
                <a:cs typeface="Times New Roman" panose="02020603050405020304" pitchFamily="18" charset="0"/>
              </a:rPr>
              <a:t>The difference between the arrival time and the time at which the process first gets the CPU is called Response Time.</a:t>
            </a:r>
          </a:p>
          <a:p>
            <a:endParaRPr lang="en-IN" dirty="0"/>
          </a:p>
        </p:txBody>
      </p:sp>
    </p:spTree>
    <p:extLst>
      <p:ext uri="{BB962C8B-B14F-4D97-AF65-F5344CB8AC3E}">
        <p14:creationId xmlns:p14="http://schemas.microsoft.com/office/powerpoint/2010/main" val="1234500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8CF52-4929-060D-21FD-682A47FC34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28ABD-774B-68A4-69B4-9A6A82CEEDB2}"/>
              </a:ext>
            </a:extLst>
          </p:cNvPr>
          <p:cNvSpPr>
            <a:spLocks noGrp="1"/>
          </p:cNvSpPr>
          <p:nvPr>
            <p:ph type="title"/>
          </p:nvPr>
        </p:nvSpPr>
        <p:spPr/>
        <p:txBody>
          <a:bodyPr/>
          <a:lstStyle/>
          <a:p>
            <a:r>
              <a:rPr lang="en-IN" b="1" dirty="0"/>
              <a:t>Memory Management in Operating System</a:t>
            </a:r>
          </a:p>
        </p:txBody>
      </p:sp>
      <p:sp>
        <p:nvSpPr>
          <p:cNvPr id="3" name="Content Placeholder 2">
            <a:extLst>
              <a:ext uri="{FF2B5EF4-FFF2-40B4-BE49-F238E27FC236}">
                <a16:creationId xmlns:a16="http://schemas.microsoft.com/office/drawing/2014/main" id="{C5433C74-E07E-154A-220B-42FAC7492807}"/>
              </a:ext>
            </a:extLst>
          </p:cNvPr>
          <p:cNvSpPr>
            <a:spLocks noGrp="1"/>
          </p:cNvSpPr>
          <p:nvPr>
            <p:ph idx="1"/>
          </p:nvPr>
        </p:nvSpPr>
        <p:spPr/>
        <p:txBody>
          <a:bodyPr>
            <a:norm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The term memory can be defined as a collection of data in a specific format. It is used to store instructions and process data. The memory comprises a large array or group of words or bytes, each with its own location. The primary purpose of a computer system is to execute programs. These programs, along with the information they access, should be in the main memory during execution. The CPU fetches instructions from memory according to the value of the program counter.</a:t>
            </a:r>
          </a:p>
          <a:p>
            <a:pPr algn="just">
              <a:lnSpc>
                <a:spcPct val="150000"/>
              </a:lnSpc>
            </a:pPr>
            <a:r>
              <a:rPr lang="en-US" sz="2000" b="0" i="0" dirty="0">
                <a:effectLst/>
                <a:latin typeface="Times New Roman" panose="02020603050405020304" pitchFamily="18" charset="0"/>
                <a:cs typeface="Times New Roman" panose="02020603050405020304" pitchFamily="18" charset="0"/>
              </a:rPr>
              <a:t>To achieve a degree of multiprogramming and proper utilization of memory, memory management is important</a:t>
            </a:r>
            <a:r>
              <a:rPr lang="en-US" sz="2000" b="0" i="0" dirty="0">
                <a:solidFill>
                  <a:srgbClr val="FFFFFF"/>
                </a:solidFill>
                <a:effectLst/>
                <a:latin typeface="Nunito" pitchFamily="2" charset="0"/>
              </a:rPr>
              <a:t>. Many memory management methods exist, reflecting various approaches, and the effectiveness of each algorithm depends on the situation.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14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BFA8-E376-C76A-D907-CD0F364EA6B1}"/>
              </a:ext>
            </a:extLst>
          </p:cNvPr>
          <p:cNvSpPr>
            <a:spLocks noGrp="1"/>
          </p:cNvSpPr>
          <p:nvPr>
            <p:ph type="title"/>
          </p:nvPr>
        </p:nvSpPr>
        <p:spPr/>
        <p:txBody>
          <a:bodyPr/>
          <a:lstStyle/>
          <a:p>
            <a:r>
              <a:rPr lang="en-IN" b="1" i="0" dirty="0">
                <a:effectLst/>
                <a:latin typeface="Nunito" pitchFamily="2" charset="0"/>
              </a:rPr>
              <a:t>What is Main Memory?</a:t>
            </a:r>
            <a:br>
              <a:rPr lang="en-IN" b="1" i="0" dirty="0">
                <a:effectLst/>
                <a:latin typeface="Nunito" pitchFamily="2" charset="0"/>
              </a:rPr>
            </a:br>
            <a:endParaRPr lang="en-IN" dirty="0"/>
          </a:p>
        </p:txBody>
      </p:sp>
      <p:sp>
        <p:nvSpPr>
          <p:cNvPr id="3" name="Content Placeholder 2">
            <a:extLst>
              <a:ext uri="{FF2B5EF4-FFF2-40B4-BE49-F238E27FC236}">
                <a16:creationId xmlns:a16="http://schemas.microsoft.com/office/drawing/2014/main" id="{B05A792F-1E00-4000-8666-241F9877F2F0}"/>
              </a:ext>
            </a:extLst>
          </p:cNvPr>
          <p:cNvSpPr>
            <a:spLocks noGrp="1"/>
          </p:cNvSpPr>
          <p:nvPr>
            <p:ph idx="1"/>
          </p:nvPr>
        </p:nvSpPr>
        <p:spPr/>
        <p:txBody>
          <a:bodyPr>
            <a:normAutofit/>
          </a:bodyPr>
          <a:lstStyle/>
          <a:p>
            <a:pPr algn="just">
              <a:lnSpc>
                <a:spcPct val="150000"/>
              </a:lnSpc>
            </a:pPr>
            <a:r>
              <a:rPr lang="en-US" sz="2200" b="0" i="0" dirty="0">
                <a:effectLst/>
                <a:latin typeface="Times New Roman" panose="02020603050405020304" pitchFamily="18" charset="0"/>
                <a:cs typeface="Times New Roman" panose="02020603050405020304" pitchFamily="18" charset="0"/>
              </a:rPr>
              <a:t>The main memory is central to the operation of a Modern Computer. Main Memory is a large array of words or bytes, ranging in size from hundreds of thousands to billions. Main memory is a repository of rapidly available information shared by the CPU and I/O devices. Main memory is the place where programs and information are kept when the processor is effectively utilizing them.  Main memory is associated with the processor, so moving instructions and information into and out of the processor is extremely fast.  Main memory is also known as RAM (Random Access Memory). This memory is volatile. RAM loses its data when a power interruption occurs.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952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6CC1C-0E76-28A5-875A-F2A2AA1FF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CF87F-652C-9F47-9DFA-CEB63ECB5D64}"/>
              </a:ext>
            </a:extLst>
          </p:cNvPr>
          <p:cNvSpPr>
            <a:spLocks noGrp="1"/>
          </p:cNvSpPr>
          <p:nvPr>
            <p:ph type="title"/>
          </p:nvPr>
        </p:nvSpPr>
        <p:spPr/>
        <p:txBody>
          <a:bodyPr/>
          <a:lstStyle/>
          <a:p>
            <a:r>
              <a:rPr lang="en-IN" b="1" i="0" dirty="0">
                <a:effectLst/>
                <a:latin typeface="Nunito" pitchFamily="2" charset="0"/>
              </a:rPr>
              <a:t>What is Main Memory?</a:t>
            </a:r>
            <a:br>
              <a:rPr lang="en-IN" b="1" i="0" dirty="0">
                <a:effectLst/>
                <a:latin typeface="Nunito" pitchFamily="2" charset="0"/>
              </a:rPr>
            </a:br>
            <a:endParaRPr lang="en-IN" dirty="0"/>
          </a:p>
        </p:txBody>
      </p:sp>
      <p:pic>
        <p:nvPicPr>
          <p:cNvPr id="7" name="Picture 6">
            <a:extLst>
              <a:ext uri="{FF2B5EF4-FFF2-40B4-BE49-F238E27FC236}">
                <a16:creationId xmlns:a16="http://schemas.microsoft.com/office/drawing/2014/main" id="{171BF1D9-57B6-4EEF-5CA9-A6106B580A65}"/>
              </a:ext>
            </a:extLst>
          </p:cNvPr>
          <p:cNvPicPr>
            <a:picLocks noChangeAspect="1"/>
          </p:cNvPicPr>
          <p:nvPr/>
        </p:nvPicPr>
        <p:blipFill rotWithShape="1">
          <a:blip r:embed="rId2"/>
          <a:srcRect l="26590" t="34632" r="36299" b="16190"/>
          <a:stretch/>
        </p:blipFill>
        <p:spPr>
          <a:xfrm>
            <a:off x="3230088" y="1690688"/>
            <a:ext cx="6442368" cy="4802187"/>
          </a:xfrm>
          <a:prstGeom prst="rect">
            <a:avLst/>
          </a:prstGeom>
        </p:spPr>
      </p:pic>
    </p:spTree>
    <p:extLst>
      <p:ext uri="{BB962C8B-B14F-4D97-AF65-F5344CB8AC3E}">
        <p14:creationId xmlns:p14="http://schemas.microsoft.com/office/powerpoint/2010/main" val="4094914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11B08-1D0D-9DF5-515A-D7C7736E3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7EB56-2558-39E6-D866-ABC813C7DC39}"/>
              </a:ext>
            </a:extLst>
          </p:cNvPr>
          <p:cNvSpPr>
            <a:spLocks noGrp="1"/>
          </p:cNvSpPr>
          <p:nvPr>
            <p:ph type="title"/>
          </p:nvPr>
        </p:nvSpPr>
        <p:spPr/>
        <p:txBody>
          <a:bodyPr>
            <a:normAutofit/>
          </a:bodyPr>
          <a:lstStyle/>
          <a:p>
            <a:pPr algn="l" fontAlgn="base"/>
            <a:r>
              <a:rPr lang="en-US" sz="4000" b="1" i="0" dirty="0">
                <a:effectLst/>
                <a:latin typeface="Nunito" pitchFamily="2" charset="0"/>
              </a:rPr>
              <a:t>Why Memory Management is Required?</a:t>
            </a:r>
          </a:p>
        </p:txBody>
      </p:sp>
      <p:sp>
        <p:nvSpPr>
          <p:cNvPr id="3" name="Content Placeholder 2">
            <a:extLst>
              <a:ext uri="{FF2B5EF4-FFF2-40B4-BE49-F238E27FC236}">
                <a16:creationId xmlns:a16="http://schemas.microsoft.com/office/drawing/2014/main" id="{BD39231F-DD05-493C-20C8-58C5AD3A018C}"/>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Allocate and de-allocate memory before and after process execution.</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keep track of used memory space by processes.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minimize </a:t>
            </a:r>
            <a:r>
              <a:rPr lang="en-US" b="0" i="0" u="sng" dirty="0">
                <a:effectLst/>
                <a:latin typeface="Times New Roman" panose="02020603050405020304" pitchFamily="18" charset="0"/>
                <a:cs typeface="Times New Roman" panose="02020603050405020304" pitchFamily="18" charset="0"/>
              </a:rPr>
              <a:t>fragmentation </a:t>
            </a:r>
            <a:r>
              <a:rPr lang="en-US" b="0" i="0" dirty="0">
                <a:effectLst/>
                <a:latin typeface="Times New Roman" panose="02020603050405020304" pitchFamily="18" charset="0"/>
                <a:cs typeface="Times New Roman" panose="02020603050405020304" pitchFamily="18" charset="0"/>
              </a:rPr>
              <a:t>issues.</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proper utilization of main memory.</a:t>
            </a:r>
          </a:p>
          <a:p>
            <a:pPr algn="l" fontAlgn="base">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To maintain data integrity while executing of process.</a:t>
            </a:r>
          </a:p>
          <a:p>
            <a:pPr algn="just">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19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E38C7-62A1-B91D-46E0-4F1EB2F2F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B8B1B-643F-ABF0-9E6F-C9551C794A9C}"/>
              </a:ext>
            </a:extLst>
          </p:cNvPr>
          <p:cNvSpPr>
            <a:spLocks noGrp="1"/>
          </p:cNvSpPr>
          <p:nvPr>
            <p:ph type="title"/>
          </p:nvPr>
        </p:nvSpPr>
        <p:spPr/>
        <p:txBody>
          <a:bodyPr/>
          <a:lstStyle/>
          <a:p>
            <a:r>
              <a:rPr lang="en-US" b="1" i="0" dirty="0">
                <a:effectLst/>
                <a:latin typeface="Nunito" pitchFamily="2" charset="0"/>
              </a:rPr>
              <a:t>Logical and Physical Address Space</a:t>
            </a:r>
            <a:br>
              <a:rPr lang="en-US" b="1" i="0" dirty="0">
                <a:effectLst/>
                <a:latin typeface="Nunito" pitchFamily="2" charset="0"/>
              </a:rPr>
            </a:br>
            <a:endParaRPr lang="en-IN" dirty="0"/>
          </a:p>
        </p:txBody>
      </p:sp>
      <p:sp>
        <p:nvSpPr>
          <p:cNvPr id="3" name="Content Placeholder 2">
            <a:extLst>
              <a:ext uri="{FF2B5EF4-FFF2-40B4-BE49-F238E27FC236}">
                <a16:creationId xmlns:a16="http://schemas.microsoft.com/office/drawing/2014/main" id="{5B2B83B5-B50B-A3EB-7D09-CF75AB8AA249}"/>
              </a:ext>
            </a:extLst>
          </p:cNvPr>
          <p:cNvSpPr>
            <a:spLocks noGrp="1"/>
          </p:cNvSpPr>
          <p:nvPr>
            <p:ph idx="1"/>
          </p:nvPr>
        </p:nvSpPr>
        <p:spPr/>
        <p:txBody>
          <a:bodyPr>
            <a:no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Logical Address Space: </a:t>
            </a:r>
            <a:r>
              <a:rPr lang="en-US" sz="2000" b="0" i="0" dirty="0">
                <a:effectLst/>
                <a:latin typeface="Times New Roman" panose="02020603050405020304" pitchFamily="18" charset="0"/>
                <a:cs typeface="Times New Roman" panose="02020603050405020304" pitchFamily="18" charset="0"/>
              </a:rPr>
              <a:t>An address generated by the CPU is known as a “Logical Address”. It is also known as a Virtual address. Logical address space can be defined as the size of the process. A logical address can be changed.</a:t>
            </a:r>
          </a:p>
          <a:p>
            <a:pPr algn="just">
              <a:lnSpc>
                <a:spcPct val="150000"/>
              </a:lnSpc>
            </a:pPr>
            <a:r>
              <a:rPr lang="en-US" sz="2000" b="1" i="0" dirty="0">
                <a:effectLst/>
                <a:latin typeface="Times New Roman" panose="02020603050405020304" pitchFamily="18" charset="0"/>
                <a:cs typeface="Times New Roman" panose="02020603050405020304" pitchFamily="18" charset="0"/>
              </a:rPr>
              <a:t>Physical Address Space: </a:t>
            </a:r>
            <a:r>
              <a:rPr lang="en-US" sz="2000" b="0" i="0" dirty="0">
                <a:effectLst/>
                <a:latin typeface="Times New Roman" panose="02020603050405020304" pitchFamily="18" charset="0"/>
                <a:cs typeface="Times New Roman" panose="02020603050405020304" pitchFamily="18" charset="0"/>
              </a:rPr>
              <a:t>An address seen by the memory unit (i.e. the one loaded into the memory address register of the memory) is commonly known as a “Physical Address”. A Physical address is also known as a Real address. The set of all physical addresses corresponding to these logical addresses is known as Physical address space. A </a:t>
            </a:r>
            <a:r>
              <a:rPr lang="en-US" sz="20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physical address</a:t>
            </a:r>
            <a:r>
              <a:rPr lang="en-US" sz="2000" b="0" i="0" dirty="0">
                <a:effectLst/>
                <a:latin typeface="Times New Roman" panose="02020603050405020304" pitchFamily="18" charset="0"/>
                <a:cs typeface="Times New Roman" panose="02020603050405020304" pitchFamily="18" charset="0"/>
              </a:rPr>
              <a:t> is computed by MMU. The run-time mapping from virtual to physical addresses is done by a hardware device Memory Management Unit(MMU). The physical address always remains constant.</a:t>
            </a:r>
          </a:p>
          <a:p>
            <a:pPr algn="just">
              <a:lnSpc>
                <a:spcPct val="150000"/>
              </a:lnSpc>
            </a:pP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127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1B288-8A63-75BD-FB75-897D224E70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92E00D-FAF4-E0C3-40F7-47F4F5143C63}"/>
              </a:ext>
            </a:extLst>
          </p:cNvPr>
          <p:cNvSpPr>
            <a:spLocks noGrp="1"/>
          </p:cNvSpPr>
          <p:nvPr>
            <p:ph type="title"/>
          </p:nvPr>
        </p:nvSpPr>
        <p:spPr/>
        <p:txBody>
          <a:bodyPr/>
          <a:lstStyle/>
          <a:p>
            <a:r>
              <a:rPr lang="en-IN" b="1" i="0" dirty="0">
                <a:effectLst/>
                <a:latin typeface="Nunito" pitchFamily="2" charset="0"/>
              </a:rPr>
              <a:t>Static and Dynamic Loading</a:t>
            </a:r>
            <a:br>
              <a:rPr lang="en-IN" b="1" i="0" dirty="0">
                <a:effectLst/>
                <a:latin typeface="Nunito" pitchFamily="2" charset="0"/>
              </a:rPr>
            </a:br>
            <a:endParaRPr lang="en-IN" dirty="0"/>
          </a:p>
        </p:txBody>
      </p:sp>
      <p:sp>
        <p:nvSpPr>
          <p:cNvPr id="3" name="Content Placeholder 2">
            <a:extLst>
              <a:ext uri="{FF2B5EF4-FFF2-40B4-BE49-F238E27FC236}">
                <a16:creationId xmlns:a16="http://schemas.microsoft.com/office/drawing/2014/main" id="{F0B182CA-A051-E2F0-DBEB-B26A2AD58034}"/>
              </a:ext>
            </a:extLst>
          </p:cNvPr>
          <p:cNvSpPr>
            <a:spLocks noGrp="1"/>
          </p:cNvSpPr>
          <p:nvPr>
            <p:ph idx="1"/>
          </p:nvPr>
        </p:nvSpPr>
        <p:spPr/>
        <p:txBody>
          <a:bodyPr>
            <a:normAutofit fontScale="85000" lnSpcReduction="10000"/>
          </a:bodyPr>
          <a:lstStyle/>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Static Loading:</a:t>
            </a:r>
            <a:r>
              <a:rPr lang="en-US" sz="2400" b="0" i="0" dirty="0">
                <a:effectLst/>
                <a:latin typeface="Times New Roman" panose="02020603050405020304" pitchFamily="18" charset="0"/>
                <a:cs typeface="Times New Roman" panose="02020603050405020304" pitchFamily="18" charset="0"/>
              </a:rPr>
              <a:t> Static Loading is loading the entire program into a fixed address. It requires more memory space.</a:t>
            </a:r>
          </a:p>
          <a:p>
            <a:pPr marL="0" indent="0" algn="just" fontAlgn="base">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Dynamic Loading:</a:t>
            </a:r>
            <a:r>
              <a:rPr lang="en-US" sz="2400" b="0" i="0" dirty="0">
                <a:effectLst/>
                <a:latin typeface="Times New Roman" panose="02020603050405020304" pitchFamily="18" charset="0"/>
                <a:cs typeface="Times New Roman" panose="02020603050405020304" pitchFamily="18" charset="0"/>
              </a:rPr>
              <a:t> The entire program and all data of a process must be in physical memory for the process to execute. So, the size of a process is limited to the size of </a:t>
            </a:r>
            <a:r>
              <a:rPr lang="en-US" sz="2400" b="0" i="0" u="sng" dirty="0">
                <a:effectLst/>
                <a:latin typeface="Times New Roman" panose="02020603050405020304" pitchFamily="18" charset="0"/>
                <a:cs typeface="Times New Roman" panose="02020603050405020304" pitchFamily="18" charset="0"/>
              </a:rPr>
              <a:t>physical memory.</a:t>
            </a:r>
            <a:r>
              <a:rPr lang="en-US" sz="2400" b="0" i="0" dirty="0">
                <a:effectLst/>
                <a:latin typeface="Times New Roman" panose="02020603050405020304" pitchFamily="18" charset="0"/>
                <a:cs typeface="Times New Roman" panose="02020603050405020304" pitchFamily="18" charset="0"/>
              </a:rPr>
              <a:t> To gain proper memory utilization, dynamic loading is used. In </a:t>
            </a:r>
            <a:r>
              <a:rPr lang="en-US" sz="2400" b="0" i="0" u="sng" dirty="0">
                <a:effectLst/>
                <a:latin typeface="Times New Roman" panose="02020603050405020304" pitchFamily="18" charset="0"/>
                <a:cs typeface="Times New Roman" panose="02020603050405020304" pitchFamily="18" charset="0"/>
              </a:rPr>
              <a:t>dynamic loading</a:t>
            </a:r>
            <a:r>
              <a:rPr lang="en-US" sz="2400" b="0" i="0" dirty="0">
                <a:effectLst/>
                <a:latin typeface="Times New Roman" panose="02020603050405020304" pitchFamily="18" charset="0"/>
                <a:cs typeface="Times New Roman" panose="02020603050405020304" pitchFamily="18" charset="0"/>
              </a:rPr>
              <a:t>, a routine is not loaded until it is called. All routines are residing on disk in a </a:t>
            </a:r>
            <a:r>
              <a:rPr lang="en-US" sz="2400" b="0" i="0" u="sng" dirty="0">
                <a:effectLst/>
                <a:latin typeface="Times New Roman" panose="02020603050405020304" pitchFamily="18" charset="0"/>
                <a:cs typeface="Times New Roman" panose="02020603050405020304" pitchFamily="18" charset="0"/>
              </a:rPr>
              <a:t>relocatable </a:t>
            </a:r>
            <a:r>
              <a:rPr lang="en-US" sz="2400" b="0" i="0" dirty="0">
                <a:effectLst/>
                <a:latin typeface="Times New Roman" panose="02020603050405020304" pitchFamily="18" charset="0"/>
                <a:cs typeface="Times New Roman" panose="02020603050405020304" pitchFamily="18" charset="0"/>
              </a:rPr>
              <a:t>load format. One of the advantages of dynamic loading is that the unused </a:t>
            </a:r>
            <a:r>
              <a:rPr lang="en-US" sz="2400" b="0" i="0" u="sng" dirty="0">
                <a:effectLst/>
                <a:latin typeface="Times New Roman" panose="02020603050405020304" pitchFamily="18" charset="0"/>
                <a:cs typeface="Times New Roman" panose="02020603050405020304" pitchFamily="18" charset="0"/>
              </a:rPr>
              <a:t>routine </a:t>
            </a:r>
            <a:r>
              <a:rPr lang="en-US" sz="2400" b="0" i="0" dirty="0">
                <a:effectLst/>
                <a:latin typeface="Times New Roman" panose="02020603050405020304" pitchFamily="18" charset="0"/>
                <a:cs typeface="Times New Roman" panose="02020603050405020304" pitchFamily="18" charset="0"/>
              </a:rPr>
              <a:t>is never loaded. This loading is useful when a large amount of code is needed to handle it efficiently.</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0162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D6FC3-350A-E259-0A37-0554401CC7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1A532-2BE9-CBE8-D777-FE6E1D15E03E}"/>
              </a:ext>
            </a:extLst>
          </p:cNvPr>
          <p:cNvSpPr>
            <a:spLocks noGrp="1"/>
          </p:cNvSpPr>
          <p:nvPr>
            <p:ph type="title"/>
          </p:nvPr>
        </p:nvSpPr>
        <p:spPr/>
        <p:txBody>
          <a:bodyPr/>
          <a:lstStyle/>
          <a:p>
            <a:r>
              <a:rPr lang="en-IN" b="1" i="0" dirty="0">
                <a:effectLst/>
                <a:latin typeface="Nunito" pitchFamily="2" charset="0"/>
              </a:rPr>
              <a:t>Static and Dynamic Linking</a:t>
            </a:r>
            <a:br>
              <a:rPr lang="en-IN" b="1" i="0" dirty="0">
                <a:effectLst/>
                <a:latin typeface="Nunito" pitchFamily="2" charset="0"/>
              </a:rPr>
            </a:br>
            <a:endParaRPr lang="en-IN" dirty="0"/>
          </a:p>
        </p:txBody>
      </p:sp>
      <p:sp>
        <p:nvSpPr>
          <p:cNvPr id="3" name="Content Placeholder 2">
            <a:extLst>
              <a:ext uri="{FF2B5EF4-FFF2-40B4-BE49-F238E27FC236}">
                <a16:creationId xmlns:a16="http://schemas.microsoft.com/office/drawing/2014/main" id="{44BBB19D-0755-6119-A287-B851AF79821E}"/>
              </a:ext>
            </a:extLst>
          </p:cNvPr>
          <p:cNvSpPr>
            <a:spLocks noGrp="1"/>
          </p:cNvSpPr>
          <p:nvPr>
            <p:ph idx="1"/>
          </p:nvPr>
        </p:nvSpPr>
        <p:spPr/>
        <p:txBody>
          <a:bodyPr>
            <a:normAutofit lnSpcReduction="10000"/>
          </a:bodyPr>
          <a:lstStyle/>
          <a:p>
            <a:pPr algn="just" rtl="0" fontAlgn="base">
              <a:lnSpc>
                <a:spcPct val="150000"/>
              </a:lnSpc>
            </a:pPr>
            <a:r>
              <a:rPr lang="en-US" sz="2000" b="0" i="0" dirty="0">
                <a:effectLst/>
                <a:latin typeface="Times New Roman" panose="02020603050405020304" pitchFamily="18" charset="0"/>
                <a:cs typeface="Times New Roman" panose="02020603050405020304" pitchFamily="18" charset="0"/>
              </a:rPr>
              <a:t>To perform a linking task a linker is used. A linker is a program that takes one or more object files generated by a compiler and combines them into a single executable file. </a:t>
            </a:r>
          </a:p>
          <a:p>
            <a:pPr algn="just" fontAlgn="base">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Static Linking: </a:t>
            </a:r>
            <a:r>
              <a:rPr lang="en-US" sz="2000" b="0" i="0" dirty="0">
                <a:effectLst/>
                <a:latin typeface="Times New Roman" panose="02020603050405020304" pitchFamily="18" charset="0"/>
                <a:cs typeface="Times New Roman" panose="02020603050405020304" pitchFamily="18" charset="0"/>
              </a:rPr>
              <a:t>In static linking, the linker combines all necessary program modules into a single executable program. So there is no runtime dependency. Some operating systems support only static linking, in which system language libraries are treated like any other object module.</a:t>
            </a:r>
          </a:p>
          <a:p>
            <a:pPr algn="just" fontAlgn="base">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Dynamic Linking:</a:t>
            </a:r>
            <a:r>
              <a:rPr lang="en-US" sz="2000" b="0" i="0" dirty="0">
                <a:effectLst/>
                <a:latin typeface="Times New Roman" panose="02020603050405020304" pitchFamily="18" charset="0"/>
                <a:cs typeface="Times New Roman" panose="02020603050405020304" pitchFamily="18" charset="0"/>
              </a:rPr>
              <a:t> The basic concept of dynamic linking is similar to dynamic loading. In dynamic linking, “Stub” is included for each appropriate library routine reference. A stub is a small piece of code. When the stub is executed, it checks whether the needed routine is already in memory or not. If not available then the program loads the routine into memory.</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2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B554F-968B-2477-C9F6-57B12BA83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2332A-40DF-BF00-3F83-1A82D93F8DC1}"/>
              </a:ext>
            </a:extLst>
          </p:cNvPr>
          <p:cNvSpPr>
            <a:spLocks noGrp="1"/>
          </p:cNvSpPr>
          <p:nvPr>
            <p:ph type="title"/>
          </p:nvPr>
        </p:nvSpPr>
        <p:spPr/>
        <p:txBody>
          <a:bodyPr/>
          <a:lstStyle/>
          <a:p>
            <a:r>
              <a:rPr lang="en-IN" b="1" i="0" dirty="0">
                <a:effectLst/>
                <a:latin typeface="Nunito" pitchFamily="2" charset="0"/>
              </a:rPr>
              <a:t>Swapping</a:t>
            </a:r>
            <a:br>
              <a:rPr lang="en-IN" b="1" i="0" dirty="0">
                <a:effectLst/>
                <a:latin typeface="Nunito" pitchFamily="2" charset="0"/>
              </a:rPr>
            </a:br>
            <a:endParaRPr lang="en-IN" dirty="0"/>
          </a:p>
        </p:txBody>
      </p:sp>
      <p:sp>
        <p:nvSpPr>
          <p:cNvPr id="3" name="Content Placeholder 2">
            <a:extLst>
              <a:ext uri="{FF2B5EF4-FFF2-40B4-BE49-F238E27FC236}">
                <a16:creationId xmlns:a16="http://schemas.microsoft.com/office/drawing/2014/main" id="{8E4B0424-7797-92E7-CAEC-C7AF620FEC23}"/>
              </a:ext>
            </a:extLst>
          </p:cNvPr>
          <p:cNvSpPr>
            <a:spLocks noGrp="1"/>
          </p:cNvSpPr>
          <p:nvPr>
            <p:ph idx="1"/>
          </p:nvPr>
        </p:nvSpPr>
        <p:spPr>
          <a:xfrm>
            <a:off x="838200" y="1306286"/>
            <a:ext cx="10515600" cy="4870677"/>
          </a:xfrm>
        </p:spPr>
        <p:txBody>
          <a:bodyPr>
            <a:normAutofit lnSpcReduction="10000"/>
          </a:bodyPr>
          <a:lstStyle/>
          <a:p>
            <a:pPr algn="just">
              <a:lnSpc>
                <a:spcPct val="200000"/>
              </a:lnSpc>
            </a:pPr>
            <a:r>
              <a:rPr lang="en-US" sz="2000" b="0" i="0" dirty="0">
                <a:effectLst/>
                <a:latin typeface="Times New Roman" panose="02020603050405020304" pitchFamily="18" charset="0"/>
                <a:cs typeface="Times New Roman" panose="02020603050405020304" pitchFamily="18" charset="0"/>
              </a:rPr>
              <a:t>When a process is executed it must have resided in memory. Swapping is a process of swapping a process temporarily into a secondary memory from the main memory, which is fast compared to secondary memory. A swapping allows more processes to be run and can be fit into memory at one time. The main part of swapping is transferred time and the total time is directly proportional to the amount of memory swapped. Swapping is also known as roll-out, or roll because if a higher priority process arrives and wants service, the memory manager can swap out the lower priority process and then load and execute the higher priority process. After finishing higher priority work, the lower priority process swapped back in memory and continued to the execution process.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7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03103-493C-D70F-CD93-7841E9B76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52E11-D1CA-9417-9A6A-BF2E0D9EB812}"/>
              </a:ext>
            </a:extLst>
          </p:cNvPr>
          <p:cNvSpPr>
            <a:spLocks noGrp="1"/>
          </p:cNvSpPr>
          <p:nvPr>
            <p:ph type="title"/>
          </p:nvPr>
        </p:nvSpPr>
        <p:spPr/>
        <p:txBody>
          <a:bodyPr/>
          <a:lstStyle/>
          <a:p>
            <a:pPr algn="just"/>
            <a:r>
              <a:rPr lang="en-US" b="0" i="0" dirty="0">
                <a:solidFill>
                  <a:srgbClr val="333333"/>
                </a:solidFill>
                <a:effectLst/>
                <a:latin typeface="inter-regular"/>
              </a:rPr>
              <a:t>Activities in connection with process management</a:t>
            </a:r>
            <a:endParaRPr lang="en-IN" dirty="0"/>
          </a:p>
        </p:txBody>
      </p:sp>
      <p:sp>
        <p:nvSpPr>
          <p:cNvPr id="3" name="Content Placeholder 2">
            <a:extLst>
              <a:ext uri="{FF2B5EF4-FFF2-40B4-BE49-F238E27FC236}">
                <a16:creationId xmlns:a16="http://schemas.microsoft.com/office/drawing/2014/main" id="{307F2F15-25CC-7921-D389-200FE20160C6}"/>
              </a:ext>
            </a:extLst>
          </p:cNvPr>
          <p:cNvSpPr>
            <a:spLocks noGrp="1"/>
          </p:cNvSpPr>
          <p:nvPr>
            <p:ph idx="1"/>
          </p:nvPr>
        </p:nvSpPr>
        <p:spPr>
          <a:xfrm>
            <a:off x="838200" y="2141537"/>
            <a:ext cx="10515600" cy="4351338"/>
          </a:xfrm>
        </p:spPr>
        <p:txBody>
          <a:bodyPr/>
          <a:lstStyle/>
          <a:p>
            <a:pPr algn="just">
              <a:buFont typeface="+mj-lt"/>
              <a:buAutoNum type="arabicPeriod"/>
            </a:pPr>
            <a:r>
              <a:rPr lang="en-US" b="0" i="0" dirty="0">
                <a:solidFill>
                  <a:srgbClr val="000000"/>
                </a:solidFill>
                <a:effectLst/>
                <a:latin typeface="inter-regular"/>
              </a:rPr>
              <a:t>Scheduling processes and threads on the CPUs.</a:t>
            </a:r>
          </a:p>
          <a:p>
            <a:pPr algn="just">
              <a:buFont typeface="+mj-lt"/>
              <a:buAutoNum type="arabicPeriod"/>
            </a:pPr>
            <a:r>
              <a:rPr lang="en-US" b="0" i="0" dirty="0">
                <a:solidFill>
                  <a:srgbClr val="000000"/>
                </a:solidFill>
                <a:effectLst/>
                <a:latin typeface="inter-regular"/>
              </a:rPr>
              <a:t>Creating and deleting both user and system processes.</a:t>
            </a:r>
          </a:p>
          <a:p>
            <a:pPr algn="just">
              <a:buFont typeface="+mj-lt"/>
              <a:buAutoNum type="arabicPeriod"/>
            </a:pPr>
            <a:r>
              <a:rPr lang="en-US" b="0" i="0" dirty="0">
                <a:solidFill>
                  <a:srgbClr val="000000"/>
                </a:solidFill>
                <a:effectLst/>
                <a:latin typeface="inter-regular"/>
              </a:rPr>
              <a:t>Suspending and resuming processes.</a:t>
            </a:r>
          </a:p>
          <a:p>
            <a:pPr algn="just">
              <a:buFont typeface="+mj-lt"/>
              <a:buAutoNum type="arabicPeriod"/>
            </a:pPr>
            <a:r>
              <a:rPr lang="en-US" b="0" i="0" dirty="0">
                <a:solidFill>
                  <a:srgbClr val="000000"/>
                </a:solidFill>
                <a:effectLst/>
                <a:latin typeface="inter-regular"/>
              </a:rPr>
              <a:t>Providing mechanisms for process synchronization.</a:t>
            </a:r>
          </a:p>
          <a:p>
            <a:pPr algn="just">
              <a:buFont typeface="+mj-lt"/>
              <a:buAutoNum type="arabicPeriod"/>
            </a:pPr>
            <a:r>
              <a:rPr lang="en-US" b="0" i="0" dirty="0">
                <a:solidFill>
                  <a:srgbClr val="000000"/>
                </a:solidFill>
                <a:effectLst/>
                <a:latin typeface="inter-regular"/>
              </a:rPr>
              <a:t>Providing mechanisms for process communication.</a:t>
            </a:r>
          </a:p>
          <a:p>
            <a:endParaRPr lang="en-IN" dirty="0"/>
          </a:p>
        </p:txBody>
      </p:sp>
    </p:spTree>
    <p:extLst>
      <p:ext uri="{BB962C8B-B14F-4D97-AF65-F5344CB8AC3E}">
        <p14:creationId xmlns:p14="http://schemas.microsoft.com/office/powerpoint/2010/main" val="3751249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FCC9A-DECA-59D2-0527-BA339245EA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DDADE-E3C4-0EA2-9FF1-7FD19DFC2690}"/>
              </a:ext>
            </a:extLst>
          </p:cNvPr>
          <p:cNvSpPr>
            <a:spLocks noGrp="1"/>
          </p:cNvSpPr>
          <p:nvPr>
            <p:ph type="title"/>
          </p:nvPr>
        </p:nvSpPr>
        <p:spPr/>
        <p:txBody>
          <a:bodyPr/>
          <a:lstStyle/>
          <a:p>
            <a:r>
              <a:rPr lang="en-IN" b="1" i="0" dirty="0">
                <a:effectLst/>
                <a:latin typeface="Nunito" pitchFamily="2" charset="0"/>
              </a:rPr>
              <a:t>Swapping</a:t>
            </a:r>
            <a:br>
              <a:rPr lang="en-IN" b="1" i="0" dirty="0">
                <a:effectLst/>
                <a:latin typeface="Nunito" pitchFamily="2" charset="0"/>
              </a:rPr>
            </a:br>
            <a:endParaRPr lang="en-IN" dirty="0"/>
          </a:p>
        </p:txBody>
      </p:sp>
      <p:pic>
        <p:nvPicPr>
          <p:cNvPr id="6146" name="Picture 2" descr="Lightbox">
            <a:extLst>
              <a:ext uri="{FF2B5EF4-FFF2-40B4-BE49-F238E27FC236}">
                <a16:creationId xmlns:a16="http://schemas.microsoft.com/office/drawing/2014/main" id="{77AA650C-D742-926B-E28D-A5519E43D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1690688"/>
            <a:ext cx="6286500" cy="4200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701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467A4-1505-E0E1-1084-AD28C3ED09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59379-4DEC-0E99-C5BB-FB69A912FA42}"/>
              </a:ext>
            </a:extLst>
          </p:cNvPr>
          <p:cNvSpPr>
            <a:spLocks noGrp="1"/>
          </p:cNvSpPr>
          <p:nvPr>
            <p:ph type="title"/>
          </p:nvPr>
        </p:nvSpPr>
        <p:spPr/>
        <p:txBody>
          <a:bodyPr/>
          <a:lstStyle/>
          <a:p>
            <a:r>
              <a:rPr lang="en-IN" b="0" i="0" dirty="0">
                <a:solidFill>
                  <a:srgbClr val="610B38"/>
                </a:solidFill>
                <a:effectLst/>
                <a:latin typeface="erdana"/>
              </a:rPr>
              <a:t>CPU Scheduling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E10237C2-35C9-2FE5-6D31-76E208997D93}"/>
              </a:ext>
            </a:extLst>
          </p:cNvPr>
          <p:cNvSpPr>
            <a:spLocks noGrp="1"/>
          </p:cNvSpPr>
          <p:nvPr>
            <p:ph idx="1"/>
          </p:nvPr>
        </p:nvSpPr>
        <p:spPr>
          <a:xfrm>
            <a:off x="838200" y="1413164"/>
            <a:ext cx="10515600" cy="4763799"/>
          </a:xfrm>
        </p:spPr>
        <p:txBody>
          <a:bodyPr>
            <a:normAutofit fontScale="92500"/>
          </a:bodyPr>
          <a:lstStyle/>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In </a:t>
            </a:r>
            <a:r>
              <a:rPr lang="en-US" sz="2400" b="1" i="0" dirty="0" err="1">
                <a:solidFill>
                  <a:srgbClr val="333333"/>
                </a:solidFill>
                <a:effectLst/>
                <a:latin typeface="Times New Roman" panose="02020603050405020304" pitchFamily="18" charset="0"/>
                <a:cs typeface="Times New Roman" panose="02020603050405020304" pitchFamily="18" charset="0"/>
              </a:rPr>
              <a:t>uni-programmming</a:t>
            </a:r>
            <a:r>
              <a:rPr lang="en-US" sz="2400" b="1" i="0" dirty="0">
                <a:solidFill>
                  <a:srgbClr val="333333"/>
                </a:solidFill>
                <a:effectLst/>
                <a:latin typeface="Times New Roman" panose="02020603050405020304" pitchFamily="18" charset="0"/>
                <a:cs typeface="Times New Roman" panose="02020603050405020304" pitchFamily="18" charset="0"/>
              </a:rPr>
              <a:t> systems</a:t>
            </a:r>
            <a:r>
              <a:rPr lang="en-US" sz="2400" b="0" i="0" dirty="0">
                <a:solidFill>
                  <a:srgbClr val="333333"/>
                </a:solidFill>
                <a:effectLst/>
                <a:latin typeface="Times New Roman" panose="02020603050405020304" pitchFamily="18" charset="0"/>
                <a:cs typeface="Times New Roman" panose="02020603050405020304" pitchFamily="18" charset="0"/>
              </a:rPr>
              <a:t> like MS-DOS, when a process waits for any I/O operation to be done, the CPU remains idol. This is an overhead since it wastes time and causes the problem of starvation. However, In Multiprogramming systems, the CPU doesn't remain idle during the waiting time of the Process and it starts executing other processes. The operating System has to define which process the CPU will be given.</a:t>
            </a:r>
          </a:p>
          <a:p>
            <a:pPr algn="just">
              <a:lnSpc>
                <a:spcPct val="150000"/>
              </a:lnSpc>
            </a:pPr>
            <a:r>
              <a:rPr lang="en-US" sz="2400" b="1" i="0" dirty="0">
                <a:solidFill>
                  <a:srgbClr val="333333"/>
                </a:solidFill>
                <a:effectLst/>
                <a:latin typeface="Times New Roman" panose="02020603050405020304" pitchFamily="18" charset="0"/>
                <a:cs typeface="Times New Roman" panose="02020603050405020304" pitchFamily="18" charset="0"/>
              </a:rPr>
              <a:t>In Multiprogramming systems</a:t>
            </a:r>
            <a:r>
              <a:rPr lang="en-US" sz="2400" b="0" i="0" dirty="0">
                <a:solidFill>
                  <a:srgbClr val="333333"/>
                </a:solidFill>
                <a:effectLst/>
                <a:latin typeface="Times New Roman" panose="02020603050405020304" pitchFamily="18" charset="0"/>
                <a:cs typeface="Times New Roman" panose="02020603050405020304" pitchFamily="18" charset="0"/>
              </a:rPr>
              <a:t>, the Operating system schedules the processes on the CPU to have the maximum utilization of it and this procedure is called </a:t>
            </a:r>
            <a:r>
              <a:rPr lang="en-US" sz="2400" b="1" i="0" dirty="0">
                <a:solidFill>
                  <a:srgbClr val="333333"/>
                </a:solidFill>
                <a:effectLst/>
                <a:latin typeface="Times New Roman" panose="02020603050405020304" pitchFamily="18" charset="0"/>
                <a:cs typeface="Times New Roman" panose="02020603050405020304" pitchFamily="18" charset="0"/>
              </a:rPr>
              <a:t>CPU scheduling</a:t>
            </a:r>
            <a:r>
              <a:rPr lang="en-US" sz="2400" b="0" i="0" dirty="0">
                <a:solidFill>
                  <a:srgbClr val="333333"/>
                </a:solidFill>
                <a:effectLst/>
                <a:latin typeface="Times New Roman" panose="02020603050405020304" pitchFamily="18" charset="0"/>
                <a:cs typeface="Times New Roman" panose="02020603050405020304" pitchFamily="18" charset="0"/>
              </a:rPr>
              <a:t>. The Operating System uses various scheduling algorithms to schedule the processes.</a:t>
            </a:r>
          </a:p>
          <a:p>
            <a:endParaRPr lang="en-IN" dirty="0"/>
          </a:p>
        </p:txBody>
      </p:sp>
    </p:spTree>
    <p:extLst>
      <p:ext uri="{BB962C8B-B14F-4D97-AF65-F5344CB8AC3E}">
        <p14:creationId xmlns:p14="http://schemas.microsoft.com/office/powerpoint/2010/main" val="385436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09E56-C695-4D77-58BE-120D33146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E6E2-D26A-445B-1253-F1058C734A69}"/>
              </a:ext>
            </a:extLst>
          </p:cNvPr>
          <p:cNvSpPr>
            <a:spLocks noGrp="1"/>
          </p:cNvSpPr>
          <p:nvPr>
            <p:ph type="title"/>
          </p:nvPr>
        </p:nvSpPr>
        <p:spPr/>
        <p:txBody>
          <a:bodyPr/>
          <a:lstStyle/>
          <a:p>
            <a:r>
              <a:rPr lang="en-US" b="0" i="0" dirty="0">
                <a:solidFill>
                  <a:srgbClr val="610B38"/>
                </a:solidFill>
                <a:effectLst/>
                <a:latin typeface="erdana"/>
              </a:rPr>
              <a:t>What is saved in the Process Control Block?</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024D7CD-EF64-1BBE-376C-CA58EA6F151A}"/>
              </a:ext>
            </a:extLst>
          </p:cNvPr>
          <p:cNvSpPr>
            <a:spLocks noGrp="1"/>
          </p:cNvSpPr>
          <p:nvPr>
            <p:ph idx="1"/>
          </p:nvPr>
        </p:nvSpPr>
        <p:spPr>
          <a:xfrm>
            <a:off x="921328" y="1089355"/>
            <a:ext cx="10515600" cy="4351338"/>
          </a:xfrm>
        </p:spPr>
        <p:txBody>
          <a:bodyPr>
            <a:normAutofit/>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The Operating system maintains a process control block during the lifetime of the process. The Process control block is deleted when the process is terminated or killed. There is the following information which is saved in the process control block and is changing with the state of the process.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pic>
        <p:nvPicPr>
          <p:cNvPr id="1026" name="Picture 2" descr="os CPU Scheduling Process Control Block">
            <a:extLst>
              <a:ext uri="{FF2B5EF4-FFF2-40B4-BE49-F238E27FC236}">
                <a16:creationId xmlns:a16="http://schemas.microsoft.com/office/drawing/2014/main" id="{E5674942-47E5-7169-DC9C-A2D9CDC4B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480" y="2756396"/>
            <a:ext cx="2295525" cy="3438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674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AE16-F248-95ED-ACE0-C04AE9399F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1823C-91EB-B3A5-4F82-F27D61AC78A6}"/>
              </a:ext>
            </a:extLst>
          </p:cNvPr>
          <p:cNvSpPr>
            <a:spLocks noGrp="1"/>
          </p:cNvSpPr>
          <p:nvPr>
            <p:ph type="title"/>
          </p:nvPr>
        </p:nvSpPr>
        <p:spPr/>
        <p:txBody>
          <a:bodyPr/>
          <a:lstStyle/>
          <a:p>
            <a:r>
              <a:rPr lang="en-US" b="0" i="0" dirty="0">
                <a:solidFill>
                  <a:srgbClr val="610B38"/>
                </a:solidFill>
                <a:effectLst/>
                <a:latin typeface="erdana"/>
              </a:rPr>
              <a:t>Why do we need Scheduling?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D0ABB37-C459-CB09-F02C-DED6964ADF1A}"/>
              </a:ext>
            </a:extLst>
          </p:cNvPr>
          <p:cNvSpPr>
            <a:spLocks noGrp="1"/>
          </p:cNvSpPr>
          <p:nvPr>
            <p:ph idx="1"/>
          </p:nvPr>
        </p:nvSpPr>
        <p:spPr/>
        <p:txBody>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In Multiprogramming, if the long-term scheduler picks more I/O bound processes then most of the time, the CPU remains idol. The task of the Operating system is to optimize the utilization of resources.</a:t>
            </a:r>
          </a:p>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If most of the running processes change their state from running to waiting then there may always be a possibility of deadlock in the system. Hence to reduce this overhead, the OS needs to schedule the jobs to get the optimal utilization of the CPU and to avoid the possibility of deadlock.</a:t>
            </a:r>
          </a:p>
          <a:p>
            <a:endParaRPr lang="en-IN" dirty="0"/>
          </a:p>
        </p:txBody>
      </p:sp>
    </p:spTree>
    <p:extLst>
      <p:ext uri="{BB962C8B-B14F-4D97-AF65-F5344CB8AC3E}">
        <p14:creationId xmlns:p14="http://schemas.microsoft.com/office/powerpoint/2010/main" val="489492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68A02-5850-C8FB-62B7-B733AFEAD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84B1F-3755-0014-00CB-FEF5E99E874B}"/>
              </a:ext>
            </a:extLst>
          </p:cNvPr>
          <p:cNvSpPr>
            <a:spLocks noGrp="1"/>
          </p:cNvSpPr>
          <p:nvPr>
            <p:ph type="title"/>
          </p:nvPr>
        </p:nvSpPr>
        <p:spPr/>
        <p:txBody>
          <a:bodyPr>
            <a:normAutofit fontScale="90000"/>
          </a:bodyPr>
          <a:lstStyle/>
          <a:p>
            <a:r>
              <a:rPr lang="en-US" b="0" i="0" dirty="0">
                <a:solidFill>
                  <a:srgbClr val="610B38"/>
                </a:solidFill>
                <a:effectLst/>
                <a:latin typeface="erdana"/>
              </a:rPr>
              <a:t>Scheduling Algorithms in OS (Operating System)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5AD05E5-F9F9-AD8C-A721-0C5DF84F6278}"/>
              </a:ext>
            </a:extLst>
          </p:cNvPr>
          <p:cNvSpPr>
            <a:spLocks noGrp="1"/>
          </p:cNvSpPr>
          <p:nvPr>
            <p:ph idx="1"/>
          </p:nvPr>
        </p:nvSpPr>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Here are various algorithms that are used by the Operating System to schedule the processes on the processor efficiently.</a:t>
            </a:r>
          </a:p>
          <a:p>
            <a:pPr marL="0" indent="0" algn="just">
              <a:buNone/>
            </a:pPr>
            <a:endParaRPr lang="en-US" sz="2000" b="0" i="0" dirty="0">
              <a:solidFill>
                <a:srgbClr val="610B4B"/>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610B4B"/>
                </a:solidFill>
                <a:effectLst/>
                <a:latin typeface="Times New Roman" panose="02020603050405020304" pitchFamily="18" charset="0"/>
                <a:cs typeface="Times New Roman" panose="02020603050405020304" pitchFamily="18" charset="0"/>
              </a:rPr>
              <a:t>The Purpose of a Scheduling Algorithm</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Maximum CPU utilization</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Fare allocation of CPU</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Maximum throughput</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Minimum turnaround time</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Minimum waiting time</a:t>
            </a: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Minimum response time</a:t>
            </a:r>
          </a:p>
          <a:p>
            <a:endParaRPr lang="en-IN" dirty="0"/>
          </a:p>
        </p:txBody>
      </p:sp>
    </p:spTree>
    <p:extLst>
      <p:ext uri="{BB962C8B-B14F-4D97-AF65-F5344CB8AC3E}">
        <p14:creationId xmlns:p14="http://schemas.microsoft.com/office/powerpoint/2010/main" val="3458064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99B5-1B28-53F0-A8A6-7D2037CC0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EF9D3C-0FAA-ADBA-3B8C-81DB27695E65}"/>
              </a:ext>
            </a:extLst>
          </p:cNvPr>
          <p:cNvSpPr>
            <a:spLocks noGrp="1"/>
          </p:cNvSpPr>
          <p:nvPr>
            <p:ph type="title"/>
          </p:nvPr>
        </p:nvSpPr>
        <p:spPr/>
        <p:txBody>
          <a:bodyPr>
            <a:normAutofit fontScale="90000"/>
          </a:bodyPr>
          <a:lstStyle/>
          <a:p>
            <a:r>
              <a:rPr lang="en-US" b="0" i="0" dirty="0">
                <a:solidFill>
                  <a:srgbClr val="610B38"/>
                </a:solidFill>
                <a:effectLst/>
                <a:latin typeface="erdana"/>
              </a:rPr>
              <a:t>Scheduling Algorithms in OS (Operating System)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711EB81-ADF1-35A7-BA70-616A558CF3C2}"/>
              </a:ext>
            </a:extLst>
          </p:cNvPr>
          <p:cNvSpPr>
            <a:spLocks noGrp="1"/>
          </p:cNvSpPr>
          <p:nvPr>
            <p:ph idx="1"/>
          </p:nvPr>
        </p:nvSpPr>
        <p:spPr>
          <a:xfrm>
            <a:off x="838200" y="1825625"/>
            <a:ext cx="10515600" cy="4373294"/>
          </a:xfrm>
        </p:spPr>
        <p:txBody>
          <a:bodyPr>
            <a:normAutofit fontScale="70000" lnSpcReduction="20000"/>
          </a:bodyPr>
          <a:lstStyle/>
          <a:p>
            <a:pPr>
              <a:lnSpc>
                <a:spcPct val="160000"/>
              </a:lnSpc>
            </a:pPr>
            <a:r>
              <a:rPr lang="en-US" sz="2600" b="0" i="0" dirty="0">
                <a:solidFill>
                  <a:srgbClr val="333333"/>
                </a:solidFill>
                <a:effectLst/>
                <a:latin typeface="Times New Roman" panose="02020603050405020304" pitchFamily="18" charset="0"/>
                <a:cs typeface="Times New Roman" panose="02020603050405020304" pitchFamily="18" charset="0"/>
              </a:rPr>
              <a:t>There are the following algorithms that can be used to schedule the jobs.</a:t>
            </a:r>
          </a:p>
          <a:p>
            <a:pPr algn="just">
              <a:lnSpc>
                <a:spcPct val="160000"/>
              </a:lnSpc>
            </a:pPr>
            <a:r>
              <a:rPr lang="en-US" sz="2600" b="0" i="0" dirty="0">
                <a:solidFill>
                  <a:srgbClr val="610B4B"/>
                </a:solidFill>
                <a:effectLst/>
                <a:latin typeface="Times New Roman" panose="02020603050405020304" pitchFamily="18" charset="0"/>
                <a:cs typeface="Times New Roman" panose="02020603050405020304" pitchFamily="18" charset="0"/>
              </a:rPr>
              <a:t>1. First Come First Serve</a:t>
            </a:r>
          </a:p>
          <a:p>
            <a:pPr algn="just">
              <a:lnSpc>
                <a:spcPct val="160000"/>
              </a:lnSpc>
            </a:pPr>
            <a:r>
              <a:rPr lang="en-US" sz="2600" b="0" i="0" dirty="0">
                <a:solidFill>
                  <a:srgbClr val="333333"/>
                </a:solidFill>
                <a:effectLst/>
                <a:latin typeface="Times New Roman" panose="02020603050405020304" pitchFamily="18" charset="0"/>
                <a:cs typeface="Times New Roman" panose="02020603050405020304" pitchFamily="18" charset="0"/>
              </a:rPr>
              <a:t>It is the simplest algorithm to implement. The process with the minimal arrival time will get the CPU first. The lesser the arrival time, the sooner will the process gets the CPU. It is the non-preemptive type of scheduling.</a:t>
            </a:r>
          </a:p>
          <a:p>
            <a:pPr algn="just">
              <a:lnSpc>
                <a:spcPct val="160000"/>
              </a:lnSpc>
            </a:pPr>
            <a:r>
              <a:rPr lang="en-US" sz="2600" b="0" i="0" dirty="0">
                <a:solidFill>
                  <a:srgbClr val="610B4B"/>
                </a:solidFill>
                <a:effectLst/>
                <a:latin typeface="Times New Roman" panose="02020603050405020304" pitchFamily="18" charset="0"/>
                <a:cs typeface="Times New Roman" panose="02020603050405020304" pitchFamily="18" charset="0"/>
              </a:rPr>
              <a:t>2. Round Robin</a:t>
            </a:r>
          </a:p>
          <a:p>
            <a:pPr algn="just">
              <a:lnSpc>
                <a:spcPct val="160000"/>
              </a:lnSpc>
            </a:pPr>
            <a:r>
              <a:rPr lang="en-US" sz="2600" b="0" i="0" dirty="0">
                <a:solidFill>
                  <a:srgbClr val="333333"/>
                </a:solidFill>
                <a:effectLst/>
                <a:latin typeface="Times New Roman" panose="02020603050405020304" pitchFamily="18" charset="0"/>
                <a:cs typeface="Times New Roman" panose="02020603050405020304" pitchFamily="18" charset="0"/>
              </a:rPr>
              <a:t>In the Round Robin scheduling algorithm, the OS defines a time quantum (slice). All the processes will get executed in the cyclic way. Each of the process will get the CPU for a small amount of time (called time quantum) and then get back to the ready queue to wait for its next turn. It is a preemptive type of scheduling.</a:t>
            </a:r>
          </a:p>
          <a:p>
            <a:endParaRPr lang="en-IN" dirty="0"/>
          </a:p>
        </p:txBody>
      </p:sp>
    </p:spTree>
    <p:extLst>
      <p:ext uri="{BB962C8B-B14F-4D97-AF65-F5344CB8AC3E}">
        <p14:creationId xmlns:p14="http://schemas.microsoft.com/office/powerpoint/2010/main" val="1477487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268B2-DB76-836D-DE98-41EFEC3C60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035FB-E873-491D-4A23-8EEA3A584114}"/>
              </a:ext>
            </a:extLst>
          </p:cNvPr>
          <p:cNvSpPr>
            <a:spLocks noGrp="1"/>
          </p:cNvSpPr>
          <p:nvPr>
            <p:ph type="title"/>
          </p:nvPr>
        </p:nvSpPr>
        <p:spPr/>
        <p:txBody>
          <a:bodyPr>
            <a:normAutofit fontScale="90000"/>
          </a:bodyPr>
          <a:lstStyle/>
          <a:p>
            <a:r>
              <a:rPr lang="en-US" b="0" i="0" dirty="0">
                <a:solidFill>
                  <a:srgbClr val="610B38"/>
                </a:solidFill>
                <a:effectLst/>
                <a:latin typeface="erdana"/>
              </a:rPr>
              <a:t>Scheduling Algorithms in OS (Operating System)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4F33801E-8AE0-0565-B802-21E8F3707E10}"/>
              </a:ext>
            </a:extLst>
          </p:cNvPr>
          <p:cNvSpPr>
            <a:spLocks noGrp="1"/>
          </p:cNvSpPr>
          <p:nvPr>
            <p:ph idx="1"/>
          </p:nvPr>
        </p:nvSpPr>
        <p:spPr>
          <a:xfrm>
            <a:off x="838200" y="1825625"/>
            <a:ext cx="10515600" cy="4373294"/>
          </a:xfrm>
        </p:spPr>
        <p:txBody>
          <a:bodyPr>
            <a:normAutofit/>
          </a:bodyPr>
          <a:lstStyle/>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3. Shortest Job First</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The job with the shortest burst time will get the CPU first. The lesser the burst time, the sooner will the process get the CPU. It is the non-preemptive type of scheduling.</a:t>
            </a:r>
          </a:p>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4. Shortest remaining time first</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It is the preemptive form of SJF. In this algorithm, the OS schedules the Job according to the remaining time of the execution.</a:t>
            </a:r>
          </a:p>
          <a:p>
            <a:endParaRPr lang="en-IN" dirty="0"/>
          </a:p>
        </p:txBody>
      </p:sp>
    </p:spTree>
    <p:extLst>
      <p:ext uri="{BB962C8B-B14F-4D97-AF65-F5344CB8AC3E}">
        <p14:creationId xmlns:p14="http://schemas.microsoft.com/office/powerpoint/2010/main" val="4175928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AAD98-D81A-B594-BD91-5567D406C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AF7B8-8459-5EDB-49AE-D6CB89E82623}"/>
              </a:ext>
            </a:extLst>
          </p:cNvPr>
          <p:cNvSpPr>
            <a:spLocks noGrp="1"/>
          </p:cNvSpPr>
          <p:nvPr>
            <p:ph type="title"/>
          </p:nvPr>
        </p:nvSpPr>
        <p:spPr/>
        <p:txBody>
          <a:bodyPr>
            <a:normAutofit fontScale="90000"/>
          </a:bodyPr>
          <a:lstStyle/>
          <a:p>
            <a:r>
              <a:rPr lang="en-US" b="0" i="0" dirty="0">
                <a:solidFill>
                  <a:srgbClr val="610B38"/>
                </a:solidFill>
                <a:effectLst/>
                <a:latin typeface="erdana"/>
              </a:rPr>
              <a:t>Scheduling Algorithms in OS (Operating System)</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D20C751-552F-AFFB-0EA4-735AA08D0E8B}"/>
              </a:ext>
            </a:extLst>
          </p:cNvPr>
          <p:cNvSpPr>
            <a:spLocks noGrp="1"/>
          </p:cNvSpPr>
          <p:nvPr>
            <p:ph idx="1"/>
          </p:nvPr>
        </p:nvSpPr>
        <p:spPr>
          <a:xfrm>
            <a:off x="838200" y="1825625"/>
            <a:ext cx="10515600" cy="4373294"/>
          </a:xfrm>
        </p:spPr>
        <p:txBody>
          <a:bodyPr>
            <a:normAutofit/>
          </a:bodyPr>
          <a:lstStyle/>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5. Priority based scheduling</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this algorithm, the priority will be assigned to each of the processes. The higher the priority, the sooner will the process get the CPU. If the priority of the two processes is same then they will be scheduled according to their arrival time.</a:t>
            </a:r>
          </a:p>
          <a:p>
            <a:pPr algn="just">
              <a:lnSpc>
                <a:spcPct val="150000"/>
              </a:lnSpc>
            </a:pPr>
            <a:r>
              <a:rPr lang="en-US" sz="2400" b="0" i="0" dirty="0">
                <a:solidFill>
                  <a:srgbClr val="610B4B"/>
                </a:solidFill>
                <a:effectLst/>
                <a:latin typeface="Times New Roman" panose="02020603050405020304" pitchFamily="18" charset="0"/>
                <a:cs typeface="Times New Roman" panose="02020603050405020304" pitchFamily="18" charset="0"/>
              </a:rPr>
              <a:t>6. Highest Response Ratio Next</a:t>
            </a:r>
          </a:p>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In this scheduling Algorithm, the process with highest response ratio will be scheduled next. This reduces the starvation in the system.</a:t>
            </a:r>
          </a:p>
          <a:p>
            <a:endParaRPr lang="en-IN" dirty="0"/>
          </a:p>
        </p:txBody>
      </p:sp>
    </p:spTree>
    <p:extLst>
      <p:ext uri="{BB962C8B-B14F-4D97-AF65-F5344CB8AC3E}">
        <p14:creationId xmlns:p14="http://schemas.microsoft.com/office/powerpoint/2010/main" val="2030278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EFFAE-61A4-2D11-0344-C85153051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7812-8139-AF9C-545F-A50EE9962E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5B684F-2986-409C-6ADF-B7CA22E15D6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5106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AD2F4-016F-A1D7-DF5B-FE71400089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5E5AAC-8E26-457E-79F6-C9F60C90AC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1464E8-30C2-B66C-F68F-4AD95D1314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7361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12A83-1911-D616-D833-369384E49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CD036-39CF-7CE5-3664-3D6A37D5D7C3}"/>
              </a:ext>
            </a:extLst>
          </p:cNvPr>
          <p:cNvSpPr>
            <a:spLocks noGrp="1"/>
          </p:cNvSpPr>
          <p:nvPr>
            <p:ph type="title"/>
          </p:nvPr>
        </p:nvSpPr>
        <p:spPr/>
        <p:txBody>
          <a:bodyPr/>
          <a:lstStyle/>
          <a:p>
            <a:r>
              <a:rPr lang="en-IN" b="0" i="0" dirty="0">
                <a:solidFill>
                  <a:srgbClr val="610B38"/>
                </a:solidFill>
                <a:effectLst/>
                <a:latin typeface="erdana"/>
              </a:rPr>
              <a:t>Attributes of a process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9076905D-F917-827F-86A2-DD253FFD1CFC}"/>
              </a:ext>
            </a:extLst>
          </p:cNvPr>
          <p:cNvSpPr>
            <a:spLocks noGrp="1"/>
          </p:cNvSpPr>
          <p:nvPr>
            <p:ph idx="1"/>
          </p:nvPr>
        </p:nvSpPr>
        <p:spPr/>
        <p:txBody>
          <a:bodyPr>
            <a:normAutofit lnSpcReduction="10000"/>
          </a:bodyPr>
          <a:lstStyle/>
          <a:p>
            <a:pPr marL="0" indent="0" algn="just">
              <a:buNone/>
            </a:pPr>
            <a:r>
              <a:rPr lang="en-US" b="0" i="0" dirty="0">
                <a:solidFill>
                  <a:srgbClr val="610B4B"/>
                </a:solidFill>
                <a:effectLst/>
                <a:latin typeface="erdana"/>
              </a:rPr>
              <a:t>1. Process ID</a:t>
            </a:r>
          </a:p>
          <a:p>
            <a:pPr algn="just"/>
            <a:r>
              <a:rPr lang="en-US" b="0" i="0" dirty="0">
                <a:solidFill>
                  <a:srgbClr val="333333"/>
                </a:solidFill>
                <a:effectLst/>
                <a:latin typeface="inter-regular"/>
              </a:rPr>
              <a:t>When a process is created, a unique id is assigned to the process which is used for unique identification of the process in the system.</a:t>
            </a:r>
          </a:p>
          <a:p>
            <a:pPr marL="0" indent="0" algn="just">
              <a:buNone/>
            </a:pPr>
            <a:endParaRPr lang="en-US" b="0" i="0" dirty="0">
              <a:solidFill>
                <a:srgbClr val="333333"/>
              </a:solidFill>
              <a:effectLst/>
              <a:latin typeface="inter-regular"/>
            </a:endParaRPr>
          </a:p>
          <a:p>
            <a:pPr marL="0" indent="0" algn="just">
              <a:buNone/>
            </a:pPr>
            <a:r>
              <a:rPr lang="en-US" b="0" i="0" dirty="0">
                <a:solidFill>
                  <a:srgbClr val="610B4B"/>
                </a:solidFill>
                <a:effectLst/>
                <a:latin typeface="erdana"/>
              </a:rPr>
              <a:t>2. Program counter</a:t>
            </a:r>
          </a:p>
          <a:p>
            <a:pPr algn="just"/>
            <a:r>
              <a:rPr lang="en-US" b="0" i="0" dirty="0">
                <a:solidFill>
                  <a:srgbClr val="333333"/>
                </a:solidFill>
                <a:effectLst/>
                <a:latin typeface="inter-regular"/>
              </a:rPr>
              <a:t>A program counter stores the address of the last instruction of the process on which the process was suspended. The CPU uses this address when the execution of this process is resumed.</a:t>
            </a:r>
          </a:p>
          <a:p>
            <a:endParaRPr lang="en-IN" dirty="0"/>
          </a:p>
        </p:txBody>
      </p:sp>
    </p:spTree>
    <p:extLst>
      <p:ext uri="{BB962C8B-B14F-4D97-AF65-F5344CB8AC3E}">
        <p14:creationId xmlns:p14="http://schemas.microsoft.com/office/powerpoint/2010/main" val="3550641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7EE0C-D85B-2D6A-E9DF-9C3D62239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2D4AB8-EA7E-76BA-A39D-C6C0EC4965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30E7B4-D78A-9C9A-43FD-5D5DD818C0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7536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2965F-45D5-0EAD-9281-D1E5F65F5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9CE2C3-6311-12E6-4893-44E39DE181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7EC7D5-B950-740D-5858-04F7EEB0FDA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8480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C026D-A2AA-084D-DEDA-D9FBCA953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FE3475-FDF8-73D3-7058-1ED574DD0E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D2A77D-ACC0-4ED0-D1F1-3A48F85D463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7574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DAFBB-B530-04A8-FC01-89045EAAC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96972-ED09-44E7-E69D-67BB3DE8BDD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AE13C0-4A48-2D96-128D-A73B50C2793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3299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BAE79-7BEB-EE21-36F7-FFBEF938E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E9C32-BAB0-6B82-E406-AED252E3525A}"/>
              </a:ext>
            </a:extLst>
          </p:cNvPr>
          <p:cNvSpPr>
            <a:spLocks noGrp="1"/>
          </p:cNvSpPr>
          <p:nvPr>
            <p:ph type="title"/>
          </p:nvPr>
        </p:nvSpPr>
        <p:spPr/>
        <p:txBody>
          <a:bodyPr/>
          <a:lstStyle/>
          <a:p>
            <a:r>
              <a:rPr lang="en-IN" b="0" i="0" dirty="0">
                <a:solidFill>
                  <a:srgbClr val="610B38"/>
                </a:solidFill>
                <a:effectLst/>
                <a:latin typeface="erdana"/>
              </a:rPr>
              <a:t>Attributes of a process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3611D5E-7E73-8CFF-0E8E-425B8D8B6298}"/>
              </a:ext>
            </a:extLst>
          </p:cNvPr>
          <p:cNvSpPr>
            <a:spLocks noGrp="1"/>
          </p:cNvSpPr>
          <p:nvPr>
            <p:ph idx="1"/>
          </p:nvPr>
        </p:nvSpPr>
        <p:spPr>
          <a:xfrm>
            <a:off x="695697" y="1460500"/>
            <a:ext cx="10515600" cy="5032375"/>
          </a:xfrm>
        </p:spPr>
        <p:txBody>
          <a:bodyPr>
            <a:normAutofit fontScale="92500" lnSpcReduction="20000"/>
          </a:bodyPr>
          <a:lstStyle/>
          <a:p>
            <a:pPr marL="0" indent="0" algn="just">
              <a:buNone/>
            </a:pPr>
            <a:r>
              <a:rPr lang="en-US" b="0" i="0" dirty="0">
                <a:solidFill>
                  <a:srgbClr val="610B4B"/>
                </a:solidFill>
                <a:effectLst/>
                <a:latin typeface="erdana"/>
              </a:rPr>
              <a:t>3. Process State</a:t>
            </a:r>
          </a:p>
          <a:p>
            <a:pPr algn="just"/>
            <a:r>
              <a:rPr lang="en-US" b="0" i="0" dirty="0">
                <a:solidFill>
                  <a:srgbClr val="333333"/>
                </a:solidFill>
                <a:effectLst/>
                <a:latin typeface="inter-regular"/>
              </a:rPr>
              <a:t>The Process, from its creation to the completion, goes through various states which are new, ready, running and waiting. We will discuss about them later in detail.</a:t>
            </a:r>
          </a:p>
          <a:p>
            <a:pPr marL="0" indent="0" algn="just">
              <a:buNone/>
            </a:pPr>
            <a:endParaRPr lang="en-IN" dirty="0"/>
          </a:p>
          <a:p>
            <a:pPr marL="0" indent="0" algn="just">
              <a:buNone/>
            </a:pPr>
            <a:r>
              <a:rPr lang="en-US" b="0" i="0" dirty="0">
                <a:solidFill>
                  <a:srgbClr val="610B4B"/>
                </a:solidFill>
                <a:effectLst/>
                <a:latin typeface="erdana"/>
              </a:rPr>
              <a:t>4. Priority</a:t>
            </a:r>
          </a:p>
          <a:p>
            <a:pPr algn="just"/>
            <a:r>
              <a:rPr lang="en-US" b="0" i="0" dirty="0">
                <a:solidFill>
                  <a:srgbClr val="333333"/>
                </a:solidFill>
                <a:effectLst/>
                <a:latin typeface="inter-regular"/>
              </a:rPr>
              <a:t>Every process has its own priority. The process with the highest priority among the processes gets the CPU first. This is also stored on the process control block.</a:t>
            </a:r>
          </a:p>
          <a:p>
            <a:pPr algn="just"/>
            <a:endParaRPr lang="en-US" b="0" i="0" dirty="0">
              <a:solidFill>
                <a:srgbClr val="333333"/>
              </a:solidFill>
              <a:effectLst/>
              <a:latin typeface="inter-regular"/>
            </a:endParaRPr>
          </a:p>
          <a:p>
            <a:pPr marL="0" indent="0" algn="just">
              <a:buNone/>
            </a:pPr>
            <a:r>
              <a:rPr lang="en-US" b="0" i="0" dirty="0">
                <a:solidFill>
                  <a:srgbClr val="610B4B"/>
                </a:solidFill>
                <a:effectLst/>
                <a:latin typeface="erdana"/>
              </a:rPr>
              <a:t>5. General Purpose Registers</a:t>
            </a:r>
          </a:p>
          <a:p>
            <a:pPr algn="just"/>
            <a:r>
              <a:rPr lang="en-US" b="0" i="0" dirty="0">
                <a:solidFill>
                  <a:srgbClr val="333333"/>
                </a:solidFill>
                <a:effectLst/>
                <a:latin typeface="inter-regular"/>
              </a:rPr>
              <a:t>Every process has its own set of registers which are used to hold the data which is generated during the execution of the process.</a:t>
            </a:r>
          </a:p>
          <a:p>
            <a:pPr marL="0" indent="0" algn="just">
              <a:buNone/>
            </a:pPr>
            <a:endParaRPr lang="en-IN" dirty="0"/>
          </a:p>
        </p:txBody>
      </p:sp>
    </p:spTree>
    <p:extLst>
      <p:ext uri="{BB962C8B-B14F-4D97-AF65-F5344CB8AC3E}">
        <p14:creationId xmlns:p14="http://schemas.microsoft.com/office/powerpoint/2010/main" val="158378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FF9F8-2C04-9FE1-88E8-459DB46C7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46DBD0-A802-ECC1-70DB-A33DD4CC03DE}"/>
              </a:ext>
            </a:extLst>
          </p:cNvPr>
          <p:cNvSpPr>
            <a:spLocks noGrp="1"/>
          </p:cNvSpPr>
          <p:nvPr>
            <p:ph type="title"/>
          </p:nvPr>
        </p:nvSpPr>
        <p:spPr/>
        <p:txBody>
          <a:bodyPr/>
          <a:lstStyle/>
          <a:p>
            <a:r>
              <a:rPr lang="en-IN" b="0" i="0" dirty="0">
                <a:solidFill>
                  <a:srgbClr val="610B38"/>
                </a:solidFill>
                <a:effectLst/>
                <a:latin typeface="erdana"/>
              </a:rPr>
              <a:t>Attributes of a process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E9C86EB-3C70-F261-776A-76E20855C4F9}"/>
              </a:ext>
            </a:extLst>
          </p:cNvPr>
          <p:cNvSpPr>
            <a:spLocks noGrp="1"/>
          </p:cNvSpPr>
          <p:nvPr>
            <p:ph idx="1"/>
          </p:nvPr>
        </p:nvSpPr>
        <p:spPr>
          <a:xfrm>
            <a:off x="695697" y="1460500"/>
            <a:ext cx="10515600" cy="5032375"/>
          </a:xfrm>
        </p:spPr>
        <p:txBody>
          <a:bodyPr>
            <a:normAutofit/>
          </a:bodyPr>
          <a:lstStyle/>
          <a:p>
            <a:pPr algn="just"/>
            <a:r>
              <a:rPr lang="en-US" b="0" i="0" dirty="0">
                <a:solidFill>
                  <a:srgbClr val="610B4B"/>
                </a:solidFill>
                <a:effectLst/>
                <a:latin typeface="erdana"/>
              </a:rPr>
              <a:t>6. List of open files</a:t>
            </a:r>
          </a:p>
          <a:p>
            <a:pPr algn="just"/>
            <a:r>
              <a:rPr lang="en-US" b="0" i="0" dirty="0">
                <a:solidFill>
                  <a:srgbClr val="333333"/>
                </a:solidFill>
                <a:effectLst/>
                <a:latin typeface="inter-regular"/>
              </a:rPr>
              <a:t>During the Execution, Every process uses some files which need to be present in the main memory. OS also maintains a list of open files in the PCB.</a:t>
            </a:r>
          </a:p>
          <a:p>
            <a:pPr algn="just"/>
            <a:endParaRPr lang="en-US" b="0" i="0" dirty="0">
              <a:solidFill>
                <a:srgbClr val="333333"/>
              </a:solidFill>
              <a:effectLst/>
              <a:latin typeface="inter-regular"/>
            </a:endParaRPr>
          </a:p>
          <a:p>
            <a:pPr algn="just"/>
            <a:r>
              <a:rPr lang="en-US" b="0" i="0" dirty="0">
                <a:solidFill>
                  <a:srgbClr val="610B4B"/>
                </a:solidFill>
                <a:effectLst/>
                <a:latin typeface="erdana"/>
              </a:rPr>
              <a:t>7. List of open devices</a:t>
            </a:r>
          </a:p>
          <a:p>
            <a:pPr algn="just"/>
            <a:r>
              <a:rPr lang="en-US" b="0" i="0" dirty="0">
                <a:solidFill>
                  <a:srgbClr val="333333"/>
                </a:solidFill>
                <a:effectLst/>
                <a:latin typeface="inter-regular"/>
              </a:rPr>
              <a:t>OS also maintain the list of all open devices which are used during the execution of the process.</a:t>
            </a:r>
          </a:p>
          <a:p>
            <a:pPr marL="0" indent="0" algn="just">
              <a:buNone/>
            </a:pPr>
            <a:endParaRPr lang="en-IN" dirty="0"/>
          </a:p>
        </p:txBody>
      </p:sp>
    </p:spTree>
    <p:extLst>
      <p:ext uri="{BB962C8B-B14F-4D97-AF65-F5344CB8AC3E}">
        <p14:creationId xmlns:p14="http://schemas.microsoft.com/office/powerpoint/2010/main" val="110623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F8528-DE72-2ABE-5AE7-36F0A5259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16080-49F1-3AF2-20DE-D3D6792CDE4D}"/>
              </a:ext>
            </a:extLst>
          </p:cNvPr>
          <p:cNvSpPr>
            <a:spLocks noGrp="1"/>
          </p:cNvSpPr>
          <p:nvPr>
            <p:ph type="title"/>
          </p:nvPr>
        </p:nvSpPr>
        <p:spPr/>
        <p:txBody>
          <a:bodyPr/>
          <a:lstStyle/>
          <a:p>
            <a:r>
              <a:rPr lang="en-IN" b="0" i="0" dirty="0">
                <a:solidFill>
                  <a:srgbClr val="610B38"/>
                </a:solidFill>
                <a:effectLst/>
                <a:latin typeface="erdana"/>
              </a:rPr>
              <a:t>Attributes of a process</a:t>
            </a:r>
            <a:br>
              <a:rPr lang="en-IN" b="0" i="0" dirty="0">
                <a:solidFill>
                  <a:srgbClr val="610B38"/>
                </a:solidFill>
                <a:effectLst/>
                <a:latin typeface="erdana"/>
              </a:rPr>
            </a:br>
            <a:endParaRPr lang="en-IN" dirty="0"/>
          </a:p>
        </p:txBody>
      </p:sp>
      <p:pic>
        <p:nvPicPr>
          <p:cNvPr id="2050" name="Picture 2" descr="OS Attributes of a process">
            <a:extLst>
              <a:ext uri="{FF2B5EF4-FFF2-40B4-BE49-F238E27FC236}">
                <a16:creationId xmlns:a16="http://schemas.microsoft.com/office/drawing/2014/main" id="{58AA87A5-4024-9833-8FD5-2E65BC114F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96233" y="1690688"/>
            <a:ext cx="162877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376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6D160-8003-FDA8-0682-143EB426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A8993F-B43A-D54B-A7D9-FD9F3F841778}"/>
              </a:ext>
            </a:extLst>
          </p:cNvPr>
          <p:cNvSpPr>
            <a:spLocks noGrp="1"/>
          </p:cNvSpPr>
          <p:nvPr>
            <p:ph type="title"/>
          </p:nvPr>
        </p:nvSpPr>
        <p:spPr/>
        <p:txBody>
          <a:bodyPr/>
          <a:lstStyle/>
          <a:p>
            <a:r>
              <a:rPr lang="en-IN" b="0" i="0" dirty="0">
                <a:solidFill>
                  <a:srgbClr val="610B38"/>
                </a:solidFill>
                <a:effectLst/>
                <a:latin typeface="erdana"/>
              </a:rPr>
              <a:t>Process States</a:t>
            </a:r>
            <a:br>
              <a:rPr lang="en-IN" b="0" i="0" dirty="0">
                <a:solidFill>
                  <a:srgbClr val="610B38"/>
                </a:solidFill>
                <a:effectLst/>
                <a:latin typeface="erdana"/>
              </a:rPr>
            </a:br>
            <a:endParaRPr lang="en-IN" dirty="0"/>
          </a:p>
        </p:txBody>
      </p:sp>
      <p:sp>
        <p:nvSpPr>
          <p:cNvPr id="5" name="Rectangle 3">
            <a:extLst>
              <a:ext uri="{FF2B5EF4-FFF2-40B4-BE49-F238E27FC236}">
                <a16:creationId xmlns:a16="http://schemas.microsoft.com/office/drawing/2014/main" id="{920D049A-35A0-A1E4-01BE-FA0EF784E233}"/>
              </a:ext>
            </a:extLst>
          </p:cNvPr>
          <p:cNvSpPr>
            <a:spLocks noChangeArrowheads="1"/>
          </p:cNvSpPr>
          <p:nvPr/>
        </p:nvSpPr>
        <p:spPr bwMode="auto">
          <a:xfrm>
            <a:off x="1341911" y="368135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inter-bold"/>
              </a:rPr>
              <a:t>State Diagram</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28500" b="0" i="0" u="none" strike="noStrike" cap="none" normalizeH="0" baseline="0">
                <a:ln>
                  <a:noFill/>
                </a:ln>
                <a:solidFill>
                  <a:schemeClr val="tx1"/>
                </a:solidFill>
                <a:effectLst/>
                <a:latin typeface="Arial" panose="020B0604020202020204" pitchFamily="34" charset="0"/>
              </a:rPr>
              <a:t>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inter-regular"/>
              </a:rPr>
              <a:t>The process, from its creation to completion, passes through various states. The minimum number of states is five.</a:t>
            </a:r>
            <a:endParaRPr kumimoji="0" lang="en-US" altLang="en-US" sz="9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4" descr="OS Process State Diagram">
            <a:extLst>
              <a:ext uri="{FF2B5EF4-FFF2-40B4-BE49-F238E27FC236}">
                <a16:creationId xmlns:a16="http://schemas.microsoft.com/office/drawing/2014/main" id="{A8BF5C4F-0B33-8370-E4AD-943E3B7C8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911" y="1373125"/>
            <a:ext cx="8221354" cy="4524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857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71030-0B95-1421-6370-65549C2ECF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D72974-8F50-70B8-6582-C84C6882B15D}"/>
              </a:ext>
            </a:extLst>
          </p:cNvPr>
          <p:cNvSpPr>
            <a:spLocks noGrp="1"/>
          </p:cNvSpPr>
          <p:nvPr>
            <p:ph type="title"/>
          </p:nvPr>
        </p:nvSpPr>
        <p:spPr/>
        <p:txBody>
          <a:bodyPr/>
          <a:lstStyle/>
          <a:p>
            <a:r>
              <a:rPr lang="en-IN" b="0" i="0" dirty="0">
                <a:solidFill>
                  <a:srgbClr val="610B38"/>
                </a:solidFill>
                <a:effectLst/>
                <a:latin typeface="erdana"/>
              </a:rPr>
              <a:t>Process States</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A9CD18F-C497-8E99-E619-EA30032A62EF}"/>
              </a:ext>
            </a:extLst>
          </p:cNvPr>
          <p:cNvSpPr>
            <a:spLocks noGrp="1"/>
          </p:cNvSpPr>
          <p:nvPr>
            <p:ph idx="1"/>
          </p:nvPr>
        </p:nvSpPr>
        <p:spPr>
          <a:xfrm>
            <a:off x="980704" y="1597025"/>
            <a:ext cx="10515600" cy="4351338"/>
          </a:xfrm>
        </p:spPr>
        <p:txBody>
          <a:bodyPr/>
          <a:lstStyle/>
          <a:p>
            <a:pPr algn="just"/>
            <a:r>
              <a:rPr lang="en-US" b="0" i="0" dirty="0">
                <a:solidFill>
                  <a:srgbClr val="333333"/>
                </a:solidFill>
                <a:effectLst/>
                <a:latin typeface="inter-regular"/>
              </a:rPr>
              <a:t>The names of the states are not standardized although the process may be in one of the following states during execution.</a:t>
            </a:r>
          </a:p>
          <a:p>
            <a:endParaRPr lang="en-IN" dirty="0"/>
          </a:p>
        </p:txBody>
      </p:sp>
      <p:sp>
        <p:nvSpPr>
          <p:cNvPr id="9" name="Rectangle 5">
            <a:extLst>
              <a:ext uri="{FF2B5EF4-FFF2-40B4-BE49-F238E27FC236}">
                <a16:creationId xmlns:a16="http://schemas.microsoft.com/office/drawing/2014/main" id="{A95B48E9-A291-7CCB-4A69-8E367424A6E6}"/>
              </a:ext>
            </a:extLst>
          </p:cNvPr>
          <p:cNvSpPr>
            <a:spLocks noChangeArrowheads="1"/>
          </p:cNvSpPr>
          <p:nvPr/>
        </p:nvSpPr>
        <p:spPr bwMode="auto">
          <a:xfrm>
            <a:off x="1128157" y="340990"/>
            <a:ext cx="10770919"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610B4B"/>
              </a:solidFill>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610B4B"/>
              </a:solidFill>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610B4B"/>
              </a:solidFill>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610B4B"/>
              </a:solidFill>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erdan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erdana"/>
              </a:rPr>
              <a:t>1. New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 program which is going to be picked up by the OS into the main memory is called a new process.</a:t>
            </a:r>
            <a:endParaRPr kumimoji="0" lang="en-US" altLang="en-US" sz="48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r>
              <a:rPr lang="en-US" sz="2800" dirty="0"/>
              <a:t>2. Ready</a:t>
            </a:r>
          </a:p>
          <a:p>
            <a:r>
              <a:rPr lang="en-US" dirty="0"/>
              <a:t>Whenever a process is created, it directly enters in the ready state, in which, it waits for the CPU to be assigned. The OS picks the new processes from the secondary memory and put all of them in the main memory.</a:t>
            </a:r>
          </a:p>
          <a:p>
            <a:endParaRPr lang="en-US" dirty="0"/>
          </a:p>
          <a:p>
            <a:r>
              <a:rPr lang="en-US" dirty="0"/>
              <a:t>The processes which are ready for the execution and reside in the main memory are called ready state processes. There can be many processes present in the ready state.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33465A4D-9788-9C00-7281-79B895F0BD68}"/>
              </a:ext>
            </a:extLst>
          </p:cNvPr>
          <p:cNvSpPr>
            <a:spLocks noChangeArrowheads="1"/>
          </p:cNvSpPr>
          <p:nvPr/>
        </p:nvSpPr>
        <p:spPr bwMode="auto">
          <a:xfrm>
            <a:off x="142504" y="228600"/>
            <a:ext cx="4076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333333"/>
                </a:solidFill>
                <a:effectLst/>
                <a:latin typeface="inter-regular"/>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467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3483</Words>
  <Application>Microsoft Office PowerPoint</Application>
  <PresentationFormat>Widescreen</PresentationFormat>
  <Paragraphs>184</Paragraphs>
  <Slides>43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Calibri Light</vt:lpstr>
      <vt:lpstr>erdana</vt:lpstr>
      <vt:lpstr>inter-bold</vt:lpstr>
      <vt:lpstr>inter-regular</vt:lpstr>
      <vt:lpstr>Nunito</vt:lpstr>
      <vt:lpstr>Times New Roman</vt:lpstr>
      <vt:lpstr>Office Theme</vt:lpstr>
      <vt:lpstr>Process Management in OS</vt:lpstr>
      <vt:lpstr>Process Management in OS</vt:lpstr>
      <vt:lpstr>Activities in connection with process management</vt:lpstr>
      <vt:lpstr>Attributes of a process </vt:lpstr>
      <vt:lpstr>Attributes of a process </vt:lpstr>
      <vt:lpstr>Attributes of a process </vt:lpstr>
      <vt:lpstr>Attributes of a process </vt:lpstr>
      <vt:lpstr>Process States </vt:lpstr>
      <vt:lpstr>Process States </vt:lpstr>
      <vt:lpstr>Process States </vt:lpstr>
      <vt:lpstr>Process States </vt:lpstr>
      <vt:lpstr>Operations on the Process </vt:lpstr>
      <vt:lpstr>Operations on the Process </vt:lpstr>
      <vt:lpstr>Process Scheduling in OS (Operating System) </vt:lpstr>
      <vt:lpstr>Process Scheduling in OS (Operating System) </vt:lpstr>
      <vt:lpstr>Process Scheduling in OS (Operating System) </vt:lpstr>
      <vt:lpstr>Process Queues </vt:lpstr>
      <vt:lpstr>Process Queues </vt:lpstr>
      <vt:lpstr>Various Times related to the Process </vt:lpstr>
      <vt:lpstr>Various Times related to the Process </vt:lpstr>
      <vt:lpstr>Various Times related to the Process </vt:lpstr>
      <vt:lpstr>Memory Management in Operating System</vt:lpstr>
      <vt:lpstr>What is Main Memory? </vt:lpstr>
      <vt:lpstr>What is Main Memory? </vt:lpstr>
      <vt:lpstr>Why Memory Management is Required?</vt:lpstr>
      <vt:lpstr>Logical and Physical Address Space </vt:lpstr>
      <vt:lpstr>Static and Dynamic Loading </vt:lpstr>
      <vt:lpstr>Static and Dynamic Linking </vt:lpstr>
      <vt:lpstr>Swapping </vt:lpstr>
      <vt:lpstr>Swapping </vt:lpstr>
      <vt:lpstr>CPU Scheduling </vt:lpstr>
      <vt:lpstr>What is saved in the Process Control Block? </vt:lpstr>
      <vt:lpstr>Why do we need Scheduling? </vt:lpstr>
      <vt:lpstr>Scheduling Algorithms in OS (Operating System) </vt:lpstr>
      <vt:lpstr>Scheduling Algorithms in OS (Operating System) </vt:lpstr>
      <vt:lpstr>Scheduling Algorithms in OS (Operating System) </vt:lpstr>
      <vt:lpstr>Scheduling Algorithms in OS (Operating System)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Management in OS</dc:title>
  <dc:creator>Dr.Ravi Verma</dc:creator>
  <cp:lastModifiedBy>Dr.Ravi Verma</cp:lastModifiedBy>
  <cp:revision>2</cp:revision>
  <dcterms:created xsi:type="dcterms:W3CDTF">2024-02-06T07:07:37Z</dcterms:created>
  <dcterms:modified xsi:type="dcterms:W3CDTF">2024-02-10T16:09:02Z</dcterms:modified>
</cp:coreProperties>
</file>