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0D353-1238-45EA-BE50-350E3E094E23}"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0CCC8-BD64-4B72-A4BB-23E0BD0F7213}" type="slidenum">
              <a:rPr lang="en-IN" smtClean="0"/>
              <a:t>‹#›</a:t>
            </a:fld>
            <a:endParaRPr lang="en-IN"/>
          </a:p>
        </p:txBody>
      </p:sp>
    </p:spTree>
    <p:extLst>
      <p:ext uri="{BB962C8B-B14F-4D97-AF65-F5344CB8AC3E}">
        <p14:creationId xmlns:p14="http://schemas.microsoft.com/office/powerpoint/2010/main" val="11228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00CCC8-BD64-4B72-A4BB-23E0BD0F7213}" type="slidenum">
              <a:rPr lang="en-IN" smtClean="0"/>
              <a:t>9</a:t>
            </a:fld>
            <a:endParaRPr lang="en-IN"/>
          </a:p>
        </p:txBody>
      </p:sp>
    </p:spTree>
    <p:extLst>
      <p:ext uri="{BB962C8B-B14F-4D97-AF65-F5344CB8AC3E}">
        <p14:creationId xmlns:p14="http://schemas.microsoft.com/office/powerpoint/2010/main" val="218620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356-4312-E7BD-26CC-85CA0E48B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5B8FB4-E98A-2A5C-FA8D-DB60E9714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324D13-7FAB-7E1C-23B8-183FC28752D3}"/>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5" name="Footer Placeholder 4">
            <a:extLst>
              <a:ext uri="{FF2B5EF4-FFF2-40B4-BE49-F238E27FC236}">
                <a16:creationId xmlns:a16="http://schemas.microsoft.com/office/drawing/2014/main" id="{33438DA7-DBB1-9F86-F1D0-68DDE1D43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2B98E0-053C-18C3-EB78-E1535C174AF4}"/>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252876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F8A-C76D-92B0-38F9-694A6C2ECE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8DB71-8E68-BA9E-F7EA-9A6ED392C5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5E6A9-4687-BDFA-F869-68E8BF69B6AA}"/>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5" name="Footer Placeholder 4">
            <a:extLst>
              <a:ext uri="{FF2B5EF4-FFF2-40B4-BE49-F238E27FC236}">
                <a16:creationId xmlns:a16="http://schemas.microsoft.com/office/drawing/2014/main" id="{7617B47D-B677-D222-23D4-374314290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29C3E-6DD7-1E1F-96C3-B10066161E96}"/>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392235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C93D7-B6B1-ABFE-80AA-17C6BBBDA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B5C4B-E8F4-CCA9-31C5-66001F461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4159D-E889-4A05-A6B2-2705206E295C}"/>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5" name="Footer Placeholder 4">
            <a:extLst>
              <a:ext uri="{FF2B5EF4-FFF2-40B4-BE49-F238E27FC236}">
                <a16:creationId xmlns:a16="http://schemas.microsoft.com/office/drawing/2014/main" id="{11B66AC1-77AB-D884-16FD-0971F1BD6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B8C3F-8CA8-A370-6AFE-61DAD0D4E89F}"/>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95823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D906-218E-C420-0FD3-08DB55C21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C6CC79-A9C2-B66F-6045-3C15A4483B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07371-B2FB-0935-5473-8C5181ECE0A9}"/>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5" name="Footer Placeholder 4">
            <a:extLst>
              <a:ext uri="{FF2B5EF4-FFF2-40B4-BE49-F238E27FC236}">
                <a16:creationId xmlns:a16="http://schemas.microsoft.com/office/drawing/2014/main" id="{3937268A-031B-5753-BFA8-151AC4E3C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E172B-A0E1-A4FC-3F35-138D55FC1912}"/>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205795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2242-B633-2AD6-42BF-B9281F627C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10FF7A-E9AC-D4F4-9C1E-96713B2FD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D9D3CB-F8D5-6F05-4C4C-A48A2E740BB0}"/>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5" name="Footer Placeholder 4">
            <a:extLst>
              <a:ext uri="{FF2B5EF4-FFF2-40B4-BE49-F238E27FC236}">
                <a16:creationId xmlns:a16="http://schemas.microsoft.com/office/drawing/2014/main" id="{480D320B-5646-42D0-E348-1BB59B0A1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96C4C-8125-18BA-3D0D-E7C568A179C8}"/>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226709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8EA9-C98E-8FFB-26DB-1B8450C78F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A280A-C60D-83F8-0D71-B27DB6C0C8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3CAEE-520E-DF32-F476-876237E054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F57DA8-60F9-50CA-A4FD-798860926AD7}"/>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6" name="Footer Placeholder 5">
            <a:extLst>
              <a:ext uri="{FF2B5EF4-FFF2-40B4-BE49-F238E27FC236}">
                <a16:creationId xmlns:a16="http://schemas.microsoft.com/office/drawing/2014/main" id="{24A4F40A-AE55-777A-6616-5224EA978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5F122-597D-4C9F-39B9-2E7169C44E65}"/>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132193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131F-3B35-E979-4827-81229C6AD6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835699-A070-0E5B-33FF-9EC08D193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C6CAD-3C57-4F83-3CA0-33E983EA4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E6A7A9-C41E-69F3-1B93-DEF234D0F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E99C4-18E5-6657-1719-2140174580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14EB43-7005-42B9-EEED-1A477223CA4F}"/>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8" name="Footer Placeholder 7">
            <a:extLst>
              <a:ext uri="{FF2B5EF4-FFF2-40B4-BE49-F238E27FC236}">
                <a16:creationId xmlns:a16="http://schemas.microsoft.com/office/drawing/2014/main" id="{7AEECEBA-EB1E-7E11-7E60-31A762AC52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CFBD9E-7D15-61A8-0879-37C5AD3CED1A}"/>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403897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CBAB-064E-0E5C-C0C4-64BF15D506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D4ACD0-FC3C-B7DC-CB12-AA3E76BBE72F}"/>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4" name="Footer Placeholder 3">
            <a:extLst>
              <a:ext uri="{FF2B5EF4-FFF2-40B4-BE49-F238E27FC236}">
                <a16:creationId xmlns:a16="http://schemas.microsoft.com/office/drawing/2014/main" id="{683DCC21-4705-B9A8-7B21-9A1511E451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2760C0-0657-2584-DDC9-240FCF74EB26}"/>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362501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F68FB-27BF-49AA-C490-861327991DE4}"/>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3" name="Footer Placeholder 2">
            <a:extLst>
              <a:ext uri="{FF2B5EF4-FFF2-40B4-BE49-F238E27FC236}">
                <a16:creationId xmlns:a16="http://schemas.microsoft.com/office/drawing/2014/main" id="{D2A8D6C1-5633-2955-BCEE-925197A530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66EFF7-FDC8-55A1-F657-776AE01B439D}"/>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67525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8017-E639-95BE-101D-A94848150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776EA7-E699-8D1F-EE88-610F4593B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CD719-D2D3-A3EA-0B67-0CE7E2EFF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64F2B-DF42-3FAB-6829-958819710D71}"/>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6" name="Footer Placeholder 5">
            <a:extLst>
              <a:ext uri="{FF2B5EF4-FFF2-40B4-BE49-F238E27FC236}">
                <a16:creationId xmlns:a16="http://schemas.microsoft.com/office/drawing/2014/main" id="{AAF2E140-332D-3821-AA2D-03233F6344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C5A4D-8EE7-784D-8591-A63C097D13C3}"/>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336698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8351-5041-C743-B87C-21F8AE50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74C1B-43C8-9C07-65CA-4708BDEE4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7E58D6-8E29-1FFB-E945-5605A7ECC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0046E7-FF44-AE93-216E-3D6081DBDF9B}"/>
              </a:ext>
            </a:extLst>
          </p:cNvPr>
          <p:cNvSpPr>
            <a:spLocks noGrp="1"/>
          </p:cNvSpPr>
          <p:nvPr>
            <p:ph type="dt" sz="half" idx="10"/>
          </p:nvPr>
        </p:nvSpPr>
        <p:spPr/>
        <p:txBody>
          <a:bodyPr/>
          <a:lstStyle/>
          <a:p>
            <a:fld id="{1A68FD1E-7D78-49C6-B531-18489A2F58E9}" type="datetimeFigureOut">
              <a:rPr lang="en-IN" smtClean="0"/>
              <a:t>30-04-2024</a:t>
            </a:fld>
            <a:endParaRPr lang="en-IN"/>
          </a:p>
        </p:txBody>
      </p:sp>
      <p:sp>
        <p:nvSpPr>
          <p:cNvPr id="6" name="Footer Placeholder 5">
            <a:extLst>
              <a:ext uri="{FF2B5EF4-FFF2-40B4-BE49-F238E27FC236}">
                <a16:creationId xmlns:a16="http://schemas.microsoft.com/office/drawing/2014/main" id="{585669B5-4AA1-95C4-F6BD-1FED02DCE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3E9D70-7BC8-FDAE-94BD-83164551EAB4}"/>
              </a:ext>
            </a:extLst>
          </p:cNvPr>
          <p:cNvSpPr>
            <a:spLocks noGrp="1"/>
          </p:cNvSpPr>
          <p:nvPr>
            <p:ph type="sldNum" sz="quarter" idx="12"/>
          </p:nvPr>
        </p:nvSpPr>
        <p:spPr/>
        <p:txBody>
          <a:bodyPr/>
          <a:lstStyle/>
          <a:p>
            <a:fld id="{5DECC11C-D299-443A-8E2C-8071DDE7EF46}" type="slidenum">
              <a:rPr lang="en-IN" smtClean="0"/>
              <a:t>‹#›</a:t>
            </a:fld>
            <a:endParaRPr lang="en-IN"/>
          </a:p>
        </p:txBody>
      </p:sp>
    </p:spTree>
    <p:extLst>
      <p:ext uri="{BB962C8B-B14F-4D97-AF65-F5344CB8AC3E}">
        <p14:creationId xmlns:p14="http://schemas.microsoft.com/office/powerpoint/2010/main" val="84731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AEB5C-E4AB-4D13-7742-B23F802FBB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ACC7E4-81A4-79BB-9B5D-15C98293F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221CA-1722-BCA9-2E82-B3946A00F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8FD1E-7D78-49C6-B531-18489A2F58E9}" type="datetimeFigureOut">
              <a:rPr lang="en-IN" smtClean="0"/>
              <a:t>30-04-2024</a:t>
            </a:fld>
            <a:endParaRPr lang="en-IN"/>
          </a:p>
        </p:txBody>
      </p:sp>
      <p:sp>
        <p:nvSpPr>
          <p:cNvPr id="5" name="Footer Placeholder 4">
            <a:extLst>
              <a:ext uri="{FF2B5EF4-FFF2-40B4-BE49-F238E27FC236}">
                <a16:creationId xmlns:a16="http://schemas.microsoft.com/office/drawing/2014/main" id="{2FB6FBD0-3A55-1787-126C-AE7E20680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D54742-38EB-552E-676D-ED65022B1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CC11C-D299-443A-8E2C-8071DDE7EF46}" type="slidenum">
              <a:rPr lang="en-IN" smtClean="0"/>
              <a:t>‹#›</a:t>
            </a:fld>
            <a:endParaRPr lang="en-IN"/>
          </a:p>
        </p:txBody>
      </p:sp>
    </p:spTree>
    <p:extLst>
      <p:ext uri="{BB962C8B-B14F-4D97-AF65-F5344CB8AC3E}">
        <p14:creationId xmlns:p14="http://schemas.microsoft.com/office/powerpoint/2010/main" val="1200857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os-sstf-scheduling-algorith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6E81-B965-D16A-4179-8AB9EC6BFB50}"/>
              </a:ext>
            </a:extLst>
          </p:cNvPr>
          <p:cNvSpPr>
            <a:spLocks noGrp="1"/>
          </p:cNvSpPr>
          <p:nvPr>
            <p:ph type="ctrTitle"/>
          </p:nvPr>
        </p:nvSpPr>
        <p:spPr/>
        <p:txBody>
          <a:bodyPr>
            <a:normAutofit fontScale="90000"/>
          </a:bodyPr>
          <a:lstStyle/>
          <a:p>
            <a:r>
              <a:rPr lang="en-IN" b="0" i="0" dirty="0">
                <a:effectLst/>
                <a:highlight>
                  <a:srgbClr val="FFFFFF"/>
                </a:highlight>
                <a:latin typeface="erdana"/>
              </a:rPr>
              <a:t>Disk Scheduling Algorithms in OS (Operating System)</a:t>
            </a:r>
            <a:br>
              <a:rPr lang="en-IN" b="0" i="0" dirty="0">
                <a:solidFill>
                  <a:srgbClr val="610B38"/>
                </a:solidFill>
                <a:effectLst/>
                <a:highlight>
                  <a:srgbClr val="FFFFFF"/>
                </a:highlight>
                <a:latin typeface="erdana"/>
              </a:rPr>
            </a:br>
            <a:endParaRPr lang="en-IN" dirty="0"/>
          </a:p>
        </p:txBody>
      </p:sp>
    </p:spTree>
    <p:extLst>
      <p:ext uri="{BB962C8B-B14F-4D97-AF65-F5344CB8AC3E}">
        <p14:creationId xmlns:p14="http://schemas.microsoft.com/office/powerpoint/2010/main" val="91059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3E76-05E9-C47C-BB00-FAB7E5610717}"/>
              </a:ext>
            </a:extLst>
          </p:cNvPr>
          <p:cNvSpPr>
            <a:spLocks noGrp="1"/>
          </p:cNvSpPr>
          <p:nvPr>
            <p:ph type="title"/>
          </p:nvPr>
        </p:nvSpPr>
        <p:spPr/>
        <p:txBody>
          <a:bodyPr/>
          <a:lstStyle/>
          <a:p>
            <a:r>
              <a:rPr lang="en-IN" b="1" i="0" dirty="0">
                <a:effectLst/>
                <a:highlight>
                  <a:srgbClr val="FFFFFF"/>
                </a:highlight>
                <a:latin typeface="erdana"/>
              </a:rPr>
              <a:t>SSTF Scheduling Algorithm</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A8F8F815-362A-281B-92B0-BC4978A98BDD}"/>
              </a:ext>
            </a:extLst>
          </p:cNvPr>
          <p:cNvSpPr>
            <a:spLocks noGrp="1"/>
          </p:cNvSpPr>
          <p:nvPr>
            <p:ph idx="1"/>
          </p:nvPr>
        </p:nvSpPr>
        <p:spPr/>
        <p:txBody>
          <a:bodyPr/>
          <a:lstStyle/>
          <a:p>
            <a:pPr algn="just">
              <a:lnSpc>
                <a:spcPct val="150000"/>
              </a:lnSpc>
            </a:pPr>
            <a:r>
              <a:rPr lang="en-US" b="0" i="0" dirty="0">
                <a:solidFill>
                  <a:srgbClr val="333333"/>
                </a:solidFill>
                <a:effectLst/>
                <a:highlight>
                  <a:srgbClr val="FFFFFF"/>
                </a:highlight>
                <a:latin typeface="inter-regular"/>
              </a:rPr>
              <a:t>Shortest seek time first (SSTF) algorithm selects the disk I/O request which requires the least disk arm movement from its current position regardless of the direction. It reduces the total seek time as compared to FCFS.</a:t>
            </a:r>
          </a:p>
          <a:p>
            <a:pPr algn="just">
              <a:lnSpc>
                <a:spcPct val="150000"/>
              </a:lnSpc>
            </a:pPr>
            <a:r>
              <a:rPr lang="en-US" b="0" i="0" dirty="0">
                <a:solidFill>
                  <a:srgbClr val="333333"/>
                </a:solidFill>
                <a:effectLst/>
                <a:highlight>
                  <a:srgbClr val="FFFFFF"/>
                </a:highlight>
                <a:latin typeface="inter-regular"/>
              </a:rPr>
              <a:t>It allows the head to move to the closest track in the service queue.</a:t>
            </a:r>
          </a:p>
          <a:p>
            <a:endParaRPr lang="en-IN" dirty="0"/>
          </a:p>
        </p:txBody>
      </p:sp>
    </p:spTree>
    <p:extLst>
      <p:ext uri="{BB962C8B-B14F-4D97-AF65-F5344CB8AC3E}">
        <p14:creationId xmlns:p14="http://schemas.microsoft.com/office/powerpoint/2010/main" val="382047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11AE-C4B5-9611-5512-1C397C356C33}"/>
              </a:ext>
            </a:extLst>
          </p:cNvPr>
          <p:cNvSpPr>
            <a:spLocks noGrp="1"/>
          </p:cNvSpPr>
          <p:nvPr>
            <p:ph type="title"/>
          </p:nvPr>
        </p:nvSpPr>
        <p:spPr/>
        <p:txBody>
          <a:bodyPr/>
          <a:lstStyle/>
          <a:p>
            <a:r>
              <a:rPr lang="en-IN" b="1" i="0" dirty="0">
                <a:effectLst/>
                <a:highlight>
                  <a:srgbClr val="FFFFFF"/>
                </a:highlight>
                <a:latin typeface="erdana"/>
              </a:rPr>
              <a:t>SSTF Scheduling Algorithm</a:t>
            </a:r>
            <a:endParaRPr lang="en-IN" dirty="0"/>
          </a:p>
        </p:txBody>
      </p:sp>
      <p:sp>
        <p:nvSpPr>
          <p:cNvPr id="3" name="Content Placeholder 2">
            <a:extLst>
              <a:ext uri="{FF2B5EF4-FFF2-40B4-BE49-F238E27FC236}">
                <a16:creationId xmlns:a16="http://schemas.microsoft.com/office/drawing/2014/main" id="{E38F6E5B-0851-5BA6-EC2F-9DFC5D193520}"/>
              </a:ext>
            </a:extLst>
          </p:cNvPr>
          <p:cNvSpPr>
            <a:spLocks noGrp="1"/>
          </p:cNvSpPr>
          <p:nvPr>
            <p:ph idx="1"/>
          </p:nvPr>
        </p:nvSpPr>
        <p:spPr>
          <a:xfrm>
            <a:off x="838200" y="1825624"/>
            <a:ext cx="6073239" cy="5032375"/>
          </a:xfrm>
        </p:spPr>
        <p:txBody>
          <a:bodyPr>
            <a:normAutofit lnSpcReduction="10000"/>
          </a:bodyPr>
          <a:lstStyle/>
          <a:p>
            <a:pPr algn="just">
              <a:lnSpc>
                <a:spcPct val="150000"/>
              </a:lnSpc>
            </a:pPr>
            <a:r>
              <a:rPr lang="en-US" sz="2200" b="0" i="0" dirty="0">
                <a:solidFill>
                  <a:srgbClr val="610B4B"/>
                </a:solidFill>
                <a:effectLst/>
                <a:highlight>
                  <a:srgbClr val="FFFFFF"/>
                </a:highlight>
                <a:latin typeface="Times New Roman" panose="02020603050405020304" pitchFamily="18" charset="0"/>
                <a:cs typeface="Times New Roman" panose="02020603050405020304" pitchFamily="18" charset="0"/>
              </a:rPr>
              <a:t>Example </a:t>
            </a:r>
            <a:r>
              <a:rPr lang="en-IN" sz="1600" dirty="0">
                <a:hlinkClick r:id="rId2"/>
              </a:rPr>
              <a:t>OS SSTF Scheduling Algorithm - </a:t>
            </a:r>
            <a:r>
              <a:rPr lang="en-IN" sz="1600" dirty="0" err="1">
                <a:hlinkClick r:id="rId2"/>
              </a:rPr>
              <a:t>javatpoint</a:t>
            </a:r>
            <a:endParaRPr lang="en-US" sz="2200" b="0" i="0" dirty="0">
              <a:solidFill>
                <a:srgbClr val="610B4B"/>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Consider the following disk request sequence for a disk with 100 tracks</a:t>
            </a:r>
          </a:p>
          <a:p>
            <a:pPr algn="just">
              <a:lnSpc>
                <a:spcPct val="150000"/>
              </a:lnSpc>
            </a:pP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45, 21, 67, 90, 4, 89, 52, 61, 87, 25</a:t>
            </a:r>
          </a:p>
          <a:p>
            <a:pPr>
              <a:lnSpc>
                <a:spcPct val="150000"/>
              </a:lnSpc>
            </a:pP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Head pointer starting at 50. Find the number of head movements in cylinders using SSTF scheduling.</a:t>
            </a:r>
          </a:p>
          <a:p>
            <a:pPr>
              <a:lnSpc>
                <a:spcPct val="150000"/>
              </a:lnSpc>
            </a:pP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Number of cylinders = 5 + 7 + 9 + 6 + 20 + 2 + 1 + 65 + 4 + 17 = 136</a:t>
            </a:r>
            <a:endParaRPr lang="en-IN" sz="2200" dirty="0">
              <a:latin typeface="Times New Roman" panose="02020603050405020304" pitchFamily="18" charset="0"/>
              <a:cs typeface="Times New Roman" panose="02020603050405020304" pitchFamily="18" charset="0"/>
            </a:endParaRPr>
          </a:p>
        </p:txBody>
      </p:sp>
      <p:pic>
        <p:nvPicPr>
          <p:cNvPr id="5122" name="Picture 2" descr="os sstf scheduling algorithm">
            <a:extLst>
              <a:ext uri="{FF2B5EF4-FFF2-40B4-BE49-F238E27FC236}">
                <a16:creationId xmlns:a16="http://schemas.microsoft.com/office/drawing/2014/main" id="{9B19F510-1C98-1C22-D8A4-C36A9791E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695" y="1564884"/>
            <a:ext cx="5114306" cy="512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5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11AE-C4B5-9611-5512-1C397C356C33}"/>
              </a:ext>
            </a:extLst>
          </p:cNvPr>
          <p:cNvSpPr>
            <a:spLocks noGrp="1"/>
          </p:cNvSpPr>
          <p:nvPr>
            <p:ph type="title"/>
          </p:nvPr>
        </p:nvSpPr>
        <p:spPr/>
        <p:txBody>
          <a:bodyPr/>
          <a:lstStyle/>
          <a:p>
            <a:r>
              <a:rPr lang="en-IN" b="1" i="0" dirty="0">
                <a:effectLst/>
                <a:highlight>
                  <a:srgbClr val="FFFFFF"/>
                </a:highlight>
                <a:latin typeface="erdana"/>
              </a:rPr>
              <a:t>SSTF Scheduling Algorithm</a:t>
            </a:r>
            <a:endParaRPr lang="en-IN" dirty="0"/>
          </a:p>
        </p:txBody>
      </p:sp>
      <p:sp>
        <p:nvSpPr>
          <p:cNvPr id="4" name="Rectangle 1">
            <a:extLst>
              <a:ext uri="{FF2B5EF4-FFF2-40B4-BE49-F238E27FC236}">
                <a16:creationId xmlns:a16="http://schemas.microsoft.com/office/drawing/2014/main" id="{6C82C9B4-D6E6-776F-E6B8-C94B098F14F8}"/>
              </a:ext>
            </a:extLst>
          </p:cNvPr>
          <p:cNvSpPr>
            <a:spLocks noGrp="1" noChangeArrowheads="1"/>
          </p:cNvSpPr>
          <p:nvPr>
            <p:ph idx="1"/>
          </p:nvPr>
        </p:nvSpPr>
        <p:spPr bwMode="auto">
          <a:xfrm>
            <a:off x="739346" y="1793321"/>
            <a:ext cx="10969670" cy="20928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outerShdw blurRad="38100" dist="38100" dir="2700000" algn="tl">
                    <a:srgbClr val="000000">
                      <a:alpha val="43137"/>
                    </a:srgbClr>
                  </a:outerShdw>
                </a:effectLst>
                <a:latin typeface="erdana"/>
              </a:rPr>
              <a:t>Disadvantages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808080"/>
              </a:solidFill>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inter-regular"/>
              </a:rPr>
              <a:t>It may cause starvation for some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Switching direction on the frequent basis slows the working of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It is not the most optimal algorithm.</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25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C109-928F-C81E-5B67-95269E35D7F5}"/>
              </a:ext>
            </a:extLst>
          </p:cNvPr>
          <p:cNvSpPr>
            <a:spLocks noGrp="1"/>
          </p:cNvSpPr>
          <p:nvPr>
            <p:ph type="title"/>
          </p:nvPr>
        </p:nvSpPr>
        <p:spPr/>
        <p:txBody>
          <a:bodyPr/>
          <a:lstStyle/>
          <a:p>
            <a:r>
              <a:rPr lang="en-US" b="0" dirty="0">
                <a:solidFill>
                  <a:srgbClr val="610B38"/>
                </a:solidFill>
                <a:effectLst/>
                <a:latin typeface="erdana"/>
              </a:rPr>
              <a:t>SCAN and C-SCAN algorithm</a:t>
            </a:r>
            <a:br>
              <a:rPr lang="en-US" b="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E1DD73E-7464-101C-67AC-03BCE1461AD6}"/>
              </a:ext>
            </a:extLst>
          </p:cNvPr>
          <p:cNvSpPr>
            <a:spLocks noGrp="1"/>
          </p:cNvSpPr>
          <p:nvPr>
            <p:ph idx="1"/>
          </p:nvPr>
        </p:nvSpPr>
        <p:spPr>
          <a:xfrm>
            <a:off x="510639" y="1484416"/>
            <a:ext cx="10843161" cy="5201391"/>
          </a:xfrm>
        </p:spPr>
        <p:txBody>
          <a:bodyPr>
            <a:normAutofit/>
          </a:bodyPr>
          <a:lstStyle/>
          <a:p>
            <a:r>
              <a:rPr lang="en-US" sz="1600" b="1" dirty="0">
                <a:solidFill>
                  <a:srgbClr val="610B38"/>
                </a:solidFill>
                <a:effectLst>
                  <a:outerShdw blurRad="38100" dist="38100" dir="2700000" algn="tl">
                    <a:srgbClr val="000000">
                      <a:alpha val="43137"/>
                    </a:srgbClr>
                  </a:outerShdw>
                </a:effectLst>
                <a:latin typeface="erdana"/>
              </a:rPr>
              <a:t>Scan Algorithm</a:t>
            </a:r>
          </a:p>
          <a:p>
            <a:pPr algn="just">
              <a:lnSpc>
                <a:spcPct val="160000"/>
              </a:lnSpc>
            </a:pPr>
            <a:r>
              <a:rPr lang="en-US" sz="1600" dirty="0">
                <a:latin typeface="Times New Roman" panose="02020603050405020304" pitchFamily="18" charset="0"/>
                <a:cs typeface="Times New Roman" panose="02020603050405020304" pitchFamily="18" charset="0"/>
              </a:rPr>
              <a:t>It is also called as Elevator Algorithm. In this algorithm, the disk arm moves into a particular direction till the end, satisfying all the requests coming in its </a:t>
            </a:r>
            <a:r>
              <a:rPr lang="en-US" sz="1600" dirty="0" err="1">
                <a:latin typeface="Times New Roman" panose="02020603050405020304" pitchFamily="18" charset="0"/>
                <a:cs typeface="Times New Roman" panose="02020603050405020304" pitchFamily="18" charset="0"/>
              </a:rPr>
              <a:t>path,and</a:t>
            </a:r>
            <a:r>
              <a:rPr lang="en-US" sz="1600" dirty="0">
                <a:latin typeface="Times New Roman" panose="02020603050405020304" pitchFamily="18" charset="0"/>
                <a:cs typeface="Times New Roman" panose="02020603050405020304" pitchFamily="18" charset="0"/>
              </a:rPr>
              <a:t> then it turns </a:t>
            </a:r>
            <a:r>
              <a:rPr lang="en-US" sz="1600" dirty="0" err="1">
                <a:latin typeface="Times New Roman" panose="02020603050405020304" pitchFamily="18" charset="0"/>
                <a:cs typeface="Times New Roman" panose="02020603050405020304" pitchFamily="18" charset="0"/>
              </a:rPr>
              <a:t>backand</a:t>
            </a:r>
            <a:r>
              <a:rPr lang="en-US" sz="1600" dirty="0">
                <a:latin typeface="Times New Roman" panose="02020603050405020304" pitchFamily="18" charset="0"/>
                <a:cs typeface="Times New Roman" panose="02020603050405020304" pitchFamily="18" charset="0"/>
              </a:rPr>
              <a:t> moves in the reverse direction satisfying requests coming in its path.</a:t>
            </a:r>
          </a:p>
          <a:p>
            <a:pPr algn="just">
              <a:lnSpc>
                <a:spcPct val="160000"/>
              </a:lnSpc>
            </a:pPr>
            <a:r>
              <a:rPr lang="en-US" sz="1600" dirty="0">
                <a:latin typeface="Times New Roman" panose="02020603050405020304" pitchFamily="18" charset="0"/>
                <a:cs typeface="Times New Roman" panose="02020603050405020304" pitchFamily="18" charset="0"/>
              </a:rPr>
              <a:t>It works in the way an elevator works, elevator moves in a direction completely till the last floor of that direction and then turns back.</a:t>
            </a:r>
          </a:p>
          <a:p>
            <a:pPr algn="just">
              <a:lnSpc>
                <a:spcPct val="160000"/>
              </a:lnSpc>
            </a:pPr>
            <a:r>
              <a:rPr lang="en-US" sz="1600" b="0" dirty="0">
                <a:solidFill>
                  <a:srgbClr val="610B4B"/>
                </a:solidFill>
                <a:effectLst/>
                <a:latin typeface="Times New Roman" panose="02020603050405020304" pitchFamily="18" charset="0"/>
                <a:cs typeface="Times New Roman" panose="02020603050405020304" pitchFamily="18" charset="0"/>
              </a:rPr>
              <a:t>Example</a:t>
            </a:r>
          </a:p>
          <a:p>
            <a:pPr algn="just">
              <a:lnSpc>
                <a:spcPct val="160000"/>
              </a:lnSpc>
            </a:pPr>
            <a:r>
              <a:rPr lang="en-US" sz="1600" dirty="0">
                <a:latin typeface="Times New Roman" panose="02020603050405020304" pitchFamily="18" charset="0"/>
                <a:cs typeface="Times New Roman" panose="02020603050405020304" pitchFamily="18" charset="0"/>
              </a:rPr>
              <a:t>Consider the following disk request sequence for a disk with 100 tracks</a:t>
            </a:r>
          </a:p>
          <a:p>
            <a:r>
              <a:rPr lang="en-US" sz="1600" b="0" i="0" dirty="0">
                <a:solidFill>
                  <a:srgbClr val="333333"/>
                </a:solidFill>
                <a:effectLst/>
                <a:highlight>
                  <a:srgbClr val="FFFFFF"/>
                </a:highlight>
                <a:latin typeface="inter-regular"/>
              </a:rPr>
              <a:t>98, 137, 122, 183, 14, 133, 65, 78</a:t>
            </a:r>
          </a:p>
          <a:p>
            <a:pPr>
              <a:lnSpc>
                <a:spcPct val="170000"/>
              </a:lnSpc>
            </a:pPr>
            <a:r>
              <a:rPr lang="en-US" sz="1600" b="0" i="0" dirty="0">
                <a:solidFill>
                  <a:srgbClr val="333333"/>
                </a:solidFill>
                <a:effectLst/>
                <a:highlight>
                  <a:srgbClr val="FFFFFF"/>
                </a:highlight>
                <a:latin typeface="inter-regular"/>
              </a:rPr>
              <a:t>Head pointer starting at 54 and moving in left direction. Find the number of head movements in cylinders using SCAN scheduling.</a:t>
            </a:r>
            <a:br>
              <a:rPr lang="en-US" sz="1600" dirty="0"/>
            </a:br>
            <a:endParaRPr lang="en-IN" sz="1600" dirty="0"/>
          </a:p>
        </p:txBody>
      </p:sp>
    </p:spTree>
    <p:extLst>
      <p:ext uri="{BB962C8B-B14F-4D97-AF65-F5344CB8AC3E}">
        <p14:creationId xmlns:p14="http://schemas.microsoft.com/office/powerpoint/2010/main" val="381490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C109-928F-C81E-5B67-95269E35D7F5}"/>
              </a:ext>
            </a:extLst>
          </p:cNvPr>
          <p:cNvSpPr>
            <a:spLocks noGrp="1"/>
          </p:cNvSpPr>
          <p:nvPr>
            <p:ph type="title"/>
          </p:nvPr>
        </p:nvSpPr>
        <p:spPr/>
        <p:txBody>
          <a:bodyPr/>
          <a:lstStyle/>
          <a:p>
            <a:r>
              <a:rPr lang="en-US" b="0" dirty="0">
                <a:solidFill>
                  <a:srgbClr val="610B38"/>
                </a:solidFill>
                <a:effectLst/>
                <a:latin typeface="erdana"/>
              </a:rPr>
              <a:t>SCAN and C-SCAN algorithm</a:t>
            </a:r>
            <a:br>
              <a:rPr lang="en-US" b="0" dirty="0">
                <a:solidFill>
                  <a:srgbClr val="610B38"/>
                </a:solidFill>
                <a:effectLst/>
                <a:latin typeface="erdana"/>
              </a:rPr>
            </a:br>
            <a:endParaRPr lang="en-IN" dirty="0"/>
          </a:p>
        </p:txBody>
      </p:sp>
      <p:pic>
        <p:nvPicPr>
          <p:cNvPr id="1026" name="Picture 2" descr="OS SCAN and C-SCAN algorithm">
            <a:extLst>
              <a:ext uri="{FF2B5EF4-FFF2-40B4-BE49-F238E27FC236}">
                <a16:creationId xmlns:a16="http://schemas.microsoft.com/office/drawing/2014/main" id="{E483171C-55DC-6D71-2314-D623367BD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64557"/>
            <a:ext cx="5577182" cy="50649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5DD392-7AA8-1164-C4A6-1EBC4A16BCC8}"/>
              </a:ext>
            </a:extLst>
          </p:cNvPr>
          <p:cNvSpPr txBox="1"/>
          <p:nvPr/>
        </p:nvSpPr>
        <p:spPr>
          <a:xfrm>
            <a:off x="175161" y="3686953"/>
            <a:ext cx="6097978" cy="646331"/>
          </a:xfrm>
          <a:prstGeom prst="rect">
            <a:avLst/>
          </a:prstGeom>
          <a:noFill/>
        </p:spPr>
        <p:txBody>
          <a:bodyPr wrap="square">
            <a:spAutoFit/>
          </a:bodyPr>
          <a:lstStyle/>
          <a:p>
            <a:r>
              <a:rPr lang="en-US" b="0" i="0" dirty="0">
                <a:solidFill>
                  <a:srgbClr val="333333"/>
                </a:solidFill>
                <a:effectLst/>
                <a:highlight>
                  <a:srgbClr val="FFFFFF"/>
                </a:highlight>
                <a:latin typeface="inter-regular"/>
              </a:rPr>
              <a:t>Number of Cylinders = 40 + 14 + 65 + 13 + 20 + 24 + 11 + 4 + 46 = 237</a:t>
            </a:r>
            <a:endParaRPr lang="en-IN" dirty="0"/>
          </a:p>
        </p:txBody>
      </p:sp>
      <p:sp>
        <p:nvSpPr>
          <p:cNvPr id="9" name="TextBox 8">
            <a:extLst>
              <a:ext uri="{FF2B5EF4-FFF2-40B4-BE49-F238E27FC236}">
                <a16:creationId xmlns:a16="http://schemas.microsoft.com/office/drawing/2014/main" id="{05E09C74-A307-EBD8-3A68-1FE39E34C395}"/>
              </a:ext>
            </a:extLst>
          </p:cNvPr>
          <p:cNvSpPr txBox="1"/>
          <p:nvPr/>
        </p:nvSpPr>
        <p:spPr>
          <a:xfrm>
            <a:off x="838200" y="1810388"/>
            <a:ext cx="6097978" cy="369332"/>
          </a:xfrm>
          <a:prstGeom prst="rect">
            <a:avLst/>
          </a:prstGeom>
          <a:noFill/>
        </p:spPr>
        <p:txBody>
          <a:bodyPr wrap="square">
            <a:spAutoFit/>
          </a:bodyPr>
          <a:lstStyle/>
          <a:p>
            <a:r>
              <a:rPr lang="en-US" sz="1800" b="0" i="0" dirty="0">
                <a:solidFill>
                  <a:srgbClr val="333333"/>
                </a:solidFill>
                <a:effectLst/>
                <a:highlight>
                  <a:srgbClr val="FFFFFF"/>
                </a:highlight>
                <a:latin typeface="inter-regular"/>
              </a:rPr>
              <a:t>98, 137, 122, 183, 14, 133, 65, 78</a:t>
            </a:r>
          </a:p>
        </p:txBody>
      </p:sp>
    </p:spTree>
    <p:extLst>
      <p:ext uri="{BB962C8B-B14F-4D97-AF65-F5344CB8AC3E}">
        <p14:creationId xmlns:p14="http://schemas.microsoft.com/office/powerpoint/2010/main" val="252149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416F-66EA-FDD7-72EE-0ED346BE3013}"/>
              </a:ext>
            </a:extLst>
          </p:cNvPr>
          <p:cNvSpPr>
            <a:spLocks noGrp="1"/>
          </p:cNvSpPr>
          <p:nvPr>
            <p:ph type="title"/>
          </p:nvPr>
        </p:nvSpPr>
        <p:spPr/>
        <p:txBody>
          <a:bodyPr/>
          <a:lstStyle/>
          <a:p>
            <a:r>
              <a:rPr lang="en-IN" b="0" i="0" dirty="0">
                <a:solidFill>
                  <a:srgbClr val="610B38"/>
                </a:solidFill>
                <a:effectLst/>
                <a:highlight>
                  <a:srgbClr val="FFFFFF"/>
                </a:highlight>
                <a:latin typeface="erdana"/>
              </a:rPr>
              <a:t>C-SCAN algorithm</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FC9CF4E1-79E1-4D07-A3AF-FE11C3112225}"/>
              </a:ext>
            </a:extLst>
          </p:cNvPr>
          <p:cNvSpPr>
            <a:spLocks noGrp="1"/>
          </p:cNvSpPr>
          <p:nvPr>
            <p:ph idx="1"/>
          </p:nvPr>
        </p:nvSpPr>
        <p:spPr/>
        <p:txBody>
          <a:bodyPr>
            <a:normAutofit fontScale="92500"/>
          </a:bodyPr>
          <a:lstStyle/>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In C-SCAN algorithm, the arm of the disk moves in a particular direction servicing requests until it reaches the last cylinder, then it jumps to the last cylinder of the opposite direction without servicing any request then it turns back and start moving in that direction servicing the remaining requests.</a:t>
            </a:r>
          </a:p>
          <a:p>
            <a:pPr algn="just">
              <a:lnSpc>
                <a:spcPct val="150000"/>
              </a:lnSpc>
            </a:pPr>
            <a:r>
              <a:rPr lang="en-US" sz="2000" b="0" i="0" dirty="0">
                <a:solidFill>
                  <a:srgbClr val="610B4B"/>
                </a:solidFill>
                <a:effectLst/>
                <a:highlight>
                  <a:srgbClr val="FFFFFF"/>
                </a:highlight>
                <a:latin typeface="Times New Roman" panose="02020603050405020304" pitchFamily="18" charset="0"/>
                <a:cs typeface="Times New Roman" panose="02020603050405020304" pitchFamily="18" charset="0"/>
              </a:rPr>
              <a:t>Example</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Consider the following disk request sequence for a disk with 100 tracks</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98, 137, 122, 183, 14, 133, 65, 78</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Head pointer starting at 54 and moving in left direction. Find the number of head movements in cylinders using C-SCAN scheduling</a:t>
            </a:r>
            <a:r>
              <a:rPr lang="en-US" b="0" i="0" dirty="0">
                <a:solidFill>
                  <a:srgbClr val="333333"/>
                </a:solidFill>
                <a:effectLst/>
                <a:highlight>
                  <a:srgbClr val="FFFFFF"/>
                </a:highlight>
                <a:latin typeface="inter-regular"/>
              </a:rPr>
              <a:t>.</a:t>
            </a:r>
          </a:p>
          <a:p>
            <a:endParaRPr lang="en-IN" dirty="0"/>
          </a:p>
        </p:txBody>
      </p:sp>
    </p:spTree>
    <p:extLst>
      <p:ext uri="{BB962C8B-B14F-4D97-AF65-F5344CB8AC3E}">
        <p14:creationId xmlns:p14="http://schemas.microsoft.com/office/powerpoint/2010/main" val="407512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416F-66EA-FDD7-72EE-0ED346BE3013}"/>
              </a:ext>
            </a:extLst>
          </p:cNvPr>
          <p:cNvSpPr>
            <a:spLocks noGrp="1"/>
          </p:cNvSpPr>
          <p:nvPr>
            <p:ph type="title"/>
          </p:nvPr>
        </p:nvSpPr>
        <p:spPr/>
        <p:txBody>
          <a:bodyPr/>
          <a:lstStyle/>
          <a:p>
            <a:r>
              <a:rPr lang="en-IN" b="0" i="0" dirty="0">
                <a:solidFill>
                  <a:srgbClr val="610B38"/>
                </a:solidFill>
                <a:effectLst/>
                <a:highlight>
                  <a:srgbClr val="FFFFFF"/>
                </a:highlight>
                <a:latin typeface="erdana"/>
              </a:rPr>
              <a:t>C-SCAN algorithm</a:t>
            </a:r>
            <a:br>
              <a:rPr lang="en-IN" b="0" i="0" dirty="0">
                <a:solidFill>
                  <a:srgbClr val="610B38"/>
                </a:solidFill>
                <a:effectLst/>
                <a:highlight>
                  <a:srgbClr val="FFFFFF"/>
                </a:highlight>
                <a:latin typeface="erdana"/>
              </a:rPr>
            </a:br>
            <a:endParaRPr lang="en-IN" dirty="0"/>
          </a:p>
        </p:txBody>
      </p:sp>
      <p:pic>
        <p:nvPicPr>
          <p:cNvPr id="2050" name="Picture 2" descr="OS SCAN and C-SCAN algorithm1">
            <a:extLst>
              <a:ext uri="{FF2B5EF4-FFF2-40B4-BE49-F238E27FC236}">
                <a16:creationId xmlns:a16="http://schemas.microsoft.com/office/drawing/2014/main" id="{5D93BF78-09F6-B279-B166-922C168EF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288" y="891824"/>
            <a:ext cx="5567053" cy="5478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C76E16-5B88-590E-45AA-4F52A36FC15C}"/>
              </a:ext>
            </a:extLst>
          </p:cNvPr>
          <p:cNvSpPr txBox="1"/>
          <p:nvPr/>
        </p:nvSpPr>
        <p:spPr>
          <a:xfrm>
            <a:off x="0" y="3975703"/>
            <a:ext cx="6097978" cy="646331"/>
          </a:xfrm>
          <a:prstGeom prst="rect">
            <a:avLst/>
          </a:prstGeom>
          <a:noFill/>
        </p:spPr>
        <p:txBody>
          <a:bodyPr wrap="square">
            <a:spAutoFit/>
          </a:bodyPr>
          <a:lstStyle/>
          <a:p>
            <a:r>
              <a:rPr lang="en-US" b="0" i="0" dirty="0">
                <a:solidFill>
                  <a:srgbClr val="333333"/>
                </a:solidFill>
                <a:effectLst/>
                <a:highlight>
                  <a:srgbClr val="FFFFFF"/>
                </a:highlight>
                <a:latin typeface="inter-regular"/>
              </a:rPr>
              <a:t>No. of cylinders crossed = 40 + 14 + 199 + 16 + 46 + 4 + 11 + 24 + 20 + 13 = 387</a:t>
            </a:r>
            <a:endParaRPr lang="en-IN" dirty="0"/>
          </a:p>
        </p:txBody>
      </p:sp>
      <p:sp>
        <p:nvSpPr>
          <p:cNvPr id="9" name="TextBox 8">
            <a:extLst>
              <a:ext uri="{FF2B5EF4-FFF2-40B4-BE49-F238E27FC236}">
                <a16:creationId xmlns:a16="http://schemas.microsoft.com/office/drawing/2014/main" id="{A1FF0046-4C97-275B-2474-14A6919199D6}"/>
              </a:ext>
            </a:extLst>
          </p:cNvPr>
          <p:cNvSpPr txBox="1"/>
          <p:nvPr/>
        </p:nvSpPr>
        <p:spPr>
          <a:xfrm>
            <a:off x="436419" y="1506022"/>
            <a:ext cx="6121728" cy="369332"/>
          </a:xfrm>
          <a:prstGeom prst="rect">
            <a:avLst/>
          </a:prstGeom>
          <a:noFill/>
        </p:spPr>
        <p:txBody>
          <a:bodyPr wrap="square">
            <a:spAutoFit/>
          </a:bodyPr>
          <a:lstStyle/>
          <a:p>
            <a:r>
              <a:rPr lang="en-IN" b="0" i="0" dirty="0">
                <a:solidFill>
                  <a:srgbClr val="333333"/>
                </a:solidFill>
                <a:effectLst/>
                <a:highlight>
                  <a:srgbClr val="FFFFFF"/>
                </a:highlight>
                <a:latin typeface="inter-regular"/>
              </a:rPr>
              <a:t>98, 137, 122, 183, 14, 133, 65, 78</a:t>
            </a:r>
            <a:endParaRPr lang="en-IN" dirty="0"/>
          </a:p>
        </p:txBody>
      </p:sp>
    </p:spTree>
    <p:extLst>
      <p:ext uri="{BB962C8B-B14F-4D97-AF65-F5344CB8AC3E}">
        <p14:creationId xmlns:p14="http://schemas.microsoft.com/office/powerpoint/2010/main" val="126341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00FA-EB9E-BC87-45CD-ACD5A01D9461}"/>
              </a:ext>
            </a:extLst>
          </p:cNvPr>
          <p:cNvSpPr>
            <a:spLocks noGrp="1"/>
          </p:cNvSpPr>
          <p:nvPr>
            <p:ph type="title"/>
          </p:nvPr>
        </p:nvSpPr>
        <p:spPr/>
        <p:txBody>
          <a:bodyPr/>
          <a:lstStyle/>
          <a:p>
            <a:r>
              <a:rPr lang="en-IN" b="0" i="0" dirty="0">
                <a:solidFill>
                  <a:srgbClr val="610B38"/>
                </a:solidFill>
                <a:effectLst/>
                <a:highlight>
                  <a:srgbClr val="FFFFFF"/>
                </a:highlight>
                <a:latin typeface="erdana"/>
              </a:rPr>
              <a:t>Look Scheduling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6124E948-CCD9-E881-F127-6BEF82EB674B}"/>
              </a:ext>
            </a:extLst>
          </p:cNvPr>
          <p:cNvSpPr>
            <a:spLocks noGrp="1"/>
          </p:cNvSpPr>
          <p:nvPr>
            <p:ph idx="1"/>
          </p:nvPr>
        </p:nvSpPr>
        <p:spPr>
          <a:xfrm>
            <a:off x="724395" y="1365662"/>
            <a:ext cx="11222181" cy="5492338"/>
          </a:xfrm>
        </p:spPr>
        <p:txBody>
          <a:bodyPr>
            <a:normAutofit/>
          </a:bodyPr>
          <a:lstStyle/>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It is like SCAN scheduling Algorithm to some extant except the difference that, in this scheduling algorithm, the arm of the disk stops moving inwards (or outwards) when no more request in that direction exists. This algorithm tries to overcome the overhead of SCAN algorithm which forces disk arm to move in one direction till the end regardless of knowing if any request exists in the direction or not.</a:t>
            </a:r>
          </a:p>
          <a:p>
            <a:pPr algn="just">
              <a:lnSpc>
                <a:spcPct val="150000"/>
              </a:lnSpc>
            </a:pPr>
            <a:r>
              <a:rPr lang="en-US" sz="2000" b="0" i="0" dirty="0">
                <a:solidFill>
                  <a:srgbClr val="610B4B"/>
                </a:solidFill>
                <a:effectLst/>
                <a:highlight>
                  <a:srgbClr val="FFFFFF"/>
                </a:highlight>
                <a:latin typeface="Times New Roman" panose="02020603050405020304" pitchFamily="18" charset="0"/>
                <a:cs typeface="Times New Roman" panose="02020603050405020304" pitchFamily="18" charset="0"/>
              </a:rPr>
              <a:t>Example</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Consider the following disk request sequence for a disk with 100 tracks</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98, 137, 122, 183, 14, 133, 65, 78</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Head pointer starting at 54 and moving in left direction. Find the number of head movements in cylinders using LOOK scheduling</a:t>
            </a:r>
            <a:r>
              <a:rPr lang="en-US" b="0" i="0" dirty="0">
                <a:solidFill>
                  <a:srgbClr val="333333"/>
                </a:solidFill>
                <a:effectLst/>
                <a:highlight>
                  <a:srgbClr val="FFFFFF"/>
                </a:highlight>
                <a:latin typeface="inter-regular"/>
              </a:rPr>
              <a:t>.</a:t>
            </a:r>
          </a:p>
          <a:p>
            <a:endParaRPr lang="en-IN" dirty="0"/>
          </a:p>
        </p:txBody>
      </p:sp>
    </p:spTree>
    <p:extLst>
      <p:ext uri="{BB962C8B-B14F-4D97-AF65-F5344CB8AC3E}">
        <p14:creationId xmlns:p14="http://schemas.microsoft.com/office/powerpoint/2010/main" val="286635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00FA-EB9E-BC87-45CD-ACD5A01D9461}"/>
              </a:ext>
            </a:extLst>
          </p:cNvPr>
          <p:cNvSpPr>
            <a:spLocks noGrp="1"/>
          </p:cNvSpPr>
          <p:nvPr>
            <p:ph type="title"/>
          </p:nvPr>
        </p:nvSpPr>
        <p:spPr/>
        <p:txBody>
          <a:bodyPr/>
          <a:lstStyle/>
          <a:p>
            <a:r>
              <a:rPr lang="en-IN" b="0" i="0" dirty="0">
                <a:solidFill>
                  <a:srgbClr val="610B38"/>
                </a:solidFill>
                <a:effectLst/>
                <a:highlight>
                  <a:srgbClr val="FFFFFF"/>
                </a:highlight>
                <a:latin typeface="erdana"/>
              </a:rPr>
              <a:t>Look Scheduling</a:t>
            </a:r>
            <a:br>
              <a:rPr lang="en-IN" b="0" i="0" dirty="0">
                <a:solidFill>
                  <a:srgbClr val="610B38"/>
                </a:solidFill>
                <a:effectLst/>
                <a:highlight>
                  <a:srgbClr val="FFFFFF"/>
                </a:highlight>
                <a:latin typeface="erdana"/>
              </a:rPr>
            </a:br>
            <a:endParaRPr lang="en-IN" dirty="0"/>
          </a:p>
        </p:txBody>
      </p:sp>
      <p:pic>
        <p:nvPicPr>
          <p:cNvPr id="3074" name="Picture 2" descr="OS Look Scheduling">
            <a:extLst>
              <a:ext uri="{FF2B5EF4-FFF2-40B4-BE49-F238E27FC236}">
                <a16:creationId xmlns:a16="http://schemas.microsoft.com/office/drawing/2014/main" id="{13869639-FA5D-7860-4197-71F324BF0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032" y="659994"/>
            <a:ext cx="6151295" cy="41661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821C4F-3991-73DF-2BF5-682E5D6ACCC7}"/>
              </a:ext>
            </a:extLst>
          </p:cNvPr>
          <p:cNvSpPr txBox="1"/>
          <p:nvPr/>
        </p:nvSpPr>
        <p:spPr>
          <a:xfrm>
            <a:off x="0" y="6308209"/>
            <a:ext cx="9892145" cy="369332"/>
          </a:xfrm>
          <a:prstGeom prst="rect">
            <a:avLst/>
          </a:prstGeom>
          <a:noFill/>
        </p:spPr>
        <p:txBody>
          <a:bodyPr wrap="square">
            <a:spAutoFit/>
          </a:bodyPr>
          <a:lstStyle/>
          <a:p>
            <a:r>
              <a:rPr lang="en-US" b="0" i="0" dirty="0">
                <a:solidFill>
                  <a:srgbClr val="333333"/>
                </a:solidFill>
                <a:effectLst/>
                <a:highlight>
                  <a:srgbClr val="FFFFFF"/>
                </a:highlight>
                <a:latin typeface="inter-regular"/>
              </a:rPr>
              <a:t>Number of cylinders crossed = 40 + 51 + 13 + +20 + 24 + 11 + 4 + 46 = 209</a:t>
            </a:r>
            <a:endParaRPr lang="en-IN" dirty="0"/>
          </a:p>
        </p:txBody>
      </p:sp>
    </p:spTree>
    <p:extLst>
      <p:ext uri="{BB962C8B-B14F-4D97-AF65-F5344CB8AC3E}">
        <p14:creationId xmlns:p14="http://schemas.microsoft.com/office/powerpoint/2010/main" val="66160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7C1F-75D0-2643-7D62-397186CF2935}"/>
              </a:ext>
            </a:extLst>
          </p:cNvPr>
          <p:cNvSpPr>
            <a:spLocks noGrp="1"/>
          </p:cNvSpPr>
          <p:nvPr>
            <p:ph type="title"/>
          </p:nvPr>
        </p:nvSpPr>
        <p:spPr/>
        <p:txBody>
          <a:bodyPr/>
          <a:lstStyle/>
          <a:p>
            <a:r>
              <a:rPr lang="en-IN" b="0" i="0" dirty="0">
                <a:solidFill>
                  <a:srgbClr val="610B38"/>
                </a:solidFill>
                <a:effectLst/>
                <a:highlight>
                  <a:srgbClr val="FFFFFF"/>
                </a:highlight>
                <a:latin typeface="erdana"/>
              </a:rPr>
              <a:t>C Look Scheduling</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E1A21983-C25D-57E1-5AE6-48B10B12F07A}"/>
              </a:ext>
            </a:extLst>
          </p:cNvPr>
          <p:cNvSpPr>
            <a:spLocks noGrp="1"/>
          </p:cNvSpPr>
          <p:nvPr>
            <p:ph idx="1"/>
          </p:nvPr>
        </p:nvSpPr>
        <p:spPr>
          <a:xfrm>
            <a:off x="617517" y="1294410"/>
            <a:ext cx="11210306" cy="5427024"/>
          </a:xfrm>
        </p:spPr>
        <p:txBody>
          <a:bodyPr>
            <a:normAutofit lnSpcReduction="10000"/>
          </a:bodyPr>
          <a:lstStyle/>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C Look Algorithm is similar to C-SCAN algorithm to some extent. In this algorithm, the arm of the disk moves outwards servicing requests until it reaches the highest request cylinder, then it jumps to the lowest request cylinder without servicing any request then it again start moving outwards servicing the remaining requests.</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It is different from C SCAN algorithm in the sense that, C SCAN force the disk arm to move till the last cylinder regardless of knowing whether any request is to be serviced on that cylinder or not.</a:t>
            </a:r>
          </a:p>
          <a:p>
            <a:pPr algn="just">
              <a:lnSpc>
                <a:spcPct val="150000"/>
              </a:lnSpc>
            </a:pPr>
            <a:r>
              <a:rPr lang="en-US" sz="2000" b="0" i="0" dirty="0">
                <a:solidFill>
                  <a:srgbClr val="610B4B"/>
                </a:solidFill>
                <a:effectLst/>
                <a:highlight>
                  <a:srgbClr val="FFFFFF"/>
                </a:highlight>
                <a:latin typeface="Times New Roman" panose="02020603050405020304" pitchFamily="18" charset="0"/>
                <a:cs typeface="Times New Roman" panose="02020603050405020304" pitchFamily="18" charset="0"/>
              </a:rPr>
              <a:t>Example</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Consider the following disk request sequence for a disk with 100 tracks</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98, 137, 122, 183, 14, 133, 65, 78</a:t>
            </a:r>
          </a:p>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Head pointer starting at 54 and moving in left direction. Find the number of head movements in cylinders using C LOOK scheduling.</a:t>
            </a:r>
          </a:p>
          <a:p>
            <a:endParaRPr lang="en-IN" dirty="0"/>
          </a:p>
        </p:txBody>
      </p:sp>
    </p:spTree>
    <p:extLst>
      <p:ext uri="{BB962C8B-B14F-4D97-AF65-F5344CB8AC3E}">
        <p14:creationId xmlns:p14="http://schemas.microsoft.com/office/powerpoint/2010/main" val="256889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D81F-23B5-B764-9258-5679AF43FD1D}"/>
              </a:ext>
            </a:extLst>
          </p:cNvPr>
          <p:cNvSpPr>
            <a:spLocks noGrp="1"/>
          </p:cNvSpPr>
          <p:nvPr>
            <p:ph type="title"/>
          </p:nvPr>
        </p:nvSpPr>
        <p:spPr/>
        <p:txBody>
          <a:bodyPr/>
          <a:lstStyle/>
          <a:p>
            <a:r>
              <a:rPr lang="en-IN" b="0" i="0" dirty="0">
                <a:effectLst/>
                <a:highlight>
                  <a:srgbClr val="FFFFFF"/>
                </a:highlight>
                <a:latin typeface="erdana"/>
              </a:rPr>
              <a:t>Disk Scheduling Algorithms in OS (Operating System)</a:t>
            </a:r>
            <a:endParaRPr lang="en-IN" dirty="0"/>
          </a:p>
        </p:txBody>
      </p:sp>
      <p:sp>
        <p:nvSpPr>
          <p:cNvPr id="3" name="Content Placeholder 2">
            <a:extLst>
              <a:ext uri="{FF2B5EF4-FFF2-40B4-BE49-F238E27FC236}">
                <a16:creationId xmlns:a16="http://schemas.microsoft.com/office/drawing/2014/main" id="{17525837-D508-E07A-F103-11018B5C08AD}"/>
              </a:ext>
            </a:extLst>
          </p:cNvPr>
          <p:cNvSpPr>
            <a:spLocks noGrp="1"/>
          </p:cNvSpPr>
          <p:nvPr>
            <p:ph idx="1"/>
          </p:nvPr>
        </p:nvSpPr>
        <p:spPr/>
        <p:txBody>
          <a:bodyPr>
            <a:normAutofit fontScale="92500"/>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As we know, a process needs two type of time, CPU time and IO time. For I/O, it requests the Operating system to access the disk.</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However, the operating system must be fare enough to satisfy each request and at the same time, operating system must maintain the efficiency and speed of process execution.</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technique that operating system uses to determine the request which is to be satisfied next is called disk scheduling.</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Let's discuss some important terms related to disk scheduling.</a:t>
            </a:r>
          </a:p>
          <a:p>
            <a:endParaRPr lang="en-IN" dirty="0"/>
          </a:p>
        </p:txBody>
      </p:sp>
    </p:spTree>
    <p:extLst>
      <p:ext uri="{BB962C8B-B14F-4D97-AF65-F5344CB8AC3E}">
        <p14:creationId xmlns:p14="http://schemas.microsoft.com/office/powerpoint/2010/main" val="599649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7C1F-75D0-2643-7D62-397186CF2935}"/>
              </a:ext>
            </a:extLst>
          </p:cNvPr>
          <p:cNvSpPr>
            <a:spLocks noGrp="1"/>
          </p:cNvSpPr>
          <p:nvPr>
            <p:ph type="title"/>
          </p:nvPr>
        </p:nvSpPr>
        <p:spPr/>
        <p:txBody>
          <a:bodyPr/>
          <a:lstStyle/>
          <a:p>
            <a:r>
              <a:rPr lang="en-IN" b="0" i="0" dirty="0">
                <a:solidFill>
                  <a:srgbClr val="610B38"/>
                </a:solidFill>
                <a:effectLst/>
                <a:highlight>
                  <a:srgbClr val="FFFFFF"/>
                </a:highlight>
                <a:latin typeface="erdana"/>
              </a:rPr>
              <a:t>C Look Scheduling</a:t>
            </a:r>
            <a:br>
              <a:rPr lang="en-IN" b="0" i="0" dirty="0">
                <a:solidFill>
                  <a:srgbClr val="610B38"/>
                </a:solidFill>
                <a:effectLst/>
                <a:highlight>
                  <a:srgbClr val="FFFFFF"/>
                </a:highlight>
                <a:latin typeface="erdana"/>
              </a:rPr>
            </a:br>
            <a:endParaRPr lang="en-IN" dirty="0"/>
          </a:p>
        </p:txBody>
      </p:sp>
      <p:pic>
        <p:nvPicPr>
          <p:cNvPr id="4098" name="Picture 2" descr="OS Look Scheduling1">
            <a:extLst>
              <a:ext uri="{FF2B5EF4-FFF2-40B4-BE49-F238E27FC236}">
                <a16:creationId xmlns:a16="http://schemas.microsoft.com/office/drawing/2014/main" id="{4BA39C3D-BFC3-3DE5-E08F-F823D0A7EE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6684" y="1891341"/>
            <a:ext cx="4172532" cy="41249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FC8512-D0D5-6E23-79D6-C3602A0ACC56}"/>
              </a:ext>
            </a:extLst>
          </p:cNvPr>
          <p:cNvSpPr txBox="1"/>
          <p:nvPr/>
        </p:nvSpPr>
        <p:spPr>
          <a:xfrm>
            <a:off x="470065" y="1891341"/>
            <a:ext cx="6097978" cy="646331"/>
          </a:xfrm>
          <a:prstGeom prst="rect">
            <a:avLst/>
          </a:prstGeom>
          <a:noFill/>
        </p:spPr>
        <p:txBody>
          <a:bodyPr wrap="square">
            <a:spAutoFit/>
          </a:bodyPr>
          <a:lstStyle/>
          <a:p>
            <a:r>
              <a:rPr lang="en-US" b="0" i="0" dirty="0">
                <a:solidFill>
                  <a:srgbClr val="333333"/>
                </a:solidFill>
                <a:effectLst/>
                <a:highlight>
                  <a:srgbClr val="FFFFFF"/>
                </a:highlight>
                <a:latin typeface="inter-regular"/>
              </a:rPr>
              <a:t>Number of cylinders crossed = 11 + 13 + 20 + 24 + 11 + 4 + 46 + 169 = 298</a:t>
            </a:r>
            <a:endParaRPr lang="en-IN" dirty="0"/>
          </a:p>
        </p:txBody>
      </p:sp>
    </p:spTree>
    <p:extLst>
      <p:ext uri="{BB962C8B-B14F-4D97-AF65-F5344CB8AC3E}">
        <p14:creationId xmlns:p14="http://schemas.microsoft.com/office/powerpoint/2010/main" val="263336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62FF-F57C-5083-402F-D253D679237D}"/>
              </a:ext>
            </a:extLst>
          </p:cNvPr>
          <p:cNvSpPr>
            <a:spLocks noGrp="1"/>
          </p:cNvSpPr>
          <p:nvPr>
            <p:ph type="title"/>
          </p:nvPr>
        </p:nvSpPr>
        <p:spPr/>
        <p:txBody>
          <a:bodyPr/>
          <a:lstStyle/>
          <a:p>
            <a:r>
              <a:rPr lang="en-US" b="0" i="0" dirty="0">
                <a:solidFill>
                  <a:srgbClr val="610B38"/>
                </a:solidFill>
                <a:effectLst/>
                <a:highlight>
                  <a:srgbClr val="FFFFFF"/>
                </a:highlight>
                <a:latin typeface="erdana"/>
              </a:rPr>
              <a:t>Numerical on SSTF and SCAN</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0E290A01-509F-52C4-00D1-C046F1374A25}"/>
              </a:ext>
            </a:extLst>
          </p:cNvPr>
          <p:cNvSpPr>
            <a:spLocks noGrp="1"/>
          </p:cNvSpPr>
          <p:nvPr>
            <p:ph idx="1"/>
          </p:nvPr>
        </p:nvSpPr>
        <p:spPr>
          <a:xfrm>
            <a:off x="838199" y="1825624"/>
            <a:ext cx="10894621" cy="4667251"/>
          </a:xfrm>
        </p:spPr>
        <p:txBody>
          <a:bodyPr>
            <a:normAutofit fontScale="85000" lnSpcReduction="20000"/>
          </a:bodyPr>
          <a:lstStyle/>
          <a:p>
            <a:pPr marL="0" indent="0" algn="just">
              <a:lnSpc>
                <a:spcPct val="200000"/>
              </a:lnSpc>
              <a:buNone/>
            </a:pP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Question:</a:t>
            </a:r>
            <a:endPar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lnSpc>
                <a:spcPct val="20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Suppose the following disk request sequence (track numbers) for a disk with 100 tracks is given: 45, 20, 90, 10, 50, 60, 80 and 70. Assume that the initial position of the R/W head is on track 50. The additional distance that will be traversed by the R/W head when the Shortest Seek Time First (SSTF) algorithm is used compared to the SCAN (Elevator) algorithm (assuming that SCAN algorithm moves towards 100 when it starts execution) is _________ tracks</a:t>
            </a:r>
          </a:p>
          <a:p>
            <a:pPr>
              <a:lnSpc>
                <a:spcPct val="200000"/>
              </a:lnSpc>
            </a:pP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(A)</a:t>
            </a: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 5</a:t>
            </a:r>
            <a:b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b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(B)</a:t>
            </a: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 9</a:t>
            </a:r>
            <a:b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b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(C)</a:t>
            </a: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 10</a:t>
            </a:r>
            <a:b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br>
            <a:r>
              <a:rPr lang="en-US" sz="2000" b="1" i="0" dirty="0">
                <a:solidFill>
                  <a:srgbClr val="333333"/>
                </a:solidFill>
                <a:effectLst/>
                <a:highlight>
                  <a:srgbClr val="FFFFFF"/>
                </a:highlight>
                <a:latin typeface="Times New Roman" panose="02020603050405020304" pitchFamily="18" charset="0"/>
                <a:cs typeface="Times New Roman" panose="02020603050405020304" pitchFamily="18" charset="0"/>
              </a:rPr>
              <a:t>(D)</a:t>
            </a: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 11</a:t>
            </a:r>
          </a:p>
          <a:p>
            <a:endParaRPr lang="en-IN" dirty="0"/>
          </a:p>
        </p:txBody>
      </p:sp>
    </p:spTree>
    <p:extLst>
      <p:ext uri="{BB962C8B-B14F-4D97-AF65-F5344CB8AC3E}">
        <p14:creationId xmlns:p14="http://schemas.microsoft.com/office/powerpoint/2010/main" val="1069300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9387-1B19-6692-408F-E363C6E5D224}"/>
              </a:ext>
            </a:extLst>
          </p:cNvPr>
          <p:cNvSpPr>
            <a:spLocks noGrp="1"/>
          </p:cNvSpPr>
          <p:nvPr>
            <p:ph type="title"/>
          </p:nvPr>
        </p:nvSpPr>
        <p:spPr/>
        <p:txBody>
          <a:bodyPr/>
          <a:lstStyle/>
          <a:p>
            <a:r>
              <a:rPr lang="en-IN" b="0" i="0" dirty="0">
                <a:solidFill>
                  <a:srgbClr val="610B4B"/>
                </a:solidFill>
                <a:effectLst/>
                <a:highlight>
                  <a:srgbClr val="FFFFFF"/>
                </a:highlight>
                <a:latin typeface="erdana"/>
              </a:rPr>
              <a:t>Using SSTF Algorithm</a:t>
            </a:r>
            <a:br>
              <a:rPr lang="en-IN" b="0" i="0" dirty="0">
                <a:solidFill>
                  <a:srgbClr val="610B4B"/>
                </a:solidFill>
                <a:effectLst/>
                <a:highlight>
                  <a:srgbClr val="FFFFFF"/>
                </a:highlight>
                <a:latin typeface="erdana"/>
              </a:rPr>
            </a:br>
            <a:endParaRPr lang="en-IN" dirty="0"/>
          </a:p>
        </p:txBody>
      </p:sp>
      <p:sp>
        <p:nvSpPr>
          <p:cNvPr id="8" name="TextBox 7">
            <a:extLst>
              <a:ext uri="{FF2B5EF4-FFF2-40B4-BE49-F238E27FC236}">
                <a16:creationId xmlns:a16="http://schemas.microsoft.com/office/drawing/2014/main" id="{7A67EC4B-596B-CCC9-1E7E-460807D88DE7}"/>
              </a:ext>
            </a:extLst>
          </p:cNvPr>
          <p:cNvSpPr txBox="1"/>
          <p:nvPr/>
        </p:nvSpPr>
        <p:spPr>
          <a:xfrm>
            <a:off x="838200" y="1690688"/>
            <a:ext cx="6097978" cy="369332"/>
          </a:xfrm>
          <a:prstGeom prst="rect">
            <a:avLst/>
          </a:prstGeom>
          <a:noFill/>
        </p:spPr>
        <p:txBody>
          <a:bodyPr wrap="square">
            <a:spAutoFit/>
          </a:bodyPr>
          <a:lstStyle/>
          <a:p>
            <a:r>
              <a:rPr lang="en-US" b="0" i="0" dirty="0">
                <a:solidFill>
                  <a:srgbClr val="333333"/>
                </a:solidFill>
                <a:effectLst/>
                <a:highlight>
                  <a:srgbClr val="FFFFFF"/>
                </a:highlight>
                <a:latin typeface="inter-regular"/>
              </a:rPr>
              <a:t>Number of track are 100</a:t>
            </a:r>
            <a:endParaRPr lang="en-IN" dirty="0"/>
          </a:p>
        </p:txBody>
      </p:sp>
      <p:sp>
        <p:nvSpPr>
          <p:cNvPr id="10" name="TextBox 9">
            <a:extLst>
              <a:ext uri="{FF2B5EF4-FFF2-40B4-BE49-F238E27FC236}">
                <a16:creationId xmlns:a16="http://schemas.microsoft.com/office/drawing/2014/main" id="{FEAA604F-65E0-FA1B-CAB6-1C9513E12C3E}"/>
              </a:ext>
            </a:extLst>
          </p:cNvPr>
          <p:cNvSpPr txBox="1"/>
          <p:nvPr/>
        </p:nvSpPr>
        <p:spPr>
          <a:xfrm>
            <a:off x="838200" y="2369920"/>
            <a:ext cx="6097978" cy="1200329"/>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Initial Position of R/W head is 50.</a:t>
            </a:r>
          </a:p>
          <a:p>
            <a:pPr algn="just"/>
            <a:endParaRPr lang="en-US" dirty="0">
              <a:solidFill>
                <a:srgbClr val="333333"/>
              </a:solidFill>
              <a:highlight>
                <a:srgbClr val="FFFFFF"/>
              </a:highlight>
              <a:latin typeface="inter-regular"/>
            </a:endParaRP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The requests are: 45, 20, 90, 10, 50, 60, 80 and 70</a:t>
            </a:r>
          </a:p>
        </p:txBody>
      </p:sp>
      <p:pic>
        <p:nvPicPr>
          <p:cNvPr id="5125" name="Picture 5" descr="OS Look Scheduling2">
            <a:extLst>
              <a:ext uri="{FF2B5EF4-FFF2-40B4-BE49-F238E27FC236}">
                <a16:creationId xmlns:a16="http://schemas.microsoft.com/office/drawing/2014/main" id="{E16B464B-5235-3B70-447C-AC2446956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068" y="1068646"/>
            <a:ext cx="5024314" cy="43614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237104D-3EEB-EA36-29A8-92606E7E2CB2}"/>
              </a:ext>
            </a:extLst>
          </p:cNvPr>
          <p:cNvSpPr txBox="1"/>
          <p:nvPr/>
        </p:nvSpPr>
        <p:spPr>
          <a:xfrm>
            <a:off x="1065811" y="5948977"/>
            <a:ext cx="8683830" cy="369332"/>
          </a:xfrm>
          <a:prstGeom prst="rect">
            <a:avLst/>
          </a:prstGeom>
          <a:noFill/>
        </p:spPr>
        <p:txBody>
          <a:bodyPr wrap="square">
            <a:spAutoFit/>
          </a:bodyPr>
          <a:lstStyle/>
          <a:p>
            <a:r>
              <a:rPr lang="en-US" b="1" i="0" dirty="0">
                <a:solidFill>
                  <a:srgbClr val="333333"/>
                </a:solidFill>
                <a:effectLst/>
                <a:highlight>
                  <a:srgbClr val="FFFFFF"/>
                </a:highlight>
                <a:latin typeface="inter-regular"/>
              </a:rPr>
              <a:t>Number of crossed cylinders = 5 + 15 + 10 + 10 + 10 + 70 + 10 = 130</a:t>
            </a:r>
            <a:endParaRPr lang="en-IN" b="1" dirty="0"/>
          </a:p>
        </p:txBody>
      </p:sp>
    </p:spTree>
    <p:extLst>
      <p:ext uri="{BB962C8B-B14F-4D97-AF65-F5344CB8AC3E}">
        <p14:creationId xmlns:p14="http://schemas.microsoft.com/office/powerpoint/2010/main" val="670699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3B0D-88CC-6819-BD96-C6A9FEBC3B02}"/>
              </a:ext>
            </a:extLst>
          </p:cNvPr>
          <p:cNvSpPr>
            <a:spLocks noGrp="1"/>
          </p:cNvSpPr>
          <p:nvPr>
            <p:ph type="title"/>
          </p:nvPr>
        </p:nvSpPr>
        <p:spPr/>
        <p:txBody>
          <a:bodyPr/>
          <a:lstStyle/>
          <a:p>
            <a:r>
              <a:rPr lang="en-IN" b="0" i="0" dirty="0">
                <a:solidFill>
                  <a:srgbClr val="610B4B"/>
                </a:solidFill>
                <a:effectLst/>
                <a:highlight>
                  <a:srgbClr val="FFFFFF"/>
                </a:highlight>
                <a:latin typeface="erdana"/>
              </a:rPr>
              <a:t>Using SCAN Algorithm</a:t>
            </a:r>
            <a:br>
              <a:rPr lang="en-IN" b="0" i="0" dirty="0">
                <a:solidFill>
                  <a:srgbClr val="610B4B"/>
                </a:solidFill>
                <a:effectLst/>
                <a:highlight>
                  <a:srgbClr val="FFFFFF"/>
                </a:highlight>
                <a:latin typeface="erdana"/>
              </a:rPr>
            </a:br>
            <a:endParaRPr lang="en-IN" dirty="0"/>
          </a:p>
        </p:txBody>
      </p:sp>
      <p:pic>
        <p:nvPicPr>
          <p:cNvPr id="6146" name="Picture 2" descr="OS Look Scheduling3">
            <a:extLst>
              <a:ext uri="{FF2B5EF4-FFF2-40B4-BE49-F238E27FC236}">
                <a16:creationId xmlns:a16="http://schemas.microsoft.com/office/drawing/2014/main" id="{ECF71042-3DEC-BED9-3E5A-73AFE66A2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811179" cy="50538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547F24-6BFA-651A-C725-632699A0EE49}"/>
              </a:ext>
            </a:extLst>
          </p:cNvPr>
          <p:cNvSpPr txBox="1"/>
          <p:nvPr/>
        </p:nvSpPr>
        <p:spPr>
          <a:xfrm>
            <a:off x="412667" y="1492401"/>
            <a:ext cx="5263738" cy="2225096"/>
          </a:xfrm>
          <a:prstGeom prst="rect">
            <a:avLst/>
          </a:prstGeom>
          <a:noFill/>
        </p:spPr>
        <p:txBody>
          <a:bodyPr wrap="square">
            <a:spAutoFit/>
          </a:bodyPr>
          <a:lstStyle/>
          <a:p>
            <a:pPr algn="just">
              <a:lnSpc>
                <a:spcPct val="200000"/>
              </a:lnSpc>
            </a:pPr>
            <a:r>
              <a:rPr lang="en-US" b="0" i="0" dirty="0">
                <a:solidFill>
                  <a:srgbClr val="333333"/>
                </a:solidFill>
                <a:effectLst/>
                <a:highlight>
                  <a:srgbClr val="FFFFFF"/>
                </a:highlight>
                <a:latin typeface="inter-regular"/>
              </a:rPr>
              <a:t>Number of cylinders crosses = 0 + 10 + 10 + 10 + 10 + 10 + 55 + 25 + 10 = 140</a:t>
            </a:r>
          </a:p>
          <a:p>
            <a:pPr algn="just">
              <a:lnSpc>
                <a:spcPct val="200000"/>
              </a:lnSpc>
            </a:pPr>
            <a:r>
              <a:rPr lang="en-US" b="0" i="0" dirty="0">
                <a:solidFill>
                  <a:srgbClr val="333333"/>
                </a:solidFill>
                <a:effectLst/>
                <a:highlight>
                  <a:srgbClr val="FFFFFF"/>
                </a:highlight>
                <a:latin typeface="inter-regular"/>
              </a:rPr>
              <a:t>Therefore the answer is (C). The SCAN algorithm travels for 10 additional tracks.</a:t>
            </a:r>
          </a:p>
        </p:txBody>
      </p:sp>
    </p:spTree>
    <p:extLst>
      <p:ext uri="{BB962C8B-B14F-4D97-AF65-F5344CB8AC3E}">
        <p14:creationId xmlns:p14="http://schemas.microsoft.com/office/powerpoint/2010/main" val="301965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CBAD-8576-E9E8-57A2-912AF5166038}"/>
              </a:ext>
            </a:extLst>
          </p:cNvPr>
          <p:cNvSpPr>
            <a:spLocks noGrp="1"/>
          </p:cNvSpPr>
          <p:nvPr>
            <p:ph type="title"/>
          </p:nvPr>
        </p:nvSpPr>
        <p:spPr/>
        <p:txBody>
          <a:bodyPr/>
          <a:lstStyle/>
          <a:p>
            <a:r>
              <a:rPr lang="en-US" b="0" i="0" dirty="0">
                <a:solidFill>
                  <a:srgbClr val="610B38"/>
                </a:solidFill>
                <a:effectLst/>
                <a:highlight>
                  <a:srgbClr val="FFFFFF"/>
                </a:highlight>
                <a:latin typeface="erdana"/>
              </a:rPr>
              <a:t>Numerical on Disk Scheduling Algorithms</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001018BD-CBDC-E6A5-FF51-1D9E68BA2BD1}"/>
              </a:ext>
            </a:extLst>
          </p:cNvPr>
          <p:cNvSpPr>
            <a:spLocks noGrp="1"/>
          </p:cNvSpPr>
          <p:nvPr>
            <p:ph idx="1"/>
          </p:nvPr>
        </p:nvSpPr>
        <p:spPr/>
        <p:txBody>
          <a:bodyPr>
            <a:normAutofit fontScale="92500" lnSpcReduction="10000"/>
          </a:bodyPr>
          <a:lstStyle/>
          <a:p>
            <a:pPr algn="just">
              <a:lnSpc>
                <a:spcPct val="200000"/>
              </a:lnSpc>
            </a:pPr>
            <a:r>
              <a:rPr lang="en-US" sz="2400" b="0" i="0" dirty="0">
                <a:solidFill>
                  <a:srgbClr val="610B4B"/>
                </a:solidFill>
                <a:effectLst/>
                <a:highlight>
                  <a:srgbClr val="FFFFFF"/>
                </a:highlight>
                <a:latin typeface="Times New Roman" panose="02020603050405020304" pitchFamily="18" charset="0"/>
                <a:cs typeface="Times New Roman" panose="02020603050405020304" pitchFamily="18" charset="0"/>
              </a:rPr>
              <a:t>Q. Consider a disk with 200 tracks and the queue has random requests from different processes in the order:</a:t>
            </a:r>
          </a:p>
          <a:p>
            <a:pPr algn="just">
              <a:lnSpc>
                <a:spcPct val="20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55, 58, 39, 18, 90, 160, 150, 38, 184</a:t>
            </a:r>
          </a:p>
          <a:p>
            <a:pPr algn="just">
              <a:lnSpc>
                <a:spcPct val="20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Initially arm is at 100. Find the Average Seek length using FIFO, SSTF, SCAN and C-SCAN algorithm.</a:t>
            </a:r>
          </a:p>
          <a:p>
            <a:pPr algn="just">
              <a:lnSpc>
                <a:spcPct val="20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Solution :</a:t>
            </a:r>
          </a:p>
          <a:p>
            <a:endParaRPr lang="en-IN" dirty="0"/>
          </a:p>
        </p:txBody>
      </p:sp>
    </p:spTree>
    <p:extLst>
      <p:ext uri="{BB962C8B-B14F-4D97-AF65-F5344CB8AC3E}">
        <p14:creationId xmlns:p14="http://schemas.microsoft.com/office/powerpoint/2010/main" val="9112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CBAD-8576-E9E8-57A2-912AF5166038}"/>
              </a:ext>
            </a:extLst>
          </p:cNvPr>
          <p:cNvSpPr>
            <a:spLocks noGrp="1"/>
          </p:cNvSpPr>
          <p:nvPr>
            <p:ph type="title"/>
          </p:nvPr>
        </p:nvSpPr>
        <p:spPr/>
        <p:txBody>
          <a:bodyPr/>
          <a:lstStyle/>
          <a:p>
            <a:r>
              <a:rPr lang="en-US" b="0" i="0" dirty="0">
                <a:solidFill>
                  <a:srgbClr val="610B38"/>
                </a:solidFill>
                <a:effectLst/>
                <a:highlight>
                  <a:srgbClr val="FFFFFF"/>
                </a:highlight>
                <a:latin typeface="erdana"/>
              </a:rPr>
              <a:t>Numerical on Disk Scheduling Algorithms</a:t>
            </a:r>
            <a:br>
              <a:rPr lang="en-US" b="0" i="0" dirty="0">
                <a:solidFill>
                  <a:srgbClr val="610B38"/>
                </a:solidFill>
                <a:effectLst/>
                <a:highlight>
                  <a:srgbClr val="FFFFFF"/>
                </a:highlight>
                <a:latin typeface="erdana"/>
              </a:rPr>
            </a:br>
            <a:endParaRPr lang="en-IN" dirty="0"/>
          </a:p>
        </p:txBody>
      </p:sp>
      <p:pic>
        <p:nvPicPr>
          <p:cNvPr id="7170" name="Picture 2" descr="OS Numerical on Disk Scheduling Algorithms">
            <a:extLst>
              <a:ext uri="{FF2B5EF4-FFF2-40B4-BE49-F238E27FC236}">
                <a16:creationId xmlns:a16="http://schemas.microsoft.com/office/drawing/2014/main" id="{32BEF094-C0EC-C444-7BFD-B9E1A4B90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049" y="1495487"/>
            <a:ext cx="8342231" cy="463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9262-2BAB-E74C-B40F-F85CBBF2967F}"/>
              </a:ext>
            </a:extLst>
          </p:cNvPr>
          <p:cNvSpPr>
            <a:spLocks noGrp="1"/>
          </p:cNvSpPr>
          <p:nvPr>
            <p:ph type="title"/>
          </p:nvPr>
        </p:nvSpPr>
        <p:spPr/>
        <p:txBody>
          <a:bodyPr/>
          <a:lstStyle/>
          <a:p>
            <a:r>
              <a:rPr lang="en-US" dirty="0"/>
              <a:t>Important Terms </a:t>
            </a:r>
            <a:endParaRPr lang="en-IN" dirty="0"/>
          </a:p>
        </p:txBody>
      </p:sp>
      <p:sp>
        <p:nvSpPr>
          <p:cNvPr id="3" name="Content Placeholder 2">
            <a:extLst>
              <a:ext uri="{FF2B5EF4-FFF2-40B4-BE49-F238E27FC236}">
                <a16:creationId xmlns:a16="http://schemas.microsoft.com/office/drawing/2014/main" id="{751E6E17-7AEA-D8E4-A132-DC6624D00EB3}"/>
              </a:ext>
            </a:extLst>
          </p:cNvPr>
          <p:cNvSpPr>
            <a:spLocks noGrp="1"/>
          </p:cNvSpPr>
          <p:nvPr>
            <p:ph idx="1"/>
          </p:nvPr>
        </p:nvSpPr>
        <p:spPr>
          <a:xfrm>
            <a:off x="838200" y="1472540"/>
            <a:ext cx="10763992" cy="5153891"/>
          </a:xfrm>
        </p:spPr>
        <p:txBody>
          <a:bodyPr>
            <a:normAutofit/>
          </a:bodyPr>
          <a:lstStyle/>
          <a:p>
            <a:pPr algn="just"/>
            <a:r>
              <a:rPr lang="en-US" b="1" i="0" dirty="0">
                <a:effectLst>
                  <a:outerShdw blurRad="38100" dist="38100" dir="2700000" algn="tl">
                    <a:srgbClr val="000000">
                      <a:alpha val="43137"/>
                    </a:srgbClr>
                  </a:outerShdw>
                </a:effectLst>
                <a:highlight>
                  <a:srgbClr val="FFFFFF"/>
                </a:highlight>
                <a:latin typeface="erdana"/>
              </a:rPr>
              <a:t>Seek Time</a:t>
            </a:r>
          </a:p>
          <a:p>
            <a:pPr algn="just"/>
            <a:r>
              <a:rPr lang="en-US" b="0" i="0" dirty="0">
                <a:solidFill>
                  <a:srgbClr val="333333"/>
                </a:solidFill>
                <a:effectLst/>
                <a:highlight>
                  <a:srgbClr val="FFFFFF"/>
                </a:highlight>
                <a:latin typeface="inter-regular"/>
              </a:rPr>
              <a:t>Seek time is the time taken in locating the disk arm to a specified track where the read/write request will be satisfied.</a:t>
            </a:r>
          </a:p>
          <a:p>
            <a:pPr algn="just"/>
            <a:endParaRPr lang="en-US" b="0" i="0" dirty="0">
              <a:solidFill>
                <a:srgbClr val="333333"/>
              </a:solidFill>
              <a:effectLst/>
              <a:highlight>
                <a:srgbClr val="FFFFFF"/>
              </a:highlight>
              <a:latin typeface="inter-regular"/>
            </a:endParaRPr>
          </a:p>
          <a:p>
            <a:pPr algn="just"/>
            <a:r>
              <a:rPr lang="en-US" b="1" i="0" dirty="0">
                <a:effectLst>
                  <a:outerShdw blurRad="38100" dist="38100" dir="2700000" algn="tl">
                    <a:srgbClr val="000000">
                      <a:alpha val="43137"/>
                    </a:srgbClr>
                  </a:outerShdw>
                </a:effectLst>
                <a:highlight>
                  <a:srgbClr val="FFFFFF"/>
                </a:highlight>
                <a:latin typeface="erdana"/>
              </a:rPr>
              <a:t>Rotational Latency</a:t>
            </a:r>
          </a:p>
          <a:p>
            <a:pPr algn="just"/>
            <a:r>
              <a:rPr lang="en-US" b="0" i="0" dirty="0">
                <a:solidFill>
                  <a:srgbClr val="333333"/>
                </a:solidFill>
                <a:effectLst/>
                <a:highlight>
                  <a:srgbClr val="FFFFFF"/>
                </a:highlight>
                <a:latin typeface="inter-regular"/>
              </a:rPr>
              <a:t>It is the time taken by the desired sector to rotate itself to the position from where it can access the R/W heads.</a:t>
            </a:r>
          </a:p>
          <a:p>
            <a:pPr algn="just"/>
            <a:endParaRPr lang="en-US" b="0" i="0" dirty="0">
              <a:solidFill>
                <a:srgbClr val="333333"/>
              </a:solidFill>
              <a:effectLst/>
              <a:highlight>
                <a:srgbClr val="FFFFFF"/>
              </a:highlight>
              <a:latin typeface="inter-regular"/>
            </a:endParaRPr>
          </a:p>
          <a:p>
            <a:pPr algn="just"/>
            <a:r>
              <a:rPr lang="en-US" b="1" i="0" dirty="0">
                <a:effectLst>
                  <a:outerShdw blurRad="38100" dist="38100" dir="2700000" algn="tl">
                    <a:srgbClr val="000000">
                      <a:alpha val="43137"/>
                    </a:srgbClr>
                  </a:outerShdw>
                </a:effectLst>
                <a:highlight>
                  <a:srgbClr val="FFFFFF"/>
                </a:highlight>
                <a:latin typeface="erdana"/>
              </a:rPr>
              <a:t>Transfer Time</a:t>
            </a:r>
          </a:p>
          <a:p>
            <a:pPr algn="just"/>
            <a:r>
              <a:rPr lang="en-US" b="0" i="0" dirty="0">
                <a:solidFill>
                  <a:srgbClr val="333333"/>
                </a:solidFill>
                <a:effectLst/>
                <a:highlight>
                  <a:srgbClr val="FFFFFF"/>
                </a:highlight>
                <a:latin typeface="inter-regular"/>
              </a:rPr>
              <a:t>It is the time taken to transfer the data.</a:t>
            </a:r>
          </a:p>
          <a:p>
            <a:endParaRPr lang="en-IN" dirty="0"/>
          </a:p>
        </p:txBody>
      </p:sp>
    </p:spTree>
    <p:extLst>
      <p:ext uri="{BB962C8B-B14F-4D97-AF65-F5344CB8AC3E}">
        <p14:creationId xmlns:p14="http://schemas.microsoft.com/office/powerpoint/2010/main" val="206220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9262-2BAB-E74C-B40F-F85CBBF2967F}"/>
              </a:ext>
            </a:extLst>
          </p:cNvPr>
          <p:cNvSpPr>
            <a:spLocks noGrp="1"/>
          </p:cNvSpPr>
          <p:nvPr>
            <p:ph type="title"/>
          </p:nvPr>
        </p:nvSpPr>
        <p:spPr/>
        <p:txBody>
          <a:bodyPr/>
          <a:lstStyle/>
          <a:p>
            <a:r>
              <a:rPr lang="en-US" dirty="0"/>
              <a:t>Important Terms </a:t>
            </a:r>
            <a:endParaRPr lang="en-IN" dirty="0"/>
          </a:p>
        </p:txBody>
      </p:sp>
      <p:sp>
        <p:nvSpPr>
          <p:cNvPr id="3" name="Content Placeholder 2">
            <a:extLst>
              <a:ext uri="{FF2B5EF4-FFF2-40B4-BE49-F238E27FC236}">
                <a16:creationId xmlns:a16="http://schemas.microsoft.com/office/drawing/2014/main" id="{751E6E17-7AEA-D8E4-A132-DC6624D00EB3}"/>
              </a:ext>
            </a:extLst>
          </p:cNvPr>
          <p:cNvSpPr>
            <a:spLocks noGrp="1"/>
          </p:cNvSpPr>
          <p:nvPr>
            <p:ph idx="1"/>
          </p:nvPr>
        </p:nvSpPr>
        <p:spPr>
          <a:xfrm>
            <a:off x="838200" y="1472540"/>
            <a:ext cx="10763992" cy="5153891"/>
          </a:xfrm>
        </p:spPr>
        <p:txBody>
          <a:bodyPr>
            <a:normAutofit/>
          </a:bodyPr>
          <a:lstStyle/>
          <a:p>
            <a:pPr algn="just"/>
            <a:r>
              <a:rPr lang="en-US" b="1" i="0" dirty="0">
                <a:effectLst>
                  <a:outerShdw blurRad="38100" dist="38100" dir="2700000" algn="tl">
                    <a:srgbClr val="000000">
                      <a:alpha val="43137"/>
                    </a:srgbClr>
                  </a:outerShdw>
                </a:effectLst>
                <a:highlight>
                  <a:srgbClr val="FFFFFF"/>
                </a:highlight>
                <a:latin typeface="erdana"/>
              </a:rPr>
              <a:t>Disk Access Time</a:t>
            </a:r>
          </a:p>
          <a:p>
            <a:pPr algn="just"/>
            <a:r>
              <a:rPr lang="en-US" b="0" i="0" dirty="0">
                <a:solidFill>
                  <a:srgbClr val="333333"/>
                </a:solidFill>
                <a:effectLst/>
                <a:highlight>
                  <a:srgbClr val="FFFFFF"/>
                </a:highlight>
                <a:latin typeface="inter-regular"/>
              </a:rPr>
              <a:t>Disk access time is given as,</a:t>
            </a:r>
          </a:p>
          <a:p>
            <a:pPr algn="just"/>
            <a:r>
              <a:rPr lang="en-US" b="0" i="0" dirty="0">
                <a:solidFill>
                  <a:srgbClr val="333333"/>
                </a:solidFill>
                <a:effectLst/>
                <a:highlight>
                  <a:srgbClr val="FFFFFF"/>
                </a:highlight>
                <a:latin typeface="inter-regular"/>
              </a:rPr>
              <a:t>Disk Access Time = Rotational Latency + Seek Time + Transfer Time</a:t>
            </a:r>
          </a:p>
          <a:p>
            <a:pPr algn="just"/>
            <a:endParaRPr lang="en-US" b="0" i="0" dirty="0">
              <a:solidFill>
                <a:srgbClr val="333333"/>
              </a:solidFill>
              <a:effectLst/>
              <a:highlight>
                <a:srgbClr val="FFFFFF"/>
              </a:highlight>
              <a:latin typeface="inter-regular"/>
            </a:endParaRPr>
          </a:p>
          <a:p>
            <a:pPr algn="just"/>
            <a:r>
              <a:rPr lang="en-US" b="1" i="0" dirty="0">
                <a:effectLst>
                  <a:outerShdw blurRad="38100" dist="38100" dir="2700000" algn="tl">
                    <a:srgbClr val="000000">
                      <a:alpha val="43137"/>
                    </a:srgbClr>
                  </a:outerShdw>
                </a:effectLst>
                <a:highlight>
                  <a:srgbClr val="FFFFFF"/>
                </a:highlight>
                <a:latin typeface="erdana"/>
              </a:rPr>
              <a:t>Disk Response Time</a:t>
            </a:r>
          </a:p>
          <a:p>
            <a:pPr algn="just"/>
            <a:r>
              <a:rPr lang="en-US" b="0" i="0" dirty="0">
                <a:solidFill>
                  <a:srgbClr val="333333"/>
                </a:solidFill>
                <a:effectLst/>
                <a:highlight>
                  <a:srgbClr val="FFFFFF"/>
                </a:highlight>
                <a:latin typeface="inter-regular"/>
              </a:rPr>
              <a:t>It is the average of time spent by each request waiting for the IO operation.</a:t>
            </a:r>
          </a:p>
          <a:p>
            <a:endParaRPr lang="en-IN" dirty="0"/>
          </a:p>
        </p:txBody>
      </p:sp>
    </p:spTree>
    <p:extLst>
      <p:ext uri="{BB962C8B-B14F-4D97-AF65-F5344CB8AC3E}">
        <p14:creationId xmlns:p14="http://schemas.microsoft.com/office/powerpoint/2010/main" val="323333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C6FC-3238-4718-5C4E-3421D06EDBA3}"/>
              </a:ext>
            </a:extLst>
          </p:cNvPr>
          <p:cNvSpPr>
            <a:spLocks noGrp="1"/>
          </p:cNvSpPr>
          <p:nvPr>
            <p:ph type="title"/>
          </p:nvPr>
        </p:nvSpPr>
        <p:spPr/>
        <p:txBody>
          <a:bodyPr/>
          <a:lstStyle/>
          <a:p>
            <a:r>
              <a:rPr lang="en-IN" b="1" i="0" dirty="0">
                <a:effectLst/>
                <a:highlight>
                  <a:srgbClr val="FFFFFF"/>
                </a:highlight>
                <a:latin typeface="erdana"/>
              </a:rPr>
              <a:t>Purpose and Goal of Disk Scheduling</a:t>
            </a:r>
            <a:br>
              <a:rPr lang="en-IN" b="0" i="0" dirty="0">
                <a:solidFill>
                  <a:srgbClr val="610B4B"/>
                </a:solidFill>
                <a:effectLst/>
                <a:highlight>
                  <a:srgbClr val="FFFFFF"/>
                </a:highlight>
                <a:latin typeface="erdana"/>
              </a:rPr>
            </a:br>
            <a:endParaRPr lang="en-IN" dirty="0"/>
          </a:p>
        </p:txBody>
      </p:sp>
      <p:sp>
        <p:nvSpPr>
          <p:cNvPr id="5" name="Content Placeholder 4">
            <a:extLst>
              <a:ext uri="{FF2B5EF4-FFF2-40B4-BE49-F238E27FC236}">
                <a16:creationId xmlns:a16="http://schemas.microsoft.com/office/drawing/2014/main" id="{3A81B939-520B-916B-24DA-8C87F734DAB3}"/>
              </a:ext>
            </a:extLst>
          </p:cNvPr>
          <p:cNvSpPr>
            <a:spLocks noGrp="1"/>
          </p:cNvSpPr>
          <p:nvPr>
            <p:ph idx="1"/>
          </p:nvPr>
        </p:nvSpPr>
        <p:spPr>
          <a:xfrm>
            <a:off x="838200" y="1460665"/>
            <a:ext cx="10515600" cy="4716298"/>
          </a:xfrm>
        </p:spPr>
        <p:txBody>
          <a:bodyPr/>
          <a:lstStyle/>
          <a:p>
            <a:pPr algn="just">
              <a:lnSpc>
                <a:spcPct val="150000"/>
              </a:lnSpc>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main purpose of disk scheduling algorithm is to select a disk request from the queue of IO requests and decide the schedule when this request will be processed.</a:t>
            </a:r>
            <a:endParaRPr kumimoji="0" lang="en-US" altLang="en-US" sz="32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endParaRPr>
          </a:p>
          <a:p>
            <a:endParaRPr lang="en-IN" dirty="0"/>
          </a:p>
          <a:p>
            <a:r>
              <a:rPr lang="en-IN" dirty="0"/>
              <a:t>Goals</a:t>
            </a:r>
          </a:p>
          <a:p>
            <a:pPr algn="just">
              <a:buFont typeface="Arial" panose="020B0604020202020204" pitchFamily="34" charset="0"/>
              <a:buChar char="•"/>
            </a:pPr>
            <a:r>
              <a:rPr lang="en-US" b="0" i="0" dirty="0">
                <a:solidFill>
                  <a:srgbClr val="000000"/>
                </a:solidFill>
                <a:effectLst/>
                <a:highlight>
                  <a:srgbClr val="FFFFFF"/>
                </a:highlight>
                <a:latin typeface="inter-regular"/>
              </a:rPr>
              <a:t>Fairness</a:t>
            </a:r>
          </a:p>
          <a:p>
            <a:pPr algn="just">
              <a:buFont typeface="Arial" panose="020B0604020202020204" pitchFamily="34" charset="0"/>
              <a:buChar char="•"/>
            </a:pPr>
            <a:r>
              <a:rPr lang="en-US" b="0" i="0" dirty="0">
                <a:solidFill>
                  <a:srgbClr val="000000"/>
                </a:solidFill>
                <a:effectLst/>
                <a:highlight>
                  <a:srgbClr val="FFFFFF"/>
                </a:highlight>
                <a:latin typeface="inter-regular"/>
              </a:rPr>
              <a:t>High throughout</a:t>
            </a:r>
          </a:p>
          <a:p>
            <a:pPr algn="just">
              <a:buFont typeface="Arial" panose="020B0604020202020204" pitchFamily="34" charset="0"/>
              <a:buChar char="•"/>
            </a:pPr>
            <a:r>
              <a:rPr lang="en-US" b="0" i="0" dirty="0">
                <a:solidFill>
                  <a:srgbClr val="000000"/>
                </a:solidFill>
                <a:effectLst/>
                <a:highlight>
                  <a:srgbClr val="FFFFFF"/>
                </a:highlight>
                <a:latin typeface="inter-regular"/>
              </a:rPr>
              <a:t>Minimal traveling head time</a:t>
            </a:r>
          </a:p>
          <a:p>
            <a:endParaRPr lang="en-IN" dirty="0"/>
          </a:p>
        </p:txBody>
      </p:sp>
    </p:spTree>
    <p:extLst>
      <p:ext uri="{BB962C8B-B14F-4D97-AF65-F5344CB8AC3E}">
        <p14:creationId xmlns:p14="http://schemas.microsoft.com/office/powerpoint/2010/main" val="313085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450A-415C-26A4-932E-1D96F822559E}"/>
              </a:ext>
            </a:extLst>
          </p:cNvPr>
          <p:cNvSpPr>
            <a:spLocks noGrp="1"/>
          </p:cNvSpPr>
          <p:nvPr>
            <p:ph type="title"/>
          </p:nvPr>
        </p:nvSpPr>
        <p:spPr/>
        <p:txBody>
          <a:bodyPr/>
          <a:lstStyle/>
          <a:p>
            <a:r>
              <a:rPr lang="en-IN" b="1" i="0" dirty="0">
                <a:effectLst/>
                <a:highlight>
                  <a:srgbClr val="FFFFFF"/>
                </a:highlight>
                <a:latin typeface="erdana"/>
              </a:rPr>
              <a:t>Disk Scheduling Algorithms</a:t>
            </a:r>
            <a:br>
              <a:rPr lang="en-IN" b="0" i="0" dirty="0">
                <a:solidFill>
                  <a:srgbClr val="610B4B"/>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6430E2EC-025F-2106-4DF1-95445605E734}"/>
              </a:ext>
            </a:extLst>
          </p:cNvPr>
          <p:cNvSpPr>
            <a:spLocks noGrp="1"/>
          </p:cNvSpPr>
          <p:nvPr>
            <p:ph idx="1"/>
          </p:nvPr>
        </p:nvSpPr>
        <p:spPr>
          <a:xfrm>
            <a:off x="838200" y="1326861"/>
            <a:ext cx="11108377" cy="5263944"/>
          </a:xfrm>
        </p:spPr>
        <p:txBody>
          <a:bodyPr>
            <a:normAutofit/>
          </a:bodyPr>
          <a:lstStyle/>
          <a:p>
            <a:pPr algn="just">
              <a:lnSpc>
                <a:spcPct val="150000"/>
              </a:lnSpc>
            </a:pPr>
            <a:r>
              <a:rPr lang="en-US" sz="2000" b="0" i="0" dirty="0">
                <a:solidFill>
                  <a:srgbClr val="333333"/>
                </a:solidFill>
                <a:effectLst/>
                <a:highlight>
                  <a:srgbClr val="FFFFFF"/>
                </a:highlight>
                <a:latin typeface="Times New Roman" panose="02020603050405020304" pitchFamily="18" charset="0"/>
                <a:cs typeface="Times New Roman" panose="02020603050405020304" pitchFamily="18" charset="0"/>
              </a:rPr>
              <a:t>The list of various disks scheduling algorithm is given below. Each algorithm is carrying some advantages and disadvantages. The limitation of each algorithm leads to the evolution of a new algorithm.</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FCFS scheduling algorithm</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SSTF (shortest seek time first) algorithm</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SCAN scheduling</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C-SCAN scheduling</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LOOK Scheduling</a:t>
            </a:r>
          </a:p>
          <a:p>
            <a:pPr algn="just">
              <a:lnSpc>
                <a:spcPct val="150000"/>
              </a:lnSpc>
              <a:buFont typeface="Arial" panose="020B0604020202020204" pitchFamily="34" charset="0"/>
              <a:buChar char="•"/>
            </a:pPr>
            <a:r>
              <a:rPr lang="en-US" sz="2000" b="0" i="0" dirty="0">
                <a:solidFill>
                  <a:srgbClr val="000000"/>
                </a:solidFill>
                <a:effectLst/>
                <a:highlight>
                  <a:srgbClr val="FFFFFF"/>
                </a:highlight>
                <a:latin typeface="Times New Roman" panose="02020603050405020304" pitchFamily="18" charset="0"/>
                <a:cs typeface="Times New Roman" panose="02020603050405020304" pitchFamily="18" charset="0"/>
              </a:rPr>
              <a:t>C-LOOK scheduling</a:t>
            </a:r>
          </a:p>
          <a:p>
            <a:endParaRPr lang="en-IN" dirty="0"/>
          </a:p>
        </p:txBody>
      </p:sp>
    </p:spTree>
    <p:extLst>
      <p:ext uri="{BB962C8B-B14F-4D97-AF65-F5344CB8AC3E}">
        <p14:creationId xmlns:p14="http://schemas.microsoft.com/office/powerpoint/2010/main" val="118390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3B7E-2BA2-5838-76B9-07512A441C9B}"/>
              </a:ext>
            </a:extLst>
          </p:cNvPr>
          <p:cNvSpPr>
            <a:spLocks noGrp="1"/>
          </p:cNvSpPr>
          <p:nvPr>
            <p:ph type="title"/>
          </p:nvPr>
        </p:nvSpPr>
        <p:spPr/>
        <p:txBody>
          <a:bodyPr/>
          <a:lstStyle/>
          <a:p>
            <a:r>
              <a:rPr lang="en-IN" b="0" i="0" dirty="0">
                <a:solidFill>
                  <a:srgbClr val="610B38"/>
                </a:solidFill>
                <a:effectLst/>
                <a:highlight>
                  <a:srgbClr val="FFFFFF"/>
                </a:highlight>
                <a:latin typeface="erdana"/>
              </a:rPr>
              <a:t>FCFS Scheduling Algorithm</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5C123B39-AA83-AFED-4D64-DF55E3C2B28F}"/>
              </a:ext>
            </a:extLst>
          </p:cNvPr>
          <p:cNvSpPr>
            <a:spLocks noGrp="1"/>
          </p:cNvSpPr>
          <p:nvPr>
            <p:ph idx="1"/>
          </p:nvPr>
        </p:nvSpPr>
        <p:spPr/>
        <p:txBody>
          <a:bodyPr>
            <a:normAutofit/>
          </a:bodyPr>
          <a:lstStyle/>
          <a:p>
            <a:pPr>
              <a:lnSpc>
                <a:spcPct val="200000"/>
              </a:lnSpc>
            </a:pPr>
            <a:r>
              <a:rPr lang="en-US" sz="1800" b="0" i="0" dirty="0">
                <a:solidFill>
                  <a:srgbClr val="333333"/>
                </a:solidFill>
                <a:effectLst/>
                <a:highlight>
                  <a:srgbClr val="FFFFFF"/>
                </a:highlight>
                <a:latin typeface="inter-regular"/>
              </a:rPr>
              <a:t>It is the simplest Disk Scheduling algorithm. It services the IO requests in the order in which they arrive. There is no starvation in this algorithm, every request is serviced.</a:t>
            </a:r>
          </a:p>
          <a:p>
            <a:r>
              <a:rPr lang="en-US" sz="1800" b="1" dirty="0">
                <a:solidFill>
                  <a:srgbClr val="333333"/>
                </a:solidFill>
                <a:effectLst>
                  <a:outerShdw blurRad="38100" dist="38100" dir="2700000" algn="tl">
                    <a:srgbClr val="000000">
                      <a:alpha val="43137"/>
                    </a:srgbClr>
                  </a:outerShdw>
                </a:effectLst>
                <a:highlight>
                  <a:srgbClr val="FFFFFF"/>
                </a:highlight>
                <a:latin typeface="inter-regular"/>
              </a:rPr>
              <a:t>Drawbacks:</a:t>
            </a:r>
          </a:p>
          <a:p>
            <a:pPr marL="0" indent="0">
              <a:buNone/>
            </a:pPr>
            <a:endParaRPr lang="en-US" sz="1800" b="1" dirty="0">
              <a:solidFill>
                <a:srgbClr val="333333"/>
              </a:solidFill>
              <a:effectLst>
                <a:outerShdw blurRad="38100" dist="38100" dir="2700000" algn="tl">
                  <a:srgbClr val="000000">
                    <a:alpha val="43137"/>
                  </a:srgbClr>
                </a:outerShdw>
              </a:effectLst>
              <a:highlight>
                <a:srgbClr val="FFFFFF"/>
              </a:highlight>
              <a:latin typeface="inter-regular"/>
            </a:endParaRPr>
          </a:p>
          <a:p>
            <a:pPr algn="just">
              <a:lnSpc>
                <a:spcPct val="150000"/>
              </a:lnSpc>
              <a:buFont typeface="Arial" panose="020B0604020202020204" pitchFamily="34" charset="0"/>
              <a:buChar char="•"/>
            </a:pPr>
            <a:r>
              <a:rPr lang="en-US" sz="1800" b="0" i="0" dirty="0">
                <a:solidFill>
                  <a:srgbClr val="000000"/>
                </a:solidFill>
                <a:effectLst/>
                <a:highlight>
                  <a:srgbClr val="FFFFFF"/>
                </a:highlight>
                <a:latin typeface="inter-regular"/>
              </a:rPr>
              <a:t>The scheme does not optimize the seek time.</a:t>
            </a:r>
          </a:p>
          <a:p>
            <a:pPr algn="just">
              <a:lnSpc>
                <a:spcPct val="150000"/>
              </a:lnSpc>
              <a:buFont typeface="Arial" panose="020B0604020202020204" pitchFamily="34" charset="0"/>
              <a:buChar char="•"/>
            </a:pPr>
            <a:r>
              <a:rPr lang="en-US" sz="1800" b="0" i="0" dirty="0">
                <a:solidFill>
                  <a:srgbClr val="000000"/>
                </a:solidFill>
                <a:effectLst/>
                <a:highlight>
                  <a:srgbClr val="FFFFFF"/>
                </a:highlight>
                <a:latin typeface="inter-regular"/>
              </a:rPr>
              <a:t>The request may come from different processes therefore there is the possibility of inappropriate movement of the head.</a:t>
            </a:r>
          </a:p>
          <a:p>
            <a:endParaRPr lang="en-IN" sz="1800" dirty="0"/>
          </a:p>
        </p:txBody>
      </p:sp>
    </p:spTree>
    <p:extLst>
      <p:ext uri="{BB962C8B-B14F-4D97-AF65-F5344CB8AC3E}">
        <p14:creationId xmlns:p14="http://schemas.microsoft.com/office/powerpoint/2010/main" val="206402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2A51-C8E9-D7EF-53A5-2EF77B3CB84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71AF1FA-1A09-E888-FE0D-395A14015E43}"/>
              </a:ext>
            </a:extLst>
          </p:cNvPr>
          <p:cNvSpPr>
            <a:spLocks noGrp="1"/>
          </p:cNvSpPr>
          <p:nvPr>
            <p:ph idx="1"/>
          </p:nvPr>
        </p:nvSpPr>
        <p:spPr>
          <a:xfrm>
            <a:off x="838200" y="1825625"/>
            <a:ext cx="6049488" cy="4351338"/>
          </a:xfrm>
        </p:spPr>
        <p:txBody>
          <a:bodyPr/>
          <a:lstStyle/>
          <a:p>
            <a:pPr algn="just">
              <a:lnSpc>
                <a:spcPct val="100000"/>
              </a:lnSpc>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Consider the following disk request sequence for a disk with 100 tracks </a:t>
            </a:r>
          </a:p>
          <a:p>
            <a:pPr algn="just">
              <a:lnSpc>
                <a:spcPct val="100000"/>
              </a:lnSpc>
            </a:pPr>
            <a:r>
              <a:rPr lang="en-US" b="0" i="0" dirty="0">
                <a:solidFill>
                  <a:srgbClr val="333333"/>
                </a:solidFill>
                <a:effectLst/>
                <a:highlight>
                  <a:srgbClr val="FFFFFF"/>
                </a:highlight>
                <a:latin typeface="Times New Roman" panose="02020603050405020304" pitchFamily="18" charset="0"/>
                <a:cs typeface="Times New Roman" panose="02020603050405020304" pitchFamily="18" charset="0"/>
              </a:rPr>
              <a:t>45, 21, 67, 90, 4, 50, 89, 52, 61, 87, 25. Head pointer starting at 50 and moving in left direction. Find the number of head movements in cylinders using FCFS scheduling.</a:t>
            </a:r>
          </a:p>
          <a:p>
            <a:endParaRPr lang="en-IN" dirty="0"/>
          </a:p>
        </p:txBody>
      </p:sp>
      <p:pic>
        <p:nvPicPr>
          <p:cNvPr id="2050" name="Picture 2" descr="os fcfs scheduling algorithm">
            <a:extLst>
              <a:ext uri="{FF2B5EF4-FFF2-40B4-BE49-F238E27FC236}">
                <a16:creationId xmlns:a16="http://schemas.microsoft.com/office/drawing/2014/main" id="{12D0021D-5EC2-DA35-3669-A9429D74C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353" y="176749"/>
            <a:ext cx="5367647" cy="600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9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2A51-C8E9-D7EF-53A5-2EF77B3CB84A}"/>
              </a:ext>
            </a:extLst>
          </p:cNvPr>
          <p:cNvSpPr>
            <a:spLocks noGrp="1"/>
          </p:cNvSpPr>
          <p:nvPr>
            <p:ph type="title"/>
          </p:nvPr>
        </p:nvSpPr>
        <p:spPr/>
        <p:txBody>
          <a:bodyPr/>
          <a:lstStyle/>
          <a:p>
            <a:r>
              <a:rPr lang="en-US" dirty="0"/>
              <a:t>Example</a:t>
            </a:r>
            <a:endParaRPr lang="en-IN" dirty="0"/>
          </a:p>
        </p:txBody>
      </p:sp>
      <p:sp>
        <p:nvSpPr>
          <p:cNvPr id="7" name="Rectangle 4">
            <a:extLst>
              <a:ext uri="{FF2B5EF4-FFF2-40B4-BE49-F238E27FC236}">
                <a16:creationId xmlns:a16="http://schemas.microsoft.com/office/drawing/2014/main" id="{DF608905-EFC9-8E8E-814C-E3B32AA7DAFD}"/>
              </a:ext>
            </a:extLst>
          </p:cNvPr>
          <p:cNvSpPr>
            <a:spLocks noChangeArrowheads="1"/>
          </p:cNvSpPr>
          <p:nvPr/>
        </p:nvSpPr>
        <p:spPr bwMode="auto">
          <a:xfrm>
            <a:off x="522514" y="1721209"/>
            <a:ext cx="522514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regular"/>
              </a:rPr>
              <a:t>Number of cylinders moved by the head</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42E1653-5621-4E56-6A71-593C0D3FF77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4B7D61B0-A5CE-A9E1-105B-3FC689C544FA}"/>
              </a:ext>
            </a:extLst>
          </p:cNvPr>
          <p:cNvSpPr>
            <a:spLocks noChangeArrowheads="1"/>
          </p:cNvSpPr>
          <p:nvPr/>
        </p:nvSpPr>
        <p:spPr bwMode="auto">
          <a:xfrm>
            <a:off x="347319" y="2258100"/>
            <a:ext cx="991296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(50-45)+(45-21)+(67-21)+(90-67)+(90-4)+(50-4)+(89-50)+(61-52)+(87-61)+(87-25)</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5 + 24 + 46 + 23 + 86 + 46 + 49 + 9 + 26 + 62</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376</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b="1" dirty="0">
              <a:solidFill>
                <a:srgbClr val="333333"/>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031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1650</Words>
  <Application>Microsoft Office PowerPoint</Application>
  <PresentationFormat>Widescreen</PresentationFormat>
  <Paragraphs>129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erdana</vt:lpstr>
      <vt:lpstr>inter-regular</vt:lpstr>
      <vt:lpstr>Times New Roman</vt:lpstr>
      <vt:lpstr>Office Theme</vt:lpstr>
      <vt:lpstr>Disk Scheduling Algorithms in OS (Operating System) </vt:lpstr>
      <vt:lpstr>Disk Scheduling Algorithms in OS (Operating System)</vt:lpstr>
      <vt:lpstr>Important Terms </vt:lpstr>
      <vt:lpstr>Important Terms </vt:lpstr>
      <vt:lpstr>Purpose and Goal of Disk Scheduling </vt:lpstr>
      <vt:lpstr>Disk Scheduling Algorithms </vt:lpstr>
      <vt:lpstr>FCFS Scheduling Algorithm </vt:lpstr>
      <vt:lpstr>Example</vt:lpstr>
      <vt:lpstr>Example</vt:lpstr>
      <vt:lpstr>SSTF Scheduling Algorithm </vt:lpstr>
      <vt:lpstr>SSTF Scheduling Algorithm</vt:lpstr>
      <vt:lpstr>SSTF Scheduling Algorithm</vt:lpstr>
      <vt:lpstr>SCAN and C-SCAN algorithm </vt:lpstr>
      <vt:lpstr>SCAN and C-SCAN algorithm </vt:lpstr>
      <vt:lpstr>C-SCAN algorithm </vt:lpstr>
      <vt:lpstr>C-SCAN algorithm </vt:lpstr>
      <vt:lpstr>Look Scheduling </vt:lpstr>
      <vt:lpstr>Look Scheduling </vt:lpstr>
      <vt:lpstr>C Look Scheduling </vt:lpstr>
      <vt:lpstr>C Look Scheduling </vt:lpstr>
      <vt:lpstr>Numerical on SSTF and SCAN </vt:lpstr>
      <vt:lpstr>Using SSTF Algorithm </vt:lpstr>
      <vt:lpstr>Using SCAN Algorithm </vt:lpstr>
      <vt:lpstr>Numerical on Disk Scheduling Algorithms </vt:lpstr>
      <vt:lpstr>Numerical on Disk Scheduling Algorithms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Scheduling Algorithms in OS (Operating System) </dc:title>
  <dc:creator>Dr.Ravi Verma</dc:creator>
  <cp:lastModifiedBy>Dr.Ravi Verma</cp:lastModifiedBy>
  <cp:revision>4</cp:revision>
  <dcterms:created xsi:type="dcterms:W3CDTF">2024-04-25T08:09:24Z</dcterms:created>
  <dcterms:modified xsi:type="dcterms:W3CDTF">2024-04-30T10:01:22Z</dcterms:modified>
</cp:coreProperties>
</file>