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4" r:id="rId17"/>
    <p:sldId id="272" r:id="rId18"/>
    <p:sldId id="273" r:id="rId19"/>
    <p:sldId id="275" r:id="rId20"/>
    <p:sldId id="277" r:id="rId21"/>
    <p:sldId id="280" r:id="rId22"/>
    <p:sldId id="276" r:id="rId23"/>
    <p:sldId id="279" r:id="rId24"/>
    <p:sldId id="290" r:id="rId25"/>
    <p:sldId id="291" r:id="rId26"/>
    <p:sldId id="286" r:id="rId27"/>
    <p:sldId id="287" r:id="rId28"/>
    <p:sldId id="288" r:id="rId29"/>
    <p:sldId id="289" r:id="rId30"/>
    <p:sldId id="298" r:id="rId31"/>
    <p:sldId id="293" r:id="rId32"/>
    <p:sldId id="294" r:id="rId33"/>
    <p:sldId id="295" r:id="rId34"/>
    <p:sldId id="299" r:id="rId35"/>
    <p:sldId id="300" r:id="rId36"/>
    <p:sldId id="301" r:id="rId37"/>
    <p:sldId id="302" r:id="rId38"/>
    <p:sldId id="303" r:id="rId39"/>
    <p:sldId id="304" r:id="rId40"/>
    <p:sldId id="30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2AB4-4754-3704-25F6-C8EFD217C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F2AF37-DB1E-026D-AA6A-6CBF05889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1DECD6-CC54-049A-220F-365694B676CD}"/>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5" name="Footer Placeholder 4">
            <a:extLst>
              <a:ext uri="{FF2B5EF4-FFF2-40B4-BE49-F238E27FC236}">
                <a16:creationId xmlns:a16="http://schemas.microsoft.com/office/drawing/2014/main" id="{81F6A41D-6067-F1B5-3339-624436A1F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8C6ED-C014-EDB4-28CA-39C5F4D7CFE1}"/>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211348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C476-903B-12F7-47A4-0938CE062E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88F3E-BBAA-5DEA-3C15-AE1A270B4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3814E-61D8-7EEF-C724-F3C28B2716AF}"/>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5" name="Footer Placeholder 4">
            <a:extLst>
              <a:ext uri="{FF2B5EF4-FFF2-40B4-BE49-F238E27FC236}">
                <a16:creationId xmlns:a16="http://schemas.microsoft.com/office/drawing/2014/main" id="{72AAAE2B-D1F0-6F42-8B65-98204E08F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B9D07-1877-01C4-3165-141A5DD58814}"/>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195168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6BE12-B987-8C6E-A166-D329251DA3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76085C-B304-8906-DB83-76975603B5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4852B-8ED0-C2F7-BFC9-9B91CAE291FA}"/>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5" name="Footer Placeholder 4">
            <a:extLst>
              <a:ext uri="{FF2B5EF4-FFF2-40B4-BE49-F238E27FC236}">
                <a16:creationId xmlns:a16="http://schemas.microsoft.com/office/drawing/2014/main" id="{104DC432-B274-4BA1-8E7E-1CA6A33F0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2071C-B93F-3486-873A-8FA0CB5F2CB5}"/>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11630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6204-7D4D-0B00-C46C-7C9A49D898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5398BF-081F-D5A5-E9FC-0E4B7B4FB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997BD-81A7-6F01-09F2-33B3B1456179}"/>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5" name="Footer Placeholder 4">
            <a:extLst>
              <a:ext uri="{FF2B5EF4-FFF2-40B4-BE49-F238E27FC236}">
                <a16:creationId xmlns:a16="http://schemas.microsoft.com/office/drawing/2014/main" id="{0285EC15-1552-3258-483F-B3204C99B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D3B3BE-4BB6-7BE2-CCD5-B0A8C32C7C4D}"/>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378563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997D-7D55-B760-722D-EC93125F7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3A356A-AC3C-17C9-A4A0-B0BCCD2A0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B08E9-96E9-6DEE-5F1E-2E53BB702F79}"/>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5" name="Footer Placeholder 4">
            <a:extLst>
              <a:ext uri="{FF2B5EF4-FFF2-40B4-BE49-F238E27FC236}">
                <a16:creationId xmlns:a16="http://schemas.microsoft.com/office/drawing/2014/main" id="{F870EC20-8940-B7FD-95EB-1D6ABE2139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F5850-24C5-B8A0-2D61-CD10DC292AD7}"/>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342276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18DA-9830-8A77-ADD5-2AA94F32E5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BB870C-BC8D-8EFB-7DA3-4821030AD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492CF6-3D33-3B99-EF54-826B25093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BA3FE7-1FA5-1312-22A6-DA8B6F93A166}"/>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6" name="Footer Placeholder 5">
            <a:extLst>
              <a:ext uri="{FF2B5EF4-FFF2-40B4-BE49-F238E27FC236}">
                <a16:creationId xmlns:a16="http://schemas.microsoft.com/office/drawing/2014/main" id="{D002C5E0-6E6B-532B-D094-97FC25076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749C0-F22A-3258-ED98-E75873A9CBB6}"/>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304779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FCD7-05FC-9562-A43E-066C646910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8AA6A3-C778-3E2D-505D-2B0538285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CF941D-BB58-5792-6699-82E854F58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BBAE28-FB56-ACCA-EB2F-B6F15C10B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5B0C48-4F50-69DB-C89D-0537EA5573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7CB300-66E3-DD41-D656-01994B406671}"/>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8" name="Footer Placeholder 7">
            <a:extLst>
              <a:ext uri="{FF2B5EF4-FFF2-40B4-BE49-F238E27FC236}">
                <a16:creationId xmlns:a16="http://schemas.microsoft.com/office/drawing/2014/main" id="{A99D1873-281F-1EDC-E325-B7BACC0E36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B96956-7F78-1F1E-3A8A-070C628FF476}"/>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251507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BB6E-8F2D-1DB7-1E3F-B41AE007BE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4470C2-D6A7-F90F-56BC-779FA8FE1987}"/>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4" name="Footer Placeholder 3">
            <a:extLst>
              <a:ext uri="{FF2B5EF4-FFF2-40B4-BE49-F238E27FC236}">
                <a16:creationId xmlns:a16="http://schemas.microsoft.com/office/drawing/2014/main" id="{47322BC6-49FC-F96E-2748-0B67B89CED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A30895-B269-648C-8894-C396E0F5507E}"/>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23196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FAA9DF-8A80-01B8-BDA9-4EB30BDD3BE0}"/>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3" name="Footer Placeholder 2">
            <a:extLst>
              <a:ext uri="{FF2B5EF4-FFF2-40B4-BE49-F238E27FC236}">
                <a16:creationId xmlns:a16="http://schemas.microsoft.com/office/drawing/2014/main" id="{B54193FA-22E1-6FD5-8B4C-194E00EFE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E2595-F1BB-C577-ECA1-6E8C85BDEBF3}"/>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184360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16BF-F85E-B6CD-5644-CEA4B07A2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66F987-413D-0CB8-98CF-D1C5F07AD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95F831-DD0F-721B-0C83-6EDDFE508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A3A1A-FD45-4271-F0BF-42F7D1BA343E}"/>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6" name="Footer Placeholder 5">
            <a:extLst>
              <a:ext uri="{FF2B5EF4-FFF2-40B4-BE49-F238E27FC236}">
                <a16:creationId xmlns:a16="http://schemas.microsoft.com/office/drawing/2014/main" id="{DD639D1A-C755-E9B6-1329-71EBF96D9E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8AAAE1-2288-305F-33BC-FAF4555C23CD}"/>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223931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F5BB-48B4-3994-9B8A-1EB412A26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5AAF3A-6E80-2C54-9457-C5C447A08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5FE68F-8B49-CF1B-0B51-CEF764450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32365-E79D-FCB4-FFB6-875C3A3A967D}"/>
              </a:ext>
            </a:extLst>
          </p:cNvPr>
          <p:cNvSpPr>
            <a:spLocks noGrp="1"/>
          </p:cNvSpPr>
          <p:nvPr>
            <p:ph type="dt" sz="half" idx="10"/>
          </p:nvPr>
        </p:nvSpPr>
        <p:spPr/>
        <p:txBody>
          <a:bodyPr/>
          <a:lstStyle/>
          <a:p>
            <a:fld id="{C8F2C381-8B7E-4384-9A0B-63DCB0600804}" type="datetimeFigureOut">
              <a:rPr lang="en-IN" smtClean="0"/>
              <a:t>27-11-2024</a:t>
            </a:fld>
            <a:endParaRPr lang="en-IN"/>
          </a:p>
        </p:txBody>
      </p:sp>
      <p:sp>
        <p:nvSpPr>
          <p:cNvPr id="6" name="Footer Placeholder 5">
            <a:extLst>
              <a:ext uri="{FF2B5EF4-FFF2-40B4-BE49-F238E27FC236}">
                <a16:creationId xmlns:a16="http://schemas.microsoft.com/office/drawing/2014/main" id="{C6A779CD-67E9-95A0-EDFD-A870C50277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B5476F-7871-BC8A-3CC6-A79CF3DD5D9B}"/>
              </a:ext>
            </a:extLst>
          </p:cNvPr>
          <p:cNvSpPr>
            <a:spLocks noGrp="1"/>
          </p:cNvSpPr>
          <p:nvPr>
            <p:ph type="sldNum" sz="quarter" idx="12"/>
          </p:nvPr>
        </p:nvSpPr>
        <p:spPr/>
        <p:txBody>
          <a:bodyPr/>
          <a:lstStyle/>
          <a:p>
            <a:fld id="{7CACE11D-9E0C-4158-BC00-32CFABD7D03A}" type="slidenum">
              <a:rPr lang="en-IN" smtClean="0"/>
              <a:t>‹#›</a:t>
            </a:fld>
            <a:endParaRPr lang="en-IN"/>
          </a:p>
        </p:txBody>
      </p:sp>
    </p:spTree>
    <p:extLst>
      <p:ext uri="{BB962C8B-B14F-4D97-AF65-F5344CB8AC3E}">
        <p14:creationId xmlns:p14="http://schemas.microsoft.com/office/powerpoint/2010/main" val="39119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18615-C2A0-3711-CEE7-57FC5785DC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59E457-3A7B-7CB7-8B62-AC67D2364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76B57-0EBC-4B35-6C97-B4A9EA511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2C381-8B7E-4384-9A0B-63DCB0600804}" type="datetimeFigureOut">
              <a:rPr lang="en-IN" smtClean="0"/>
              <a:t>27-11-2024</a:t>
            </a:fld>
            <a:endParaRPr lang="en-IN"/>
          </a:p>
        </p:txBody>
      </p:sp>
      <p:sp>
        <p:nvSpPr>
          <p:cNvPr id="5" name="Footer Placeholder 4">
            <a:extLst>
              <a:ext uri="{FF2B5EF4-FFF2-40B4-BE49-F238E27FC236}">
                <a16:creationId xmlns:a16="http://schemas.microsoft.com/office/drawing/2014/main" id="{B328D3D7-2CFE-369C-E037-05A46216E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008873-E474-36DC-9DE8-795F5C12F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CE11D-9E0C-4158-BC00-32CFABD7D03A}" type="slidenum">
              <a:rPr lang="en-IN" smtClean="0"/>
              <a:t>‹#›</a:t>
            </a:fld>
            <a:endParaRPr lang="en-IN"/>
          </a:p>
        </p:txBody>
      </p:sp>
    </p:spTree>
    <p:extLst>
      <p:ext uri="{BB962C8B-B14F-4D97-AF65-F5344CB8AC3E}">
        <p14:creationId xmlns:p14="http://schemas.microsoft.com/office/powerpoint/2010/main" val="1454875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81E5-0DF9-AC16-DD59-45545C7D2BC4}"/>
              </a:ext>
            </a:extLst>
          </p:cNvPr>
          <p:cNvSpPr>
            <a:spLocks noGrp="1"/>
          </p:cNvSpPr>
          <p:nvPr>
            <p:ph type="ctrTitle"/>
          </p:nvPr>
        </p:nvSpPr>
        <p:spPr/>
        <p:txBody>
          <a:bodyPr>
            <a:normAutofit/>
          </a:bodyPr>
          <a:lstStyle/>
          <a:p>
            <a:r>
              <a:rPr lang="en-IN" sz="4400" b="1" i="0" u="none" strike="noStrike" baseline="0" dirty="0">
                <a:effectLst>
                  <a:outerShdw blurRad="38100" dist="38100" dir="2700000" algn="tl">
                    <a:srgbClr val="000000">
                      <a:alpha val="43137"/>
                    </a:srgbClr>
                  </a:outerShdw>
                </a:effectLst>
                <a:latin typeface="Times New Roman" panose="02020603050405020304" pitchFamily="18" charset="0"/>
              </a:rPr>
              <a:t>Memory and Storage Management</a:t>
            </a:r>
            <a:endParaRPr lang="en-IN" sz="13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9113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AB7A-C580-E64C-A63B-B032C8F1972E}"/>
              </a:ext>
            </a:extLst>
          </p:cNvPr>
          <p:cNvSpPr>
            <a:spLocks noGrp="1"/>
          </p:cNvSpPr>
          <p:nvPr>
            <p:ph type="title"/>
          </p:nvPr>
        </p:nvSpPr>
        <p:spPr/>
        <p:txBody>
          <a:bodyPr>
            <a:normAutofit/>
          </a:bodyPr>
          <a:lstStyle/>
          <a:p>
            <a:pPr algn="just"/>
            <a:r>
              <a:rPr lang="en-US" sz="3200" b="1" i="0" dirty="0">
                <a:solidFill>
                  <a:srgbClr val="333333"/>
                </a:solidFill>
                <a:effectLst/>
                <a:highlight>
                  <a:srgbClr val="FFFFFF"/>
                </a:highlight>
                <a:latin typeface="inter-bold"/>
              </a:rPr>
              <a:t>Advantages of Single contiguous memory management schemes:</a:t>
            </a:r>
            <a:endParaRPr lang="en-IN" sz="3200" dirty="0"/>
          </a:p>
        </p:txBody>
      </p:sp>
      <p:sp>
        <p:nvSpPr>
          <p:cNvPr id="3" name="Content Placeholder 2">
            <a:extLst>
              <a:ext uri="{FF2B5EF4-FFF2-40B4-BE49-F238E27FC236}">
                <a16:creationId xmlns:a16="http://schemas.microsoft.com/office/drawing/2014/main" id="{BCC2897C-B5E5-FAF4-10A2-A95CDF12A626}"/>
              </a:ext>
            </a:extLst>
          </p:cNvPr>
          <p:cNvSpPr>
            <a:spLocks noGrp="1"/>
          </p:cNvSpPr>
          <p:nvPr>
            <p:ph idx="1"/>
          </p:nvPr>
        </p:nvSpPr>
        <p:spPr/>
        <p:txBody>
          <a:bodyPr/>
          <a:lstStyle/>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Simple to implement.</a:t>
            </a:r>
          </a:p>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Easy to manage and design.</a:t>
            </a:r>
          </a:p>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In a Single contiguous memory management scheme, once a process is loaded, it is given full processor's time, and no other processor will interrupt it.</a:t>
            </a:r>
          </a:p>
          <a:p>
            <a:endParaRPr lang="en-IN" dirty="0"/>
          </a:p>
        </p:txBody>
      </p:sp>
    </p:spTree>
    <p:extLst>
      <p:ext uri="{BB962C8B-B14F-4D97-AF65-F5344CB8AC3E}">
        <p14:creationId xmlns:p14="http://schemas.microsoft.com/office/powerpoint/2010/main" val="297027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DAB2-B050-DE79-4549-602B9ABD8169}"/>
              </a:ext>
            </a:extLst>
          </p:cNvPr>
          <p:cNvSpPr>
            <a:spLocks noGrp="1"/>
          </p:cNvSpPr>
          <p:nvPr>
            <p:ph type="title"/>
          </p:nvPr>
        </p:nvSpPr>
        <p:spPr/>
        <p:txBody>
          <a:bodyPr/>
          <a:lstStyle/>
          <a:p>
            <a:r>
              <a:rPr lang="en-US" b="1" i="0" dirty="0">
                <a:solidFill>
                  <a:srgbClr val="333333"/>
                </a:solidFill>
                <a:effectLst/>
                <a:highlight>
                  <a:srgbClr val="FFFFFF"/>
                </a:highlight>
                <a:latin typeface="inter-bold"/>
              </a:rPr>
              <a:t>Disadvantages of Single contiguous memory management schemes:</a:t>
            </a:r>
            <a:endParaRPr lang="en-IN" dirty="0"/>
          </a:p>
        </p:txBody>
      </p:sp>
      <p:sp>
        <p:nvSpPr>
          <p:cNvPr id="3" name="Content Placeholder 2">
            <a:extLst>
              <a:ext uri="{FF2B5EF4-FFF2-40B4-BE49-F238E27FC236}">
                <a16:creationId xmlns:a16="http://schemas.microsoft.com/office/drawing/2014/main" id="{71D27ADB-0D90-F6D2-07C6-CD5690E264CD}"/>
              </a:ext>
            </a:extLst>
          </p:cNvPr>
          <p:cNvSpPr>
            <a:spLocks noGrp="1"/>
          </p:cNvSpPr>
          <p:nvPr>
            <p:ph idx="1"/>
          </p:nvPr>
        </p:nvSpPr>
        <p:spPr/>
        <p:txBody>
          <a:bodyPr>
            <a:normAutofit fontScale="92500" lnSpcReduction="10000"/>
          </a:bodyPr>
          <a:lstStyle/>
          <a:p>
            <a:pPr algn="just">
              <a:lnSpc>
                <a:spcPct val="150000"/>
              </a:lnSpc>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Wastage of memory space due to unused memory as the process is unlikely to use all the available memory space.</a:t>
            </a:r>
          </a:p>
          <a:p>
            <a:pPr algn="just">
              <a:lnSpc>
                <a:spcPct val="150000"/>
              </a:lnSpc>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The CPU remains idle, waiting for the disk to load the binary image into the main memory.</a:t>
            </a:r>
          </a:p>
          <a:p>
            <a:pPr algn="just">
              <a:lnSpc>
                <a:spcPct val="150000"/>
              </a:lnSpc>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It can not be executed if the program is too large to fit the entire available main memory space.</a:t>
            </a:r>
          </a:p>
          <a:p>
            <a:pPr algn="just">
              <a:lnSpc>
                <a:spcPct val="150000"/>
              </a:lnSpc>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It does not support multiprogramming, i.e., it cannot handle multiple programs simultaneously.</a:t>
            </a:r>
          </a:p>
          <a:p>
            <a:endParaRPr lang="en-IN" dirty="0"/>
          </a:p>
        </p:txBody>
      </p:sp>
    </p:spTree>
    <p:extLst>
      <p:ext uri="{BB962C8B-B14F-4D97-AF65-F5344CB8AC3E}">
        <p14:creationId xmlns:p14="http://schemas.microsoft.com/office/powerpoint/2010/main" val="289623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9B30-4CD1-CAC0-AD7C-4230E007CD68}"/>
              </a:ext>
            </a:extLst>
          </p:cNvPr>
          <p:cNvSpPr>
            <a:spLocks noGrp="1"/>
          </p:cNvSpPr>
          <p:nvPr>
            <p:ph type="title"/>
          </p:nvPr>
        </p:nvSpPr>
        <p:spPr/>
        <p:txBody>
          <a:bodyPr/>
          <a:lstStyle/>
          <a:p>
            <a:r>
              <a:rPr lang="en-IN" b="0" i="0" dirty="0">
                <a:solidFill>
                  <a:srgbClr val="610B38"/>
                </a:solidFill>
                <a:effectLst/>
                <a:highlight>
                  <a:srgbClr val="FFFFFF"/>
                </a:highlight>
                <a:latin typeface="erdana"/>
              </a:rPr>
              <a:t>Multiple Partitioning:</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7E753FB5-CE43-DA38-C624-D567C4A2959F}"/>
              </a:ext>
            </a:extLst>
          </p:cNvPr>
          <p:cNvSpPr>
            <a:spLocks noGrp="1"/>
          </p:cNvSpPr>
          <p:nvPr>
            <p:ph idx="1"/>
          </p:nvPr>
        </p:nvSpPr>
        <p:spPr>
          <a:xfrm>
            <a:off x="838200" y="1825625"/>
            <a:ext cx="10515600" cy="4943310"/>
          </a:xfrm>
        </p:spPr>
        <p:txBody>
          <a:bodyPr>
            <a:normAutofit/>
          </a:bodyPr>
          <a:lstStyle/>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single Contiguous memory management scheme is inefficient as it limits computers to execute only one program at a time resulting in wastage in memory space and CPU time. The problem of inefficient CPU use can be overcome using multiprogramming that allows more than one program to run concurrently. To switch between two processes, the operating systems need to load both processes into the main memory. The operating system needs to divide the available main memory into multiple parts to load multiple processes into the main memory. Thus multiple processes can reside in the main memory simultaneously.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07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9B30-4CD1-CAC0-AD7C-4230E007CD6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Types of Multiple Partitioning </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753FB5-CE43-DA38-C624-D567C4A2959F}"/>
              </a:ext>
            </a:extLst>
          </p:cNvPr>
          <p:cNvSpPr>
            <a:spLocks noGrp="1"/>
          </p:cNvSpPr>
          <p:nvPr>
            <p:ph idx="1"/>
          </p:nvPr>
        </p:nvSpPr>
        <p:spPr/>
        <p:txBody>
          <a:bodyPr/>
          <a:lstStyle/>
          <a:p>
            <a:pPr algn="just"/>
            <a:r>
              <a:rPr lang="en-US" b="1" i="0" dirty="0">
                <a:solidFill>
                  <a:srgbClr val="333333"/>
                </a:solidFill>
                <a:effectLst/>
                <a:highlight>
                  <a:srgbClr val="FFFFFF"/>
                </a:highlight>
                <a:latin typeface="inter-bold"/>
              </a:rPr>
              <a:t>The multiple partitioning schemes can be of two types:</a:t>
            </a:r>
            <a:endParaRPr lang="en-US" b="0" i="0" dirty="0">
              <a:solidFill>
                <a:srgbClr val="333333"/>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Fixed Partitioning</a:t>
            </a:r>
          </a:p>
          <a:p>
            <a:pPr algn="just">
              <a:buFont typeface="Arial" panose="020B0604020202020204" pitchFamily="34" charset="0"/>
              <a:buChar char="•"/>
            </a:pPr>
            <a:r>
              <a:rPr lang="en-US" b="0" i="0" dirty="0">
                <a:solidFill>
                  <a:srgbClr val="000000"/>
                </a:solidFill>
                <a:effectLst/>
                <a:highlight>
                  <a:srgbClr val="FFFFFF"/>
                </a:highlight>
                <a:latin typeface="inter-regular"/>
              </a:rPr>
              <a:t>Dynamic Partitioning</a:t>
            </a:r>
          </a:p>
          <a:p>
            <a:endParaRPr lang="en-IN" dirty="0"/>
          </a:p>
        </p:txBody>
      </p:sp>
    </p:spTree>
    <p:extLst>
      <p:ext uri="{BB962C8B-B14F-4D97-AF65-F5344CB8AC3E}">
        <p14:creationId xmlns:p14="http://schemas.microsoft.com/office/powerpoint/2010/main" val="385598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9B30-4CD1-CAC0-AD7C-4230E007CD68}"/>
              </a:ext>
            </a:extLst>
          </p:cNvPr>
          <p:cNvSpPr>
            <a:spLocks noGrp="1"/>
          </p:cNvSpPr>
          <p:nvPr>
            <p:ph type="title"/>
          </p:nvPr>
        </p:nvSpPr>
        <p:spPr/>
        <p:txBody>
          <a:bodyPr/>
          <a:lstStyle/>
          <a:p>
            <a:r>
              <a:rPr lang="en-IN" b="0" i="0" dirty="0">
                <a:solidFill>
                  <a:srgbClr val="610B38"/>
                </a:solidFill>
                <a:effectLst/>
                <a:highlight>
                  <a:srgbClr val="FFFFFF"/>
                </a:highlight>
                <a:latin typeface="erdana"/>
              </a:rPr>
              <a:t>Fixed Partitioning</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7E753FB5-CE43-DA38-C624-D567C4A2959F}"/>
              </a:ext>
            </a:extLst>
          </p:cNvPr>
          <p:cNvSpPr>
            <a:spLocks noGrp="1"/>
          </p:cNvSpPr>
          <p:nvPr>
            <p:ph idx="1"/>
          </p:nvPr>
        </p:nvSpPr>
        <p:spPr>
          <a:xfrm>
            <a:off x="838200" y="1825625"/>
            <a:ext cx="10515600" cy="4800806"/>
          </a:xfrm>
        </p:spPr>
        <p:txBody>
          <a:bodyPr>
            <a:normAutofit fontScale="77500" lnSpcReduction="20000"/>
          </a:bodyPr>
          <a:lstStyle/>
          <a:p>
            <a:pPr algn="just">
              <a:lnSpc>
                <a:spcPct val="16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The earliest and one of the simplest techniques that can be used to load more than one process into the main memory is Fixed partitioning or Contiguous memory allocation.</a:t>
            </a:r>
          </a:p>
          <a:p>
            <a:pPr algn="just">
              <a:lnSpc>
                <a:spcPct val="16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In this technique, the main memory is divided into partitions of equal or different sizes. The operating system always resides in the first partition while the other partitions can be used to store user processes. The memory is assigned to the processes in a contiguous way.</a:t>
            </a:r>
          </a:p>
          <a:p>
            <a:pPr algn="just">
              <a:lnSpc>
                <a:spcPct val="16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In fixed partitioning,</a:t>
            </a:r>
          </a:p>
          <a:p>
            <a:pPr algn="just">
              <a:lnSpc>
                <a:spcPct val="160000"/>
              </a:lnSpc>
              <a:buFont typeface="+mj-lt"/>
              <a:buAutoNum type="arabicPeriod"/>
            </a:pPr>
            <a:r>
              <a:rPr lang="en-US" sz="2600" b="0" i="0" dirty="0">
                <a:solidFill>
                  <a:srgbClr val="000000"/>
                </a:solidFill>
                <a:effectLst/>
                <a:highlight>
                  <a:srgbClr val="FFFFFF"/>
                </a:highlight>
                <a:latin typeface="Times New Roman" panose="02020603050405020304" pitchFamily="18" charset="0"/>
                <a:cs typeface="Times New Roman" panose="02020603050405020304" pitchFamily="18" charset="0"/>
              </a:rPr>
              <a:t>The partitions cannot overlap.</a:t>
            </a:r>
          </a:p>
          <a:p>
            <a:pPr algn="just">
              <a:lnSpc>
                <a:spcPct val="160000"/>
              </a:lnSpc>
              <a:buFont typeface="+mj-lt"/>
              <a:buAutoNum type="arabicPeriod"/>
            </a:pPr>
            <a:r>
              <a:rPr lang="en-US" sz="2600" b="0" i="0" dirty="0">
                <a:solidFill>
                  <a:srgbClr val="000000"/>
                </a:solidFill>
                <a:effectLst/>
                <a:highlight>
                  <a:srgbClr val="FFFFFF"/>
                </a:highlight>
                <a:latin typeface="Times New Roman" panose="02020603050405020304" pitchFamily="18" charset="0"/>
                <a:cs typeface="Times New Roman" panose="02020603050405020304" pitchFamily="18" charset="0"/>
              </a:rPr>
              <a:t>A process must be contiguously present in a partition for the execution.</a:t>
            </a:r>
          </a:p>
          <a:p>
            <a:pPr algn="just">
              <a:lnSpc>
                <a:spcPct val="160000"/>
              </a:lnSpc>
            </a:pPr>
            <a:r>
              <a:rPr lang="en-US" sz="2600" b="1" i="0" u="sng" dirty="0">
                <a:effectLst/>
                <a:highlight>
                  <a:srgbClr val="FFFFFF"/>
                </a:highlight>
                <a:latin typeface="Times New Roman" panose="02020603050405020304" pitchFamily="18" charset="0"/>
                <a:cs typeface="Times New Roman" panose="02020603050405020304" pitchFamily="18" charset="0"/>
              </a:rPr>
              <a:t>There are various cons of using this technique.</a:t>
            </a:r>
          </a:p>
          <a:p>
            <a:endParaRPr lang="en-IN" dirty="0"/>
          </a:p>
        </p:txBody>
      </p:sp>
    </p:spTree>
    <p:extLst>
      <p:ext uri="{BB962C8B-B14F-4D97-AF65-F5344CB8AC3E}">
        <p14:creationId xmlns:p14="http://schemas.microsoft.com/office/powerpoint/2010/main" val="117210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9B30-4CD1-CAC0-AD7C-4230E007CD68}"/>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Fragmentation </a:t>
            </a:r>
            <a:r>
              <a:rPr lang="en-US" sz="1800" b="1" dirty="0">
                <a:solidFill>
                  <a:srgbClr val="FF0000"/>
                </a:solidFill>
                <a:effectLst>
                  <a:outerShdw blurRad="38100" dist="38100" dir="2700000" algn="tl">
                    <a:srgbClr val="000000">
                      <a:alpha val="43137"/>
                    </a:srgbClr>
                  </a:outerShdw>
                </a:effectLst>
              </a:rPr>
              <a:t>[</a:t>
            </a:r>
            <a:r>
              <a:rPr lang="en-US" sz="1800" b="1" i="0" u="sng" dirty="0">
                <a:solidFill>
                  <a:srgbClr val="FF0000"/>
                </a:solidFill>
                <a:effectLst/>
                <a:highlight>
                  <a:srgbClr val="FFFFFF"/>
                </a:highlight>
                <a:latin typeface="Times New Roman" panose="02020603050405020304" pitchFamily="18" charset="0"/>
                <a:cs typeface="Times New Roman" panose="02020603050405020304" pitchFamily="18" charset="0"/>
              </a:rPr>
              <a:t>There are various cons of using this technique.]</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753FB5-CE43-DA38-C624-D567C4A2959F}"/>
              </a:ext>
            </a:extLst>
          </p:cNvPr>
          <p:cNvSpPr>
            <a:spLocks noGrp="1"/>
          </p:cNvSpPr>
          <p:nvPr>
            <p:ph idx="1"/>
          </p:nvPr>
        </p:nvSpPr>
        <p:spPr/>
        <p:txBody>
          <a:bodyPr/>
          <a:lstStyle/>
          <a:p>
            <a:pPr marL="0" indent="0" algn="just">
              <a:buNone/>
            </a:pPr>
            <a:r>
              <a:rPr lang="en-US" b="1" i="0" dirty="0">
                <a:solidFill>
                  <a:srgbClr val="333333"/>
                </a:solidFill>
                <a:effectLst/>
                <a:highlight>
                  <a:srgbClr val="FFFFFF"/>
                </a:highlight>
                <a:latin typeface="inter-bold"/>
              </a:rPr>
              <a:t>1. Internal Fragmentation</a:t>
            </a:r>
            <a:endParaRPr lang="en-US" b="0" i="0" dirty="0">
              <a:solidFill>
                <a:srgbClr val="333333"/>
              </a:solidFill>
              <a:effectLst/>
              <a:highlight>
                <a:srgbClr val="FFFFFF"/>
              </a:highlight>
              <a:latin typeface="inter-regular"/>
            </a:endParaRP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If the size of the process is lesser then the total size of the partition then some size of the partition get wasted and remain unused. This is wastage of the memory and called internal fragmentation.</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As shown in the image below, the 4 MB partition is used to load only 3 MB process and the remaining 1 MB got wasted.</a:t>
            </a:r>
          </a:p>
          <a:p>
            <a:endParaRPr lang="en-IN" dirty="0"/>
          </a:p>
        </p:txBody>
      </p:sp>
    </p:spTree>
    <p:extLst>
      <p:ext uri="{BB962C8B-B14F-4D97-AF65-F5344CB8AC3E}">
        <p14:creationId xmlns:p14="http://schemas.microsoft.com/office/powerpoint/2010/main" val="353779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9B30-4CD1-CAC0-AD7C-4230E007CD6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Fragmentation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753FB5-CE43-DA38-C624-D567C4A2959F}"/>
              </a:ext>
            </a:extLst>
          </p:cNvPr>
          <p:cNvSpPr>
            <a:spLocks noGrp="1"/>
          </p:cNvSpPr>
          <p:nvPr>
            <p:ph idx="1"/>
          </p:nvPr>
        </p:nvSpPr>
        <p:spPr/>
        <p:txBody>
          <a:bodyPr/>
          <a:lstStyle/>
          <a:p>
            <a:pPr marL="0" indent="0" algn="just">
              <a:buNone/>
            </a:pPr>
            <a:r>
              <a:rPr lang="en-US" b="1" i="0" dirty="0">
                <a:solidFill>
                  <a:srgbClr val="333333"/>
                </a:solidFill>
                <a:effectLst/>
                <a:highlight>
                  <a:srgbClr val="FFFFFF"/>
                </a:highlight>
                <a:latin typeface="inter-bold"/>
              </a:rPr>
              <a:t>2. External Fragmentation</a:t>
            </a:r>
            <a:endParaRPr lang="en-US" b="0" i="0" dirty="0">
              <a:solidFill>
                <a:srgbClr val="333333"/>
              </a:solidFill>
              <a:effectLst/>
              <a:highlight>
                <a:srgbClr val="FFFFFF"/>
              </a:highlight>
              <a:latin typeface="inter-regular"/>
            </a:endParaRP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total unused space of various partitions cannot be used to load the processes even though there is space available but not in the contiguous form.</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As shown in the example below, the remaining 1 MB space of each partition cannot be used as a unit to store a 4 MB process. Even though sufficient space is available to load the process, the process will not be loaded.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182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9B30-4CD1-CAC0-AD7C-4230E007CD68}"/>
              </a:ext>
            </a:extLst>
          </p:cNvPr>
          <p:cNvSpPr>
            <a:spLocks noGrp="1"/>
          </p:cNvSpPr>
          <p:nvPr>
            <p:ph type="title"/>
          </p:nvPr>
        </p:nvSpPr>
        <p:spPr/>
        <p:txBody>
          <a:bodyPr>
            <a:normAutofit/>
          </a:bodyPr>
          <a:lstStyle/>
          <a:p>
            <a:r>
              <a:rPr lang="en-US" sz="4400" b="1" i="0" u="sng" dirty="0">
                <a:effectLst/>
                <a:highlight>
                  <a:srgbClr val="FFFFFF"/>
                </a:highlight>
                <a:latin typeface="Times New Roman" panose="02020603050405020304" pitchFamily="18" charset="0"/>
                <a:cs typeface="Times New Roman" panose="02020603050405020304" pitchFamily="18" charset="0"/>
              </a:rPr>
              <a:t>Other cons of using this technique</a:t>
            </a:r>
            <a:br>
              <a:rPr lang="en-US" sz="4400" b="1" i="0" u="sng" dirty="0">
                <a:effectLst/>
                <a:highlight>
                  <a:srgbClr val="FFFFFF"/>
                </a:highligh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753FB5-CE43-DA38-C624-D567C4A2959F}"/>
              </a:ext>
            </a:extLst>
          </p:cNvPr>
          <p:cNvSpPr>
            <a:spLocks noGrp="1"/>
          </p:cNvSpPr>
          <p:nvPr>
            <p:ph idx="1"/>
          </p:nvPr>
        </p:nvSpPr>
        <p:spPr>
          <a:xfrm>
            <a:off x="838200" y="1825625"/>
            <a:ext cx="10515600" cy="4777056"/>
          </a:xfrm>
        </p:spPr>
        <p:txBody>
          <a:bodyPr>
            <a:normAutofit fontScale="92500" lnSpcReduction="10000"/>
          </a:bodyPr>
          <a:lstStyle/>
          <a:p>
            <a:pPr marL="0" indent="0" algn="just">
              <a:lnSpc>
                <a:spcPct val="150000"/>
              </a:lnSpc>
              <a:buNone/>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3. Limitation on the size of the process</a:t>
            </a:r>
            <a:endPar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If the process size is larger than the size of maximum sized partition then that process cannot be loaded into the memory. Therefore, a limitation can be imposed on the process size that is it cannot be larger than the size of the largest partition.</a:t>
            </a:r>
          </a:p>
          <a:p>
            <a:pPr marL="0" indent="0" algn="just">
              <a:lnSpc>
                <a:spcPct val="150000"/>
              </a:lnSpc>
              <a:buNone/>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4. Degree of multiprogramming is less</a:t>
            </a:r>
            <a:endPar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By Degree of multi programming, we simply mean the maximum number of processes that can be loaded into the memory at the same time. In fixed partitioning, the degree of multiprogramming is fixed and very less due to the fact that the size of the partition cannot be varied according to the size of processes.</a:t>
            </a:r>
          </a:p>
          <a:p>
            <a:endParaRPr lang="en-IN" dirty="0"/>
          </a:p>
        </p:txBody>
      </p:sp>
    </p:spTree>
    <p:extLst>
      <p:ext uri="{BB962C8B-B14F-4D97-AF65-F5344CB8AC3E}">
        <p14:creationId xmlns:p14="http://schemas.microsoft.com/office/powerpoint/2010/main" val="377058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9B30-4CD1-CAC0-AD7C-4230E007CD6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Example</a:t>
            </a:r>
            <a:endParaRPr lang="en-IN" b="1" dirty="0">
              <a:effectLst>
                <a:outerShdw blurRad="38100" dist="38100" dir="2700000" algn="tl">
                  <a:srgbClr val="000000">
                    <a:alpha val="43137"/>
                  </a:srgbClr>
                </a:outerShdw>
              </a:effectLst>
            </a:endParaRPr>
          </a:p>
        </p:txBody>
      </p:sp>
      <p:pic>
        <p:nvPicPr>
          <p:cNvPr id="4098" name="Picture 2" descr="os Fixed Partitioning">
            <a:extLst>
              <a:ext uri="{FF2B5EF4-FFF2-40B4-BE49-F238E27FC236}">
                <a16:creationId xmlns:a16="http://schemas.microsoft.com/office/drawing/2014/main" id="{EECD8290-B5E7-6EE2-B07D-0784D776F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33" y="2049792"/>
            <a:ext cx="7124700"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91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D321-8394-FA52-20E0-7783802A0AE9}"/>
              </a:ext>
            </a:extLst>
          </p:cNvPr>
          <p:cNvSpPr>
            <a:spLocks noGrp="1"/>
          </p:cNvSpPr>
          <p:nvPr>
            <p:ph type="title"/>
          </p:nvPr>
        </p:nvSpPr>
        <p:spPr/>
        <p:txBody>
          <a:bodyPr/>
          <a:lstStyle/>
          <a:p>
            <a:r>
              <a:rPr lang="en-IN" b="0" i="0" dirty="0">
                <a:solidFill>
                  <a:srgbClr val="610B38"/>
                </a:solidFill>
                <a:effectLst/>
                <a:highlight>
                  <a:srgbClr val="FFFFFF"/>
                </a:highlight>
                <a:latin typeface="erdana"/>
              </a:rPr>
              <a:t>Dynamic Partitioning</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26971F69-B295-4AA9-CB90-674CE62C29AE}"/>
              </a:ext>
            </a:extLst>
          </p:cNvPr>
          <p:cNvSpPr>
            <a:spLocks noGrp="1"/>
          </p:cNvSpPr>
          <p:nvPr>
            <p:ph idx="1"/>
          </p:nvPr>
        </p:nvSpPr>
        <p:spPr>
          <a:xfrm>
            <a:off x="838200" y="1825624"/>
            <a:ext cx="10515600" cy="5667706"/>
          </a:xfrm>
        </p:spPr>
        <p:txBody>
          <a:bodyPr>
            <a:normAutofit/>
          </a:bodyPr>
          <a:lstStyle/>
          <a:p>
            <a:pPr algn="just">
              <a:lnSpc>
                <a:spcPct val="16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Dynamic partitioning tries to overcome the problems caused by fixed partitioning. In this technique, the partition size is not declared initially. It is declared at the time of process loading.</a:t>
            </a:r>
          </a:p>
          <a:p>
            <a:pPr algn="just">
              <a:lnSpc>
                <a:spcPct val="16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first partition is reserved for the operating system. The remaining space is divided into parts. The size of each partition will be equal to the size of the process. The partition size varies according to the need of the process so that internal fragmentation can be avoided.</a:t>
            </a:r>
          </a:p>
          <a:p>
            <a:pPr marL="0" indent="0">
              <a:lnSpc>
                <a:spcPct val="160000"/>
              </a:lnSpc>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51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FCDB-F8CE-F228-5256-C911D6384EFD}"/>
              </a:ext>
            </a:extLst>
          </p:cNvPr>
          <p:cNvSpPr>
            <a:spLocks noGrp="1"/>
          </p:cNvSpPr>
          <p:nvPr>
            <p:ph type="title"/>
          </p:nvPr>
        </p:nvSpPr>
        <p:spPr/>
        <p:txBody>
          <a:bodyPr/>
          <a:lstStyle/>
          <a:p>
            <a:r>
              <a:rPr lang="en-IN" b="0" i="0" dirty="0">
                <a:solidFill>
                  <a:srgbClr val="610B38"/>
                </a:solidFill>
                <a:effectLst/>
                <a:highlight>
                  <a:srgbClr val="FFFFFF"/>
                </a:highlight>
                <a:latin typeface="erdana"/>
              </a:rPr>
              <a:t>What is Memory?</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A9E09501-152E-4869-BFD6-A530279DE782}"/>
              </a:ext>
            </a:extLst>
          </p:cNvPr>
          <p:cNvSpPr>
            <a:spLocks noGrp="1"/>
          </p:cNvSpPr>
          <p:nvPr>
            <p:ph idx="1"/>
          </p:nvPr>
        </p:nvSpPr>
        <p:spPr/>
        <p:txBody>
          <a:bodyPr/>
          <a:lstStyle/>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Computer memory can be defined as a collection of some data represented in the binary format. On the basis of various functions, memory can be classified into various categories. </a:t>
            </a:r>
          </a:p>
          <a:p>
            <a:pPr algn="just">
              <a:lnSpc>
                <a:spcPct val="150000"/>
              </a:lnSpc>
            </a:pPr>
            <a:endPar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 computer device that is capable to store any information or data temporally or permanently, is called storage device.</a:t>
            </a:r>
          </a:p>
          <a:p>
            <a:endParaRPr lang="en-IN" dirty="0"/>
          </a:p>
        </p:txBody>
      </p:sp>
    </p:spTree>
    <p:extLst>
      <p:ext uri="{BB962C8B-B14F-4D97-AF65-F5344CB8AC3E}">
        <p14:creationId xmlns:p14="http://schemas.microsoft.com/office/powerpoint/2010/main" val="2389945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D321-8394-FA52-20E0-7783802A0AE9}"/>
              </a:ext>
            </a:extLst>
          </p:cNvPr>
          <p:cNvSpPr>
            <a:spLocks noGrp="1"/>
          </p:cNvSpPr>
          <p:nvPr>
            <p:ph type="title"/>
          </p:nvPr>
        </p:nvSpPr>
        <p:spPr/>
        <p:txBody>
          <a:bodyPr/>
          <a:lstStyle/>
          <a:p>
            <a:r>
              <a:rPr lang="en-IN" b="0" i="0" dirty="0">
                <a:solidFill>
                  <a:srgbClr val="610B38"/>
                </a:solidFill>
                <a:effectLst/>
                <a:highlight>
                  <a:srgbClr val="FFFFFF"/>
                </a:highlight>
                <a:latin typeface="erdana"/>
              </a:rPr>
              <a:t>Dynamic Partitioning</a:t>
            </a:r>
            <a:br>
              <a:rPr lang="en-IN" b="0" i="0" dirty="0">
                <a:solidFill>
                  <a:srgbClr val="610B38"/>
                </a:solidFill>
                <a:effectLst/>
                <a:highlight>
                  <a:srgbClr val="FFFFFF"/>
                </a:highlight>
                <a:latin typeface="erdana"/>
              </a:rPr>
            </a:br>
            <a:endParaRPr lang="en-IN" dirty="0"/>
          </a:p>
        </p:txBody>
      </p:sp>
      <p:pic>
        <p:nvPicPr>
          <p:cNvPr id="5122" name="Picture 2" descr="os Dynamic Partitioning">
            <a:extLst>
              <a:ext uri="{FF2B5EF4-FFF2-40B4-BE49-F238E27FC236}">
                <a16:creationId xmlns:a16="http://schemas.microsoft.com/office/drawing/2014/main" id="{64F7C5A9-D49A-1CC1-63DE-498EAA674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468" y="1809576"/>
            <a:ext cx="7571202" cy="484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4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F35A-BC80-0297-DB4D-3F8CA8AA8CB4}"/>
              </a:ext>
            </a:extLst>
          </p:cNvPr>
          <p:cNvSpPr>
            <a:spLocks noGrp="1"/>
          </p:cNvSpPr>
          <p:nvPr>
            <p:ph type="title"/>
          </p:nvPr>
        </p:nvSpPr>
        <p:spPr/>
        <p:txBody>
          <a:bodyPr>
            <a:normAutofit fontScale="90000"/>
          </a:bodyPr>
          <a:lstStyle/>
          <a:p>
            <a:r>
              <a:rPr lang="en-US" b="0" i="0" dirty="0">
                <a:solidFill>
                  <a:srgbClr val="610B38"/>
                </a:solidFill>
                <a:effectLst/>
                <a:highlight>
                  <a:srgbClr val="FFFFFF"/>
                </a:highlight>
                <a:latin typeface="erdana"/>
              </a:rPr>
              <a:t>Advantages of Dynamic Partitioning over fixed partitioning</a:t>
            </a:r>
            <a:br>
              <a:rPr lang="en-US"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92EDD859-C93D-82B1-A4C6-7DDE8F93604F}"/>
              </a:ext>
            </a:extLst>
          </p:cNvPr>
          <p:cNvSpPr>
            <a:spLocks noGrp="1"/>
          </p:cNvSpPr>
          <p:nvPr>
            <p:ph idx="1"/>
          </p:nvPr>
        </p:nvSpPr>
        <p:spPr>
          <a:xfrm>
            <a:off x="838200" y="1567543"/>
            <a:ext cx="11084626" cy="5486400"/>
          </a:xfrm>
        </p:spPr>
        <p:txBody>
          <a:bodyPr>
            <a:normAutofit fontScale="40000" lnSpcReduction="20000"/>
          </a:bodyPr>
          <a:lstStyle/>
          <a:p>
            <a:pPr marL="0" indent="0" algn="just">
              <a:lnSpc>
                <a:spcPct val="170000"/>
              </a:lnSpc>
              <a:buNone/>
            </a:pPr>
            <a:r>
              <a:rPr lang="en-US" sz="4500" b="1" i="0" dirty="0">
                <a:solidFill>
                  <a:srgbClr val="610B4B"/>
                </a:solidFill>
                <a:effectLst/>
                <a:highlight>
                  <a:srgbClr val="FFFFFF"/>
                </a:highlight>
                <a:latin typeface="Times New Roman" panose="02020603050405020304" pitchFamily="18" charset="0"/>
                <a:cs typeface="Times New Roman" panose="02020603050405020304" pitchFamily="18" charset="0"/>
              </a:rPr>
              <a:t>1. No Internal Fragmentation</a:t>
            </a:r>
          </a:p>
          <a:p>
            <a:pPr algn="just">
              <a:lnSpc>
                <a:spcPct val="170000"/>
              </a:lnSpc>
            </a:pPr>
            <a:r>
              <a:rPr lang="en-US" sz="4500" b="0" i="0" dirty="0">
                <a:solidFill>
                  <a:srgbClr val="333333"/>
                </a:solidFill>
                <a:effectLst/>
                <a:highlight>
                  <a:srgbClr val="FFFFFF"/>
                </a:highlight>
                <a:latin typeface="Times New Roman" panose="02020603050405020304" pitchFamily="18" charset="0"/>
                <a:cs typeface="Times New Roman" panose="02020603050405020304" pitchFamily="18" charset="0"/>
              </a:rPr>
              <a:t>Given the fact that the partitions in dynamic partitioning are created according to the need of the process, It is clear that there will not be any internal fragmentation because there will not be any unused remaining space in the partition.</a:t>
            </a:r>
          </a:p>
          <a:p>
            <a:pPr marL="0" indent="0" algn="just">
              <a:lnSpc>
                <a:spcPct val="170000"/>
              </a:lnSpc>
              <a:buNone/>
            </a:pPr>
            <a:r>
              <a:rPr lang="en-US" sz="4500" b="1" i="0" dirty="0">
                <a:solidFill>
                  <a:srgbClr val="610B4B"/>
                </a:solidFill>
                <a:effectLst/>
                <a:highlight>
                  <a:srgbClr val="FFFFFF"/>
                </a:highlight>
                <a:latin typeface="Times New Roman" panose="02020603050405020304" pitchFamily="18" charset="0"/>
                <a:cs typeface="Times New Roman" panose="02020603050405020304" pitchFamily="18" charset="0"/>
              </a:rPr>
              <a:t>2. No Limitation on the size of the process</a:t>
            </a:r>
          </a:p>
          <a:p>
            <a:pPr algn="just">
              <a:lnSpc>
                <a:spcPct val="170000"/>
              </a:lnSpc>
            </a:pPr>
            <a:r>
              <a:rPr lang="en-US" sz="4500" b="0" i="0" dirty="0">
                <a:solidFill>
                  <a:srgbClr val="333333"/>
                </a:solidFill>
                <a:effectLst/>
                <a:highlight>
                  <a:srgbClr val="FFFFFF"/>
                </a:highlight>
                <a:latin typeface="Times New Roman" panose="02020603050405020304" pitchFamily="18" charset="0"/>
                <a:cs typeface="Times New Roman" panose="02020603050405020304" pitchFamily="18" charset="0"/>
              </a:rPr>
              <a:t>In Fixed partitioning, the process with the size greater than the size of the largest partition could not be executed due to the lack of sufficient contiguous memory. Here, In Dynamic partitioning, the process size can't be restricted since the partition size is decided according to the process size.</a:t>
            </a:r>
          </a:p>
          <a:p>
            <a:pPr marL="0" indent="0" algn="just">
              <a:lnSpc>
                <a:spcPct val="170000"/>
              </a:lnSpc>
              <a:buNone/>
            </a:pPr>
            <a:r>
              <a:rPr lang="en-US" sz="4500" b="1" i="0" dirty="0">
                <a:solidFill>
                  <a:srgbClr val="610B4B"/>
                </a:solidFill>
                <a:effectLst/>
                <a:highlight>
                  <a:srgbClr val="FFFFFF"/>
                </a:highlight>
                <a:latin typeface="Times New Roman" panose="02020603050405020304" pitchFamily="18" charset="0"/>
                <a:cs typeface="Times New Roman" panose="02020603050405020304" pitchFamily="18" charset="0"/>
              </a:rPr>
              <a:t>3. Degree of multiprogramming is dynamic</a:t>
            </a:r>
          </a:p>
          <a:p>
            <a:pPr algn="just">
              <a:lnSpc>
                <a:spcPct val="170000"/>
              </a:lnSpc>
            </a:pPr>
            <a:r>
              <a:rPr lang="en-US" sz="4500" b="0" i="0" dirty="0">
                <a:solidFill>
                  <a:srgbClr val="333333"/>
                </a:solidFill>
                <a:effectLst/>
                <a:highlight>
                  <a:srgbClr val="FFFFFF"/>
                </a:highlight>
                <a:latin typeface="Times New Roman" panose="02020603050405020304" pitchFamily="18" charset="0"/>
                <a:cs typeface="Times New Roman" panose="02020603050405020304" pitchFamily="18" charset="0"/>
              </a:rPr>
              <a:t>Due to the absence of internal fragmentation, there will not be any unused space in the partition hence more processes can be loaded in the memory at the same time.</a:t>
            </a:r>
          </a:p>
          <a:p>
            <a:pPr algn="just">
              <a:lnSpc>
                <a:spcPct val="170000"/>
              </a:lnSpc>
            </a:pPr>
            <a:endParaRPr lang="en-US" sz="45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876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F35A-BC80-0297-DB4D-3F8CA8AA8CB4}"/>
              </a:ext>
            </a:extLst>
          </p:cNvPr>
          <p:cNvSpPr>
            <a:spLocks noGrp="1"/>
          </p:cNvSpPr>
          <p:nvPr>
            <p:ph type="title"/>
          </p:nvPr>
        </p:nvSpPr>
        <p:spPr/>
        <p:txBody>
          <a:bodyPr/>
          <a:lstStyle/>
          <a:p>
            <a:r>
              <a:rPr lang="en-IN" b="0" i="0" dirty="0">
                <a:solidFill>
                  <a:srgbClr val="610B38"/>
                </a:solidFill>
                <a:effectLst/>
                <a:highlight>
                  <a:srgbClr val="FFFFFF"/>
                </a:highlight>
                <a:latin typeface="erdana"/>
              </a:rPr>
              <a:t>Disadvantages of dynamic partitioning</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92EDD859-C93D-82B1-A4C6-7DDE8F93604F}"/>
              </a:ext>
            </a:extLst>
          </p:cNvPr>
          <p:cNvSpPr>
            <a:spLocks noGrp="1"/>
          </p:cNvSpPr>
          <p:nvPr>
            <p:ph idx="1"/>
          </p:nvPr>
        </p:nvSpPr>
        <p:spPr/>
        <p:txBody>
          <a:bodyPr>
            <a:normAutofit fontScale="62500" lnSpcReduction="20000"/>
          </a:bodyPr>
          <a:lstStyle/>
          <a:p>
            <a:pPr algn="just"/>
            <a:r>
              <a:rPr lang="en-US" b="1" i="0" dirty="0">
                <a:solidFill>
                  <a:srgbClr val="610B4B"/>
                </a:solidFill>
                <a:effectLst/>
                <a:highlight>
                  <a:srgbClr val="FFFFFF"/>
                </a:highlight>
                <a:latin typeface="erdana"/>
              </a:rPr>
              <a:t>External Fragmentation</a:t>
            </a:r>
          </a:p>
          <a:p>
            <a:pPr algn="just">
              <a:lnSpc>
                <a:spcPct val="20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Absence of internal fragmentation doesn't mean that there will not be external fragmentation.</a:t>
            </a:r>
          </a:p>
          <a:p>
            <a:pPr algn="just">
              <a:lnSpc>
                <a:spcPct val="20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Let's consider three processes P1 (1 MB) and P2 (3 MB) and P3 (1 MB) are being loaded in the respective partitions of the main memory.</a:t>
            </a:r>
          </a:p>
          <a:p>
            <a:pPr algn="just">
              <a:lnSpc>
                <a:spcPct val="20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After some time P1 and P3 got completed and their assigned space is freed. Now there are two unused partitions (1 MB and 1 MB) available in the main memory but they cannot be used to load a 2 MB process in the memory since they are not contiguously located.</a:t>
            </a:r>
          </a:p>
          <a:p>
            <a:pPr algn="just">
              <a:lnSpc>
                <a:spcPct val="20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The rule says that the process must be contiguously present in the main memory to get executed. We need to change this rule to avoid external fragmentation.</a:t>
            </a:r>
          </a:p>
          <a:p>
            <a:endParaRPr lang="en-IN" dirty="0"/>
          </a:p>
        </p:txBody>
      </p:sp>
    </p:spTree>
    <p:extLst>
      <p:ext uri="{BB962C8B-B14F-4D97-AF65-F5344CB8AC3E}">
        <p14:creationId xmlns:p14="http://schemas.microsoft.com/office/powerpoint/2010/main" val="150792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F35A-BC80-0297-DB4D-3F8CA8AA8CB4}"/>
              </a:ext>
            </a:extLst>
          </p:cNvPr>
          <p:cNvSpPr>
            <a:spLocks noGrp="1"/>
          </p:cNvSpPr>
          <p:nvPr>
            <p:ph type="title"/>
          </p:nvPr>
        </p:nvSpPr>
        <p:spPr/>
        <p:txBody>
          <a:bodyPr/>
          <a:lstStyle/>
          <a:p>
            <a:r>
              <a:rPr lang="en-US" b="1" dirty="0"/>
              <a:t>Example</a:t>
            </a:r>
            <a:endParaRPr lang="en-IN" b="1" dirty="0"/>
          </a:p>
        </p:txBody>
      </p:sp>
      <p:pic>
        <p:nvPicPr>
          <p:cNvPr id="6146" name="Picture 2" descr="os Dynamic Partitioning External Fragmentation">
            <a:extLst>
              <a:ext uri="{FF2B5EF4-FFF2-40B4-BE49-F238E27FC236}">
                <a16:creationId xmlns:a16="http://schemas.microsoft.com/office/drawing/2014/main" id="{A2DB8E9C-BECF-952D-7DEF-13519EFA2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42" y="802698"/>
            <a:ext cx="721995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782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7EA7-E87B-828C-3A58-4C56E39CE0ED}"/>
              </a:ext>
            </a:extLst>
          </p:cNvPr>
          <p:cNvSpPr>
            <a:spLocks noGrp="1"/>
          </p:cNvSpPr>
          <p:nvPr>
            <p:ph type="title"/>
          </p:nvPr>
        </p:nvSpPr>
        <p:spPr/>
        <p:txBody>
          <a:bodyPr>
            <a:normAutofit fontScale="90000"/>
          </a:bodyPr>
          <a:lstStyle/>
          <a:p>
            <a:r>
              <a:rPr lang="en-IN" b="0" i="0" dirty="0">
                <a:solidFill>
                  <a:srgbClr val="610B4B"/>
                </a:solidFill>
                <a:effectLst/>
                <a:highlight>
                  <a:srgbClr val="FFFFFF"/>
                </a:highlight>
                <a:latin typeface="erdana"/>
              </a:rPr>
              <a:t>Techniques for Contiguous Memory Allocation Input Queues</a:t>
            </a:r>
            <a:br>
              <a:rPr lang="en-IN" b="0" i="0" dirty="0">
                <a:solidFill>
                  <a:srgbClr val="610B4B"/>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CB18946C-E72D-5F5F-7A56-1F291C11ABD0}"/>
              </a:ext>
            </a:extLst>
          </p:cNvPr>
          <p:cNvSpPr>
            <a:spLocks noGrp="1"/>
          </p:cNvSpPr>
          <p:nvPr>
            <p:ph idx="1"/>
          </p:nvPr>
        </p:nvSpPr>
        <p:spPr/>
        <p:txBody>
          <a:bodyPr>
            <a:normAutofit/>
          </a:bodyPr>
          <a:lstStyle/>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Continuous blocks of memory assigned to processes cause the main memory to always be full. A procedure, however, leaves behind an empty block termed as a hole after it is finished. A new procedure could potentially be implemented in this area. As a result, there are processes and holes in the main memory, and each one of these holes might be assigned to a new process that comes in.</a:t>
            </a:r>
          </a:p>
          <a:p>
            <a:pPr algn="just">
              <a:lnSpc>
                <a:spcPct val="150000"/>
              </a:lnSpc>
            </a:pPr>
            <a:r>
              <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rPr>
              <a:t>First-Fit</a:t>
            </a:r>
            <a:endPar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This is a fairly straightforward technique where we start at the beginning and assign the first hole, which is large enough to meet the needs of the process. The first-fit technique can also be applied so that we can pick up where we left off in our previous search for the first-fit hole.</a:t>
            </a:r>
          </a:p>
          <a:p>
            <a:endParaRPr lang="en-IN" dirty="0"/>
          </a:p>
        </p:txBody>
      </p:sp>
    </p:spTree>
    <p:extLst>
      <p:ext uri="{BB962C8B-B14F-4D97-AF65-F5344CB8AC3E}">
        <p14:creationId xmlns:p14="http://schemas.microsoft.com/office/powerpoint/2010/main" val="303131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7EA7-E87B-828C-3A58-4C56E39CE0ED}"/>
              </a:ext>
            </a:extLst>
          </p:cNvPr>
          <p:cNvSpPr>
            <a:spLocks noGrp="1"/>
          </p:cNvSpPr>
          <p:nvPr>
            <p:ph type="title"/>
          </p:nvPr>
        </p:nvSpPr>
        <p:spPr/>
        <p:txBody>
          <a:bodyPr>
            <a:normAutofit fontScale="90000"/>
          </a:bodyPr>
          <a:lstStyle/>
          <a:p>
            <a:r>
              <a:rPr lang="en-IN" b="0" i="0" dirty="0">
                <a:solidFill>
                  <a:srgbClr val="610B4B"/>
                </a:solidFill>
                <a:effectLst/>
                <a:highlight>
                  <a:srgbClr val="FFFFFF"/>
                </a:highlight>
                <a:latin typeface="erdana"/>
              </a:rPr>
              <a:t>Techniques for Contiguous Memory Allocation Input Queues</a:t>
            </a:r>
            <a:br>
              <a:rPr lang="en-IN" b="0" i="0" dirty="0">
                <a:solidFill>
                  <a:srgbClr val="610B4B"/>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CB18946C-E72D-5F5F-7A56-1F291C11ABD0}"/>
              </a:ext>
            </a:extLst>
          </p:cNvPr>
          <p:cNvSpPr>
            <a:spLocks noGrp="1"/>
          </p:cNvSpPr>
          <p:nvPr>
            <p:ph idx="1"/>
          </p:nvPr>
        </p:nvSpPr>
        <p:spPr/>
        <p:txBody>
          <a:bodyPr>
            <a:normAutofit fontScale="70000" lnSpcReduction="20000"/>
          </a:bodyPr>
          <a:lstStyle/>
          <a:p>
            <a:pPr algn="just">
              <a:lnSpc>
                <a:spcPct val="160000"/>
              </a:lnSpc>
            </a:pPr>
            <a:r>
              <a:rPr lang="en-US" sz="2600" b="1" i="0" dirty="0">
                <a:solidFill>
                  <a:srgbClr val="333333"/>
                </a:solidFill>
                <a:effectLst/>
                <a:highlight>
                  <a:srgbClr val="FFFFFF"/>
                </a:highlight>
                <a:latin typeface="Times New Roman" panose="02020603050405020304" pitchFamily="18" charset="0"/>
                <a:cs typeface="Times New Roman" panose="02020603050405020304" pitchFamily="18" charset="0"/>
              </a:rPr>
              <a:t>Best-Fit</a:t>
            </a:r>
            <a:endPar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6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The goal of this greedy method, which allocates the smallest hole that meets the needs of the process, is to </a:t>
            </a:r>
            <a:r>
              <a:rPr lang="en-US" sz="26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minimise</a:t>
            </a: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 any memory that would otherwise be lost due to internal fragmentation in the event of static partitioning. Therefore, in order to select the greatest match for the procedure without wasting memory, we must first sort the holes according to their diameters.</a:t>
            </a:r>
          </a:p>
          <a:p>
            <a:pPr algn="just">
              <a:lnSpc>
                <a:spcPct val="160000"/>
              </a:lnSpc>
            </a:pPr>
            <a:r>
              <a:rPr lang="en-US" sz="2600" b="1" i="0" dirty="0">
                <a:solidFill>
                  <a:srgbClr val="333333"/>
                </a:solidFill>
                <a:effectLst/>
                <a:highlight>
                  <a:srgbClr val="FFFFFF"/>
                </a:highlight>
                <a:latin typeface="Times New Roman" panose="02020603050405020304" pitchFamily="18" charset="0"/>
                <a:cs typeface="Times New Roman" panose="02020603050405020304" pitchFamily="18" charset="0"/>
              </a:rPr>
              <a:t>Worst-Fit</a:t>
            </a:r>
            <a:endPar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160000"/>
              </a:lnSpc>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The Best-Fit strategy is in opposition to this one. The largest hole is chosen to be assigned to the incoming process once the holes are sorted based on size. The theory behind this allocation is that because the process is given a sizable hole, it will have a lot of internal fragmentation left over. As a result, a hole will be left behind that can house a few additional processes.</a:t>
            </a:r>
          </a:p>
          <a:p>
            <a:endParaRPr lang="en-IN" dirty="0"/>
          </a:p>
        </p:txBody>
      </p:sp>
    </p:spTree>
    <p:extLst>
      <p:ext uri="{BB962C8B-B14F-4D97-AF65-F5344CB8AC3E}">
        <p14:creationId xmlns:p14="http://schemas.microsoft.com/office/powerpoint/2010/main" val="27502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4346-DCBC-520F-ECA5-CBE9F3C47B64}"/>
              </a:ext>
            </a:extLst>
          </p:cNvPr>
          <p:cNvSpPr>
            <a:spLocks noGrp="1"/>
          </p:cNvSpPr>
          <p:nvPr>
            <p:ph type="title"/>
          </p:nvPr>
        </p:nvSpPr>
        <p:spPr/>
        <p:txBody>
          <a:bodyPr/>
          <a:lstStyle/>
          <a:p>
            <a:r>
              <a:rPr lang="en-IN" b="0" i="0" dirty="0">
                <a:solidFill>
                  <a:srgbClr val="343434"/>
                </a:solidFill>
                <a:effectLst/>
                <a:latin typeface="montserrat" panose="00000500000000000000" pitchFamily="2" charset="0"/>
              </a:rPr>
              <a:t>First Fit Example</a:t>
            </a:r>
            <a:br>
              <a:rPr lang="en-IN" b="0" i="0" dirty="0">
                <a:solidFill>
                  <a:srgbClr val="343434"/>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F64FC6E0-F973-60ED-C596-82B02D082BC7}"/>
              </a:ext>
            </a:extLst>
          </p:cNvPr>
          <p:cNvSpPr>
            <a:spLocks noGrp="1"/>
          </p:cNvSpPr>
          <p:nvPr>
            <p:ph idx="1"/>
          </p:nvPr>
        </p:nvSpPr>
        <p:spPr/>
        <p:txBody>
          <a:bodyPr>
            <a:normAutofit fontScale="92500"/>
          </a:bodyPr>
          <a:lstStyle/>
          <a:p>
            <a:pPr algn="just">
              <a:lnSpc>
                <a:spcPct val="200000"/>
              </a:lnSpc>
            </a:pPr>
            <a:r>
              <a:rPr lang="en-US" sz="2400" b="0" i="0" dirty="0">
                <a:solidFill>
                  <a:srgbClr val="343434"/>
                </a:solidFill>
                <a:effectLst/>
                <a:highlight>
                  <a:srgbClr val="FFFFFF"/>
                </a:highlight>
                <a:latin typeface="Times New Roman" panose="02020603050405020304" pitchFamily="18" charset="0"/>
                <a:cs typeface="Times New Roman" panose="02020603050405020304" pitchFamily="18" charset="0"/>
              </a:rPr>
              <a:t>Whenever a process (p1) comes with memory allocation request the following happens –</a:t>
            </a:r>
          </a:p>
          <a:p>
            <a:pPr algn="just">
              <a:lnSpc>
                <a:spcPct val="200000"/>
              </a:lnSpc>
              <a:buFont typeface="Arial" panose="020B0604020202020204" pitchFamily="34" charset="0"/>
              <a:buChar char="•"/>
            </a:pPr>
            <a:r>
              <a:rPr lang="en-US" sz="2400" b="0" i="0" dirty="0">
                <a:solidFill>
                  <a:srgbClr val="343434"/>
                </a:solidFill>
                <a:effectLst/>
                <a:highlight>
                  <a:srgbClr val="FFFFFF"/>
                </a:highlight>
                <a:latin typeface="Times New Roman" panose="02020603050405020304" pitchFamily="18" charset="0"/>
                <a:cs typeface="Times New Roman" panose="02020603050405020304" pitchFamily="18" charset="0"/>
              </a:rPr>
              <a:t>OS sequentially searches available memory blocks from the first index</a:t>
            </a:r>
          </a:p>
          <a:p>
            <a:pPr algn="just">
              <a:lnSpc>
                <a:spcPct val="200000"/>
              </a:lnSpc>
              <a:buFont typeface="Arial" panose="020B0604020202020204" pitchFamily="34" charset="0"/>
              <a:buChar char="•"/>
            </a:pPr>
            <a:r>
              <a:rPr lang="en-US" sz="2400" b="0" i="0" dirty="0">
                <a:solidFill>
                  <a:srgbClr val="343434"/>
                </a:solidFill>
                <a:effectLst/>
                <a:highlight>
                  <a:srgbClr val="FFFFFF"/>
                </a:highlight>
                <a:latin typeface="Times New Roman" panose="02020603050405020304" pitchFamily="18" charset="0"/>
                <a:cs typeface="Times New Roman" panose="02020603050405020304" pitchFamily="18" charset="0"/>
              </a:rPr>
              <a:t>Assigns the first memory block large enough to accommodate process</a:t>
            </a:r>
          </a:p>
          <a:p>
            <a:pPr algn="just">
              <a:lnSpc>
                <a:spcPct val="200000"/>
              </a:lnSpc>
            </a:pPr>
            <a:r>
              <a:rPr lang="en-US" sz="2400" b="0" i="0" dirty="0">
                <a:solidFill>
                  <a:srgbClr val="343434"/>
                </a:solidFill>
                <a:effectLst/>
                <a:highlight>
                  <a:srgbClr val="FFFFFF"/>
                </a:highlight>
                <a:latin typeface="Times New Roman" panose="02020603050405020304" pitchFamily="18" charset="0"/>
                <a:cs typeface="Times New Roman" panose="02020603050405020304" pitchFamily="18" charset="0"/>
              </a:rPr>
              <a:t>Whenever a new process P2 comes, it does the same thing. Search from the first index again.</a:t>
            </a:r>
          </a:p>
          <a:p>
            <a:endParaRPr lang="en-IN" dirty="0"/>
          </a:p>
        </p:txBody>
      </p:sp>
    </p:spTree>
    <p:extLst>
      <p:ext uri="{BB962C8B-B14F-4D97-AF65-F5344CB8AC3E}">
        <p14:creationId xmlns:p14="http://schemas.microsoft.com/office/powerpoint/2010/main" val="476733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rst Fit Allocation in OS">
            <a:extLst>
              <a:ext uri="{FF2B5EF4-FFF2-40B4-BE49-F238E27FC236}">
                <a16:creationId xmlns:a16="http://schemas.microsoft.com/office/drawing/2014/main" id="{4A2F9E9B-EAF0-B410-4DE4-2C1EAED20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43148"/>
            <a:ext cx="6858000" cy="6014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A681A4-6CB6-73BB-24FC-8371CAB28B0E}"/>
              </a:ext>
            </a:extLst>
          </p:cNvPr>
          <p:cNvSpPr txBox="1"/>
          <p:nvPr/>
        </p:nvSpPr>
        <p:spPr>
          <a:xfrm>
            <a:off x="4177146" y="130629"/>
            <a:ext cx="6097978" cy="369332"/>
          </a:xfrm>
          <a:prstGeom prst="rect">
            <a:avLst/>
          </a:prstGeom>
          <a:noFill/>
        </p:spPr>
        <p:txBody>
          <a:bodyPr wrap="square">
            <a:spAutoFit/>
          </a:bodyPr>
          <a:lstStyle/>
          <a:p>
            <a:pPr algn="l"/>
            <a:r>
              <a:rPr lang="en-US" b="1" i="0" dirty="0">
                <a:solidFill>
                  <a:srgbClr val="343434"/>
                </a:solidFill>
                <a:effectLst/>
                <a:highlight>
                  <a:srgbClr val="FFFFFF"/>
                </a:highlight>
                <a:latin typeface="montserrat" panose="00000500000000000000" pitchFamily="2" charset="0"/>
              </a:rPr>
              <a:t>Working Example for First Fit</a:t>
            </a:r>
          </a:p>
        </p:txBody>
      </p:sp>
    </p:spTree>
    <p:extLst>
      <p:ext uri="{BB962C8B-B14F-4D97-AF65-F5344CB8AC3E}">
        <p14:creationId xmlns:p14="http://schemas.microsoft.com/office/powerpoint/2010/main" val="2854579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FC6E0-F973-60ED-C596-82B02D082BC7}"/>
              </a:ext>
            </a:extLst>
          </p:cNvPr>
          <p:cNvSpPr>
            <a:spLocks noGrp="1"/>
          </p:cNvSpPr>
          <p:nvPr>
            <p:ph idx="1"/>
          </p:nvPr>
        </p:nvSpPr>
        <p:spPr>
          <a:xfrm>
            <a:off x="838200" y="510639"/>
            <a:ext cx="10515600" cy="5666324"/>
          </a:xfrm>
        </p:spPr>
        <p:txBody>
          <a:bodyPr>
            <a:normAutofit fontScale="85000" lnSpcReduction="20000"/>
          </a:bodyPr>
          <a:lstStyle/>
          <a:p>
            <a:pPr algn="l"/>
            <a:r>
              <a:rPr lang="en-US" b="0" i="0" dirty="0">
                <a:solidFill>
                  <a:srgbClr val="343434"/>
                </a:solidFill>
                <a:effectLst/>
                <a:highlight>
                  <a:srgbClr val="FFFFFF"/>
                </a:highlight>
                <a:latin typeface="roboto" panose="02000000000000000000" pitchFamily="2" charset="0"/>
              </a:rPr>
              <a:t>Memory blocks available are : {100, 50, 30, 120, 35}</a:t>
            </a:r>
          </a:p>
          <a:p>
            <a:pPr algn="l"/>
            <a:r>
              <a:rPr lang="en-US" b="1" i="0" dirty="0">
                <a:solidFill>
                  <a:srgbClr val="343434"/>
                </a:solidFill>
                <a:effectLst/>
                <a:highlight>
                  <a:srgbClr val="FFFFFF"/>
                </a:highlight>
                <a:latin typeface="montserrat" panose="00000500000000000000" pitchFamily="2" charset="0"/>
              </a:rPr>
              <a:t>Process P1, size: 20</a:t>
            </a:r>
            <a:endParaRPr lang="en-US" b="0" i="0" dirty="0">
              <a:solidFill>
                <a:srgbClr val="343434"/>
              </a:solidFill>
              <a:effectLst/>
              <a:highlight>
                <a:srgbClr val="FFFFFF"/>
              </a:highlight>
              <a:latin typeface="montserrat" panose="00000500000000000000" pitchFamily="2" charset="0"/>
            </a:endParaRPr>
          </a:p>
          <a:p>
            <a:pPr algn="l">
              <a:buFont typeface="Arial" panose="020B0604020202020204" pitchFamily="34" charset="0"/>
              <a:buChar char="•"/>
            </a:pPr>
            <a:r>
              <a:rPr lang="en-US" b="0" i="0" dirty="0">
                <a:solidFill>
                  <a:srgbClr val="343434"/>
                </a:solidFill>
                <a:effectLst/>
                <a:highlight>
                  <a:srgbClr val="FFFFFF"/>
                </a:highlight>
                <a:latin typeface="roboto" panose="02000000000000000000" pitchFamily="2" charset="0"/>
              </a:rPr>
              <a:t>OS Searches memory from sequentially from starting</a:t>
            </a:r>
          </a:p>
          <a:p>
            <a:pPr algn="l">
              <a:buFont typeface="Arial" panose="020B0604020202020204" pitchFamily="34" charset="0"/>
              <a:buChar char="•"/>
            </a:pPr>
            <a:r>
              <a:rPr lang="en-US" b="0" i="0" dirty="0">
                <a:solidFill>
                  <a:srgbClr val="343434"/>
                </a:solidFill>
                <a:effectLst/>
                <a:highlight>
                  <a:srgbClr val="FFFFFF"/>
                </a:highlight>
                <a:latin typeface="roboto" panose="02000000000000000000" pitchFamily="2" charset="0"/>
              </a:rPr>
              <a:t>Block 1 fits, P1 gets assigned to block 1</a:t>
            </a:r>
          </a:p>
          <a:p>
            <a:pPr algn="l"/>
            <a:r>
              <a:rPr lang="en-US" b="1" i="0" dirty="0">
                <a:solidFill>
                  <a:srgbClr val="343434"/>
                </a:solidFill>
                <a:effectLst/>
                <a:highlight>
                  <a:srgbClr val="FFFFFF"/>
                </a:highlight>
                <a:latin typeface="montserrat" panose="00000500000000000000" pitchFamily="2" charset="0"/>
              </a:rPr>
              <a:t>Process P2, size: 60</a:t>
            </a:r>
            <a:endParaRPr lang="en-US" b="0" i="0" dirty="0">
              <a:solidFill>
                <a:srgbClr val="343434"/>
              </a:solidFill>
              <a:effectLst/>
              <a:highlight>
                <a:srgbClr val="FFFFFF"/>
              </a:highlight>
              <a:latin typeface="montserrat" panose="00000500000000000000" pitchFamily="2" charset="0"/>
            </a:endParaRPr>
          </a:p>
          <a:p>
            <a:pPr algn="l">
              <a:buFont typeface="Arial" panose="020B0604020202020204" pitchFamily="34" charset="0"/>
              <a:buChar char="•"/>
            </a:pPr>
            <a:r>
              <a:rPr lang="en-US" b="0" i="0" dirty="0">
                <a:solidFill>
                  <a:srgbClr val="343434"/>
                </a:solidFill>
                <a:effectLst/>
                <a:highlight>
                  <a:srgbClr val="FFFFFF"/>
                </a:highlight>
                <a:latin typeface="roboto" panose="02000000000000000000" pitchFamily="2" charset="0"/>
              </a:rPr>
              <a:t>OS Searches memory sequentially from block 1 again</a:t>
            </a:r>
          </a:p>
          <a:p>
            <a:pPr algn="l">
              <a:buFont typeface="Arial" panose="020B0604020202020204" pitchFamily="34" charset="0"/>
              <a:buChar char="•"/>
            </a:pPr>
            <a:r>
              <a:rPr lang="en-US" b="0" i="0" dirty="0">
                <a:solidFill>
                  <a:srgbClr val="343434"/>
                </a:solidFill>
                <a:effectLst/>
                <a:highlight>
                  <a:srgbClr val="FFFFFF"/>
                </a:highlight>
                <a:latin typeface="roboto" panose="02000000000000000000" pitchFamily="2" charset="0"/>
              </a:rPr>
              <a:t>Block 1 is unavailable, Block 2 and 3 can’t fit</a:t>
            </a:r>
          </a:p>
          <a:p>
            <a:pPr algn="l">
              <a:buFont typeface="Arial" panose="020B0604020202020204" pitchFamily="34" charset="0"/>
              <a:buChar char="•"/>
            </a:pPr>
            <a:r>
              <a:rPr lang="en-US" b="0" i="0" dirty="0">
                <a:solidFill>
                  <a:srgbClr val="343434"/>
                </a:solidFill>
                <a:effectLst/>
                <a:highlight>
                  <a:srgbClr val="FFFFFF"/>
                </a:highlight>
                <a:latin typeface="roboto" panose="02000000000000000000" pitchFamily="2" charset="0"/>
              </a:rPr>
              <a:t>Block 4 fits, p2 assigned to block 4</a:t>
            </a:r>
          </a:p>
          <a:p>
            <a:pPr algn="l"/>
            <a:r>
              <a:rPr lang="en-US" b="1" i="0" dirty="0">
                <a:solidFill>
                  <a:srgbClr val="343434"/>
                </a:solidFill>
                <a:effectLst/>
                <a:highlight>
                  <a:srgbClr val="FFFFFF"/>
                </a:highlight>
                <a:latin typeface="montserrat" panose="00000500000000000000" pitchFamily="2" charset="0"/>
              </a:rPr>
              <a:t>Process P3, size: 70</a:t>
            </a:r>
            <a:endParaRPr lang="en-US" b="0" i="0" dirty="0">
              <a:solidFill>
                <a:srgbClr val="343434"/>
              </a:solidFill>
              <a:effectLst/>
              <a:highlight>
                <a:srgbClr val="FFFFFF"/>
              </a:highlight>
              <a:latin typeface="montserrat" panose="00000500000000000000" pitchFamily="2" charset="0"/>
            </a:endParaRPr>
          </a:p>
          <a:p>
            <a:pPr algn="l">
              <a:buFont typeface="Arial" panose="020B0604020202020204" pitchFamily="34" charset="0"/>
              <a:buChar char="•"/>
            </a:pPr>
            <a:r>
              <a:rPr lang="en-US" b="0" i="0" dirty="0">
                <a:solidFill>
                  <a:srgbClr val="343434"/>
                </a:solidFill>
                <a:effectLst/>
                <a:highlight>
                  <a:srgbClr val="FFFFFF"/>
                </a:highlight>
                <a:latin typeface="roboto" panose="02000000000000000000" pitchFamily="2" charset="0"/>
              </a:rPr>
              <a:t>OS Searches memory sequentially from block 1 again</a:t>
            </a:r>
          </a:p>
          <a:p>
            <a:pPr algn="l">
              <a:buFont typeface="Arial" panose="020B0604020202020204" pitchFamily="34" charset="0"/>
              <a:buChar char="•"/>
            </a:pPr>
            <a:r>
              <a:rPr lang="en-US" b="0" i="0" dirty="0">
                <a:solidFill>
                  <a:srgbClr val="343434"/>
                </a:solidFill>
                <a:effectLst/>
                <a:highlight>
                  <a:srgbClr val="FFFFFF"/>
                </a:highlight>
                <a:latin typeface="roboto" panose="02000000000000000000" pitchFamily="2" charset="0"/>
              </a:rPr>
              <a:t>Block 1 is unavailable, Block 2, 3 can’t fit. Block 4 unavailable, Block 5 can’t fit</a:t>
            </a:r>
          </a:p>
          <a:p>
            <a:pPr algn="l">
              <a:buFont typeface="Arial" panose="020B0604020202020204" pitchFamily="34" charset="0"/>
              <a:buChar char="•"/>
            </a:pPr>
            <a:r>
              <a:rPr lang="en-US" b="0" i="0" dirty="0">
                <a:solidFill>
                  <a:srgbClr val="343434"/>
                </a:solidFill>
                <a:effectLst/>
                <a:highlight>
                  <a:srgbClr val="FFFFFF"/>
                </a:highlight>
                <a:latin typeface="roboto" panose="02000000000000000000" pitchFamily="2" charset="0"/>
              </a:rPr>
              <a:t>P3 remains unallocated</a:t>
            </a:r>
          </a:p>
          <a:p>
            <a:pPr algn="l"/>
            <a:r>
              <a:rPr lang="en-US" b="0" i="0" dirty="0">
                <a:solidFill>
                  <a:srgbClr val="343434"/>
                </a:solidFill>
                <a:effectLst/>
                <a:highlight>
                  <a:srgbClr val="FFFFFF"/>
                </a:highlight>
                <a:latin typeface="roboto" panose="02000000000000000000" pitchFamily="2" charset="0"/>
              </a:rPr>
              <a:t>Similarly, P4 is assigned to block 2</a:t>
            </a:r>
          </a:p>
          <a:p>
            <a:endParaRPr lang="en-IN" dirty="0"/>
          </a:p>
        </p:txBody>
      </p:sp>
    </p:spTree>
    <p:extLst>
      <p:ext uri="{BB962C8B-B14F-4D97-AF65-F5344CB8AC3E}">
        <p14:creationId xmlns:p14="http://schemas.microsoft.com/office/powerpoint/2010/main" val="1886726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4346-DCBC-520F-ECA5-CBE9F3C47B64}"/>
              </a:ext>
            </a:extLst>
          </p:cNvPr>
          <p:cNvSpPr>
            <a:spLocks noGrp="1"/>
          </p:cNvSpPr>
          <p:nvPr>
            <p:ph type="title"/>
          </p:nvPr>
        </p:nvSpPr>
        <p:spPr/>
        <p:txBody>
          <a:bodyPr/>
          <a:lstStyle/>
          <a:p>
            <a:r>
              <a:rPr lang="en-US" b="1" u="sng" dirty="0"/>
              <a:t>First Fit</a:t>
            </a:r>
            <a:endParaRPr lang="en-IN" b="1" u="sng" dirty="0"/>
          </a:p>
        </p:txBody>
      </p:sp>
      <p:sp>
        <p:nvSpPr>
          <p:cNvPr id="3" name="Content Placeholder 2">
            <a:extLst>
              <a:ext uri="{FF2B5EF4-FFF2-40B4-BE49-F238E27FC236}">
                <a16:creationId xmlns:a16="http://schemas.microsoft.com/office/drawing/2014/main" id="{F64FC6E0-F973-60ED-C596-82B02D082BC7}"/>
              </a:ext>
            </a:extLst>
          </p:cNvPr>
          <p:cNvSpPr>
            <a:spLocks noGrp="1"/>
          </p:cNvSpPr>
          <p:nvPr>
            <p:ph idx="1"/>
          </p:nvPr>
        </p:nvSpPr>
        <p:spPr/>
        <p:txBody>
          <a:bodyPr>
            <a:normAutofit fontScale="92500"/>
          </a:bodyPr>
          <a:lstStyle/>
          <a:p>
            <a:pPr algn="l"/>
            <a:r>
              <a:rPr lang="en-US" b="1" i="0" dirty="0">
                <a:solidFill>
                  <a:srgbClr val="343434"/>
                </a:solidFill>
                <a:effectLst/>
                <a:highlight>
                  <a:srgbClr val="FFFFFF"/>
                </a:highlight>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US" b="0" i="0" dirty="0">
                <a:solidFill>
                  <a:srgbClr val="343434"/>
                </a:solidFill>
                <a:effectLst/>
                <a:highlight>
                  <a:srgbClr val="FFFFFF"/>
                </a:highlight>
                <a:latin typeface="Times New Roman" panose="02020603050405020304" pitchFamily="18" charset="0"/>
                <a:cs typeface="Times New Roman" panose="02020603050405020304" pitchFamily="18" charset="0"/>
              </a:rPr>
              <a:t>Easy to implement</a:t>
            </a:r>
          </a:p>
          <a:p>
            <a:pPr algn="l">
              <a:buFont typeface="Arial" panose="020B0604020202020204" pitchFamily="34" charset="0"/>
              <a:buChar char="•"/>
            </a:pPr>
            <a:r>
              <a:rPr lang="en-US" b="0" i="0" dirty="0">
                <a:solidFill>
                  <a:srgbClr val="343434"/>
                </a:solidFill>
                <a:effectLst/>
                <a:highlight>
                  <a:srgbClr val="FFFFFF"/>
                </a:highlight>
                <a:latin typeface="Times New Roman" panose="02020603050405020304" pitchFamily="18" charset="0"/>
                <a:cs typeface="Times New Roman" panose="02020603050405020304" pitchFamily="18" charset="0"/>
              </a:rPr>
              <a:t>OS can allocate processes quickly as algorithm to allocate processes will be quick as compared to other methods (Best Fit, Worst Fit, Next Fit </a:t>
            </a:r>
            <a:r>
              <a:rPr lang="en-US" b="0" i="0" dirty="0" err="1">
                <a:solidFill>
                  <a:srgbClr val="343434"/>
                </a:solidFill>
                <a:effectLst/>
                <a:highlight>
                  <a:srgbClr val="FFFFFF"/>
                </a:highlight>
                <a:latin typeface="Times New Roman" panose="02020603050405020304" pitchFamily="18" charset="0"/>
                <a:cs typeface="Times New Roman" panose="02020603050405020304" pitchFamily="18" charset="0"/>
              </a:rPr>
              <a:t>etc</a:t>
            </a:r>
            <a:r>
              <a:rPr lang="en-US" b="0" i="0" dirty="0">
                <a:solidFill>
                  <a:srgbClr val="343434"/>
                </a:solidFill>
                <a:effectLst/>
                <a:highlight>
                  <a:srgbClr val="FFFFFF"/>
                </a:highlight>
                <a:latin typeface="Times New Roman" panose="02020603050405020304" pitchFamily="18" charset="0"/>
                <a:cs typeface="Times New Roman" panose="02020603050405020304" pitchFamily="18" charset="0"/>
              </a:rPr>
              <a:t>)</a:t>
            </a:r>
          </a:p>
          <a:p>
            <a:pPr algn="l"/>
            <a:r>
              <a:rPr lang="en-US" b="1" i="0" dirty="0">
                <a:solidFill>
                  <a:srgbClr val="343434"/>
                </a:solidFill>
                <a:effectLst/>
                <a:highlight>
                  <a:srgbClr val="FFFFFF"/>
                </a:highlight>
                <a:latin typeface="Times New Roman" panose="02020603050405020304" pitchFamily="18" charset="0"/>
                <a:cs typeface="Times New Roman" panose="02020603050405020304" pitchFamily="18" charset="0"/>
              </a:rPr>
              <a:t>Disadvantages</a:t>
            </a:r>
          </a:p>
          <a:p>
            <a:pPr algn="l">
              <a:buFont typeface="Arial" panose="020B0604020202020204" pitchFamily="34" charset="0"/>
              <a:buChar char="•"/>
            </a:pPr>
            <a:r>
              <a:rPr lang="en-US" b="0" i="0" dirty="0">
                <a:solidFill>
                  <a:srgbClr val="343434"/>
                </a:solidFill>
                <a:effectLst/>
                <a:highlight>
                  <a:srgbClr val="FFFFFF"/>
                </a:highlight>
                <a:latin typeface="Times New Roman" panose="02020603050405020304" pitchFamily="18" charset="0"/>
                <a:cs typeface="Times New Roman" panose="02020603050405020304" pitchFamily="18" charset="0"/>
              </a:rPr>
              <a:t>Causes huge internal fragmentation</a:t>
            </a:r>
          </a:p>
          <a:p>
            <a:pPr algn="l">
              <a:buFont typeface="Arial" panose="020B0604020202020204" pitchFamily="34" charset="0"/>
              <a:buChar char="•"/>
            </a:pPr>
            <a:r>
              <a:rPr lang="en-US" b="0" i="0" dirty="0">
                <a:solidFill>
                  <a:srgbClr val="343434"/>
                </a:solidFill>
                <a:effectLst/>
                <a:highlight>
                  <a:srgbClr val="FFFFFF"/>
                </a:highlight>
                <a:latin typeface="Times New Roman" panose="02020603050405020304" pitchFamily="18" charset="0"/>
                <a:cs typeface="Times New Roman" panose="02020603050405020304" pitchFamily="18" charset="0"/>
              </a:rPr>
              <a:t>Smarter allocation may be done by best-fit algorithm</a:t>
            </a:r>
          </a:p>
          <a:p>
            <a:pPr algn="l">
              <a:buFont typeface="Arial" panose="020B0604020202020204" pitchFamily="34" charset="0"/>
              <a:buChar char="•"/>
            </a:pPr>
            <a:r>
              <a:rPr lang="en-US" b="0" i="0" dirty="0">
                <a:solidFill>
                  <a:srgbClr val="343434"/>
                </a:solidFill>
                <a:effectLst/>
                <a:highlight>
                  <a:srgbClr val="FFFFFF"/>
                </a:highlight>
                <a:latin typeface="Times New Roman" panose="02020603050405020304" pitchFamily="18" charset="0"/>
                <a:cs typeface="Times New Roman" panose="02020603050405020304" pitchFamily="18" charset="0"/>
              </a:rPr>
              <a:t>High chances of unallocated for some processes due to poor algorithm</a:t>
            </a:r>
          </a:p>
          <a:p>
            <a:pPr algn="l">
              <a:buFont typeface="Arial" panose="020B0604020202020204" pitchFamily="34" charset="0"/>
              <a:buChar char="•"/>
            </a:pPr>
            <a:r>
              <a:rPr lang="en-US" b="0" i="0" dirty="0">
                <a:solidFill>
                  <a:srgbClr val="343434"/>
                </a:solidFill>
                <a:effectLst/>
                <a:highlight>
                  <a:srgbClr val="FFFFFF"/>
                </a:highlight>
                <a:latin typeface="Times New Roman" panose="02020603050405020304" pitchFamily="18" charset="0"/>
                <a:cs typeface="Times New Roman" panose="02020603050405020304" pitchFamily="18" charset="0"/>
              </a:rPr>
              <a:t>More overhead as compared to next fit</a:t>
            </a:r>
          </a:p>
          <a:p>
            <a:endParaRPr lang="en-IN" dirty="0"/>
          </a:p>
        </p:txBody>
      </p:sp>
    </p:spTree>
    <p:extLst>
      <p:ext uri="{BB962C8B-B14F-4D97-AF65-F5344CB8AC3E}">
        <p14:creationId xmlns:p14="http://schemas.microsoft.com/office/powerpoint/2010/main" val="99093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FBC1-9DD2-43D0-FDE1-249C59BE62ED}"/>
              </a:ext>
            </a:extLst>
          </p:cNvPr>
          <p:cNvSpPr>
            <a:spLocks noGrp="1"/>
          </p:cNvSpPr>
          <p:nvPr>
            <p:ph type="title"/>
          </p:nvPr>
        </p:nvSpPr>
        <p:spPr/>
        <p:txBody>
          <a:bodyPr>
            <a:normAutofit fontScale="90000"/>
          </a:bodyPr>
          <a:lstStyle/>
          <a:p>
            <a:r>
              <a:rPr lang="en-US" b="0" i="0" dirty="0">
                <a:solidFill>
                  <a:srgbClr val="610B38"/>
                </a:solidFill>
                <a:effectLst/>
                <a:highlight>
                  <a:srgbClr val="FFFFFF"/>
                </a:highlight>
                <a:latin typeface="erdana"/>
              </a:rPr>
              <a:t>How Data is being stored in a computer system?</a:t>
            </a:r>
            <a:br>
              <a:rPr lang="en-US"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B5E82BD4-9C05-28CE-FD83-99A1126B024D}"/>
              </a:ext>
            </a:extLst>
          </p:cNvPr>
          <p:cNvSpPr>
            <a:spLocks noGrp="1"/>
          </p:cNvSpPr>
          <p:nvPr>
            <p:ph idx="1"/>
          </p:nvPr>
        </p:nvSpPr>
        <p:spPr/>
        <p:txBody>
          <a:bodyPr/>
          <a:lstStyle/>
          <a:p>
            <a:pPr algn="just">
              <a:lnSpc>
                <a:spcPct val="150000"/>
              </a:lnSpc>
            </a:pPr>
            <a:r>
              <a:rPr lang="en-US" b="0" i="0" dirty="0">
                <a:solidFill>
                  <a:srgbClr val="333333"/>
                </a:solidFill>
                <a:effectLst/>
                <a:highlight>
                  <a:srgbClr val="FFFFFF"/>
                </a:highlight>
                <a:latin typeface="inter-regular"/>
              </a:rPr>
              <a:t>In order to understand memory management, we have to make everything clear about how data is being stored in a computer system.</a:t>
            </a:r>
          </a:p>
          <a:p>
            <a:pPr algn="just">
              <a:lnSpc>
                <a:spcPct val="150000"/>
              </a:lnSpc>
            </a:pPr>
            <a:r>
              <a:rPr lang="en-US" b="0" i="0" dirty="0">
                <a:solidFill>
                  <a:srgbClr val="333333"/>
                </a:solidFill>
                <a:effectLst/>
                <a:highlight>
                  <a:srgbClr val="FFFFFF"/>
                </a:highlight>
                <a:latin typeface="inter-regular"/>
              </a:rPr>
              <a:t>Machine understands only binary language that is 0 or 1. Computer converts every data into binary language first and then stores it into the memory.</a:t>
            </a:r>
          </a:p>
          <a:p>
            <a:endParaRPr lang="en-IN" dirty="0"/>
          </a:p>
        </p:txBody>
      </p:sp>
    </p:spTree>
    <p:extLst>
      <p:ext uri="{BB962C8B-B14F-4D97-AF65-F5344CB8AC3E}">
        <p14:creationId xmlns:p14="http://schemas.microsoft.com/office/powerpoint/2010/main" val="3424547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941DEC44-7D61-121E-4E7E-B33AB0665B03}"/>
              </a:ext>
            </a:extLst>
          </p:cNvPr>
          <p:cNvPicPr>
            <a:picLocks noChangeAspect="1"/>
          </p:cNvPicPr>
          <p:nvPr/>
        </p:nvPicPr>
        <p:blipFill>
          <a:blip r:embed="rId2"/>
          <a:stretch>
            <a:fillRect/>
          </a:stretch>
        </p:blipFill>
        <p:spPr>
          <a:xfrm>
            <a:off x="544286" y="371646"/>
            <a:ext cx="11103427" cy="6114707"/>
          </a:xfrm>
          <a:prstGeom prst="rect">
            <a:avLst/>
          </a:prstGeom>
        </p:spPr>
      </p:pic>
    </p:spTree>
    <p:extLst>
      <p:ext uri="{BB962C8B-B14F-4D97-AF65-F5344CB8AC3E}">
        <p14:creationId xmlns:p14="http://schemas.microsoft.com/office/powerpoint/2010/main" val="3017522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4577F9-DDCF-3370-8FFB-B61EFDD17E6B}"/>
              </a:ext>
            </a:extLst>
          </p:cNvPr>
          <p:cNvPicPr>
            <a:picLocks noChangeAspect="1"/>
          </p:cNvPicPr>
          <p:nvPr/>
        </p:nvPicPr>
        <p:blipFill>
          <a:blip r:embed="rId2"/>
          <a:stretch>
            <a:fillRect/>
          </a:stretch>
        </p:blipFill>
        <p:spPr>
          <a:xfrm>
            <a:off x="368135" y="304364"/>
            <a:ext cx="11566566" cy="6249272"/>
          </a:xfrm>
          <a:prstGeom prst="rect">
            <a:avLst/>
          </a:prstGeom>
        </p:spPr>
      </p:pic>
    </p:spTree>
    <p:extLst>
      <p:ext uri="{BB962C8B-B14F-4D97-AF65-F5344CB8AC3E}">
        <p14:creationId xmlns:p14="http://schemas.microsoft.com/office/powerpoint/2010/main" val="1074880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ED5074-51A5-C432-BAE6-9CFB168D48B6}"/>
              </a:ext>
            </a:extLst>
          </p:cNvPr>
          <p:cNvPicPr>
            <a:picLocks noChangeAspect="1"/>
          </p:cNvPicPr>
          <p:nvPr/>
        </p:nvPicPr>
        <p:blipFill>
          <a:blip r:embed="rId2"/>
          <a:stretch>
            <a:fillRect/>
          </a:stretch>
        </p:blipFill>
        <p:spPr>
          <a:xfrm>
            <a:off x="446226" y="938151"/>
            <a:ext cx="11299548" cy="5403272"/>
          </a:xfrm>
          <a:prstGeom prst="rect">
            <a:avLst/>
          </a:prstGeom>
        </p:spPr>
      </p:pic>
    </p:spTree>
    <p:extLst>
      <p:ext uri="{BB962C8B-B14F-4D97-AF65-F5344CB8AC3E}">
        <p14:creationId xmlns:p14="http://schemas.microsoft.com/office/powerpoint/2010/main" val="1358899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2E5EFD-B0D2-D486-A7C3-A338656684FD}"/>
              </a:ext>
            </a:extLst>
          </p:cNvPr>
          <p:cNvPicPr>
            <a:picLocks noChangeAspect="1"/>
          </p:cNvPicPr>
          <p:nvPr/>
        </p:nvPicPr>
        <p:blipFill>
          <a:blip r:embed="rId2"/>
          <a:stretch>
            <a:fillRect/>
          </a:stretch>
        </p:blipFill>
        <p:spPr>
          <a:xfrm>
            <a:off x="1140030" y="534220"/>
            <a:ext cx="10664042" cy="5480802"/>
          </a:xfrm>
          <a:prstGeom prst="rect">
            <a:avLst/>
          </a:prstGeom>
        </p:spPr>
      </p:pic>
    </p:spTree>
    <p:extLst>
      <p:ext uri="{BB962C8B-B14F-4D97-AF65-F5344CB8AC3E}">
        <p14:creationId xmlns:p14="http://schemas.microsoft.com/office/powerpoint/2010/main" val="3598816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6CBAE-DB7D-7A9E-732F-7214BA050FD7}"/>
              </a:ext>
            </a:extLst>
          </p:cNvPr>
          <p:cNvPicPr>
            <a:picLocks noChangeAspect="1"/>
          </p:cNvPicPr>
          <p:nvPr/>
        </p:nvPicPr>
        <p:blipFill>
          <a:blip r:embed="rId2"/>
          <a:stretch>
            <a:fillRect/>
          </a:stretch>
        </p:blipFill>
        <p:spPr>
          <a:xfrm>
            <a:off x="740034" y="380010"/>
            <a:ext cx="10945285" cy="6115793"/>
          </a:xfrm>
          <a:prstGeom prst="rect">
            <a:avLst/>
          </a:prstGeom>
        </p:spPr>
      </p:pic>
    </p:spTree>
    <p:extLst>
      <p:ext uri="{BB962C8B-B14F-4D97-AF65-F5344CB8AC3E}">
        <p14:creationId xmlns:p14="http://schemas.microsoft.com/office/powerpoint/2010/main" val="2206528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8FDD0-724A-6D9C-78F2-CA297C81B4E0}"/>
              </a:ext>
            </a:extLst>
          </p:cNvPr>
          <p:cNvPicPr>
            <a:picLocks noChangeAspect="1"/>
          </p:cNvPicPr>
          <p:nvPr/>
        </p:nvPicPr>
        <p:blipFill>
          <a:blip r:embed="rId2"/>
          <a:stretch>
            <a:fillRect/>
          </a:stretch>
        </p:blipFill>
        <p:spPr>
          <a:xfrm>
            <a:off x="785153" y="546264"/>
            <a:ext cx="11054545" cy="5961414"/>
          </a:xfrm>
          <a:prstGeom prst="rect">
            <a:avLst/>
          </a:prstGeom>
        </p:spPr>
      </p:pic>
    </p:spTree>
    <p:extLst>
      <p:ext uri="{BB962C8B-B14F-4D97-AF65-F5344CB8AC3E}">
        <p14:creationId xmlns:p14="http://schemas.microsoft.com/office/powerpoint/2010/main" val="108312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C2EF-81CC-45E7-3284-1D69DDD34EEE}"/>
              </a:ext>
            </a:extLst>
          </p:cNvPr>
          <p:cNvSpPr>
            <a:spLocks noGrp="1"/>
          </p:cNvSpPr>
          <p:nvPr>
            <p:ph type="title"/>
          </p:nvPr>
        </p:nvSpPr>
        <p:spPr>
          <a:xfrm>
            <a:off x="992580" y="500062"/>
            <a:ext cx="10515600" cy="1325563"/>
          </a:xfrm>
        </p:spPr>
        <p:txBody>
          <a:bodyPr/>
          <a:lstStyle/>
          <a:p>
            <a:r>
              <a:rPr lang="en-IN" b="0" i="0" dirty="0">
                <a:solidFill>
                  <a:srgbClr val="610B38"/>
                </a:solidFill>
                <a:effectLst/>
                <a:highlight>
                  <a:srgbClr val="FFFFFF"/>
                </a:highlight>
                <a:latin typeface="erdana"/>
              </a:rPr>
              <a:t>Swapping in Operating System</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41B7FE6F-1689-688C-A69E-6DD3D0653ACC}"/>
              </a:ext>
            </a:extLst>
          </p:cNvPr>
          <p:cNvSpPr>
            <a:spLocks noGrp="1"/>
          </p:cNvSpPr>
          <p:nvPr>
            <p:ph idx="1"/>
          </p:nvPr>
        </p:nvSpPr>
        <p:spPr/>
        <p:txBody>
          <a:bodyPr>
            <a:normAutofit/>
          </a:bodyPr>
          <a:lstStyle/>
          <a:p>
            <a:pPr marL="0" indent="0" algn="just">
              <a:lnSpc>
                <a:spcPct val="150000"/>
              </a:lnSpc>
              <a:buNone/>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Swapping is a memory management scheme in which any process can be temporarily swapped from main memory to secondary memory so that the main memory can be made available for other processes. It is used to improve main memory utilization. In secondary memory, the place where the swapped-out process is stored is called swap space.</a:t>
            </a:r>
          </a:p>
          <a:p>
            <a:pPr marL="0" indent="0" algn="just">
              <a:lnSpc>
                <a:spcPct val="150000"/>
              </a:lnSpc>
              <a:buNone/>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purpose of the swapping in </a:t>
            </a:r>
            <a:r>
              <a:rPr lang="en-US" sz="2400" b="0" i="0" u="none" strike="noStrike" dirty="0">
                <a:solidFill>
                  <a:srgbClr val="008000"/>
                </a:solidFill>
                <a:effectLst/>
                <a:highlight>
                  <a:srgbClr val="FFFFFF"/>
                </a:highlight>
                <a:latin typeface="Times New Roman" panose="02020603050405020304" pitchFamily="18" charset="0"/>
                <a:cs typeface="Times New Roman" panose="02020603050405020304" pitchFamily="18" charset="0"/>
              </a:rPr>
              <a:t>operating system</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is to access the data present in the hard disk and bring it to </a:t>
            </a:r>
            <a:r>
              <a:rPr lang="en-US" sz="2400" b="0" i="0" u="none" strike="noStrike" dirty="0">
                <a:solidFill>
                  <a:srgbClr val="008000"/>
                </a:solidFill>
                <a:effectLst/>
                <a:highlight>
                  <a:srgbClr val="FFFFFF"/>
                </a:highlight>
                <a:latin typeface="Times New Roman" panose="02020603050405020304" pitchFamily="18" charset="0"/>
                <a:cs typeface="Times New Roman" panose="02020603050405020304" pitchFamily="18" charset="0"/>
              </a:rPr>
              <a:t>RAM</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so that the application programs can use it.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246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A4DA-764B-5C2E-7BCB-AA6DE81E18E1}"/>
              </a:ext>
            </a:extLst>
          </p:cNvPr>
          <p:cNvSpPr>
            <a:spLocks noGrp="1"/>
          </p:cNvSpPr>
          <p:nvPr>
            <p:ph type="title"/>
          </p:nvPr>
        </p:nvSpPr>
        <p:spPr/>
        <p:txBody>
          <a:bodyPr/>
          <a:lstStyle/>
          <a:p>
            <a:r>
              <a:rPr lang="en-IN" b="0" i="0" dirty="0">
                <a:solidFill>
                  <a:srgbClr val="610B38"/>
                </a:solidFill>
                <a:effectLst/>
                <a:highlight>
                  <a:srgbClr val="FFFFFF"/>
                </a:highlight>
                <a:latin typeface="erdana"/>
              </a:rPr>
              <a:t>Swapping in Operating System</a:t>
            </a:r>
            <a:endParaRPr lang="en-IN" dirty="0"/>
          </a:p>
        </p:txBody>
      </p:sp>
      <p:sp>
        <p:nvSpPr>
          <p:cNvPr id="3" name="Content Placeholder 2">
            <a:extLst>
              <a:ext uri="{FF2B5EF4-FFF2-40B4-BE49-F238E27FC236}">
                <a16:creationId xmlns:a16="http://schemas.microsoft.com/office/drawing/2014/main" id="{B2B4918D-DC0E-F19F-C96F-11BAA86951F1}"/>
              </a:ext>
            </a:extLst>
          </p:cNvPr>
          <p:cNvSpPr>
            <a:spLocks noGrp="1"/>
          </p:cNvSpPr>
          <p:nvPr>
            <p:ph idx="1"/>
          </p:nvPr>
        </p:nvSpPr>
        <p:spPr/>
        <p:txBody>
          <a:bodyPr/>
          <a:lstStyle/>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concept of swapping has been divided into two more concepts: Swap-in and Swap-out.</a:t>
            </a:r>
            <a:endParaRPr lang="en-US" sz="2400" dirty="0">
              <a:solidFill>
                <a:srgbClr val="333333"/>
              </a:solidFill>
              <a:highlight>
                <a:srgbClr val="FFFFFF"/>
              </a:highligh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Swap-out is a method of removing a process from RAM and adding it to the hard disk.</a:t>
            </a:r>
          </a:p>
          <a:p>
            <a:pPr algn="just">
              <a:lnSpc>
                <a:spcPct val="150000"/>
              </a:lnSpc>
              <a:buFont typeface="Arial" panose="020B0604020202020204" pitchFamily="34" charset="0"/>
              <a:buChar char="•"/>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Swap-in is a method of removing a program from a hard disk and putting it back into the main memory or RAM.</a:t>
            </a:r>
          </a:p>
          <a:p>
            <a:endParaRPr lang="en-IN" dirty="0"/>
          </a:p>
        </p:txBody>
      </p:sp>
    </p:spTree>
    <p:extLst>
      <p:ext uri="{BB962C8B-B14F-4D97-AF65-F5344CB8AC3E}">
        <p14:creationId xmlns:p14="http://schemas.microsoft.com/office/powerpoint/2010/main" val="2665453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96CA-BC33-902F-1EF6-252A9327C4F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17EB8F3-E9D4-5007-C84B-B6F8F5CD3D11}"/>
              </a:ext>
            </a:extLst>
          </p:cNvPr>
          <p:cNvSpPr>
            <a:spLocks noGrp="1"/>
          </p:cNvSpPr>
          <p:nvPr>
            <p:ph idx="1"/>
          </p:nvPr>
        </p:nvSpPr>
        <p:spPr>
          <a:xfrm>
            <a:off x="517567" y="1325315"/>
            <a:ext cx="11512138" cy="5013181"/>
          </a:xfrm>
        </p:spPr>
        <p:txBody>
          <a:bodyPr>
            <a:normAutofit/>
          </a:bodyPr>
          <a:lstStyle/>
          <a:p>
            <a:pPr algn="just">
              <a:lnSpc>
                <a:spcPct val="160000"/>
              </a:lnSpc>
            </a:pPr>
            <a:r>
              <a:rPr lang="en-US" sz="2000" b="0" i="0" dirty="0">
                <a:solidFill>
                  <a:srgbClr val="333333"/>
                </a:solidFill>
                <a:effectLst/>
                <a:highlight>
                  <a:srgbClr val="FFFFFF"/>
                </a:highlight>
                <a:latin typeface="inter-regular"/>
              </a:rPr>
              <a:t>Suppose the user process's size is 2048KB and is a standard hard disk where swapping has a data transfer rate of 1Mbps. Now we will calculate how long it will take to transfer from main memory to secondary memory.</a:t>
            </a:r>
          </a:p>
          <a:p>
            <a:pPr marL="0" indent="0" algn="just">
              <a:buNone/>
            </a:pPr>
            <a:endParaRPr lang="en-US" sz="2000" dirty="0">
              <a:solidFill>
                <a:srgbClr val="333333"/>
              </a:solidFill>
              <a:highlight>
                <a:srgbClr val="FFFFFF"/>
              </a:highlight>
              <a:latin typeface="inter-regular"/>
            </a:endParaRPr>
          </a:p>
          <a:p>
            <a:pPr marL="0" indent="0" algn="just">
              <a:buNone/>
            </a:pP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Solution</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User process size is 2048Kb  </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Data transfer rate is 1Mbps = </a:t>
            </a:r>
            <a:r>
              <a:rPr lang="en-US" sz="1600" b="0" i="0" dirty="0">
                <a:solidFill>
                  <a:srgbClr val="C00000"/>
                </a:solidFill>
                <a:effectLst/>
                <a:latin typeface="Times New Roman" panose="02020603050405020304" pitchFamily="18" charset="0"/>
                <a:cs typeface="Times New Roman" panose="02020603050405020304" pitchFamily="18" charset="0"/>
              </a:rPr>
              <a:t>1024</a:t>
            </a:r>
            <a:r>
              <a:rPr lang="en-US" sz="1600" b="0" i="0" dirty="0">
                <a:solidFill>
                  <a:srgbClr val="000000"/>
                </a:solidFill>
                <a:effectLst/>
                <a:latin typeface="Times New Roman" panose="02020603050405020304" pitchFamily="18" charset="0"/>
                <a:cs typeface="Times New Roman" panose="02020603050405020304" pitchFamily="18" charset="0"/>
              </a:rPr>
              <a:t> kbps  </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Time = process size / transfer rate  </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     = </a:t>
            </a:r>
            <a:r>
              <a:rPr lang="en-US" sz="1600" b="0" i="0" dirty="0">
                <a:solidFill>
                  <a:srgbClr val="C00000"/>
                </a:solidFill>
                <a:effectLst/>
                <a:latin typeface="Times New Roman" panose="02020603050405020304" pitchFamily="18" charset="0"/>
                <a:cs typeface="Times New Roman" panose="02020603050405020304" pitchFamily="18" charset="0"/>
              </a:rPr>
              <a:t>2048</a:t>
            </a:r>
            <a:r>
              <a:rPr lang="en-US" sz="1600" b="0" i="0" dirty="0">
                <a:solidFill>
                  <a:srgbClr val="000000"/>
                </a:solidFill>
                <a:effectLst/>
                <a:latin typeface="Times New Roman" panose="02020603050405020304" pitchFamily="18" charset="0"/>
                <a:cs typeface="Times New Roman" panose="02020603050405020304" pitchFamily="18" charset="0"/>
              </a:rPr>
              <a:t> / </a:t>
            </a:r>
            <a:r>
              <a:rPr lang="en-US" sz="1600" b="0" i="0" dirty="0">
                <a:solidFill>
                  <a:srgbClr val="C00000"/>
                </a:solidFill>
                <a:effectLst/>
                <a:latin typeface="Times New Roman" panose="02020603050405020304" pitchFamily="18" charset="0"/>
                <a:cs typeface="Times New Roman" panose="02020603050405020304" pitchFamily="18" charset="0"/>
              </a:rPr>
              <a:t>1024</a:t>
            </a:r>
            <a:r>
              <a:rPr lang="en-US" sz="16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     = </a:t>
            </a:r>
            <a:r>
              <a:rPr lang="en-US" sz="1600" b="0" i="0" dirty="0">
                <a:solidFill>
                  <a:srgbClr val="C00000"/>
                </a:solidFill>
                <a:effectLst/>
                <a:latin typeface="Times New Roman" panose="02020603050405020304" pitchFamily="18" charset="0"/>
                <a:cs typeface="Times New Roman" panose="02020603050405020304" pitchFamily="18" charset="0"/>
              </a:rPr>
              <a:t>2</a:t>
            </a:r>
            <a:r>
              <a:rPr lang="en-US" sz="1600" b="0" i="0" dirty="0">
                <a:solidFill>
                  <a:srgbClr val="000000"/>
                </a:solidFill>
                <a:effectLst/>
                <a:latin typeface="Times New Roman" panose="02020603050405020304" pitchFamily="18" charset="0"/>
                <a:cs typeface="Times New Roman" panose="02020603050405020304" pitchFamily="18" charset="0"/>
              </a:rPr>
              <a:t> seconds  </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     = </a:t>
            </a:r>
            <a:r>
              <a:rPr lang="en-US" sz="1600" b="0" i="0" dirty="0">
                <a:solidFill>
                  <a:srgbClr val="C00000"/>
                </a:solidFill>
                <a:effectLst/>
                <a:latin typeface="Times New Roman" panose="02020603050405020304" pitchFamily="18" charset="0"/>
                <a:cs typeface="Times New Roman" panose="02020603050405020304" pitchFamily="18" charset="0"/>
              </a:rPr>
              <a:t>2000</a:t>
            </a:r>
            <a:r>
              <a:rPr lang="en-US" sz="1600" b="0" i="0" dirty="0">
                <a:solidFill>
                  <a:srgbClr val="000000"/>
                </a:solidFill>
                <a:effectLst/>
                <a:latin typeface="Times New Roman" panose="02020603050405020304" pitchFamily="18" charset="0"/>
                <a:cs typeface="Times New Roman" panose="02020603050405020304" pitchFamily="18" charset="0"/>
              </a:rPr>
              <a:t> milliseconds  </a:t>
            </a:r>
          </a:p>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Now taking swap-in and swap-out time, the process will take </a:t>
            </a:r>
            <a:r>
              <a:rPr lang="en-US" sz="1600" b="0" i="0" dirty="0">
                <a:solidFill>
                  <a:srgbClr val="C00000"/>
                </a:solidFill>
                <a:effectLst/>
                <a:latin typeface="Times New Roman" panose="02020603050405020304" pitchFamily="18" charset="0"/>
                <a:cs typeface="Times New Roman" panose="02020603050405020304" pitchFamily="18" charset="0"/>
              </a:rPr>
              <a:t>4000</a:t>
            </a:r>
            <a:r>
              <a:rPr lang="en-US" sz="1600" b="0" i="0" dirty="0">
                <a:solidFill>
                  <a:srgbClr val="000000"/>
                </a:solidFill>
                <a:effectLst/>
                <a:latin typeface="Times New Roman" panose="02020603050405020304" pitchFamily="18" charset="0"/>
                <a:cs typeface="Times New Roman" panose="02020603050405020304" pitchFamily="18" charset="0"/>
              </a:rPr>
              <a:t> milliseconds. </a:t>
            </a:r>
          </a:p>
          <a:p>
            <a:pPr algn="just"/>
            <a:endParaRPr lang="en-IN" sz="2000" dirty="0"/>
          </a:p>
        </p:txBody>
      </p:sp>
    </p:spTree>
    <p:extLst>
      <p:ext uri="{BB962C8B-B14F-4D97-AF65-F5344CB8AC3E}">
        <p14:creationId xmlns:p14="http://schemas.microsoft.com/office/powerpoint/2010/main" val="2283651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E156-9312-C7B1-9C82-D147FACA20F2}"/>
              </a:ext>
            </a:extLst>
          </p:cNvPr>
          <p:cNvSpPr>
            <a:spLocks noGrp="1"/>
          </p:cNvSpPr>
          <p:nvPr>
            <p:ph type="title"/>
          </p:nvPr>
        </p:nvSpPr>
        <p:spPr/>
        <p:txBody>
          <a:bodyPr/>
          <a:lstStyle/>
          <a:p>
            <a:r>
              <a:rPr lang="en-IN" b="0" i="0" dirty="0">
                <a:solidFill>
                  <a:srgbClr val="610B38"/>
                </a:solidFill>
                <a:effectLst/>
                <a:highlight>
                  <a:srgbClr val="FFFFFF"/>
                </a:highlight>
                <a:latin typeface="erdana"/>
              </a:rPr>
              <a:t>Advantages of Swapping</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4E8AF9A2-D0A8-2071-3750-CCFA75ED4A64}"/>
              </a:ext>
            </a:extLst>
          </p:cNvPr>
          <p:cNvSpPr>
            <a:spLocks noGrp="1"/>
          </p:cNvSpPr>
          <p:nvPr>
            <p:ph idx="1"/>
          </p:nvPr>
        </p:nvSpPr>
        <p:spPr>
          <a:xfrm>
            <a:off x="838199" y="1825625"/>
            <a:ext cx="11132127" cy="4351338"/>
          </a:xfrm>
        </p:spPr>
        <p:txBody>
          <a:bodyPr>
            <a:normAutofit/>
          </a:bodyPr>
          <a:lstStyle/>
          <a:p>
            <a:pPr algn="just">
              <a:lnSpc>
                <a:spcPct val="200000"/>
              </a:lnSpc>
              <a:buFont typeface="+mj-lt"/>
              <a:buAutoNum type="arabicPeriod"/>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It helps the CPU to manage multiple processes within a single main memory.</a:t>
            </a:r>
          </a:p>
          <a:p>
            <a:pPr algn="just">
              <a:lnSpc>
                <a:spcPct val="200000"/>
              </a:lnSpc>
              <a:buFont typeface="+mj-lt"/>
              <a:buAutoNum type="arabicPeriod"/>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It helps to create and use virtual memory.</a:t>
            </a:r>
          </a:p>
          <a:p>
            <a:pPr algn="just">
              <a:lnSpc>
                <a:spcPct val="200000"/>
              </a:lnSpc>
              <a:buFont typeface="+mj-lt"/>
              <a:buAutoNum type="arabicPeriod"/>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Swapping allows the CPU to perform multiple tasks simultaneously. Therefore, processes do not have to wait very long before they are executed.</a:t>
            </a:r>
          </a:p>
          <a:p>
            <a:pPr algn="just">
              <a:lnSpc>
                <a:spcPct val="200000"/>
              </a:lnSpc>
              <a:buFont typeface="+mj-lt"/>
              <a:buAutoNum type="arabicPeriod"/>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It improves the main memory utilization.</a:t>
            </a:r>
          </a:p>
          <a:p>
            <a:pPr>
              <a:lnSpc>
                <a:spcPct val="2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08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FBC1-9DD2-43D0-FDE1-249C59BE62ED}"/>
              </a:ext>
            </a:extLst>
          </p:cNvPr>
          <p:cNvSpPr>
            <a:spLocks noGrp="1"/>
          </p:cNvSpPr>
          <p:nvPr>
            <p:ph type="title"/>
          </p:nvPr>
        </p:nvSpPr>
        <p:spPr/>
        <p:txBody>
          <a:bodyPr>
            <a:normAutofit fontScale="90000"/>
          </a:bodyPr>
          <a:lstStyle/>
          <a:p>
            <a:r>
              <a:rPr lang="en-US" b="0" i="0" dirty="0">
                <a:solidFill>
                  <a:srgbClr val="610B38"/>
                </a:solidFill>
                <a:effectLst/>
                <a:highlight>
                  <a:srgbClr val="FFFFFF"/>
                </a:highlight>
                <a:latin typeface="erdana"/>
              </a:rPr>
              <a:t>How Data is being stored in a computer system?</a:t>
            </a:r>
            <a:br>
              <a:rPr lang="en-US"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B5E82BD4-9C05-28CE-FD83-99A1126B024D}"/>
              </a:ext>
            </a:extLst>
          </p:cNvPr>
          <p:cNvSpPr>
            <a:spLocks noGrp="1"/>
          </p:cNvSpPr>
          <p:nvPr>
            <p:ph idx="1"/>
          </p:nvPr>
        </p:nvSpPr>
        <p:spPr/>
        <p:txBody>
          <a:bodyPr/>
          <a:lstStyle/>
          <a:p>
            <a:pPr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That means if we have a program line written as </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int α = 10</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then the computer converts it into the binary language and then stores it into the memory blocks.</a:t>
            </a:r>
          </a:p>
          <a:p>
            <a:pPr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representation of </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inti = 10</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is shown below.</a:t>
            </a:r>
          </a:p>
          <a:p>
            <a:endParaRPr lang="en-IN" dirty="0"/>
          </a:p>
        </p:txBody>
      </p:sp>
      <p:pic>
        <p:nvPicPr>
          <p:cNvPr id="1028" name="Picture 4" descr="OS Memory Management inti">
            <a:extLst>
              <a:ext uri="{FF2B5EF4-FFF2-40B4-BE49-F238E27FC236}">
                <a16:creationId xmlns:a16="http://schemas.microsoft.com/office/drawing/2014/main" id="{398B1D08-B0AD-02EC-49AB-57385773B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13" y="3429000"/>
            <a:ext cx="7258173" cy="296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604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23A6-EFE2-4DFA-EA43-522FE1F91DBD}"/>
              </a:ext>
            </a:extLst>
          </p:cNvPr>
          <p:cNvSpPr>
            <a:spLocks noGrp="1"/>
          </p:cNvSpPr>
          <p:nvPr>
            <p:ph type="title"/>
          </p:nvPr>
        </p:nvSpPr>
        <p:spPr/>
        <p:txBody>
          <a:bodyPr/>
          <a:lstStyle/>
          <a:p>
            <a:r>
              <a:rPr lang="en-IN" b="0" i="0" dirty="0">
                <a:solidFill>
                  <a:srgbClr val="610B38"/>
                </a:solidFill>
                <a:effectLst/>
                <a:highlight>
                  <a:srgbClr val="FFFFFF"/>
                </a:highlight>
                <a:latin typeface="erdana"/>
              </a:rPr>
              <a:t>Disadvantages of Swapping</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83A95C02-0EE1-6618-6695-8F71264892F6}"/>
              </a:ext>
            </a:extLst>
          </p:cNvPr>
          <p:cNvSpPr>
            <a:spLocks noGrp="1"/>
          </p:cNvSpPr>
          <p:nvPr>
            <p:ph idx="1"/>
          </p:nvPr>
        </p:nvSpPr>
        <p:spPr>
          <a:xfrm>
            <a:off x="838200" y="1825625"/>
            <a:ext cx="11262756" cy="4351338"/>
          </a:xfrm>
        </p:spPr>
        <p:txBody>
          <a:bodyPr/>
          <a:lstStyle/>
          <a:p>
            <a:pPr algn="just">
              <a:lnSpc>
                <a:spcPct val="200000"/>
              </a:lnSpc>
              <a:buFont typeface="+mj-lt"/>
              <a:buAutoNum type="arabicPeriod"/>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If the computer system loses power, the user may lose all information related to the program in case of substantial swapping activity.</a:t>
            </a:r>
          </a:p>
          <a:p>
            <a:pPr algn="just">
              <a:lnSpc>
                <a:spcPct val="200000"/>
              </a:lnSpc>
              <a:buFont typeface="+mj-lt"/>
              <a:buAutoNum type="arabicPeriod"/>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If the swapping algorithm is not good, the composite method can increase the number of Page Fault and decrease the overall processing performance.</a:t>
            </a:r>
          </a:p>
          <a:p>
            <a:endParaRPr lang="en-IN" dirty="0"/>
          </a:p>
        </p:txBody>
      </p:sp>
    </p:spTree>
    <p:extLst>
      <p:ext uri="{BB962C8B-B14F-4D97-AF65-F5344CB8AC3E}">
        <p14:creationId xmlns:p14="http://schemas.microsoft.com/office/powerpoint/2010/main" val="66748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4925-08D1-09BB-375B-D6EA41B25615}"/>
              </a:ext>
            </a:extLst>
          </p:cNvPr>
          <p:cNvSpPr>
            <a:spLocks noGrp="1"/>
          </p:cNvSpPr>
          <p:nvPr>
            <p:ph type="title"/>
          </p:nvPr>
        </p:nvSpPr>
        <p:spPr/>
        <p:txBody>
          <a:bodyPr/>
          <a:lstStyle/>
          <a:p>
            <a:r>
              <a:rPr lang="en-US" b="1" i="0" dirty="0">
                <a:solidFill>
                  <a:srgbClr val="333333"/>
                </a:solidFill>
                <a:effectLst/>
                <a:highlight>
                  <a:srgbClr val="FFFFFF"/>
                </a:highlight>
                <a:latin typeface="inter-bold"/>
              </a:rPr>
              <a:t>What do you mean by memory management?</a:t>
            </a:r>
            <a:endParaRPr lang="en-IN" dirty="0"/>
          </a:p>
        </p:txBody>
      </p:sp>
      <p:sp>
        <p:nvSpPr>
          <p:cNvPr id="3" name="Content Placeholder 2">
            <a:extLst>
              <a:ext uri="{FF2B5EF4-FFF2-40B4-BE49-F238E27FC236}">
                <a16:creationId xmlns:a16="http://schemas.microsoft.com/office/drawing/2014/main" id="{3822864A-2358-A813-5885-BBB10996C579}"/>
              </a:ext>
            </a:extLst>
          </p:cNvPr>
          <p:cNvSpPr>
            <a:spLocks noGrp="1"/>
          </p:cNvSpPr>
          <p:nvPr>
            <p:ph idx="1"/>
          </p:nvPr>
        </p:nvSpPr>
        <p:spPr/>
        <p:txBody>
          <a:bodyPr>
            <a:normAutofit/>
          </a:bodyPr>
          <a:lstStyle/>
          <a:p>
            <a:pPr algn="just">
              <a:lnSpc>
                <a:spcPct val="20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Memory is the important part of the computer that is used to store the data. Its management is critical to the computer system because the amount of main memory available in a computer system is very limited. At any time, many processes are competing for it. Moreover, to increase performance, several processes are executed simultaneously. For this, we must keep several processes in the main memory, so it is even more important to manage them effectively.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85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4925-08D1-09BB-375B-D6EA41B25615}"/>
              </a:ext>
            </a:extLst>
          </p:cNvPr>
          <p:cNvSpPr>
            <a:spLocks noGrp="1"/>
          </p:cNvSpPr>
          <p:nvPr>
            <p:ph type="title"/>
          </p:nvPr>
        </p:nvSpPr>
        <p:spPr/>
        <p:txBody>
          <a:bodyPr/>
          <a:lstStyle/>
          <a:p>
            <a:r>
              <a:rPr lang="en-US" b="1" i="0" dirty="0">
                <a:solidFill>
                  <a:srgbClr val="333333"/>
                </a:solidFill>
                <a:effectLst/>
                <a:highlight>
                  <a:srgbClr val="FFFFFF"/>
                </a:highlight>
                <a:latin typeface="inter-bold"/>
              </a:rPr>
              <a:t>What do you mean by memory management?</a:t>
            </a:r>
            <a:endParaRPr lang="en-IN" dirty="0"/>
          </a:p>
        </p:txBody>
      </p:sp>
      <p:pic>
        <p:nvPicPr>
          <p:cNvPr id="2050" name="Picture 2" descr="Memory Management">
            <a:extLst>
              <a:ext uri="{FF2B5EF4-FFF2-40B4-BE49-F238E27FC236}">
                <a16:creationId xmlns:a16="http://schemas.microsoft.com/office/drawing/2014/main" id="{A09B09C5-BD5C-1541-F43B-5C7924AF5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352" y="2126241"/>
            <a:ext cx="9357542" cy="401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89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DE88-6387-EF27-BC12-1F1482C18AD9}"/>
              </a:ext>
            </a:extLst>
          </p:cNvPr>
          <p:cNvSpPr>
            <a:spLocks noGrp="1"/>
          </p:cNvSpPr>
          <p:nvPr>
            <p:ph type="title"/>
          </p:nvPr>
        </p:nvSpPr>
        <p:spPr/>
        <p:txBody>
          <a:bodyPr/>
          <a:lstStyle/>
          <a:p>
            <a:r>
              <a:rPr lang="en-IN" b="0" i="0" dirty="0">
                <a:solidFill>
                  <a:srgbClr val="610B38"/>
                </a:solidFill>
                <a:effectLst/>
                <a:highlight>
                  <a:srgbClr val="FFFFFF"/>
                </a:highlight>
                <a:latin typeface="erdana"/>
              </a:rPr>
              <a:t>Role of Memory management</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C79E58B1-B213-7B3C-7142-1CABA560D94C}"/>
              </a:ext>
            </a:extLst>
          </p:cNvPr>
          <p:cNvSpPr>
            <a:spLocks noGrp="1"/>
          </p:cNvSpPr>
          <p:nvPr>
            <p:ph idx="1"/>
          </p:nvPr>
        </p:nvSpPr>
        <p:spPr>
          <a:xfrm>
            <a:off x="838199" y="1472540"/>
            <a:ext cx="11096501" cy="5260769"/>
          </a:xfrm>
        </p:spPr>
        <p:txBody>
          <a:bodyPr>
            <a:normAutofit fontScale="85000" lnSpcReduction="20000"/>
          </a:bodyPr>
          <a:lstStyle/>
          <a:p>
            <a:pPr marL="0" indent="0">
              <a:lnSpc>
                <a:spcPct val="160000"/>
              </a:lnSpc>
              <a:buNone/>
            </a:pPr>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Following are the important roles of memory management in a computer system:</a:t>
            </a:r>
          </a:p>
          <a:p>
            <a:pPr algn="just">
              <a:lnSpc>
                <a:spcPct val="160000"/>
              </a:lnSpc>
              <a:buFont typeface="Arial" panose="020B0604020202020204" pitchFamily="34" charset="0"/>
              <a:buChar char="•"/>
            </a:pPr>
            <a:r>
              <a:rPr lang="en-US" sz="2200" b="0" i="0" dirty="0">
                <a:solidFill>
                  <a:srgbClr val="000000"/>
                </a:solidFill>
                <a:effectLst/>
                <a:highlight>
                  <a:srgbClr val="FFFFFF"/>
                </a:highlight>
                <a:latin typeface="Times New Roman" panose="02020603050405020304" pitchFamily="18" charset="0"/>
                <a:cs typeface="Times New Roman" panose="02020603050405020304" pitchFamily="18" charset="0"/>
              </a:rPr>
              <a:t>Memory manager is used to keep track of the status of memory locations, whether it is free or allocated. It addresses primary memory by providing abstractions so that software perceives a large memory is allocated to it.</a:t>
            </a:r>
          </a:p>
          <a:p>
            <a:pPr algn="just">
              <a:lnSpc>
                <a:spcPct val="160000"/>
              </a:lnSpc>
              <a:buFont typeface="Arial" panose="020B0604020202020204" pitchFamily="34" charset="0"/>
              <a:buChar char="•"/>
            </a:pPr>
            <a:r>
              <a:rPr lang="en-US" sz="2200" b="0" i="0" dirty="0">
                <a:solidFill>
                  <a:srgbClr val="000000"/>
                </a:solidFill>
                <a:effectLst/>
                <a:highlight>
                  <a:srgbClr val="FFFFFF"/>
                </a:highlight>
                <a:latin typeface="Times New Roman" panose="02020603050405020304" pitchFamily="18" charset="0"/>
                <a:cs typeface="Times New Roman" panose="02020603050405020304" pitchFamily="18" charset="0"/>
              </a:rPr>
              <a:t>Memory manager permits computers with a small amount of main memory to execute programs larger than the size or amount of available memory. It does this by moving information back and forth between primary memory and secondary memory by using the concept of swapping.</a:t>
            </a:r>
          </a:p>
          <a:p>
            <a:pPr algn="just">
              <a:lnSpc>
                <a:spcPct val="160000"/>
              </a:lnSpc>
              <a:buFont typeface="Arial" panose="020B0604020202020204" pitchFamily="34" charset="0"/>
              <a:buChar char="•"/>
            </a:pPr>
            <a:r>
              <a:rPr lang="en-US" sz="2200" b="0" i="0" dirty="0">
                <a:solidFill>
                  <a:srgbClr val="000000"/>
                </a:solidFill>
                <a:effectLst/>
                <a:highlight>
                  <a:srgbClr val="FFFFFF"/>
                </a:highlight>
                <a:latin typeface="Times New Roman" panose="02020603050405020304" pitchFamily="18" charset="0"/>
                <a:cs typeface="Times New Roman" panose="02020603050405020304" pitchFamily="18" charset="0"/>
              </a:rPr>
              <a:t>The memory manager is responsible for protecting the memory allocated to each process from being corrupted by another process. If this is not ensured, then the system may exhibit unpredictable behavior.</a:t>
            </a:r>
          </a:p>
          <a:p>
            <a:pPr algn="just">
              <a:lnSpc>
                <a:spcPct val="160000"/>
              </a:lnSpc>
              <a:buFont typeface="Arial" panose="020B0604020202020204" pitchFamily="34" charset="0"/>
              <a:buChar char="•"/>
            </a:pPr>
            <a:r>
              <a:rPr lang="en-US" sz="2200" b="0" i="0" dirty="0">
                <a:solidFill>
                  <a:srgbClr val="000000"/>
                </a:solidFill>
                <a:effectLst/>
                <a:highlight>
                  <a:srgbClr val="FFFFFF"/>
                </a:highlight>
                <a:latin typeface="Times New Roman" panose="02020603050405020304" pitchFamily="18" charset="0"/>
                <a:cs typeface="Times New Roman" panose="02020603050405020304" pitchFamily="18" charset="0"/>
              </a:rPr>
              <a:t>Memory managers should enable sharing of memory space between processes. Thus, two programs can reside at the same memory location although at different times.</a:t>
            </a:r>
          </a:p>
          <a:p>
            <a:endParaRPr lang="en-IN" dirty="0"/>
          </a:p>
        </p:txBody>
      </p:sp>
    </p:spTree>
    <p:extLst>
      <p:ext uri="{BB962C8B-B14F-4D97-AF65-F5344CB8AC3E}">
        <p14:creationId xmlns:p14="http://schemas.microsoft.com/office/powerpoint/2010/main" val="3715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41A0-2F89-7407-3E5C-2F1BC661726C}"/>
              </a:ext>
            </a:extLst>
          </p:cNvPr>
          <p:cNvSpPr>
            <a:spLocks noGrp="1"/>
          </p:cNvSpPr>
          <p:nvPr>
            <p:ph type="title"/>
          </p:nvPr>
        </p:nvSpPr>
        <p:spPr/>
        <p:txBody>
          <a:bodyPr/>
          <a:lstStyle/>
          <a:p>
            <a:r>
              <a:rPr lang="en-IN" b="0" i="0" dirty="0">
                <a:solidFill>
                  <a:srgbClr val="610B38"/>
                </a:solidFill>
                <a:effectLst/>
                <a:highlight>
                  <a:srgbClr val="FFFFFF"/>
                </a:highlight>
                <a:latin typeface="erdana"/>
              </a:rPr>
              <a:t>Memory Management Techniques:</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41555EB9-FDF2-6019-D361-AE9344ED0A73}"/>
              </a:ext>
            </a:extLst>
          </p:cNvPr>
          <p:cNvSpPr>
            <a:spLocks noGrp="1"/>
          </p:cNvSpPr>
          <p:nvPr>
            <p:ph idx="1"/>
          </p:nvPr>
        </p:nvSpPr>
        <p:spPr/>
        <p:txBody>
          <a:bodyPr/>
          <a:lstStyle/>
          <a:p>
            <a:pPr algn="just"/>
            <a:r>
              <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rPr>
              <a:t>The Memory management techniques can be classified into the following main categories:</a:t>
            </a:r>
            <a:endPar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Contiguous memory management schemes</a:t>
            </a:r>
          </a:p>
          <a:p>
            <a:pPr algn="just">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Non-contiguous memory management schemes</a:t>
            </a:r>
          </a:p>
          <a:p>
            <a:endParaRPr lang="en-IN" dirty="0"/>
          </a:p>
        </p:txBody>
      </p:sp>
      <p:pic>
        <p:nvPicPr>
          <p:cNvPr id="3074" name="Picture 2" descr="Memory Management">
            <a:extLst>
              <a:ext uri="{FF2B5EF4-FFF2-40B4-BE49-F238E27FC236}">
                <a16:creationId xmlns:a16="http://schemas.microsoft.com/office/drawing/2014/main" id="{555023DC-D981-20EE-C3C5-179545DD9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17" y="3200441"/>
            <a:ext cx="8529946" cy="329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41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1B1A-3569-3243-D5C8-8EB9527EBC14}"/>
              </a:ext>
            </a:extLst>
          </p:cNvPr>
          <p:cNvSpPr>
            <a:spLocks noGrp="1"/>
          </p:cNvSpPr>
          <p:nvPr>
            <p:ph type="title"/>
          </p:nvPr>
        </p:nvSpPr>
        <p:spPr/>
        <p:txBody>
          <a:bodyPr/>
          <a:lstStyle/>
          <a:p>
            <a:r>
              <a:rPr lang="en-IN" b="0" i="0" dirty="0">
                <a:solidFill>
                  <a:srgbClr val="610B38"/>
                </a:solidFill>
                <a:effectLst/>
                <a:highlight>
                  <a:srgbClr val="FFFFFF"/>
                </a:highlight>
                <a:latin typeface="erdana"/>
              </a:rPr>
              <a:t>Contiguous memory management schemes:</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E5A7D2E8-C9CB-5D56-6624-463518EDD455}"/>
              </a:ext>
            </a:extLst>
          </p:cNvPr>
          <p:cNvSpPr>
            <a:spLocks noGrp="1"/>
          </p:cNvSpPr>
          <p:nvPr>
            <p:ph idx="1"/>
          </p:nvPr>
        </p:nvSpPr>
        <p:spPr>
          <a:xfrm>
            <a:off x="737754" y="1184357"/>
            <a:ext cx="10716491" cy="5442074"/>
          </a:xfrm>
        </p:spPr>
        <p:txBody>
          <a:bodyPr>
            <a:normAutofit/>
          </a:bodyPr>
          <a:lstStyle/>
          <a:p>
            <a:pPr algn="just">
              <a:lnSpc>
                <a:spcPct val="20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In a Contiguous memory management scheme, </a:t>
            </a:r>
            <a:r>
              <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rPr>
              <a:t>each program occupies a single contiguous block of storage locations, i.e., a set of memory locations with consecutive addresses.</a:t>
            </a:r>
          </a:p>
          <a:p>
            <a:pPr algn="just">
              <a:lnSpc>
                <a:spcPct val="200000"/>
              </a:lnSpc>
            </a:pPr>
            <a:r>
              <a:rPr lang="en-US" b="1" i="0" u="sng" dirty="0">
                <a:effectLst/>
                <a:highlight>
                  <a:srgbClr val="FFFFFF"/>
                </a:highlight>
                <a:latin typeface="Times New Roman" panose="02020603050405020304" pitchFamily="18" charset="0"/>
                <a:cs typeface="Times New Roman" panose="02020603050405020304" pitchFamily="18" charset="0"/>
              </a:rPr>
              <a:t>Single contiguous memory management schemes:</a:t>
            </a:r>
          </a:p>
          <a:p>
            <a:pPr algn="just">
              <a:lnSpc>
                <a:spcPct val="20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The Single contiguous memory management scheme is the simplest memory management scheme used in the earliest generation of computer systems. In this scheme, the main memory is divided into two contiguous areas or partitions. The operating systems reside permanently in one partition, generally at the lower memory, and the user process is loaded into the other partition.</a:t>
            </a:r>
          </a:p>
          <a:p>
            <a:endParaRPr lang="en-IN" dirty="0"/>
          </a:p>
        </p:txBody>
      </p:sp>
    </p:spTree>
    <p:extLst>
      <p:ext uri="{BB962C8B-B14F-4D97-AF65-F5344CB8AC3E}">
        <p14:creationId xmlns:p14="http://schemas.microsoft.com/office/powerpoint/2010/main" val="2811053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2530</Words>
  <Application>Microsoft Office PowerPoint</Application>
  <PresentationFormat>Widescreen</PresentationFormat>
  <Paragraphs>146</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Calibri Light</vt:lpstr>
      <vt:lpstr>erdana</vt:lpstr>
      <vt:lpstr>inter-bold</vt:lpstr>
      <vt:lpstr>inter-regular</vt:lpstr>
      <vt:lpstr>montserrat</vt:lpstr>
      <vt:lpstr>roboto</vt:lpstr>
      <vt:lpstr>Times New Roman</vt:lpstr>
      <vt:lpstr>Office Theme</vt:lpstr>
      <vt:lpstr>Memory and Storage Management</vt:lpstr>
      <vt:lpstr>What is Memory? </vt:lpstr>
      <vt:lpstr>How Data is being stored in a computer system? </vt:lpstr>
      <vt:lpstr>How Data is being stored in a computer system? </vt:lpstr>
      <vt:lpstr>What do you mean by memory management?</vt:lpstr>
      <vt:lpstr>What do you mean by memory management?</vt:lpstr>
      <vt:lpstr>Role of Memory management </vt:lpstr>
      <vt:lpstr>Memory Management Techniques: </vt:lpstr>
      <vt:lpstr>Contiguous memory management schemes: </vt:lpstr>
      <vt:lpstr>Advantages of Single contiguous memory management schemes:</vt:lpstr>
      <vt:lpstr>Disadvantages of Single contiguous memory management schemes:</vt:lpstr>
      <vt:lpstr>Multiple Partitioning: </vt:lpstr>
      <vt:lpstr>Types of Multiple Partitioning </vt:lpstr>
      <vt:lpstr>Fixed Partitioning </vt:lpstr>
      <vt:lpstr>Fragmentation [There are various cons of using this technique.]</vt:lpstr>
      <vt:lpstr>Fragmentation</vt:lpstr>
      <vt:lpstr>Other cons of using this technique </vt:lpstr>
      <vt:lpstr>Example</vt:lpstr>
      <vt:lpstr>Dynamic Partitioning </vt:lpstr>
      <vt:lpstr>Dynamic Partitioning </vt:lpstr>
      <vt:lpstr>Advantages of Dynamic Partitioning over fixed partitioning </vt:lpstr>
      <vt:lpstr>Disadvantages of dynamic partitioning </vt:lpstr>
      <vt:lpstr>Example</vt:lpstr>
      <vt:lpstr>Techniques for Contiguous Memory Allocation Input Queues </vt:lpstr>
      <vt:lpstr>Techniques for Contiguous Memory Allocation Input Queues </vt:lpstr>
      <vt:lpstr>First Fit Example </vt:lpstr>
      <vt:lpstr>PowerPoint Presentation</vt:lpstr>
      <vt:lpstr>PowerPoint Presentation</vt:lpstr>
      <vt:lpstr>First Fit</vt:lpstr>
      <vt:lpstr>PowerPoint Presentation</vt:lpstr>
      <vt:lpstr>PowerPoint Presentation</vt:lpstr>
      <vt:lpstr>PowerPoint Presentation</vt:lpstr>
      <vt:lpstr>PowerPoint Presentation</vt:lpstr>
      <vt:lpstr>PowerPoint Presentation</vt:lpstr>
      <vt:lpstr>PowerPoint Presentation</vt:lpstr>
      <vt:lpstr>Swapping in Operating System </vt:lpstr>
      <vt:lpstr>Swapping in Operating System</vt:lpstr>
      <vt:lpstr>Example</vt:lpstr>
      <vt:lpstr>Advantages of Swapping </vt:lpstr>
      <vt:lpstr>Disadvantages of Swapping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and Storage Management</dc:title>
  <dc:creator>Dr.Ravi Verma</dc:creator>
  <cp:lastModifiedBy>CS Rajpoot</cp:lastModifiedBy>
  <cp:revision>4</cp:revision>
  <dcterms:created xsi:type="dcterms:W3CDTF">2024-04-12T06:41:42Z</dcterms:created>
  <dcterms:modified xsi:type="dcterms:W3CDTF">2024-11-27T10:39:46Z</dcterms:modified>
</cp:coreProperties>
</file>