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8" r:id="rId12"/>
    <p:sldId id="267" r:id="rId13"/>
    <p:sldId id="271" r:id="rId14"/>
    <p:sldId id="270" r:id="rId15"/>
    <p:sldId id="272" r:id="rId16"/>
    <p:sldId id="275" r:id="rId17"/>
    <p:sldId id="274" r:id="rId18"/>
    <p:sldId id="273"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S Rajpoot" initials="CR" lastIdx="1" clrIdx="0">
    <p:extLst>
      <p:ext uri="{19B8F6BF-5375-455C-9EA6-DF929625EA0E}">
        <p15:presenceInfo xmlns:p15="http://schemas.microsoft.com/office/powerpoint/2012/main" userId="55dc9e189b0d75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20T18:28:16.60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C212-4648-247E-4B97-2D7398B3C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5C0C60-2270-D988-ACE7-1528DB82A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0D47CA-AE98-4B6B-871A-C7937197AD5F}"/>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5" name="Footer Placeholder 4">
            <a:extLst>
              <a:ext uri="{FF2B5EF4-FFF2-40B4-BE49-F238E27FC236}">
                <a16:creationId xmlns:a16="http://schemas.microsoft.com/office/drawing/2014/main" id="{C0CBC8EC-70FE-0A91-B0C2-F4A8CE7AE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66A55-DD3D-23E3-5CEB-BD28A8EDC345}"/>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27631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1AB9-10A2-93F4-664E-CBA3CE04E2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F4884-B5BC-72DB-804E-DF6771E44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D51B0-8E0F-A34E-4697-978B7429B665}"/>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5" name="Footer Placeholder 4">
            <a:extLst>
              <a:ext uri="{FF2B5EF4-FFF2-40B4-BE49-F238E27FC236}">
                <a16:creationId xmlns:a16="http://schemas.microsoft.com/office/drawing/2014/main" id="{E913DB54-C466-1C49-A731-F5E2C4B8C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39670-8EF3-FCF3-254E-570195A7B96D}"/>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333066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F9B7E-C9CB-C0F5-524D-0A4D6B5290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98985-38DF-AE92-AD9C-59A4B4D5D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BBFD8-E829-96D5-EBDB-BD1B0229944D}"/>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5" name="Footer Placeholder 4">
            <a:extLst>
              <a:ext uri="{FF2B5EF4-FFF2-40B4-BE49-F238E27FC236}">
                <a16:creationId xmlns:a16="http://schemas.microsoft.com/office/drawing/2014/main" id="{C07862FD-A561-8011-2AD7-78A360F1F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DD711-2B54-719F-26A7-17C65D55F948}"/>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281904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9520-F990-DE47-E9EC-9AF121BE8F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E8009-E0DB-E04B-548E-38F6F0D27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5D7C04-0E4D-43B7-C36D-272580C3B546}"/>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5" name="Footer Placeholder 4">
            <a:extLst>
              <a:ext uri="{FF2B5EF4-FFF2-40B4-BE49-F238E27FC236}">
                <a16:creationId xmlns:a16="http://schemas.microsoft.com/office/drawing/2014/main" id="{F1078962-CA1C-3CCA-8CCF-B414E2E1E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BA0A2-A87D-9F10-D312-ECBDE47406F5}"/>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364975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3BAE-312B-DE19-0C13-07E28375F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971A8-8C1E-A8F0-8C4B-801905DB9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038504-DB75-5AE1-A80B-038BDF7C8411}"/>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5" name="Footer Placeholder 4">
            <a:extLst>
              <a:ext uri="{FF2B5EF4-FFF2-40B4-BE49-F238E27FC236}">
                <a16:creationId xmlns:a16="http://schemas.microsoft.com/office/drawing/2014/main" id="{5CA565F1-7677-43B6-BE57-F83A64D8B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D4AAB-05C3-E333-ED89-8DA4DAE26DB0}"/>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18096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B27B-A95E-AC01-587B-E26A9C8E2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B1B0D-8F24-72C1-E9EC-0069B7395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49256C-64F5-C3AB-5E58-3E7FB1B9F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E2ED40-92F4-5591-2FE7-8D5D98818DF7}"/>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6" name="Footer Placeholder 5">
            <a:extLst>
              <a:ext uri="{FF2B5EF4-FFF2-40B4-BE49-F238E27FC236}">
                <a16:creationId xmlns:a16="http://schemas.microsoft.com/office/drawing/2014/main" id="{CFEA2E0A-316F-6C8C-84AF-09768BE180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83A51A-1DDA-C085-3CDA-08F4A91AFA9D}"/>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80691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197C-5DBB-9B9C-CA00-3D94D76D86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F66A0-30C6-16B0-363D-ACFA286EF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645649-51C8-4257-C166-C604F938D4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FFE674-A221-CC73-E25F-F0AC98451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F32F25-9F39-0B5C-8C1F-80C704F91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6CCC6-EEFC-70AF-76D4-C1EEBE607583}"/>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8" name="Footer Placeholder 7">
            <a:extLst>
              <a:ext uri="{FF2B5EF4-FFF2-40B4-BE49-F238E27FC236}">
                <a16:creationId xmlns:a16="http://schemas.microsoft.com/office/drawing/2014/main" id="{0F0F05D2-EA6C-8266-9049-F3B6BF2ED8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2B8713-02AA-4187-FF8B-DF0205155D6C}"/>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57394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185C-B7D7-2C70-4172-371C7C8AFF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0B8FF2-B06B-F6E3-79E8-F5ADD61D4650}"/>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4" name="Footer Placeholder 3">
            <a:extLst>
              <a:ext uri="{FF2B5EF4-FFF2-40B4-BE49-F238E27FC236}">
                <a16:creationId xmlns:a16="http://schemas.microsoft.com/office/drawing/2014/main" id="{DC3223DF-30ED-E862-C8A0-4AD1B5D8C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B13748-4BB9-FB06-6B99-3D16A89204DF}"/>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226603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CF5F5-0243-BDD3-7012-3C92ACCA11EA}"/>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3" name="Footer Placeholder 2">
            <a:extLst>
              <a:ext uri="{FF2B5EF4-FFF2-40B4-BE49-F238E27FC236}">
                <a16:creationId xmlns:a16="http://schemas.microsoft.com/office/drawing/2014/main" id="{D0105D77-E69A-B9A8-808C-318B3C329A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1C43F7-C5A5-12FA-EF07-9EA4DF2E1442}"/>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357598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886F-A146-D27B-EB74-C39571916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D05866-0033-8A54-0F1B-06A3741D8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8B67F5-2FB8-A788-115A-6A517B783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74764-BCA2-A4AD-5906-EAED07175835}"/>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6" name="Footer Placeholder 5">
            <a:extLst>
              <a:ext uri="{FF2B5EF4-FFF2-40B4-BE49-F238E27FC236}">
                <a16:creationId xmlns:a16="http://schemas.microsoft.com/office/drawing/2014/main" id="{CC5CFAF1-0304-C50B-6418-D850A6B47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DBE87-7178-247E-7FD6-F6700E9FFBBE}"/>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161841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A45B-65A5-3AD9-F337-D0FE25EE6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12BF2-5E39-ADFB-A510-AD9AD24C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AE745D-B6A5-95E1-5896-98DE3D9F4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9676C-A8F0-2382-1DE0-398881089D35}"/>
              </a:ext>
            </a:extLst>
          </p:cNvPr>
          <p:cNvSpPr>
            <a:spLocks noGrp="1"/>
          </p:cNvSpPr>
          <p:nvPr>
            <p:ph type="dt" sz="half" idx="10"/>
          </p:nvPr>
        </p:nvSpPr>
        <p:spPr/>
        <p:txBody>
          <a:bodyPr/>
          <a:lstStyle/>
          <a:p>
            <a:fld id="{8D00F0B1-7A6F-41DB-96C0-AEDE2BCD3476}" type="datetimeFigureOut">
              <a:rPr lang="en-IN" smtClean="0"/>
              <a:t>20-09-2024</a:t>
            </a:fld>
            <a:endParaRPr lang="en-IN"/>
          </a:p>
        </p:txBody>
      </p:sp>
      <p:sp>
        <p:nvSpPr>
          <p:cNvPr id="6" name="Footer Placeholder 5">
            <a:extLst>
              <a:ext uri="{FF2B5EF4-FFF2-40B4-BE49-F238E27FC236}">
                <a16:creationId xmlns:a16="http://schemas.microsoft.com/office/drawing/2014/main" id="{0DF5AF5A-0BAC-A025-DCAD-ED0C6BE469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FCFCF-6BD9-79CD-B1CE-70E0F32594F6}"/>
              </a:ext>
            </a:extLst>
          </p:cNvPr>
          <p:cNvSpPr>
            <a:spLocks noGrp="1"/>
          </p:cNvSpPr>
          <p:nvPr>
            <p:ph type="sldNum" sz="quarter" idx="12"/>
          </p:nvPr>
        </p:nvSpPr>
        <p:spPr/>
        <p:txBody>
          <a:bodyPr/>
          <a:lstStyle/>
          <a:p>
            <a:fld id="{BE541B8F-207F-4D89-B8BC-0206A678CFB4}" type="slidenum">
              <a:rPr lang="en-IN" smtClean="0"/>
              <a:t>‹#›</a:t>
            </a:fld>
            <a:endParaRPr lang="en-IN"/>
          </a:p>
        </p:txBody>
      </p:sp>
    </p:spTree>
    <p:extLst>
      <p:ext uri="{BB962C8B-B14F-4D97-AF65-F5344CB8AC3E}">
        <p14:creationId xmlns:p14="http://schemas.microsoft.com/office/powerpoint/2010/main" val="7036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67CF9-4908-1A77-5FF7-B1B3EBE45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D5B5C-99D0-D34A-8678-8B2C216B5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0C347-B366-FC55-3483-213AC418E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0F0B1-7A6F-41DB-96C0-AEDE2BCD3476}" type="datetimeFigureOut">
              <a:rPr lang="en-IN" smtClean="0"/>
              <a:t>20-09-2024</a:t>
            </a:fld>
            <a:endParaRPr lang="en-IN"/>
          </a:p>
        </p:txBody>
      </p:sp>
      <p:sp>
        <p:nvSpPr>
          <p:cNvPr id="5" name="Footer Placeholder 4">
            <a:extLst>
              <a:ext uri="{FF2B5EF4-FFF2-40B4-BE49-F238E27FC236}">
                <a16:creationId xmlns:a16="http://schemas.microsoft.com/office/drawing/2014/main" id="{B5E75968-591B-DE08-53E5-0BE4335C3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4A798-BC12-F797-1F97-4B59029FA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41B8F-207F-4D89-B8BC-0206A678CFB4}" type="slidenum">
              <a:rPr lang="en-IN" smtClean="0"/>
              <a:t>‹#›</a:t>
            </a:fld>
            <a:endParaRPr lang="en-IN"/>
          </a:p>
        </p:txBody>
      </p:sp>
    </p:spTree>
    <p:extLst>
      <p:ext uri="{BB962C8B-B14F-4D97-AF65-F5344CB8AC3E}">
        <p14:creationId xmlns:p14="http://schemas.microsoft.com/office/powerpoint/2010/main" val="1466288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5C6B-EF86-417C-0C9C-A1AE88122B17}"/>
              </a:ext>
            </a:extLst>
          </p:cNvPr>
          <p:cNvSpPr>
            <a:spLocks noGrp="1"/>
          </p:cNvSpPr>
          <p:nvPr>
            <p:ph type="ctrTitle"/>
          </p:nvPr>
        </p:nvSpPr>
        <p:spPr/>
        <p:txBody>
          <a:bodyPr>
            <a:normAutofit/>
          </a:bodyPr>
          <a:lstStyle/>
          <a:p>
            <a:r>
              <a:rPr lang="en-US"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Semaphore in OS</a:t>
            </a:r>
            <a:endParaRPr lang="en-IN"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30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569C-4522-432C-B51D-7A796F4E4F3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Imp points: </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F3C04D5-7B10-3CBB-A16A-14051BD10FFB}"/>
              </a:ext>
            </a:extLst>
          </p:cNvPr>
          <p:cNvSpPr>
            <a:spLocks noGrp="1"/>
          </p:cNvSpPr>
          <p:nvPr>
            <p:ph idx="1"/>
          </p:nvPr>
        </p:nvSpPr>
        <p:spPr/>
        <p:txBody>
          <a:bodyPr>
            <a:normAutofit fontScale="92500"/>
          </a:bodyPr>
          <a:lstStyle/>
          <a:p>
            <a:pPr>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Semaphore value is greater than zero or positive then the Process can enter the Critical Section Area.</a:t>
            </a:r>
          </a:p>
          <a:p>
            <a:pPr>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Semaphore value is equal to zero then the Process has to wait for the Process to exit the Critical Section Area.</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This function is only present until the process enters the critical state. If the Processes enters the critical state, then the P Function or Wait Operation has no job to do.</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Process exits the Critical Section we have to reduce the value of Semaphore</a:t>
            </a:r>
          </a:p>
          <a:p>
            <a:endParaRPr lang="en-IN" dirty="0"/>
          </a:p>
        </p:txBody>
      </p:sp>
    </p:spTree>
    <p:extLst>
      <p:ext uri="{BB962C8B-B14F-4D97-AF65-F5344CB8AC3E}">
        <p14:creationId xmlns:p14="http://schemas.microsoft.com/office/powerpoint/2010/main" val="390590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4657-F540-6615-0F6F-3B03C87CD5F5}"/>
              </a:ext>
            </a:extLst>
          </p:cNvPr>
          <p:cNvSpPr>
            <a:spLocks noGrp="1"/>
          </p:cNvSpPr>
          <p:nvPr>
            <p:ph type="title"/>
          </p:nvPr>
        </p:nvSpPr>
        <p:spPr/>
        <p:txBody>
          <a:bodyPr/>
          <a:lstStyle/>
          <a:p>
            <a:r>
              <a:rPr lang="en-US" b="1" i="0" dirty="0">
                <a:solidFill>
                  <a:srgbClr val="333333"/>
                </a:solidFill>
                <a:effectLst/>
                <a:latin typeface="inter-bold"/>
              </a:rPr>
              <a:t>Basic Algorithm of P Function or Wait Operation</a:t>
            </a:r>
            <a:endParaRPr lang="en-IN" dirty="0"/>
          </a:p>
        </p:txBody>
      </p:sp>
      <p:sp>
        <p:nvSpPr>
          <p:cNvPr id="3" name="Content Placeholder 2">
            <a:extLst>
              <a:ext uri="{FF2B5EF4-FFF2-40B4-BE49-F238E27FC236}">
                <a16:creationId xmlns:a16="http://schemas.microsoft.com/office/drawing/2014/main" id="{9FB237F3-F04F-BC89-830A-014D427330CE}"/>
              </a:ext>
            </a:extLst>
          </p:cNvPr>
          <p:cNvSpPr>
            <a:spLocks noGrp="1"/>
          </p:cNvSpPr>
          <p:nvPr>
            <p:ph idx="1"/>
          </p:nvPr>
        </p:nvSpPr>
        <p:spPr/>
        <p:txBody>
          <a:bodyPr>
            <a:normAutofit lnSpcReduction="10000"/>
          </a:bodyPr>
          <a:lstStyle/>
          <a:p>
            <a:pPr marL="0" indent="0" algn="just">
              <a:buNone/>
            </a:pPr>
            <a:r>
              <a:rPr lang="en-US" b="0" i="0" dirty="0">
                <a:solidFill>
                  <a:srgbClr val="000000"/>
                </a:solidFill>
                <a:effectLst/>
                <a:latin typeface="inter-regular"/>
              </a:rPr>
              <a:t>P (Semaphore value)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Allow the process to enter </a:t>
            </a:r>
            <a:r>
              <a:rPr lang="en-US" b="1" i="0" dirty="0">
                <a:solidFill>
                  <a:srgbClr val="006699"/>
                </a:solidFill>
                <a:effectLst/>
                <a:latin typeface="inter-regular"/>
              </a:rPr>
              <a:t>if</a:t>
            </a:r>
            <a:r>
              <a:rPr lang="en-US" b="0" i="0" dirty="0">
                <a:solidFill>
                  <a:srgbClr val="000000"/>
                </a:solidFill>
                <a:effectLst/>
                <a:latin typeface="inter-regular"/>
              </a:rPr>
              <a:t> the value of Semaphore is greater than zero or positive.  </a:t>
            </a:r>
          </a:p>
          <a:p>
            <a:pPr marL="0" indent="0" algn="just">
              <a:buNone/>
            </a:pPr>
            <a:r>
              <a:rPr lang="en-US" b="0" i="0" dirty="0">
                <a:solidFill>
                  <a:srgbClr val="000000"/>
                </a:solidFill>
                <a:effectLst/>
                <a:latin typeface="inter-regular"/>
              </a:rPr>
              <a:t>Do not allow the process </a:t>
            </a:r>
            <a:r>
              <a:rPr lang="en-US" b="1" i="0" dirty="0">
                <a:solidFill>
                  <a:srgbClr val="006699"/>
                </a:solidFill>
                <a:effectLst/>
                <a:latin typeface="inter-regular"/>
              </a:rPr>
              <a:t>if</a:t>
            </a:r>
            <a:r>
              <a:rPr lang="en-US" b="0" i="0" dirty="0">
                <a:solidFill>
                  <a:srgbClr val="000000"/>
                </a:solidFill>
                <a:effectLst/>
                <a:latin typeface="inter-regular"/>
              </a:rPr>
              <a:t> the value of Semaphore is less than zero or zero.  </a:t>
            </a:r>
          </a:p>
          <a:p>
            <a:pPr marL="0" indent="0" algn="just">
              <a:buNone/>
            </a:pPr>
            <a:r>
              <a:rPr lang="en-US" b="0" i="0" dirty="0">
                <a:solidFill>
                  <a:srgbClr val="000000"/>
                </a:solidFill>
                <a:effectLst/>
                <a:latin typeface="inter-regular"/>
              </a:rPr>
              <a:t>Decrement the Semaphore value </a:t>
            </a:r>
            <a:r>
              <a:rPr lang="en-US" b="1" i="0" dirty="0">
                <a:solidFill>
                  <a:srgbClr val="006699"/>
                </a:solidFill>
                <a:effectLst/>
                <a:latin typeface="inter-regular"/>
              </a:rPr>
              <a:t>if</a:t>
            </a:r>
            <a:r>
              <a:rPr lang="en-US" b="0" i="0" dirty="0">
                <a:solidFill>
                  <a:srgbClr val="000000"/>
                </a:solidFill>
                <a:effectLst/>
                <a:latin typeface="inter-regular"/>
              </a:rPr>
              <a:t> the Process leaves the Critical State.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12533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BFEF-2797-DC0E-E2C6-DAF1DFBB01A1}"/>
              </a:ext>
            </a:extLst>
          </p:cNvPr>
          <p:cNvSpPr>
            <a:spLocks noGrp="1"/>
          </p:cNvSpPr>
          <p:nvPr>
            <p:ph type="title"/>
          </p:nvPr>
        </p:nvSpPr>
        <p:spPr/>
        <p:txBody>
          <a:bodyPr/>
          <a:lstStyle/>
          <a:p>
            <a:r>
              <a:rPr lang="en-IN" b="0" i="0" dirty="0">
                <a:solidFill>
                  <a:srgbClr val="610B4B"/>
                </a:solidFill>
                <a:effectLst/>
                <a:latin typeface="erdana"/>
              </a:rPr>
              <a:t>Signal Semaphore Operation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B2FC02E-263B-DF0D-7520-8209AE73B9F7}"/>
              </a:ext>
            </a:extLst>
          </p:cNvPr>
          <p:cNvSpPr>
            <a:spLocks noGrp="1"/>
          </p:cNvSpPr>
          <p:nvPr>
            <p:ph idx="1"/>
          </p:nvPr>
        </p:nvSpPr>
        <p:spPr/>
        <p:txBody>
          <a:bodyPr>
            <a:normAutofit fontScale="70000" lnSpcReduction="20000"/>
          </a:bodyPr>
          <a:lstStyle/>
          <a:p>
            <a:pPr algn="just">
              <a:lnSpc>
                <a:spcPct val="150000"/>
              </a:lnSpc>
            </a:pPr>
            <a:r>
              <a:rPr lang="en-US" sz="3200" b="0" i="0" dirty="0">
                <a:solidFill>
                  <a:srgbClr val="333333"/>
                </a:solidFill>
                <a:effectLst/>
                <a:latin typeface="Times New Roman" panose="02020603050405020304" pitchFamily="18" charset="0"/>
                <a:cs typeface="Times New Roman" panose="02020603050405020304" pitchFamily="18" charset="0"/>
              </a:rPr>
              <a:t>The Signal Semaphore Operation is used to update the value of Semaphore. The Semaphore value is updated when the new processes are ready to enter the Critical Section.</a:t>
            </a:r>
          </a:p>
          <a:p>
            <a:pPr algn="just">
              <a:lnSpc>
                <a:spcPct val="150000"/>
              </a:lnSpc>
            </a:pPr>
            <a:r>
              <a:rPr lang="en-US" sz="3200" b="0" i="0" dirty="0">
                <a:solidFill>
                  <a:srgbClr val="333333"/>
                </a:solidFill>
                <a:effectLst/>
                <a:latin typeface="Times New Roman" panose="02020603050405020304" pitchFamily="18" charset="0"/>
                <a:cs typeface="Times New Roman" panose="02020603050405020304" pitchFamily="18" charset="0"/>
              </a:rPr>
              <a:t>The Signal Operation is also known as:</a:t>
            </a:r>
          </a:p>
          <a:p>
            <a:pPr algn="just">
              <a:lnSpc>
                <a:spcPct val="150000"/>
              </a:lnSpc>
              <a:buFont typeface="+mj-lt"/>
              <a:buAutoNum type="arabicPeriod"/>
            </a:pPr>
            <a:r>
              <a:rPr lang="en-US" sz="3200" b="0" i="0" dirty="0">
                <a:solidFill>
                  <a:srgbClr val="000000"/>
                </a:solidFill>
                <a:effectLst/>
                <a:latin typeface="Times New Roman" panose="02020603050405020304" pitchFamily="18" charset="0"/>
                <a:cs typeface="Times New Roman" panose="02020603050405020304" pitchFamily="18" charset="0"/>
              </a:rPr>
              <a:t>Wake up Operation</a:t>
            </a:r>
          </a:p>
          <a:p>
            <a:pPr algn="just">
              <a:lnSpc>
                <a:spcPct val="150000"/>
              </a:lnSpc>
              <a:buFont typeface="+mj-lt"/>
              <a:buAutoNum type="arabicPeriod"/>
            </a:pPr>
            <a:r>
              <a:rPr lang="en-US" sz="3200" b="0" i="0" dirty="0">
                <a:solidFill>
                  <a:srgbClr val="000000"/>
                </a:solidFill>
                <a:effectLst/>
                <a:latin typeface="Times New Roman" panose="02020603050405020304" pitchFamily="18" charset="0"/>
                <a:cs typeface="Times New Roman" panose="02020603050405020304" pitchFamily="18" charset="0"/>
              </a:rPr>
              <a:t>Up Operation</a:t>
            </a:r>
          </a:p>
          <a:p>
            <a:pPr algn="just">
              <a:lnSpc>
                <a:spcPct val="150000"/>
              </a:lnSpc>
              <a:buFont typeface="+mj-lt"/>
              <a:buAutoNum type="arabicPeriod"/>
            </a:pPr>
            <a:r>
              <a:rPr lang="en-US" sz="3200" b="0" i="0" dirty="0">
                <a:solidFill>
                  <a:srgbClr val="000000"/>
                </a:solidFill>
                <a:effectLst/>
                <a:latin typeface="Times New Roman" panose="02020603050405020304" pitchFamily="18" charset="0"/>
                <a:cs typeface="Times New Roman" panose="02020603050405020304" pitchFamily="18" charset="0"/>
              </a:rPr>
              <a:t>Increase Operation</a:t>
            </a:r>
          </a:p>
          <a:p>
            <a:pPr algn="just">
              <a:lnSpc>
                <a:spcPct val="150000"/>
              </a:lnSpc>
              <a:buFont typeface="+mj-lt"/>
              <a:buAutoNum type="arabicPeriod"/>
            </a:pPr>
            <a:r>
              <a:rPr lang="en-US" sz="3200" b="0" i="0" dirty="0">
                <a:solidFill>
                  <a:srgbClr val="000000"/>
                </a:solidFill>
                <a:effectLst/>
                <a:latin typeface="Times New Roman" panose="02020603050405020304" pitchFamily="18" charset="0"/>
                <a:cs typeface="Times New Roman" panose="02020603050405020304" pitchFamily="18" charset="0"/>
              </a:rPr>
              <a:t>V Function (most important alias name for signal operation)</a:t>
            </a:r>
          </a:p>
          <a:p>
            <a:endParaRPr lang="en-IN" dirty="0"/>
          </a:p>
        </p:txBody>
      </p:sp>
    </p:spTree>
    <p:extLst>
      <p:ext uri="{BB962C8B-B14F-4D97-AF65-F5344CB8AC3E}">
        <p14:creationId xmlns:p14="http://schemas.microsoft.com/office/powerpoint/2010/main" val="80813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D535C-AAA0-1098-01ED-86CB850AB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771071-08B9-DC10-7D8D-0B24A8F4C387}"/>
              </a:ext>
            </a:extLst>
          </p:cNvPr>
          <p:cNvSpPr>
            <a:spLocks noGrp="1"/>
          </p:cNvSpPr>
          <p:nvPr>
            <p:ph type="title"/>
          </p:nvPr>
        </p:nvSpPr>
        <p:spPr/>
        <p:txBody>
          <a:bodyPr/>
          <a:lstStyle/>
          <a:p>
            <a:r>
              <a:rPr lang="en-US" b="1" dirty="0"/>
              <a:t>Key Points</a:t>
            </a:r>
            <a:endParaRPr lang="en-IN" b="1" dirty="0"/>
          </a:p>
        </p:txBody>
      </p:sp>
      <p:sp>
        <p:nvSpPr>
          <p:cNvPr id="3" name="Content Placeholder 2">
            <a:extLst>
              <a:ext uri="{FF2B5EF4-FFF2-40B4-BE49-F238E27FC236}">
                <a16:creationId xmlns:a16="http://schemas.microsoft.com/office/drawing/2014/main" id="{72F654BB-9C11-9FBF-81C2-AB4BFF68A8E0}"/>
              </a:ext>
            </a:extLst>
          </p:cNvPr>
          <p:cNvSpPr>
            <a:spLocks noGrp="1"/>
          </p:cNvSpPr>
          <p:nvPr>
            <p:ph idx="1"/>
          </p:nvPr>
        </p:nvSpPr>
        <p:spPr>
          <a:xfrm>
            <a:off x="838200" y="1520042"/>
            <a:ext cx="10515600" cy="4972833"/>
          </a:xfrm>
        </p:spPr>
        <p:txBody>
          <a:bodyPr>
            <a:normAutofit fontScale="92500" lnSpcReduction="20000"/>
          </a:bodyPr>
          <a:lstStyle/>
          <a:p>
            <a:pPr algn="just">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We know that the semaphore value is decreased by one in the wait operation when the process left the critical state. So, to counter balance the decreased number 1 we use signal operation which increments the semaphore value. This induces the critical section to receive more and more processes into it.</a:t>
            </a:r>
          </a:p>
          <a:p>
            <a:pPr algn="just">
              <a:lnSpc>
                <a:spcPct val="160000"/>
              </a:lnSpc>
            </a:pPr>
            <a:r>
              <a:rPr lang="en-US" b="0" i="0" dirty="0">
                <a:solidFill>
                  <a:srgbClr val="333333"/>
                </a:solidFill>
                <a:effectLst/>
                <a:latin typeface="Times New Roman" panose="02020603050405020304" pitchFamily="18" charset="0"/>
                <a:cs typeface="Times New Roman" panose="02020603050405020304" pitchFamily="18" charset="0"/>
              </a:rPr>
              <a:t>The most important part is that this Signal Operation or V Function is executed only when the process comes out of the critical section. The value of semaphore cannot be incremented before the exit of the process from the critical section</a:t>
            </a:r>
          </a:p>
          <a:p>
            <a:endParaRPr lang="en-IN" dirty="0"/>
          </a:p>
        </p:txBody>
      </p:sp>
    </p:spTree>
    <p:extLst>
      <p:ext uri="{BB962C8B-B14F-4D97-AF65-F5344CB8AC3E}">
        <p14:creationId xmlns:p14="http://schemas.microsoft.com/office/powerpoint/2010/main" val="144045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D1A4-FD2E-443A-C6BE-877A197F3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5F148-5FAB-4D0F-2175-E685FA629EA9}"/>
              </a:ext>
            </a:extLst>
          </p:cNvPr>
          <p:cNvSpPr>
            <a:spLocks noGrp="1"/>
          </p:cNvSpPr>
          <p:nvPr>
            <p:ph type="title"/>
          </p:nvPr>
        </p:nvSpPr>
        <p:spPr/>
        <p:txBody>
          <a:bodyPr/>
          <a:lstStyle/>
          <a:p>
            <a:r>
              <a:rPr lang="en-US" b="1" i="0" dirty="0">
                <a:solidFill>
                  <a:srgbClr val="333333"/>
                </a:solidFill>
                <a:effectLst/>
                <a:latin typeface="inter-bold"/>
              </a:rPr>
              <a:t>Basic Algorithm of V Function or Signal Operation</a:t>
            </a:r>
            <a:endParaRPr lang="en-IN" dirty="0"/>
          </a:p>
        </p:txBody>
      </p:sp>
      <p:sp>
        <p:nvSpPr>
          <p:cNvPr id="3" name="Content Placeholder 2">
            <a:extLst>
              <a:ext uri="{FF2B5EF4-FFF2-40B4-BE49-F238E27FC236}">
                <a16:creationId xmlns:a16="http://schemas.microsoft.com/office/drawing/2014/main" id="{93B50F7E-44B1-B57E-B9FD-AAC03063FF8F}"/>
              </a:ext>
            </a:extLst>
          </p:cNvPr>
          <p:cNvSpPr>
            <a:spLocks noGrp="1"/>
          </p:cNvSpPr>
          <p:nvPr>
            <p:ph idx="1"/>
          </p:nvPr>
        </p:nvSpPr>
        <p:spPr/>
        <p:txBody>
          <a:bodyPr/>
          <a:lstStyle/>
          <a:p>
            <a:pPr marL="0" indent="0" algn="just">
              <a:buNone/>
            </a:pPr>
            <a:r>
              <a:rPr lang="en-US" b="0" i="0" dirty="0">
                <a:solidFill>
                  <a:srgbClr val="000000"/>
                </a:solidFill>
                <a:effectLst/>
                <a:latin typeface="inter-regular"/>
              </a:rPr>
              <a:t>V (Semaphore value)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If the process goes out of the critical section then add </a:t>
            </a:r>
            <a:r>
              <a:rPr lang="en-US" b="0" i="0" dirty="0">
                <a:solidFill>
                  <a:srgbClr val="C00000"/>
                </a:solidFill>
                <a:effectLst/>
                <a:latin typeface="inter-regular"/>
              </a:rPr>
              <a:t>1</a:t>
            </a:r>
            <a:r>
              <a:rPr lang="en-US" b="0" i="0" dirty="0">
                <a:solidFill>
                  <a:srgbClr val="000000"/>
                </a:solidFill>
                <a:effectLst/>
                <a:latin typeface="inter-regular"/>
              </a:rPr>
              <a:t> to </a:t>
            </a:r>
          </a:p>
          <a:p>
            <a:pPr marL="0" indent="0" algn="just">
              <a:buNone/>
            </a:pPr>
            <a:r>
              <a:rPr lang="en-US" b="0" i="0" dirty="0">
                <a:solidFill>
                  <a:srgbClr val="000000"/>
                </a:solidFill>
                <a:effectLst/>
                <a:latin typeface="inter-regular"/>
              </a:rPr>
              <a:t>the semaphore value  </a:t>
            </a:r>
          </a:p>
          <a:p>
            <a:pPr marL="0" indent="0" algn="just">
              <a:buNone/>
            </a:pPr>
            <a:r>
              <a:rPr lang="en-US" b="0" i="0" dirty="0">
                <a:solidFill>
                  <a:srgbClr val="000000"/>
                </a:solidFill>
                <a:effectLst/>
                <a:latin typeface="inter-regular"/>
              </a:rPr>
              <a:t>Else keep calm until process exits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54954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49A8-B679-B06E-B7D3-0DFB44922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114B8-E382-D6DC-65BA-2CA6C1A29F3E}"/>
              </a:ext>
            </a:extLst>
          </p:cNvPr>
          <p:cNvSpPr>
            <a:spLocks noGrp="1"/>
          </p:cNvSpPr>
          <p:nvPr>
            <p:ph type="title"/>
          </p:nvPr>
        </p:nvSpPr>
        <p:spPr/>
        <p:txBody>
          <a:bodyPr/>
          <a:lstStyle/>
          <a:p>
            <a:r>
              <a:rPr lang="en-IN" b="0" i="0" dirty="0">
                <a:solidFill>
                  <a:srgbClr val="610B38"/>
                </a:solidFill>
                <a:effectLst/>
                <a:latin typeface="erdana"/>
              </a:rPr>
              <a:t>Types of Semaphores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3E3788A-79E1-E75C-1F00-E5EC644EB912}"/>
              </a:ext>
            </a:extLst>
          </p:cNvPr>
          <p:cNvSpPr>
            <a:spLocks noGrp="1"/>
          </p:cNvSpPr>
          <p:nvPr>
            <p:ph idx="1"/>
          </p:nvPr>
        </p:nvSpPr>
        <p:spPr/>
        <p:txBody>
          <a:bodyPr>
            <a:normAutofit fontScale="92500" lnSpcReduction="20000"/>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There are two types of Semaphores.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They are:</a:t>
            </a:r>
          </a:p>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1. Binary Semaphore</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Here, there are only two values of Semaphore in Binary Semaphore Concept. The two values are 1 and 0.</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Value of Binary Semaphore is 1, then the process has the capability to enter the critical section area. If the value of Binary Semaphore is 0 then the process does not have the capability to enter the critical section area.</a:t>
            </a:r>
          </a:p>
          <a:p>
            <a:endParaRPr lang="en-IN" dirty="0"/>
          </a:p>
        </p:txBody>
      </p:sp>
    </p:spTree>
    <p:extLst>
      <p:ext uri="{BB962C8B-B14F-4D97-AF65-F5344CB8AC3E}">
        <p14:creationId xmlns:p14="http://schemas.microsoft.com/office/powerpoint/2010/main" val="103893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4FF8F-322A-F485-4492-256D8909D5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E2B5B8-DBAD-971B-8352-D99E133CA4FB}"/>
              </a:ext>
            </a:extLst>
          </p:cNvPr>
          <p:cNvSpPr>
            <a:spLocks noGrp="1"/>
          </p:cNvSpPr>
          <p:nvPr>
            <p:ph type="title"/>
          </p:nvPr>
        </p:nvSpPr>
        <p:spPr/>
        <p:txBody>
          <a:bodyPr/>
          <a:lstStyle/>
          <a:p>
            <a:r>
              <a:rPr lang="en-IN" b="0" i="0" dirty="0">
                <a:solidFill>
                  <a:srgbClr val="610B38"/>
                </a:solidFill>
                <a:effectLst/>
                <a:latin typeface="erdana"/>
              </a:rPr>
              <a:t>Types of Semaphores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FE7EAAE-D09F-4637-E4F3-F58D9CB127B1}"/>
              </a:ext>
            </a:extLst>
          </p:cNvPr>
          <p:cNvSpPr>
            <a:spLocks noGrp="1"/>
          </p:cNvSpPr>
          <p:nvPr>
            <p:ph idx="1"/>
          </p:nvPr>
        </p:nvSpPr>
        <p:spPr/>
        <p:txBody>
          <a:bodyPr>
            <a:normAutofit/>
          </a:bodyPr>
          <a:lstStyle/>
          <a:p>
            <a:pPr algn="just"/>
            <a:r>
              <a:rPr lang="en-US" b="0" i="0" dirty="0">
                <a:solidFill>
                  <a:srgbClr val="610B4B"/>
                </a:solidFill>
                <a:effectLst/>
                <a:latin typeface="erdana"/>
              </a:rPr>
              <a:t>2. Counting Semaphore</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Here, there are two sets of values of Semaphore in Counting Semaphore Concept. The two types of values are values greater than and equal to one and other type is value equal to zero.</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Value of Binary Semaphore is greater than or equal to 1, then the process has the capability to enter the critical section area. If the value of Binary Semaphore is 0 then the process does not have the capability to enter the critical section area.</a:t>
            </a:r>
          </a:p>
          <a:p>
            <a:endParaRPr lang="en-IN" dirty="0"/>
          </a:p>
        </p:txBody>
      </p:sp>
    </p:spTree>
    <p:extLst>
      <p:ext uri="{BB962C8B-B14F-4D97-AF65-F5344CB8AC3E}">
        <p14:creationId xmlns:p14="http://schemas.microsoft.com/office/powerpoint/2010/main" val="64039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86F5D-2E23-6C29-903E-850599AD6F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404C7-E225-DF09-A944-AED6C7CFE367}"/>
              </a:ext>
            </a:extLst>
          </p:cNvPr>
          <p:cNvSpPr>
            <a:spLocks noGrp="1"/>
          </p:cNvSpPr>
          <p:nvPr>
            <p:ph type="title"/>
          </p:nvPr>
        </p:nvSpPr>
        <p:spPr/>
        <p:txBody>
          <a:bodyPr/>
          <a:lstStyle/>
          <a:p>
            <a:r>
              <a:rPr lang="en-IN" b="0" i="0" dirty="0">
                <a:solidFill>
                  <a:srgbClr val="610B38"/>
                </a:solidFill>
                <a:effectLst/>
                <a:latin typeface="erdana"/>
              </a:rPr>
              <a:t>Advantages of a Semaphore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FEFE6E-B69D-8C1B-4203-7E62337C6096}"/>
              </a:ext>
            </a:extLst>
          </p:cNvPr>
          <p:cNvSpPr>
            <a:spLocks noGrp="1"/>
          </p:cNvSpPr>
          <p:nvPr>
            <p:ph idx="1"/>
          </p:nvPr>
        </p:nvSpPr>
        <p:spPr>
          <a:xfrm>
            <a:off x="838200" y="1413164"/>
            <a:ext cx="10775868" cy="5237017"/>
          </a:xfrm>
        </p:spPr>
        <p:txBody>
          <a:bodyPr>
            <a:normAutofit/>
          </a:bodyPr>
          <a:lstStyle/>
          <a:p>
            <a:pPr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Semaphores are machine independent since their implementation and codes are written in the microkernel's machine independent code area.</a:t>
            </a:r>
          </a:p>
          <a:p>
            <a:pPr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They strictly enforce mutual exclusion and let processes enter the crucial part one at a time (only in the case of binary semaphores).</a:t>
            </a:r>
          </a:p>
          <a:p>
            <a:pPr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With the use of semaphores, no resources are lost due to busy waiting since we do not need any processor time to verify that a condition is met before allowing a process access to the crucial area.</a:t>
            </a:r>
          </a:p>
          <a:p>
            <a:pPr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Semaphores have the very good management of resources</a:t>
            </a:r>
          </a:p>
          <a:p>
            <a:pPr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They forbid several processes from entering the crucial area. They are significantly more effective than other synchronization approaches since mutual exclusion is made possible in this way.</a:t>
            </a:r>
          </a:p>
          <a:p>
            <a:pPr>
              <a:lnSpc>
                <a:spcPct val="150000"/>
              </a:lnSpc>
            </a:pP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83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18E0-5936-1314-AF96-38656328C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3D91A-BC83-6F72-A882-F39864732BB4}"/>
              </a:ext>
            </a:extLst>
          </p:cNvPr>
          <p:cNvSpPr>
            <a:spLocks noGrp="1"/>
          </p:cNvSpPr>
          <p:nvPr>
            <p:ph type="title"/>
          </p:nvPr>
        </p:nvSpPr>
        <p:spPr/>
        <p:txBody>
          <a:bodyPr/>
          <a:lstStyle/>
          <a:p>
            <a:r>
              <a:rPr lang="en-IN" b="0" i="0" dirty="0">
                <a:solidFill>
                  <a:srgbClr val="610B38"/>
                </a:solidFill>
                <a:effectLst/>
                <a:latin typeface="erdana"/>
              </a:rPr>
              <a:t>Disadvantages of a Semaphore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CFAD55B-A134-F7AA-FCC0-A4A9DFE646C5}"/>
              </a:ext>
            </a:extLst>
          </p:cNvPr>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Due to the employment of semaphores, it is possible for high priority processes to reach the vital area before low priority processes.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Because semaphores are a little complex, it is important to design the wait and signal actions in a way that avoids deadlocks.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Programming a semaphore is very challenging, and there is a danger that mutual exclusion won't be achieved.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wait ( ) and signal ( ) actions must be carried out in the appropriate order to prevent deadlocks.</a:t>
            </a:r>
          </a:p>
          <a:p>
            <a:endParaRPr lang="en-IN" dirty="0"/>
          </a:p>
        </p:txBody>
      </p:sp>
    </p:spTree>
    <p:extLst>
      <p:ext uri="{BB962C8B-B14F-4D97-AF65-F5344CB8AC3E}">
        <p14:creationId xmlns:p14="http://schemas.microsoft.com/office/powerpoint/2010/main" val="225922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06267-4531-5A3C-40EF-3CAE5FF2E5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E9D9B-965A-A84A-50EB-DD54AD896DA1}"/>
              </a:ext>
            </a:extLst>
          </p:cNvPr>
          <p:cNvSpPr>
            <a:spLocks noGrp="1"/>
          </p:cNvSpPr>
          <p:nvPr>
            <p:ph idx="1"/>
          </p:nvPr>
        </p:nvSpPr>
        <p:spPr/>
        <p:txBody>
          <a:bodyPr>
            <a:normAutofit/>
          </a:bodyPr>
          <a:lstStyle/>
          <a:p>
            <a:pPr marL="0" indent="0" algn="ctr">
              <a:buNone/>
            </a:pPr>
            <a:endParaRPr lang="en-IN" sz="4800" dirty="0"/>
          </a:p>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233794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675-15F9-DAEA-E7B0-B4EB91970729}"/>
              </a:ext>
            </a:extLst>
          </p:cNvPr>
          <p:cNvSpPr>
            <a:spLocks noGrp="1"/>
          </p:cNvSpPr>
          <p:nvPr>
            <p:ph type="title"/>
          </p:nvPr>
        </p:nvSpPr>
        <p:spPr/>
        <p:txBody>
          <a:bodyPr/>
          <a:lstStyle/>
          <a:p>
            <a:r>
              <a:rPr lang="en-IN" b="0" i="0" dirty="0">
                <a:solidFill>
                  <a:srgbClr val="610B38"/>
                </a:solidFill>
                <a:effectLst/>
                <a:latin typeface="erdana"/>
              </a:rPr>
              <a:t>Semaphore Definition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FE73D06-83B4-833A-460A-E8A9ADCBFB6A}"/>
              </a:ext>
            </a:extLst>
          </p:cNvPr>
          <p:cNvSpPr>
            <a:spLocks noGrp="1"/>
          </p:cNvSpPr>
          <p:nvPr>
            <p:ph idx="1"/>
          </p:nvPr>
        </p:nvSpPr>
        <p:spPr/>
        <p:txBody>
          <a:bodyPr/>
          <a:lstStyle/>
          <a:p>
            <a:pPr algn="just">
              <a:lnSpc>
                <a:spcPct val="200000"/>
              </a:lnSpc>
            </a:pPr>
            <a:r>
              <a:rPr lang="en-US" b="0" i="0" dirty="0">
                <a:solidFill>
                  <a:srgbClr val="333333"/>
                </a:solidFill>
                <a:effectLst/>
                <a:latin typeface="inter-regular"/>
              </a:rPr>
              <a:t>Semaphore is a Hardware Solution. This Hardware solution is written or given to critical section problem.</a:t>
            </a:r>
            <a:endParaRPr lang="en-IN" dirty="0"/>
          </a:p>
        </p:txBody>
      </p:sp>
    </p:spTree>
    <p:extLst>
      <p:ext uri="{BB962C8B-B14F-4D97-AF65-F5344CB8AC3E}">
        <p14:creationId xmlns:p14="http://schemas.microsoft.com/office/powerpoint/2010/main" val="140369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06267-4531-5A3C-40EF-3CAE5FF2E5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E9D9B-965A-A84A-50EB-DD54AD896DA1}"/>
              </a:ext>
            </a:extLst>
          </p:cNvPr>
          <p:cNvSpPr>
            <a:spLocks noGrp="1"/>
          </p:cNvSpPr>
          <p:nvPr>
            <p:ph idx="1"/>
          </p:nvPr>
        </p:nvSpPr>
        <p:spPr>
          <a:xfrm>
            <a:off x="838200" y="1825625"/>
            <a:ext cx="10515600" cy="3155449"/>
          </a:xfrm>
        </p:spPr>
        <p:txBody>
          <a:bodyPr>
            <a:normAutofit/>
          </a:bodyPr>
          <a:lstStyle/>
          <a:p>
            <a:pPr marL="0" indent="0" algn="ctr">
              <a:buNone/>
            </a:pPr>
            <a:endParaRPr lang="en-IN" sz="4800" dirty="0"/>
          </a:p>
          <a:p>
            <a:pPr marL="0" indent="0" algn="ctr">
              <a:buNone/>
            </a:pPr>
            <a:endParaRPr lang="en-IN" sz="4800" dirty="0"/>
          </a:p>
        </p:txBody>
      </p:sp>
      <p:graphicFrame>
        <p:nvGraphicFramePr>
          <p:cNvPr id="2" name="Table 1">
            <a:extLst>
              <a:ext uri="{FF2B5EF4-FFF2-40B4-BE49-F238E27FC236}">
                <a16:creationId xmlns:a16="http://schemas.microsoft.com/office/drawing/2014/main" id="{A711BDC9-7517-FAAE-CF11-029AB8F684FE}"/>
              </a:ext>
            </a:extLst>
          </p:cNvPr>
          <p:cNvGraphicFramePr>
            <a:graphicFrameLocks noGrp="1"/>
          </p:cNvGraphicFramePr>
          <p:nvPr>
            <p:extLst>
              <p:ext uri="{D42A27DB-BD31-4B8C-83A1-F6EECF244321}">
                <p14:modId xmlns:p14="http://schemas.microsoft.com/office/powerpoint/2010/main" val="2020470376"/>
              </p:ext>
            </p:extLst>
          </p:nvPr>
        </p:nvGraphicFramePr>
        <p:xfrm>
          <a:off x="2032001" y="719665"/>
          <a:ext cx="2419684" cy="1737360"/>
        </p:xfrm>
        <a:graphic>
          <a:graphicData uri="http://schemas.openxmlformats.org/drawingml/2006/table">
            <a:tbl>
              <a:tblPr firstRow="1" bandRow="1">
                <a:tableStyleId>{5C22544A-7EE6-4342-B048-85BDC9FD1C3A}</a:tableStyleId>
              </a:tblPr>
              <a:tblGrid>
                <a:gridCol w="2419684">
                  <a:extLst>
                    <a:ext uri="{9D8B030D-6E8A-4147-A177-3AD203B41FA5}">
                      <a16:colId xmlns:a16="http://schemas.microsoft.com/office/drawing/2014/main" val="1763206541"/>
                    </a:ext>
                  </a:extLst>
                </a:gridCol>
              </a:tblGrid>
              <a:tr h="1217773">
                <a:tc>
                  <a:txBody>
                    <a:bodyPr/>
                    <a:lstStyle/>
                    <a:p>
                      <a:r>
                        <a:rPr lang="en-US" dirty="0"/>
                        <a:t>  </a:t>
                      </a:r>
                    </a:p>
                    <a:p>
                      <a:endParaRPr lang="en-US" dirty="0"/>
                    </a:p>
                    <a:p>
                      <a:r>
                        <a:rPr lang="en-US" sz="3600" dirty="0"/>
                        <a:t>Int  a=5</a:t>
                      </a:r>
                    </a:p>
                    <a:p>
                      <a:r>
                        <a:rPr lang="en-US" sz="3600" dirty="0"/>
                        <a:t>sharable</a:t>
                      </a:r>
                    </a:p>
                  </a:txBody>
                  <a:tcPr/>
                </a:tc>
                <a:extLst>
                  <a:ext uri="{0D108BD9-81ED-4DB2-BD59-A6C34878D82A}">
                    <a16:rowId xmlns:a16="http://schemas.microsoft.com/office/drawing/2014/main" val="3160247250"/>
                  </a:ext>
                </a:extLst>
              </a:tr>
            </a:tbl>
          </a:graphicData>
        </a:graphic>
      </p:graphicFrame>
    </p:spTree>
    <p:extLst>
      <p:ext uri="{BB962C8B-B14F-4D97-AF65-F5344CB8AC3E}">
        <p14:creationId xmlns:p14="http://schemas.microsoft.com/office/powerpoint/2010/main" val="399149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7BD3-6EA1-664D-76DE-62B8D0DE66EF}"/>
              </a:ext>
            </a:extLst>
          </p:cNvPr>
          <p:cNvSpPr>
            <a:spLocks noGrp="1"/>
          </p:cNvSpPr>
          <p:nvPr>
            <p:ph type="title"/>
          </p:nvPr>
        </p:nvSpPr>
        <p:spPr/>
        <p:txBody>
          <a:bodyPr/>
          <a:lstStyle/>
          <a:p>
            <a:r>
              <a:rPr lang="en-US" b="0" i="0" dirty="0">
                <a:solidFill>
                  <a:srgbClr val="610B38"/>
                </a:solidFill>
                <a:effectLst/>
                <a:latin typeface="erdana"/>
              </a:rPr>
              <a:t>What is a Critical Section Problem?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6C1C12-2A5B-862E-AF5D-790C4DE7EFFD}"/>
              </a:ext>
            </a:extLst>
          </p:cNvPr>
          <p:cNvSpPr>
            <a:spLocks noGrp="1"/>
          </p:cNvSpPr>
          <p:nvPr>
            <p:ph idx="1"/>
          </p:nvPr>
        </p:nvSpPr>
        <p:spPr>
          <a:xfrm>
            <a:off x="838200" y="1861250"/>
            <a:ext cx="10515600" cy="4753305"/>
          </a:xfrm>
        </p:spPr>
        <p:txBody>
          <a:bodyPr>
            <a:normAutofit fontScale="92500" lnSpcReduction="10000"/>
          </a:bodyPr>
          <a:lstStyle/>
          <a:p>
            <a:pPr algn="just">
              <a:lnSpc>
                <a:spcPct val="150000"/>
              </a:lnSpc>
            </a:pPr>
            <a:r>
              <a:rPr lang="en-US" b="0" i="0" dirty="0">
                <a:solidFill>
                  <a:srgbClr val="333333"/>
                </a:solidFill>
                <a:effectLst/>
                <a:latin typeface="inter-regular"/>
              </a:rPr>
              <a:t>The Critical Section Problem is a Code Snippet. This code snippet contains a few variables. These variables can be accessed by a few processes. There is a condition for these processes.</a:t>
            </a:r>
          </a:p>
          <a:p>
            <a:pPr algn="just">
              <a:lnSpc>
                <a:spcPct val="150000"/>
              </a:lnSpc>
            </a:pPr>
            <a:r>
              <a:rPr lang="en-US" b="0" i="0" dirty="0">
                <a:solidFill>
                  <a:srgbClr val="333333"/>
                </a:solidFill>
                <a:effectLst/>
                <a:latin typeface="inter-regular"/>
              </a:rPr>
              <a:t>The condition is that only one process can only enter the critical section. The remaining Processes that are interested in entering the critical section have to wait for the process to complete its work and then enter the critical section.</a:t>
            </a:r>
            <a:endParaRPr lang="en-IN" dirty="0"/>
          </a:p>
        </p:txBody>
      </p:sp>
    </p:spTree>
    <p:extLst>
      <p:ext uri="{BB962C8B-B14F-4D97-AF65-F5344CB8AC3E}">
        <p14:creationId xmlns:p14="http://schemas.microsoft.com/office/powerpoint/2010/main" val="366890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535A-8686-D9B9-527A-A5C461C91773}"/>
              </a:ext>
            </a:extLst>
          </p:cNvPr>
          <p:cNvSpPr>
            <a:spLocks noGrp="1"/>
          </p:cNvSpPr>
          <p:nvPr>
            <p:ph type="title"/>
          </p:nvPr>
        </p:nvSpPr>
        <p:spPr/>
        <p:txBody>
          <a:bodyPr/>
          <a:lstStyle/>
          <a:p>
            <a:r>
              <a:rPr lang="en-IN" b="0" i="0" dirty="0">
                <a:solidFill>
                  <a:srgbClr val="610B38"/>
                </a:solidFill>
                <a:effectLst/>
                <a:latin typeface="erdana"/>
              </a:rPr>
              <a:t>Critical Section Representation</a:t>
            </a:r>
            <a:br>
              <a:rPr lang="en-IN" b="0" i="0" dirty="0">
                <a:solidFill>
                  <a:srgbClr val="610B38"/>
                </a:solidFill>
                <a:effectLst/>
                <a:latin typeface="erdana"/>
              </a:rPr>
            </a:br>
            <a:endParaRPr lang="en-IN" dirty="0"/>
          </a:p>
        </p:txBody>
      </p:sp>
      <p:pic>
        <p:nvPicPr>
          <p:cNvPr id="1026" name="Picture 2" descr="Introduction to Semaphore in Operating Systems (OS)">
            <a:extLst>
              <a:ext uri="{FF2B5EF4-FFF2-40B4-BE49-F238E27FC236}">
                <a16:creationId xmlns:a16="http://schemas.microsoft.com/office/drawing/2014/main" id="{0971BDE1-E2BF-CE08-2707-DE8F64BF6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36" y="1690688"/>
            <a:ext cx="9194798" cy="444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54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4523-0C1E-AF48-E2AD-D5F84D390BB4}"/>
              </a:ext>
            </a:extLst>
          </p:cNvPr>
          <p:cNvSpPr>
            <a:spLocks noGrp="1"/>
          </p:cNvSpPr>
          <p:nvPr>
            <p:ph type="title"/>
          </p:nvPr>
        </p:nvSpPr>
        <p:spPr/>
        <p:txBody>
          <a:bodyPr/>
          <a:lstStyle/>
          <a:p>
            <a:r>
              <a:rPr lang="en-US" b="0" i="0" dirty="0">
                <a:solidFill>
                  <a:srgbClr val="610B38"/>
                </a:solidFill>
                <a:effectLst/>
                <a:latin typeface="erdana"/>
              </a:rPr>
              <a:t>Problems in Critical Section Problems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F124944-3717-433A-EDFE-3D0B7CC794D8}"/>
              </a:ext>
            </a:extLst>
          </p:cNvPr>
          <p:cNvSpPr>
            <a:spLocks noGrp="1"/>
          </p:cNvSpPr>
          <p:nvPr>
            <p:ph idx="1"/>
          </p:nvPr>
        </p:nvSpPr>
        <p:spPr/>
        <p:txBody>
          <a:bodyPr/>
          <a:lstStyle/>
          <a:p>
            <a:pPr algn="just">
              <a:lnSpc>
                <a:spcPct val="200000"/>
              </a:lnSpc>
            </a:pPr>
            <a:r>
              <a:rPr lang="en-US" b="0" i="0" dirty="0">
                <a:solidFill>
                  <a:srgbClr val="333333"/>
                </a:solidFill>
                <a:effectLst/>
                <a:latin typeface="inter-regular"/>
              </a:rPr>
              <a:t>There may be a state where one or more processes try to enter the critical state. After multiple processes enter the Critical Section, the second process try to access variable which already accessed by the first process.</a:t>
            </a:r>
            <a:endParaRPr lang="en-IN" dirty="0"/>
          </a:p>
        </p:txBody>
      </p:sp>
    </p:spTree>
    <p:extLst>
      <p:ext uri="{BB962C8B-B14F-4D97-AF65-F5344CB8AC3E}">
        <p14:creationId xmlns:p14="http://schemas.microsoft.com/office/powerpoint/2010/main" val="424336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9004-8BD8-1FE2-2788-9A702887901F}"/>
              </a:ext>
            </a:extLst>
          </p:cNvPr>
          <p:cNvSpPr>
            <a:spLocks noGrp="1"/>
          </p:cNvSpPr>
          <p:nvPr>
            <p:ph type="title"/>
          </p:nvPr>
        </p:nvSpPr>
        <p:spPr/>
        <p:txBody>
          <a:bodyPr/>
          <a:lstStyle/>
          <a:p>
            <a:r>
              <a:rPr lang="en-IN" b="0" i="0" dirty="0">
                <a:solidFill>
                  <a:srgbClr val="610B4B"/>
                </a:solidFill>
                <a:effectLst/>
                <a:latin typeface="erdana"/>
              </a:rPr>
              <a:t>Explanation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6CB0F1F-0C4F-8A86-2E86-7B0C1877EE11}"/>
              </a:ext>
            </a:extLst>
          </p:cNvPr>
          <p:cNvSpPr>
            <a:spLocks noGrp="1"/>
          </p:cNvSpPr>
          <p:nvPr>
            <p:ph idx="1"/>
          </p:nvPr>
        </p:nvSpPr>
        <p:spPr>
          <a:xfrm>
            <a:off x="605642" y="1223158"/>
            <a:ext cx="11586357" cy="5379523"/>
          </a:xfrm>
        </p:spPr>
        <p:txBody>
          <a:bodyPr>
            <a:normAutofit fontScale="47500" lnSpcReduction="20000"/>
          </a:bodyPr>
          <a:lstStyle/>
          <a:p>
            <a:r>
              <a:rPr lang="en-US" sz="3800" dirty="0">
                <a:latin typeface="Times New Roman" panose="02020603050405020304" pitchFamily="18" charset="0"/>
                <a:cs typeface="Times New Roman" panose="02020603050405020304" pitchFamily="18" charset="0"/>
              </a:rPr>
              <a:t>Suppose there is a variable which is also known as a shared variable. Let us define that shared variable.</a:t>
            </a:r>
          </a:p>
          <a:p>
            <a:r>
              <a:rPr lang="en-US" sz="3800" dirty="0">
                <a:latin typeface="Times New Roman" panose="02020603050405020304" pitchFamily="18" charset="0"/>
                <a:cs typeface="Times New Roman" panose="02020603050405020304" pitchFamily="18" charset="0"/>
              </a:rPr>
              <a:t>Here, x is the shared variable.</a:t>
            </a:r>
          </a:p>
          <a:p>
            <a:pPr>
              <a:buFont typeface="+mj-lt"/>
              <a:buAutoNum type="arabicPeriod"/>
            </a:pPr>
            <a:r>
              <a:rPr lang="en-US" sz="3800" b="1" dirty="0">
                <a:solidFill>
                  <a:srgbClr val="006699"/>
                </a:solidFill>
                <a:effectLst/>
                <a:latin typeface="Times New Roman" panose="02020603050405020304" pitchFamily="18" charset="0"/>
                <a:cs typeface="Times New Roman" panose="02020603050405020304" pitchFamily="18" charset="0"/>
              </a:rPr>
              <a:t>int</a:t>
            </a:r>
            <a:r>
              <a:rPr lang="en-US" sz="3800" dirty="0">
                <a:solidFill>
                  <a:srgbClr val="000000"/>
                </a:solidFill>
                <a:effectLst/>
                <a:latin typeface="Times New Roman" panose="02020603050405020304" pitchFamily="18" charset="0"/>
                <a:cs typeface="Times New Roman" panose="02020603050405020304" pitchFamily="18" charset="0"/>
              </a:rPr>
              <a:t> x = </a:t>
            </a:r>
            <a:r>
              <a:rPr lang="en-US" sz="3800" dirty="0">
                <a:solidFill>
                  <a:srgbClr val="C00000"/>
                </a:solidFill>
                <a:effectLst/>
                <a:latin typeface="Times New Roman" panose="02020603050405020304" pitchFamily="18" charset="0"/>
                <a:cs typeface="Times New Roman" panose="02020603050405020304" pitchFamily="18" charset="0"/>
              </a:rPr>
              <a:t>10</a:t>
            </a:r>
            <a:r>
              <a:rPr lang="en-US" sz="3800" dirty="0">
                <a:solidFill>
                  <a:srgbClr val="000000"/>
                </a:solidFill>
                <a:effectLst/>
                <a:latin typeface="Times New Roman" panose="02020603050405020304" pitchFamily="18" charset="0"/>
                <a:cs typeface="Times New Roman" panose="02020603050405020304" pitchFamily="18" charset="0"/>
              </a:rPr>
              <a:t>;  </a:t>
            </a:r>
          </a:p>
          <a:p>
            <a:r>
              <a:rPr lang="en-US" sz="3800" b="1" dirty="0">
                <a:effectLst/>
                <a:latin typeface="Times New Roman" panose="02020603050405020304" pitchFamily="18" charset="0"/>
                <a:cs typeface="Times New Roman" panose="02020603050405020304" pitchFamily="18" charset="0"/>
              </a:rPr>
              <a:t>Process 1</a:t>
            </a:r>
            <a:endParaRPr lang="en-US" sz="3800" dirty="0">
              <a:latin typeface="Times New Roman" panose="02020603050405020304" pitchFamily="18" charset="0"/>
              <a:cs typeface="Times New Roman" panose="02020603050405020304" pitchFamily="18" charset="0"/>
            </a:endParaRPr>
          </a:p>
          <a:p>
            <a:pPr>
              <a:buFont typeface="+mj-lt"/>
              <a:buAutoNum type="arabicPeriod"/>
            </a:pPr>
            <a:r>
              <a:rPr lang="en-US" sz="3800" dirty="0">
                <a:solidFill>
                  <a:srgbClr val="008200"/>
                </a:solidFill>
                <a:effectLst/>
                <a:latin typeface="Times New Roman" panose="02020603050405020304" pitchFamily="18" charset="0"/>
                <a:cs typeface="Times New Roman" panose="02020603050405020304" pitchFamily="18" charset="0"/>
              </a:rPr>
              <a:t>// Process 1</a:t>
            </a:r>
            <a:r>
              <a:rPr lang="en-US" sz="3800" dirty="0">
                <a:solidFill>
                  <a:srgbClr val="000000"/>
                </a:solidFill>
                <a:effectLst/>
                <a:latin typeface="Times New Roman" panose="02020603050405020304" pitchFamily="18" charset="0"/>
                <a:cs typeface="Times New Roman" panose="02020603050405020304" pitchFamily="18" charset="0"/>
              </a:rPr>
              <a:t>  </a:t>
            </a:r>
          </a:p>
          <a:p>
            <a:pPr>
              <a:buFont typeface="+mj-lt"/>
              <a:buAutoNum type="arabicPeriod"/>
            </a:pPr>
            <a:r>
              <a:rPr lang="en-US" sz="3800" b="1" dirty="0">
                <a:solidFill>
                  <a:srgbClr val="006699"/>
                </a:solidFill>
                <a:effectLst/>
                <a:latin typeface="Times New Roman" panose="02020603050405020304" pitchFamily="18" charset="0"/>
                <a:cs typeface="Times New Roman" panose="02020603050405020304" pitchFamily="18" charset="0"/>
              </a:rPr>
              <a:t>int</a:t>
            </a:r>
            <a:r>
              <a:rPr lang="en-US" sz="3800" dirty="0">
                <a:solidFill>
                  <a:srgbClr val="000000"/>
                </a:solidFill>
                <a:effectLst/>
                <a:latin typeface="Times New Roman" panose="02020603050405020304" pitchFamily="18" charset="0"/>
                <a:cs typeface="Times New Roman" panose="02020603050405020304" pitchFamily="18" charset="0"/>
              </a:rPr>
              <a:t> s = </a:t>
            </a:r>
            <a:r>
              <a:rPr lang="en-US" sz="3800" dirty="0">
                <a:solidFill>
                  <a:srgbClr val="C00000"/>
                </a:solidFill>
                <a:effectLst/>
                <a:latin typeface="Times New Roman" panose="02020603050405020304" pitchFamily="18" charset="0"/>
                <a:cs typeface="Times New Roman" panose="02020603050405020304" pitchFamily="18" charset="0"/>
              </a:rPr>
              <a:t>10</a:t>
            </a:r>
            <a:r>
              <a:rPr lang="en-US" sz="3800" dirty="0">
                <a:solidFill>
                  <a:srgbClr val="000000"/>
                </a:solidFill>
                <a:effectLst/>
                <a:latin typeface="Times New Roman" panose="02020603050405020304" pitchFamily="18" charset="0"/>
                <a:cs typeface="Times New Roman" panose="02020603050405020304" pitchFamily="18" charset="0"/>
              </a:rPr>
              <a:t>;  </a:t>
            </a:r>
          </a:p>
          <a:p>
            <a:pPr>
              <a:buFont typeface="+mj-lt"/>
              <a:buAutoNum type="arabicPeriod"/>
            </a:pPr>
            <a:r>
              <a:rPr lang="en-US" sz="3800" b="1" dirty="0">
                <a:solidFill>
                  <a:srgbClr val="006699"/>
                </a:solidFill>
                <a:effectLst/>
                <a:latin typeface="Times New Roman" panose="02020603050405020304" pitchFamily="18" charset="0"/>
                <a:cs typeface="Times New Roman" panose="02020603050405020304" pitchFamily="18" charset="0"/>
              </a:rPr>
              <a:t>int</a:t>
            </a:r>
            <a:r>
              <a:rPr lang="en-US" sz="3800" dirty="0">
                <a:solidFill>
                  <a:srgbClr val="000000"/>
                </a:solidFill>
                <a:effectLst/>
                <a:latin typeface="Times New Roman" panose="02020603050405020304" pitchFamily="18" charset="0"/>
                <a:cs typeface="Times New Roman" panose="02020603050405020304" pitchFamily="18" charset="0"/>
              </a:rPr>
              <a:t> u = </a:t>
            </a:r>
            <a:r>
              <a:rPr lang="en-US" sz="3800" dirty="0">
                <a:solidFill>
                  <a:srgbClr val="C00000"/>
                </a:solidFill>
                <a:effectLst/>
                <a:latin typeface="Times New Roman" panose="02020603050405020304" pitchFamily="18" charset="0"/>
                <a:cs typeface="Times New Roman" panose="02020603050405020304" pitchFamily="18" charset="0"/>
              </a:rPr>
              <a:t>20</a:t>
            </a:r>
            <a:r>
              <a:rPr lang="en-US" sz="3800" dirty="0">
                <a:solidFill>
                  <a:srgbClr val="000000"/>
                </a:solidFill>
                <a:effectLst/>
                <a:latin typeface="Times New Roman" panose="02020603050405020304" pitchFamily="18" charset="0"/>
                <a:cs typeface="Times New Roman" panose="02020603050405020304" pitchFamily="18" charset="0"/>
              </a:rPr>
              <a:t>;  </a:t>
            </a:r>
          </a:p>
          <a:p>
            <a:pPr>
              <a:buFont typeface="+mj-lt"/>
              <a:buAutoNum type="arabicPeriod"/>
            </a:pPr>
            <a:r>
              <a:rPr lang="en-US" sz="3800" dirty="0">
                <a:solidFill>
                  <a:srgbClr val="000000"/>
                </a:solidFill>
                <a:effectLst/>
                <a:highlight>
                  <a:srgbClr val="FFFF00"/>
                </a:highlight>
                <a:latin typeface="Times New Roman" panose="02020603050405020304" pitchFamily="18" charset="0"/>
                <a:cs typeface="Times New Roman" panose="02020603050405020304" pitchFamily="18" charset="0"/>
              </a:rPr>
              <a:t>x = s + u;  </a:t>
            </a:r>
          </a:p>
          <a:p>
            <a:pPr>
              <a:buFont typeface="+mj-lt"/>
              <a:buAutoNum type="arabicPeriod"/>
            </a:pPr>
            <a:endParaRPr lang="en-US" sz="380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3800" dirty="0">
              <a:solidFill>
                <a:srgbClr val="000000"/>
              </a:solidFill>
              <a:effectLst/>
              <a:latin typeface="Times New Roman" panose="02020603050405020304" pitchFamily="18" charset="0"/>
              <a:cs typeface="Times New Roman" panose="02020603050405020304" pitchFamily="18" charset="0"/>
            </a:endParaRPr>
          </a:p>
          <a:p>
            <a:r>
              <a:rPr lang="en-US" sz="3800" b="1" dirty="0">
                <a:effectLst/>
                <a:latin typeface="Times New Roman" panose="02020603050405020304" pitchFamily="18" charset="0"/>
                <a:cs typeface="Times New Roman" panose="02020603050405020304" pitchFamily="18" charset="0"/>
              </a:rPr>
              <a:t>Process 2</a:t>
            </a:r>
            <a:endParaRPr lang="en-US" sz="3800" dirty="0">
              <a:latin typeface="Times New Roman" panose="02020603050405020304" pitchFamily="18" charset="0"/>
              <a:cs typeface="Times New Roman" panose="02020603050405020304" pitchFamily="18" charset="0"/>
            </a:endParaRPr>
          </a:p>
          <a:p>
            <a:pPr algn="just">
              <a:buFont typeface="+mj-lt"/>
              <a:buAutoNum type="arabicPeriod"/>
            </a:pPr>
            <a:r>
              <a:rPr lang="nl-NL" sz="3800" b="0" i="0" dirty="0">
                <a:solidFill>
                  <a:srgbClr val="008200"/>
                </a:solidFill>
                <a:effectLst/>
                <a:latin typeface="Times New Roman" panose="02020603050405020304" pitchFamily="18" charset="0"/>
                <a:cs typeface="Times New Roman" panose="02020603050405020304" pitchFamily="18" charset="0"/>
              </a:rPr>
              <a:t>// Process 2</a:t>
            </a:r>
            <a:r>
              <a:rPr lang="nl-NL" sz="38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nl-NL" sz="3800" b="1" i="0" dirty="0">
                <a:solidFill>
                  <a:srgbClr val="006699"/>
                </a:solidFill>
                <a:effectLst/>
                <a:latin typeface="Times New Roman" panose="02020603050405020304" pitchFamily="18" charset="0"/>
                <a:cs typeface="Times New Roman" panose="02020603050405020304" pitchFamily="18" charset="0"/>
              </a:rPr>
              <a:t>int</a:t>
            </a:r>
            <a:r>
              <a:rPr lang="nl-NL" sz="3800" b="0" i="0" dirty="0">
                <a:solidFill>
                  <a:srgbClr val="000000"/>
                </a:solidFill>
                <a:effectLst/>
                <a:latin typeface="Times New Roman" panose="02020603050405020304" pitchFamily="18" charset="0"/>
                <a:cs typeface="Times New Roman" panose="02020603050405020304" pitchFamily="18" charset="0"/>
              </a:rPr>
              <a:t> s = </a:t>
            </a:r>
            <a:r>
              <a:rPr lang="nl-NL" sz="3800" b="0" i="0" dirty="0">
                <a:solidFill>
                  <a:srgbClr val="C00000"/>
                </a:solidFill>
                <a:effectLst/>
                <a:latin typeface="Times New Roman" panose="02020603050405020304" pitchFamily="18" charset="0"/>
                <a:cs typeface="Times New Roman" panose="02020603050405020304" pitchFamily="18" charset="0"/>
              </a:rPr>
              <a:t>1</a:t>
            </a:r>
            <a:r>
              <a:rPr lang="nl-NL" sz="3800" dirty="0">
                <a:solidFill>
                  <a:srgbClr val="C00000"/>
                </a:solidFill>
                <a:latin typeface="Times New Roman" panose="02020603050405020304" pitchFamily="18" charset="0"/>
                <a:cs typeface="Times New Roman" panose="02020603050405020304" pitchFamily="18" charset="0"/>
              </a:rPr>
              <a:t>0</a:t>
            </a:r>
            <a:r>
              <a:rPr lang="nl-NL" sz="38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nl-NL" sz="3800" b="1" i="0" dirty="0">
                <a:solidFill>
                  <a:srgbClr val="006699"/>
                </a:solidFill>
                <a:effectLst/>
                <a:latin typeface="Times New Roman" panose="02020603050405020304" pitchFamily="18" charset="0"/>
                <a:cs typeface="Times New Roman" panose="02020603050405020304" pitchFamily="18" charset="0"/>
              </a:rPr>
              <a:t>int</a:t>
            </a:r>
            <a:r>
              <a:rPr lang="nl-NL" sz="3800" b="0" i="0" dirty="0">
                <a:solidFill>
                  <a:srgbClr val="000000"/>
                </a:solidFill>
                <a:effectLst/>
                <a:latin typeface="Times New Roman" panose="02020603050405020304" pitchFamily="18" charset="0"/>
                <a:cs typeface="Times New Roman" panose="02020603050405020304" pitchFamily="18" charset="0"/>
              </a:rPr>
              <a:t> u = </a:t>
            </a:r>
            <a:r>
              <a:rPr lang="nl-NL" sz="3800" b="0" i="0" dirty="0">
                <a:solidFill>
                  <a:srgbClr val="C00000"/>
                </a:solidFill>
                <a:effectLst/>
                <a:latin typeface="Times New Roman" panose="02020603050405020304" pitchFamily="18" charset="0"/>
                <a:cs typeface="Times New Roman" panose="02020603050405020304" pitchFamily="18" charset="0"/>
              </a:rPr>
              <a:t>20</a:t>
            </a:r>
            <a:r>
              <a:rPr lang="nl-NL" sz="38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nl-NL" sz="3800" b="0" i="0" dirty="0">
                <a:solidFill>
                  <a:srgbClr val="000000"/>
                </a:solidFill>
                <a:effectLst/>
                <a:highlight>
                  <a:srgbClr val="FFFF00"/>
                </a:highlight>
                <a:latin typeface="Times New Roman" panose="02020603050405020304" pitchFamily="18" charset="0"/>
                <a:cs typeface="Times New Roman" panose="02020603050405020304" pitchFamily="18" charset="0"/>
              </a:rPr>
              <a:t>x = s - u;  </a:t>
            </a:r>
          </a:p>
          <a:p>
            <a:pPr marL="0" indent="0">
              <a:buNone/>
            </a:pPr>
            <a:br>
              <a:rPr lang="en-US" dirty="0">
                <a:effectLst/>
              </a:rPr>
            </a:br>
            <a:endParaRPr lang="en-IN" dirty="0"/>
          </a:p>
        </p:txBody>
      </p:sp>
    </p:spTree>
    <p:extLst>
      <p:ext uri="{BB962C8B-B14F-4D97-AF65-F5344CB8AC3E}">
        <p14:creationId xmlns:p14="http://schemas.microsoft.com/office/powerpoint/2010/main" val="301295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F58F-41A0-1E5F-2F74-E3AA09235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DD1C9-BA4C-8B47-1092-305AFA3C28E5}"/>
              </a:ext>
            </a:extLst>
          </p:cNvPr>
          <p:cNvSpPr>
            <a:spLocks noGrp="1"/>
          </p:cNvSpPr>
          <p:nvPr>
            <p:ph type="title"/>
          </p:nvPr>
        </p:nvSpPr>
        <p:spPr/>
        <p:txBody>
          <a:bodyPr/>
          <a:lstStyle/>
          <a:p>
            <a:r>
              <a:rPr lang="en-IN" b="0" i="0" dirty="0">
                <a:solidFill>
                  <a:srgbClr val="610B4B"/>
                </a:solidFill>
                <a:effectLst/>
                <a:latin typeface="erdana"/>
              </a:rPr>
              <a:t>Explanation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D181B58-4CEA-1FA5-87A8-167B539DD8FF}"/>
              </a:ext>
            </a:extLst>
          </p:cNvPr>
          <p:cNvSpPr>
            <a:spLocks noGrp="1"/>
          </p:cNvSpPr>
          <p:nvPr>
            <p:ph idx="1"/>
          </p:nvPr>
        </p:nvSpPr>
        <p:spPr>
          <a:xfrm>
            <a:off x="605642" y="1223158"/>
            <a:ext cx="11586357" cy="5379523"/>
          </a:xfrm>
        </p:spPr>
        <p:txBody>
          <a:bodyPr>
            <a:normAutofit lnSpcReduction="10000"/>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process is accessed the x shared variable one after other, then we are going to be in a good position.</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Process 1 is alone executed, then the value of x is denoted as x = 30;</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shared variable x changes to 30 from 10</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Process 2 is alone executed, then the value of x is denoted as x = -10;</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shared variable x changes to -10 from 30</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both the processes occur at the same time, then the compiler would be in a confusion to choose which variable value i.e. -10 or 30. This state faced by the variable x is Data Inconsistency. These problems can also be solved by Hardware Locks</a:t>
            </a:r>
          </a:p>
          <a:p>
            <a:endParaRPr lang="en-IN" dirty="0"/>
          </a:p>
        </p:txBody>
      </p:sp>
    </p:spTree>
    <p:extLst>
      <p:ext uri="{BB962C8B-B14F-4D97-AF65-F5344CB8AC3E}">
        <p14:creationId xmlns:p14="http://schemas.microsoft.com/office/powerpoint/2010/main" val="420818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0114-2ABE-2191-CE14-0F4AB8E2DC05}"/>
              </a:ext>
            </a:extLst>
          </p:cNvPr>
          <p:cNvSpPr>
            <a:spLocks noGrp="1"/>
          </p:cNvSpPr>
          <p:nvPr>
            <p:ph type="title"/>
          </p:nvPr>
        </p:nvSpPr>
        <p:spPr/>
        <p:txBody>
          <a:bodyPr>
            <a:noAutofit/>
          </a:bodyPr>
          <a:lstStyle/>
          <a:p>
            <a:pPr algn="just"/>
            <a:r>
              <a:rPr lang="en-US" sz="2000" b="0" i="0" dirty="0">
                <a:solidFill>
                  <a:schemeClr val="accent1">
                    <a:lumMod val="75000"/>
                  </a:schemeClr>
                </a:solidFill>
                <a:effectLst/>
                <a:latin typeface="inter-regular"/>
              </a:rPr>
              <a:t>To, prevent such kind of problems can also be solved by Hardware solutions named Semaphores.</a:t>
            </a:r>
            <a:endParaRPr lang="en-IN" sz="2000" dirty="0">
              <a:solidFill>
                <a:schemeClr val="accent1">
                  <a:lumMod val="75000"/>
                </a:schemeClr>
              </a:solidFill>
            </a:endParaRPr>
          </a:p>
        </p:txBody>
      </p:sp>
      <p:sp>
        <p:nvSpPr>
          <p:cNvPr id="3" name="Content Placeholder 2">
            <a:extLst>
              <a:ext uri="{FF2B5EF4-FFF2-40B4-BE49-F238E27FC236}">
                <a16:creationId xmlns:a16="http://schemas.microsoft.com/office/drawing/2014/main" id="{F5291E6E-F0C0-CFB9-FB91-D8BECCE95B1A}"/>
              </a:ext>
            </a:extLst>
          </p:cNvPr>
          <p:cNvSpPr>
            <a:spLocks noGrp="1"/>
          </p:cNvSpPr>
          <p:nvPr>
            <p:ph idx="1"/>
          </p:nvPr>
        </p:nvSpPr>
        <p:spPr/>
        <p:txBody>
          <a:bodyPr>
            <a:normAutofit/>
          </a:bodyPr>
          <a:lstStyle/>
          <a:p>
            <a:r>
              <a:rPr lang="en-IN" b="0" i="0" dirty="0">
                <a:solidFill>
                  <a:srgbClr val="610B38"/>
                </a:solidFill>
                <a:effectLst/>
                <a:latin typeface="erdana"/>
              </a:rPr>
              <a:t>Semaphores</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The Semaphore is just a normal integer. The Semaphore cannot be negative. The least value for a Semaphore is zero (0). The Maximum value of a Semaphore can be anything. The Semaphores usually have two operations. The two operations have the capability to decide the values of the semaphores.</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The two Semaphore Operations are:</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Wait ( )</a:t>
            </a:r>
          </a:p>
          <a:p>
            <a:pPr algn="just">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Signal ( )</a:t>
            </a:r>
          </a:p>
          <a:p>
            <a:endParaRPr lang="en-IN" dirty="0"/>
          </a:p>
        </p:txBody>
      </p:sp>
    </p:spTree>
    <p:extLst>
      <p:ext uri="{BB962C8B-B14F-4D97-AF65-F5344CB8AC3E}">
        <p14:creationId xmlns:p14="http://schemas.microsoft.com/office/powerpoint/2010/main" val="62289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60E6-9BE0-12A9-6392-F01FDC12B9BD}"/>
              </a:ext>
            </a:extLst>
          </p:cNvPr>
          <p:cNvSpPr>
            <a:spLocks noGrp="1"/>
          </p:cNvSpPr>
          <p:nvPr>
            <p:ph type="title"/>
          </p:nvPr>
        </p:nvSpPr>
        <p:spPr/>
        <p:txBody>
          <a:bodyPr/>
          <a:lstStyle/>
          <a:p>
            <a:r>
              <a:rPr lang="en-IN" b="0" i="0" dirty="0">
                <a:solidFill>
                  <a:srgbClr val="610B4B"/>
                </a:solidFill>
                <a:effectLst/>
                <a:latin typeface="erdana"/>
              </a:rPr>
              <a:t>Wait Semaphore Operation </a:t>
            </a:r>
            <a:r>
              <a:rPr lang="en-IN" b="0" i="0" dirty="0" err="1">
                <a:solidFill>
                  <a:srgbClr val="610B4B"/>
                </a:solidFill>
                <a:effectLst/>
                <a:latin typeface="erdana"/>
              </a:rPr>
              <a:t>Cont</a:t>
            </a:r>
            <a:r>
              <a:rPr lang="en-IN" b="0" i="0" dirty="0">
                <a:solidFill>
                  <a:srgbClr val="610B4B"/>
                </a:solidFill>
                <a:effectLst/>
                <a:latin typeface="erdana"/>
              </a:rPr>
              <a: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F985B32-C5A7-BDFB-7AB3-0ACE5ADE93E0}"/>
              </a:ext>
            </a:extLst>
          </p:cNvPr>
          <p:cNvSpPr>
            <a:spLocks noGrp="1"/>
          </p:cNvSpPr>
          <p:nvPr>
            <p:ph idx="1"/>
          </p:nvPr>
        </p:nvSpPr>
        <p:spPr>
          <a:xfrm>
            <a:off x="838200" y="1389413"/>
            <a:ext cx="10515600" cy="4787550"/>
          </a:xfrm>
        </p:spPr>
        <p:txBody>
          <a:bodyPr>
            <a:normAutofit/>
          </a:bodyPr>
          <a:lstStyle/>
          <a:p>
            <a:pPr algn="just">
              <a:lnSpc>
                <a:spcPct val="150000"/>
              </a:lnSpc>
            </a:pPr>
            <a:r>
              <a:rPr lang="en-US" sz="2000" b="0" i="0" dirty="0">
                <a:effectLst/>
                <a:latin typeface="inter-regular"/>
              </a:rPr>
              <a:t>The Wait Operation is used for deciding the condition for the process to enter the critical state or wait for the execution of the process. Here, the wait operation has many different names. The different names are:</a:t>
            </a:r>
          </a:p>
          <a:p>
            <a:pPr algn="just">
              <a:lnSpc>
                <a:spcPct val="150000"/>
              </a:lnSpc>
              <a:buFont typeface="+mj-lt"/>
              <a:buAutoNum type="arabicPeriod"/>
            </a:pPr>
            <a:r>
              <a:rPr lang="en-US" sz="2000" b="0" i="0" dirty="0">
                <a:effectLst/>
                <a:latin typeface="inter-regular"/>
              </a:rPr>
              <a:t>Sleep Operation</a:t>
            </a:r>
          </a:p>
          <a:p>
            <a:pPr algn="just">
              <a:lnSpc>
                <a:spcPct val="150000"/>
              </a:lnSpc>
              <a:buFont typeface="+mj-lt"/>
              <a:buAutoNum type="arabicPeriod"/>
            </a:pPr>
            <a:r>
              <a:rPr lang="en-US" sz="2000" b="0" i="0" dirty="0">
                <a:effectLst/>
                <a:latin typeface="inter-regular"/>
              </a:rPr>
              <a:t>Down Operation</a:t>
            </a:r>
          </a:p>
          <a:p>
            <a:pPr algn="just">
              <a:lnSpc>
                <a:spcPct val="150000"/>
              </a:lnSpc>
              <a:buFont typeface="+mj-lt"/>
              <a:buAutoNum type="arabicPeriod"/>
            </a:pPr>
            <a:r>
              <a:rPr lang="en-US" sz="2000" b="0" i="0" dirty="0">
                <a:effectLst/>
                <a:latin typeface="inter-regular"/>
              </a:rPr>
              <a:t>Decrease Operation</a:t>
            </a:r>
          </a:p>
          <a:p>
            <a:pPr algn="just">
              <a:lnSpc>
                <a:spcPct val="150000"/>
              </a:lnSpc>
              <a:buFont typeface="+mj-lt"/>
              <a:buAutoNum type="arabicPeriod"/>
            </a:pPr>
            <a:r>
              <a:rPr lang="en-US" sz="2000" b="0" i="0" dirty="0">
                <a:effectLst/>
                <a:latin typeface="inter-regular"/>
              </a:rPr>
              <a:t>P Function (most important alias name for wait operation)</a:t>
            </a:r>
          </a:p>
          <a:p>
            <a:pPr algn="just">
              <a:lnSpc>
                <a:spcPct val="150000"/>
              </a:lnSpc>
            </a:pPr>
            <a:r>
              <a:rPr lang="en-US" sz="2000" b="0" i="0" dirty="0">
                <a:effectLst/>
                <a:latin typeface="inter-regular"/>
              </a:rPr>
              <a:t>The Wait Operation works based on Semaphore Value.</a:t>
            </a:r>
          </a:p>
          <a:p>
            <a:pPr algn="just">
              <a:lnSpc>
                <a:spcPct val="150000"/>
              </a:lnSpc>
            </a:pPr>
            <a:endParaRPr lang="en-US" sz="2000" b="0" i="0" dirty="0">
              <a:effectLst/>
              <a:latin typeface="inter-regular"/>
            </a:endParaRPr>
          </a:p>
          <a:p>
            <a:pPr algn="just">
              <a:lnSpc>
                <a:spcPct val="150000"/>
              </a:lnSpc>
            </a:pPr>
            <a:endParaRPr lang="en-IN" sz="2000" dirty="0"/>
          </a:p>
        </p:txBody>
      </p:sp>
    </p:spTree>
    <p:extLst>
      <p:ext uri="{BB962C8B-B14F-4D97-AF65-F5344CB8AC3E}">
        <p14:creationId xmlns:p14="http://schemas.microsoft.com/office/powerpoint/2010/main" val="1912494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1296</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erdana</vt:lpstr>
      <vt:lpstr>inter-bold</vt:lpstr>
      <vt:lpstr>inter-regular</vt:lpstr>
      <vt:lpstr>Times New Roman</vt:lpstr>
      <vt:lpstr>Office Theme</vt:lpstr>
      <vt:lpstr>Introduction to Semaphore in OS</vt:lpstr>
      <vt:lpstr>Semaphore Definition </vt:lpstr>
      <vt:lpstr>What is a Critical Section Problem? </vt:lpstr>
      <vt:lpstr>Critical Section Representation </vt:lpstr>
      <vt:lpstr>Problems in Critical Section Problems </vt:lpstr>
      <vt:lpstr>Explanation </vt:lpstr>
      <vt:lpstr>Explanation </vt:lpstr>
      <vt:lpstr>To, prevent such kind of problems can also be solved by Hardware solutions named Semaphores.</vt:lpstr>
      <vt:lpstr>Wait Semaphore Operation Cont… </vt:lpstr>
      <vt:lpstr>Imp points: </vt:lpstr>
      <vt:lpstr>Basic Algorithm of P Function or Wait Operation</vt:lpstr>
      <vt:lpstr>Signal Semaphore Operation </vt:lpstr>
      <vt:lpstr>Key Points</vt:lpstr>
      <vt:lpstr>Basic Algorithm of V Function or Signal Operation</vt:lpstr>
      <vt:lpstr>Types of Semaphores </vt:lpstr>
      <vt:lpstr>Types of Semaphores </vt:lpstr>
      <vt:lpstr>Advantages of a Semaphore </vt:lpstr>
      <vt:lpstr>Disadvantages of a Semaphore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Semaphore in OS</dc:title>
  <dc:creator>Dr.Ravi Verma</dc:creator>
  <cp:lastModifiedBy>CS Rajpoot</cp:lastModifiedBy>
  <cp:revision>6</cp:revision>
  <dcterms:created xsi:type="dcterms:W3CDTF">2024-02-29T08:23:35Z</dcterms:created>
  <dcterms:modified xsi:type="dcterms:W3CDTF">2024-09-20T13:40:49Z</dcterms:modified>
</cp:coreProperties>
</file>