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58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8217B-46FB-4120-A8D2-9D47440CBA68}" type="datetimeFigureOut">
              <a:rPr lang="en-IN" smtClean="0"/>
              <a:t>29-11-2024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A6283-9073-4511-B8B7-448A3E5D6C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1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F4D37-3EB9-473A-A9F0-1AEAA3386893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5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C7D0D-2A93-4D0E-9B99-669E545299CB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7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D0476-F6E1-4924-8F0D-76FE89C6B38B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488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BF9D8-1044-4F3B-A0A6-79587CA11C04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10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F965-1925-4391-90AE-91E80CBF686E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498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9A69-E2E5-405C-8B59-73FFA749ABF2}" type="datetime1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3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28FE0-2EAF-45C0-9135-344791F461FA}" type="datetime1">
              <a:rPr lang="en-IN" smtClean="0"/>
              <a:t>29-11-2024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45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862D3-30DD-4AB3-86F9-608A1E79C5CD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82776-2B38-4292-BAEF-B31D32EC6A01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22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A93A0-2584-4DCC-BF9F-7B24CD796BA6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9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D3069-751B-49C4-805D-A77A21087E50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135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66136-1D23-469E-A916-068341324DEC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66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9AA5F-744A-4C48-B262-87ADC2F16999}" type="datetime1">
              <a:rPr lang="en-IN" smtClean="0"/>
              <a:t>29-11-2024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2FA9-47D9-4541-8AED-023A0BB6C9C0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6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DC0F-1420-4C8C-B8EC-97C8A7D21A6F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94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68545-A2FF-468A-93F7-CAEBE661D3AD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F648B-1478-49C4-A84A-CF1FD3F92E1D}" type="datetime1">
              <a:rPr lang="en-IN" smtClean="0"/>
              <a:t>29-11-2024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06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9B82C7D-D968-47AA-A6E6-3625A496DE13}" type="datetime1">
              <a:rPr lang="en-IN" smtClean="0"/>
              <a:t>29-11-2024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2294E-09C9-4B64-B2B9-5F5D74409E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915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EA95-CECB-4316-83B7-147AEB134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43169"/>
            <a:ext cx="8825658" cy="752061"/>
          </a:xfrm>
        </p:spPr>
        <p:txBody>
          <a:bodyPr/>
          <a:lstStyle/>
          <a:p>
            <a:r>
              <a:rPr lang="en-IN" dirty="0"/>
              <a:t>GROUP - 19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FD668-64BD-4BDC-87B5-015C76059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815548"/>
            <a:ext cx="8825658" cy="4399722"/>
          </a:xfrm>
        </p:spPr>
        <p:txBody>
          <a:bodyPr>
            <a:normAutofit/>
          </a:bodyPr>
          <a:lstStyle/>
          <a:p>
            <a:r>
              <a:rPr lang="en-IN" dirty="0"/>
              <a:t>GROUP MEMBERS : -</a:t>
            </a:r>
          </a:p>
          <a:p>
            <a:pPr marL="457200" indent="-457200">
              <a:buAutoNum type="arabicPeriod"/>
            </a:pPr>
            <a:r>
              <a:rPr lang="en-IN" dirty="0"/>
              <a:t>22MIP10067 – ARYAN SHRIVASTAVA</a:t>
            </a:r>
          </a:p>
          <a:p>
            <a:pPr marL="457200" indent="-457200">
              <a:buAutoNum type="arabicPeriod"/>
            </a:pPr>
            <a:r>
              <a:rPr lang="en-IN" dirty="0"/>
              <a:t>22BCY10294 – SANJANA LANKA</a:t>
            </a:r>
          </a:p>
          <a:p>
            <a:pPr marL="457200" indent="-457200">
              <a:buAutoNum type="arabicPeriod"/>
            </a:pPr>
            <a:r>
              <a:rPr lang="en-IN" dirty="0"/>
              <a:t>22BCG10153 – EISHITA PARIK</a:t>
            </a:r>
          </a:p>
          <a:p>
            <a:pPr marL="457200" indent="-457200">
              <a:buAutoNum type="arabicPeriod"/>
            </a:pPr>
            <a:r>
              <a:rPr lang="en-IN" dirty="0"/>
              <a:t>22BCG10178 – RAKESH SUTHAR</a:t>
            </a:r>
          </a:p>
          <a:p>
            <a:pPr marL="457200" indent="-457200">
              <a:buAutoNum type="arabicPeriod"/>
            </a:pPr>
            <a:r>
              <a:rPr lang="en-IN" dirty="0"/>
              <a:t>22BCG10162 – RAMAN KUMAR</a:t>
            </a:r>
          </a:p>
          <a:p>
            <a:r>
              <a:rPr lang="en-IN" dirty="0"/>
              <a:t>SUB CODE &amp; NAME :– CSE3006 (COMPUTER NETWORKS)</a:t>
            </a:r>
          </a:p>
          <a:p>
            <a:r>
              <a:rPr lang="en-IN" dirty="0"/>
              <a:t>TOPIC :- CONGESTION CONTROL TECHNIQUES – CONGESTION PREVENTION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1B536-BBFB-477C-8685-24853CB2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93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37493-970D-40D1-BB63-A3C7B36E7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TRAFFIC SHAPING TECHNIQUES (CNTD)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B84D-D470-43AA-B31F-898871385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7" y="1205948"/>
            <a:ext cx="7513982" cy="508220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2. Leaky Bucket</a:t>
            </a:r>
            <a:endParaRPr lang="en-IN" dirty="0"/>
          </a:p>
          <a:p>
            <a:r>
              <a:rPr lang="en-IN" b="1" dirty="0"/>
              <a:t>How It Works: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Packets are added to a bucket (queue), which "leaks" at a constant rate.</a:t>
            </a:r>
          </a:p>
          <a:p>
            <a:pPr marL="457200" lvl="1" indent="0">
              <a:buNone/>
            </a:pPr>
            <a:r>
              <a:rPr lang="en-IN" dirty="0"/>
              <a:t>(ii) If the bucket overflows, packets are dropped.</a:t>
            </a:r>
          </a:p>
          <a:p>
            <a:r>
              <a:rPr lang="en-IN" b="1" dirty="0"/>
              <a:t>Key Feature:</a:t>
            </a:r>
            <a:endParaRPr lang="en-IN" dirty="0"/>
          </a:p>
          <a:p>
            <a:pPr lvl="1"/>
            <a:r>
              <a:rPr lang="en-IN" dirty="0"/>
              <a:t>Enforces a consistent output rate, regardless of </a:t>
            </a:r>
            <a:r>
              <a:rPr lang="en-IN" dirty="0" err="1"/>
              <a:t>bursty</a:t>
            </a:r>
            <a:r>
              <a:rPr lang="en-IN" dirty="0"/>
              <a:t> input.</a:t>
            </a:r>
          </a:p>
          <a:p>
            <a:r>
              <a:rPr lang="en-IN" b="1" dirty="0"/>
              <a:t>Use Case:</a:t>
            </a:r>
            <a:endParaRPr lang="en-IN" dirty="0"/>
          </a:p>
          <a:p>
            <a:pPr lvl="1"/>
            <a:r>
              <a:rPr lang="en-IN" dirty="0"/>
              <a:t>Suitable for networks needing steady traffic flow, such as video streaming.</a:t>
            </a:r>
          </a:p>
          <a:p>
            <a:endParaRPr lang="en-IN" dirty="0"/>
          </a:p>
        </p:txBody>
      </p:sp>
      <p:pic>
        <p:nvPicPr>
          <p:cNvPr id="5124" name="Picture 4" descr="Computer Network | Leaky bucket ...">
            <a:extLst>
              <a:ext uri="{FF2B5EF4-FFF2-40B4-BE49-F238E27FC236}">
                <a16:creationId xmlns:a16="http://schemas.microsoft.com/office/drawing/2014/main" id="{D4D55217-D697-4B14-8D7E-F04F3495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41" y="2851700"/>
            <a:ext cx="2552700" cy="263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05AC9-F1E4-4937-93E5-D3674882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0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7CE-518C-44E4-8FB3-D32FE426E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7456"/>
          </a:xfrm>
        </p:spPr>
        <p:txBody>
          <a:bodyPr/>
          <a:lstStyle/>
          <a:p>
            <a:r>
              <a:rPr lang="en-IN" sz="2800" dirty="0"/>
              <a:t>ADMISSION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E6E3-C10F-4F96-8A38-73928453B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592" y="1389335"/>
            <a:ext cx="7862766" cy="501594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What is Admission Control?</a:t>
            </a:r>
            <a:endParaRPr lang="en-IN" dirty="0"/>
          </a:p>
          <a:p>
            <a:r>
              <a:rPr lang="en-IN" dirty="0"/>
              <a:t>Admission control is a proactive mechanism used by networks to regulate incoming traffic.</a:t>
            </a:r>
          </a:p>
          <a:p>
            <a:r>
              <a:rPr lang="en-IN" b="1" dirty="0"/>
              <a:t>How Admission Control Works: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1. Traffic Assessment:</a:t>
            </a:r>
            <a:endParaRPr lang="en-IN" dirty="0"/>
          </a:p>
          <a:p>
            <a:pPr lvl="1"/>
            <a:r>
              <a:rPr lang="en-IN" dirty="0"/>
              <a:t>The network monitors its current load and available capacity.</a:t>
            </a:r>
          </a:p>
          <a:p>
            <a:pPr marL="0" indent="0">
              <a:buNone/>
            </a:pPr>
            <a:r>
              <a:rPr lang="en-IN" b="1" dirty="0"/>
              <a:t>2. Decision-Making:</a:t>
            </a:r>
            <a:endParaRPr lang="en-IN" dirty="0"/>
          </a:p>
          <a:p>
            <a:pPr lvl="1"/>
            <a:r>
              <a:rPr lang="en-IN" dirty="0"/>
              <a:t>If the network can handle additional traffic, the connection request is approved.</a:t>
            </a:r>
          </a:p>
          <a:p>
            <a:pPr lvl="1"/>
            <a:r>
              <a:rPr lang="en-IN" dirty="0"/>
              <a:t>If not, the request is denied or delayed to prevent overload.</a:t>
            </a:r>
          </a:p>
          <a:p>
            <a:pPr marL="0" indent="0">
              <a:buNone/>
            </a:pPr>
            <a:r>
              <a:rPr lang="en-IN" b="1" dirty="0"/>
              <a:t>3. Resource Allocation:</a:t>
            </a:r>
            <a:endParaRPr lang="en-IN" dirty="0"/>
          </a:p>
          <a:p>
            <a:pPr lvl="1"/>
            <a:r>
              <a:rPr lang="en-IN" dirty="0"/>
              <a:t>Ensures that existing traffic flows are not disrupted by new connections.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146" name="Picture 2" descr="Admission Control Decision - an overview | ScienceDirect Topics">
            <a:extLst>
              <a:ext uri="{FF2B5EF4-FFF2-40B4-BE49-F238E27FC236}">
                <a16:creationId xmlns:a16="http://schemas.microsoft.com/office/drawing/2014/main" id="{36D6B4F9-F7E8-450A-A3C7-75A262CB9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9358" y="2661202"/>
            <a:ext cx="36861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6DE9F-D6A6-4DA6-A71A-D602F9BF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705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67C3-7456-4A78-907A-A006F484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21"/>
          </a:xfrm>
        </p:spPr>
        <p:txBody>
          <a:bodyPr/>
          <a:lstStyle/>
          <a:p>
            <a:r>
              <a:rPr lang="en-IN" dirty="0"/>
              <a:t>RESOURCE RESERVATION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CA14-59B9-426C-849B-EF0FEA75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245704"/>
            <a:ext cx="7756747" cy="5002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What is RSVP (Resource Reservation Protocol)?</a:t>
            </a:r>
            <a:endParaRPr lang="en-IN" dirty="0"/>
          </a:p>
          <a:p>
            <a:r>
              <a:rPr lang="en-IN" b="1" dirty="0"/>
              <a:t>Definition:</a:t>
            </a:r>
            <a:r>
              <a:rPr lang="en-IN" dirty="0"/>
              <a:t> RSVP is a </a:t>
            </a:r>
            <a:r>
              <a:rPr lang="en-IN" dirty="0" err="1"/>
              <a:t>signaling</a:t>
            </a:r>
            <a:r>
              <a:rPr lang="en-IN" dirty="0"/>
              <a:t> protocol used to reserve resources across a network.</a:t>
            </a:r>
          </a:p>
          <a:p>
            <a:r>
              <a:rPr lang="en-IN" b="1" dirty="0"/>
              <a:t>How It Works: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Applications send resource reservation requests to routers along the data path.</a:t>
            </a:r>
          </a:p>
          <a:p>
            <a:pPr marL="457200" lvl="1" indent="0">
              <a:buNone/>
            </a:pPr>
            <a:r>
              <a:rPr lang="en-IN" dirty="0"/>
              <a:t>(ii) Routers allocate bandwidth and prioritize the requested data flow.</a:t>
            </a:r>
          </a:p>
          <a:p>
            <a:pPr marL="457200" lvl="1" indent="0">
              <a:buNone/>
            </a:pPr>
            <a:r>
              <a:rPr lang="en-IN" dirty="0"/>
              <a:t>(iii) Resources are maintained for the duration of the session.</a:t>
            </a:r>
          </a:p>
          <a:p>
            <a:r>
              <a:rPr lang="en-IN" b="1" dirty="0"/>
              <a:t>Key Features: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Works with IP networks.</a:t>
            </a:r>
          </a:p>
          <a:p>
            <a:pPr marL="457200" lvl="1" indent="0">
              <a:buNone/>
            </a:pPr>
            <a:r>
              <a:rPr lang="en-IN" dirty="0"/>
              <a:t>(ii) Supports unicast and multicast communication.</a:t>
            </a:r>
          </a:p>
          <a:p>
            <a:pPr marL="457200" lvl="1" indent="0">
              <a:buNone/>
            </a:pPr>
            <a:r>
              <a:rPr lang="en-IN" dirty="0"/>
              <a:t>(iii) Provides Quality of Service (QoS) for time-critical applications.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170" name="Picture 2" descr="Resource Reservation Protocol in Real ...">
            <a:extLst>
              <a:ext uri="{FF2B5EF4-FFF2-40B4-BE49-F238E27FC236}">
                <a16:creationId xmlns:a16="http://schemas.microsoft.com/office/drawing/2014/main" id="{4BFE67EB-D041-4ADE-9DDE-8D30C300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913" y="3329816"/>
            <a:ext cx="3233530" cy="251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C5F73-1E26-4945-A55F-C3535E04A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142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59A7D-17F0-4438-BA73-5F2909C3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86969"/>
          </a:xfrm>
        </p:spPr>
        <p:txBody>
          <a:bodyPr/>
          <a:lstStyle/>
          <a:p>
            <a:r>
              <a:rPr lang="en-IN" sz="3600" dirty="0"/>
              <a:t>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9772-E3E1-40B4-8D80-65606CF37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298714"/>
            <a:ext cx="7739269" cy="5406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400" b="1" dirty="0"/>
              <a:t>What is Load Balancing?</a:t>
            </a:r>
            <a:endParaRPr lang="en-IN" sz="1400" dirty="0"/>
          </a:p>
          <a:p>
            <a:r>
              <a:rPr lang="en-IN" sz="1400" dirty="0"/>
              <a:t>Load balancing is the process of distributing data traffic evenly across multiple servers or network paths to optimize resource utilization and avoid congestion.</a:t>
            </a:r>
          </a:p>
          <a:p>
            <a:r>
              <a:rPr lang="en-IN" sz="1400" b="1" dirty="0"/>
              <a:t>How Load Balancing Works:</a:t>
            </a: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1. Traffic Distribution:</a:t>
            </a:r>
            <a:endParaRPr lang="en-IN" sz="1400" dirty="0"/>
          </a:p>
          <a:p>
            <a:pPr lvl="1"/>
            <a:r>
              <a:rPr lang="en-IN" sz="1400" dirty="0"/>
              <a:t>Incoming requests or data packets are </a:t>
            </a:r>
            <a:r>
              <a:rPr lang="en-IN" sz="1400" dirty="0" err="1"/>
              <a:t>analyzed</a:t>
            </a:r>
            <a:r>
              <a:rPr lang="en-IN" sz="1400" dirty="0"/>
              <a:t> and allocated to available resources (servers or paths) based on predefined algorithms.</a:t>
            </a:r>
          </a:p>
          <a:p>
            <a:pPr marL="0" indent="0">
              <a:buNone/>
            </a:pPr>
            <a:r>
              <a:rPr lang="en-IN" sz="1400" b="1" dirty="0"/>
              <a:t>2. Dynamic Adjustment:</a:t>
            </a:r>
            <a:endParaRPr lang="en-IN" sz="1400" dirty="0"/>
          </a:p>
          <a:p>
            <a:pPr lvl="1"/>
            <a:r>
              <a:rPr lang="en-IN" sz="1400" dirty="0"/>
              <a:t>Load balancers monitor network conditions and redistribute traffic if a server or path becomes overloaded or fails.</a:t>
            </a:r>
          </a:p>
          <a:p>
            <a:pPr marL="0" indent="0">
              <a:buNone/>
            </a:pPr>
            <a:r>
              <a:rPr lang="en-IN" sz="1300" b="1" dirty="0"/>
              <a:t>Key Protocol: ECMP (Equal-Cost Multi-Path)</a:t>
            </a:r>
            <a:endParaRPr lang="en-IN" sz="1300" dirty="0"/>
          </a:p>
          <a:p>
            <a:r>
              <a:rPr lang="en-IN" sz="1300" b="1" dirty="0"/>
              <a:t>What it Does:</a:t>
            </a:r>
            <a:endParaRPr lang="en-IN" sz="1300" dirty="0"/>
          </a:p>
          <a:p>
            <a:pPr lvl="1"/>
            <a:r>
              <a:rPr lang="en-IN" sz="1300" dirty="0"/>
              <a:t>ECMP enables traffic to be split across multiple paths with equal cost metrics in a routing table.</a:t>
            </a:r>
          </a:p>
          <a:p>
            <a:r>
              <a:rPr lang="en-IN" sz="1300" b="1" dirty="0"/>
              <a:t>Advantages:</a:t>
            </a:r>
            <a:endParaRPr lang="en-IN" sz="1300" dirty="0"/>
          </a:p>
          <a:p>
            <a:pPr marL="457200" lvl="1" indent="0">
              <a:buNone/>
            </a:pPr>
            <a:r>
              <a:rPr lang="en-IN" sz="1300" dirty="0"/>
              <a:t>(</a:t>
            </a:r>
            <a:r>
              <a:rPr lang="en-IN" sz="1300" dirty="0" err="1"/>
              <a:t>i</a:t>
            </a:r>
            <a:r>
              <a:rPr lang="en-IN" sz="1300" dirty="0"/>
              <a:t>) Utilizes all available paths to balance traffic.</a:t>
            </a:r>
          </a:p>
          <a:p>
            <a:pPr marL="457200" lvl="1" indent="0">
              <a:buNone/>
            </a:pPr>
            <a:r>
              <a:rPr lang="en-IN" sz="1300" dirty="0"/>
              <a:t>(ii) Reduces latency and prevents bottlenecks.</a:t>
            </a:r>
          </a:p>
          <a:p>
            <a:r>
              <a:rPr lang="en-IN" sz="1300" b="1" dirty="0"/>
              <a:t>Example Use Case:</a:t>
            </a:r>
            <a:endParaRPr lang="en-IN" sz="1300" dirty="0"/>
          </a:p>
          <a:p>
            <a:pPr lvl="1"/>
            <a:r>
              <a:rPr lang="en-IN" sz="1300" dirty="0"/>
              <a:t>Data </a:t>
            </a:r>
            <a:r>
              <a:rPr lang="en-IN" sz="1300" dirty="0" err="1"/>
              <a:t>Centers</a:t>
            </a:r>
            <a:r>
              <a:rPr lang="en-IN" sz="1300" dirty="0"/>
              <a:t> using ECMP to route large volumes of web traffic efficiently.</a:t>
            </a:r>
          </a:p>
          <a:p>
            <a:pPr marL="0" indent="0">
              <a:buNone/>
            </a:pPr>
            <a:endParaRPr lang="en-IN" sz="13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6" name="Picture 4" descr="Equal cost multi-path routing (ECMP)">
            <a:extLst>
              <a:ext uri="{FF2B5EF4-FFF2-40B4-BE49-F238E27FC236}">
                <a16:creationId xmlns:a16="http://schemas.microsoft.com/office/drawing/2014/main" id="{6FE76895-B633-4C9E-883A-9153266F5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591" y="1298714"/>
            <a:ext cx="3411496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61954-ADAA-4F6A-9878-22246D88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19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156C-A4BF-4E5B-8F43-D8EB1A8B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14691"/>
          </a:xfrm>
        </p:spPr>
        <p:txBody>
          <a:bodyPr/>
          <a:lstStyle/>
          <a:p>
            <a:r>
              <a:rPr lang="en-IN" sz="2800" dirty="0"/>
              <a:t>PACKET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A30C-D771-451B-8D93-FD49AA37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1" y="1219200"/>
            <a:ext cx="11661913" cy="54864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What is Packet Scheduling?</a:t>
            </a:r>
            <a:endParaRPr lang="en-IN" dirty="0"/>
          </a:p>
          <a:p>
            <a:r>
              <a:rPr lang="en-IN" dirty="0"/>
              <a:t>Packet scheduling refers to the process of determining the order in which data packets are transmitted over a network.</a:t>
            </a:r>
          </a:p>
          <a:p>
            <a:r>
              <a:rPr lang="en-IN" b="1" dirty="0"/>
              <a:t>Key Scheduling Algorithms: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1. Fair Queuing (FQ):</a:t>
            </a:r>
            <a:endParaRPr lang="en-IN" dirty="0"/>
          </a:p>
          <a:p>
            <a:pPr lvl="1"/>
            <a:r>
              <a:rPr lang="en-IN" b="1" dirty="0"/>
              <a:t>Definition:</a:t>
            </a:r>
            <a:r>
              <a:rPr lang="en-IN" dirty="0"/>
              <a:t> Allocates an equal share of bandwidth to all active flows in the network.</a:t>
            </a:r>
          </a:p>
          <a:p>
            <a:pPr lvl="1"/>
            <a:r>
              <a:rPr lang="en-IN" b="1" dirty="0"/>
              <a:t>How it Works: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Packets are divided into queues based on their source or flow.</a:t>
            </a:r>
          </a:p>
          <a:p>
            <a:pPr marL="914400" lvl="2" indent="0">
              <a:buNone/>
            </a:pPr>
            <a:r>
              <a:rPr lang="en-IN" dirty="0"/>
              <a:t>(ii) The scheduler alternates between queues to send packets in a round-robin fashion.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218" name="Picture 2" descr="Class-Based Weighted Fair Queue [9 ...">
            <a:extLst>
              <a:ext uri="{FF2B5EF4-FFF2-40B4-BE49-F238E27FC236}">
                <a16:creationId xmlns:a16="http://schemas.microsoft.com/office/drawing/2014/main" id="{DF1FA074-85C4-40AD-A519-F545097F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64" y="4838700"/>
            <a:ext cx="5075583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2FB25-AB43-43D9-A1E9-163EC408A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26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A798-6466-4E69-AC7B-CDCEDCF3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12961"/>
            <a:ext cx="9404723" cy="620708"/>
          </a:xfrm>
        </p:spPr>
        <p:txBody>
          <a:bodyPr/>
          <a:lstStyle/>
          <a:p>
            <a:r>
              <a:rPr lang="en-IN" sz="3200" dirty="0"/>
              <a:t>PACKET SCHEDULING (CNTD)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39DE5-016A-4EC3-A036-A2C930916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7" y="1192696"/>
            <a:ext cx="11714921" cy="5055703"/>
          </a:xfrm>
        </p:spPr>
        <p:txBody>
          <a:bodyPr/>
          <a:lstStyle/>
          <a:p>
            <a:r>
              <a:rPr lang="en-IN" dirty="0"/>
              <a:t>Key Scheduling Algorithms:</a:t>
            </a:r>
          </a:p>
          <a:p>
            <a:pPr marL="0" indent="0">
              <a:buNone/>
            </a:pPr>
            <a:r>
              <a:rPr lang="en-IN" b="1" dirty="0"/>
              <a:t>2. Weighted Round Robin (WRR):Definition:</a:t>
            </a:r>
            <a:r>
              <a:rPr lang="en-IN" dirty="0"/>
              <a:t> Allocates bandwidth based on predefined weights assigned to each queue.</a:t>
            </a:r>
          </a:p>
          <a:p>
            <a:r>
              <a:rPr lang="en-IN" b="1" dirty="0"/>
              <a:t>How it Works: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Packets are grouped into queues.</a:t>
            </a:r>
          </a:p>
          <a:p>
            <a:pPr marL="457200" lvl="1" indent="0">
              <a:buNone/>
            </a:pPr>
            <a:r>
              <a:rPr lang="en-IN" dirty="0"/>
              <a:t>(ii) Each queue is assigned a weight, and the scheduler allocates resources proportionally.</a:t>
            </a:r>
          </a:p>
          <a:p>
            <a:endParaRPr lang="en-IN" dirty="0"/>
          </a:p>
        </p:txBody>
      </p:sp>
      <p:pic>
        <p:nvPicPr>
          <p:cNvPr id="10242" name="Picture 2" descr="Figure 1 from Design and Implementation of Low Latency Weighted Round Robin  (LL-WRR) Scheduling for High Speed Networks | Semantic Scholar">
            <a:extLst>
              <a:ext uri="{FF2B5EF4-FFF2-40B4-BE49-F238E27FC236}">
                <a16:creationId xmlns:a16="http://schemas.microsoft.com/office/drawing/2014/main" id="{86728AAF-B1A5-4332-B147-2E261664E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86" y="3720547"/>
            <a:ext cx="7905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636C2-ACBB-4A15-B09D-45488D5C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8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2E74F-A5EF-4635-B306-823E285B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85752"/>
          </a:xfrm>
        </p:spPr>
        <p:txBody>
          <a:bodyPr/>
          <a:lstStyle/>
          <a:p>
            <a:r>
              <a:rPr lang="en-IN" sz="4400" dirty="0"/>
              <a:t>PACKET SCHEDULING (CNTD)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F086-473D-453C-958A-21C7B256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444488"/>
            <a:ext cx="11251095" cy="4803912"/>
          </a:xfrm>
        </p:spPr>
        <p:txBody>
          <a:bodyPr/>
          <a:lstStyle/>
          <a:p>
            <a:r>
              <a:rPr lang="en-IN" dirty="0"/>
              <a:t>Key Scheduling Algorithms:</a:t>
            </a:r>
          </a:p>
          <a:p>
            <a:pPr marL="0" indent="0">
              <a:buNone/>
            </a:pPr>
            <a:r>
              <a:rPr lang="en-IN" b="1" dirty="0"/>
              <a:t>3. Priority Queuing (PQ):Definition:</a:t>
            </a:r>
            <a:r>
              <a:rPr lang="en-IN" dirty="0"/>
              <a:t> Processes packets based on their priority level, with the highest-priority packets being transmitted first.</a:t>
            </a:r>
          </a:p>
          <a:p>
            <a:r>
              <a:rPr lang="en-IN" b="1" dirty="0"/>
              <a:t>How it Works: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Packets are classified into priority levels (e.g., High, Medium, Low).</a:t>
            </a:r>
          </a:p>
          <a:p>
            <a:pPr marL="457200" lvl="1" indent="0">
              <a:buNone/>
            </a:pPr>
            <a:r>
              <a:rPr lang="en-IN" dirty="0"/>
              <a:t>(ii) Higher-priority queues are always served before lower-priority queues.</a:t>
            </a:r>
          </a:p>
          <a:p>
            <a:endParaRPr lang="en-IN" dirty="0"/>
          </a:p>
        </p:txBody>
      </p:sp>
      <p:pic>
        <p:nvPicPr>
          <p:cNvPr id="11266" name="Picture 2" descr="Scheduling and Policing mechanisms for Providing QoS Guarantees">
            <a:extLst>
              <a:ext uri="{FF2B5EF4-FFF2-40B4-BE49-F238E27FC236}">
                <a16:creationId xmlns:a16="http://schemas.microsoft.com/office/drawing/2014/main" id="{FE5AA319-6995-4168-B116-ECA0046B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921" y="4002158"/>
            <a:ext cx="5698435" cy="191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6D334-1256-41E2-B8F7-F2F5AE4F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13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0095-6311-4457-9EBD-28C57233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r>
              <a:rPr lang="en-IN" sz="2800" dirty="0"/>
              <a:t>BENEFITS OF CONGESTION PREVENTION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4760E-4935-4AED-8E8C-0F7B6FD6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245705"/>
            <a:ext cx="10644742" cy="54996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Better Network Efficiency</a:t>
            </a:r>
            <a:endParaRPr lang="en-IN" dirty="0"/>
          </a:p>
          <a:p>
            <a:r>
              <a:rPr lang="en-IN" dirty="0"/>
              <a:t>Optimizes the utilization of network resources.</a:t>
            </a:r>
          </a:p>
          <a:p>
            <a:r>
              <a:rPr lang="en-IN" dirty="0"/>
              <a:t>Prevents overloading of individual network components like routers or links.</a:t>
            </a:r>
          </a:p>
          <a:p>
            <a:r>
              <a:rPr lang="en-IN" dirty="0"/>
              <a:t>Ensures smooth and consistent data flow across the network.</a:t>
            </a:r>
          </a:p>
          <a:p>
            <a:pPr marL="0" indent="0">
              <a:buNone/>
            </a:pPr>
            <a:r>
              <a:rPr lang="en-IN" b="1" dirty="0"/>
              <a:t>2. Reduced Latency and Packet Loss</a:t>
            </a:r>
            <a:endParaRPr lang="en-IN" dirty="0"/>
          </a:p>
          <a:p>
            <a:r>
              <a:rPr lang="en-IN" dirty="0"/>
              <a:t>Minimizes delays in data transmission, enabling real-time communication and applications.</a:t>
            </a:r>
          </a:p>
          <a:p>
            <a:r>
              <a:rPr lang="en-IN" dirty="0"/>
              <a:t>Prevents packet drops caused by overflowing queues or excessive congestion.</a:t>
            </a:r>
          </a:p>
          <a:p>
            <a:r>
              <a:rPr lang="en-IN" dirty="0"/>
              <a:t>Enhances reliability by reducing the need for retransmissions.</a:t>
            </a:r>
          </a:p>
          <a:p>
            <a:pPr marL="0" indent="0">
              <a:buNone/>
            </a:pPr>
            <a:r>
              <a:rPr lang="en-IN" b="1" dirty="0"/>
              <a:t>3. Improved Quality of Service (QoS) for Critical Applications</a:t>
            </a:r>
            <a:endParaRPr lang="en-IN" dirty="0"/>
          </a:p>
          <a:p>
            <a:r>
              <a:rPr lang="en-IN" dirty="0"/>
              <a:t>Guarantees bandwidth and low-latency connections for priority traffic, such as:</a:t>
            </a:r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Video streaming.</a:t>
            </a:r>
          </a:p>
          <a:p>
            <a:pPr marL="457200" lvl="1" indent="0">
              <a:buNone/>
            </a:pPr>
            <a:r>
              <a:rPr lang="en-IN" dirty="0"/>
              <a:t>(ii) Voice over IP (VoIP).</a:t>
            </a:r>
          </a:p>
          <a:p>
            <a:pPr marL="457200" lvl="1" indent="0">
              <a:buNone/>
            </a:pPr>
            <a:r>
              <a:rPr lang="en-IN" dirty="0"/>
              <a:t>(iii) Online gaming.</a:t>
            </a:r>
          </a:p>
          <a:p>
            <a:r>
              <a:rPr lang="en-IN" dirty="0"/>
              <a:t>Enhances user experience by maintaining high performance for time-sensitive data.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82B0BDA-364F-4053-A32F-2CB26BC0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43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B3AD-93BB-4B50-87BC-70BF6679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3717"/>
          </a:xfrm>
        </p:spPr>
        <p:txBody>
          <a:bodyPr/>
          <a:lstStyle/>
          <a:p>
            <a:r>
              <a:rPr lang="en-IN" sz="3600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BADE-EB7B-4A3D-AF5C-39175559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245704"/>
            <a:ext cx="10840279" cy="551290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sz="1600" b="1" dirty="0"/>
              <a:t>Resource-Intensive Nature of Certain Techniques</a:t>
            </a:r>
            <a:endParaRPr lang="en-IN" sz="1600" dirty="0"/>
          </a:p>
          <a:p>
            <a:r>
              <a:rPr lang="en-IN" sz="1600" dirty="0"/>
              <a:t>Techniques like </a:t>
            </a:r>
            <a:r>
              <a:rPr lang="en-IN" sz="1600" b="1" dirty="0"/>
              <a:t>RSVP (Resource Reservation Protocol)</a:t>
            </a:r>
            <a:r>
              <a:rPr lang="en-IN" sz="1600" dirty="0"/>
              <a:t> require significant computational and memory resources.</a:t>
            </a:r>
          </a:p>
          <a:p>
            <a:r>
              <a:rPr lang="en-IN" sz="1600" dirty="0"/>
              <a:t>Maintaining reserved bandwidth for priority applications can strain network capacity, especially in high-traffic environments.</a:t>
            </a:r>
          </a:p>
          <a:p>
            <a:r>
              <a:rPr lang="en-IN" sz="1600" dirty="0"/>
              <a:t>Scalability becomes a challenge as the network size or user base grows.</a:t>
            </a:r>
          </a:p>
          <a:p>
            <a:pPr marL="0" indent="0">
              <a:buNone/>
            </a:pPr>
            <a:r>
              <a:rPr lang="en-IN" sz="1600" b="1" dirty="0"/>
              <a:t>2. Complexity in Implementation and Maintenance</a:t>
            </a:r>
            <a:endParaRPr lang="en-IN" sz="1600" dirty="0"/>
          </a:p>
          <a:p>
            <a:r>
              <a:rPr lang="en-IN" sz="1600" dirty="0"/>
              <a:t>Advanced policies like load balancing and packet scheduling require sophisticated algorithms and real-time monitoring.</a:t>
            </a:r>
          </a:p>
          <a:p>
            <a:r>
              <a:rPr lang="en-IN" sz="1600" dirty="0"/>
              <a:t>Managing distributed systems (e.g., multiple load balancers or routers) adds complexity.</a:t>
            </a:r>
          </a:p>
          <a:p>
            <a:r>
              <a:rPr lang="en-IN" sz="1600" dirty="0"/>
              <a:t>Frequent updates and fine-tuning are necessary to adapt to dynamic traffic patterns.</a:t>
            </a:r>
          </a:p>
          <a:p>
            <a:pPr marL="0" indent="0">
              <a:buNone/>
            </a:pPr>
            <a:r>
              <a:rPr lang="en-IN" sz="1700" b="1" dirty="0"/>
              <a:t>3. Trade-Offs Between Fairness and Efficiency</a:t>
            </a:r>
            <a:endParaRPr lang="en-IN" sz="1700" dirty="0"/>
          </a:p>
          <a:p>
            <a:r>
              <a:rPr lang="en-IN" sz="1700" dirty="0"/>
              <a:t>Fair Queuing ensures equal bandwidth allocation but might underutilize available resources if some queues are idle.</a:t>
            </a:r>
          </a:p>
          <a:p>
            <a:r>
              <a:rPr lang="en-IN" sz="1700" dirty="0"/>
              <a:t>Priority Queuing improves performance for critical data but can lead to </a:t>
            </a:r>
            <a:r>
              <a:rPr lang="en-IN" sz="1700" b="1" dirty="0"/>
              <a:t>starvation</a:t>
            </a:r>
            <a:r>
              <a:rPr lang="en-IN" sz="1700" dirty="0"/>
              <a:t> of lower-priority traffic.</a:t>
            </a:r>
          </a:p>
          <a:p>
            <a:r>
              <a:rPr lang="en-IN" sz="1700" dirty="0"/>
              <a:t>Balancing fairness (equitable resource allocation) and efficiency (maximum resource utilization) is a constant challenge.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F2541-ADDB-4F5F-85EB-BA478AA6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48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DDAD5-EEE7-4818-A09E-C5CC499A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33960"/>
          </a:xfrm>
        </p:spPr>
        <p:txBody>
          <a:bodyPr/>
          <a:lstStyle/>
          <a:p>
            <a:r>
              <a:rPr lang="en-IN" sz="3600" dirty="0"/>
              <a:t>CASE STUDY / REAL-WORLD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78B3-CF07-4F29-85D2-E9F688D99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22" y="1245704"/>
            <a:ext cx="11370365" cy="544664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ISP Bandwidth Management</a:t>
            </a:r>
            <a:endParaRPr lang="en-IN" dirty="0"/>
          </a:p>
          <a:p>
            <a:r>
              <a:rPr lang="en-IN" b="1" dirty="0"/>
              <a:t>Context: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Internet Service Providers (ISPs) often face congestion during peak hours when multiple users simultaneously access bandwidth-heavy services like video streaming and online gaming.</a:t>
            </a:r>
          </a:p>
          <a:p>
            <a:r>
              <a:rPr lang="en-IN" b="1" dirty="0"/>
              <a:t>Solution: Congestion Prevention Policies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(</a:t>
            </a:r>
            <a:r>
              <a:rPr lang="en-IN" b="1" dirty="0" err="1"/>
              <a:t>i</a:t>
            </a:r>
            <a:r>
              <a:rPr lang="en-IN" b="1" dirty="0"/>
              <a:t>) Traffic Shaping:</a:t>
            </a:r>
            <a:endParaRPr lang="en-IN" dirty="0"/>
          </a:p>
          <a:p>
            <a:pPr lvl="1"/>
            <a:r>
              <a:rPr lang="en-IN" dirty="0"/>
              <a:t>ISPs use techniques like the </a:t>
            </a:r>
            <a:r>
              <a:rPr lang="en-IN" b="1" dirty="0"/>
              <a:t>Token Bucket</a:t>
            </a:r>
            <a:r>
              <a:rPr lang="en-IN" dirty="0"/>
              <a:t> to limit the bandwidth for certain non-critical services during peak times.</a:t>
            </a:r>
          </a:p>
          <a:p>
            <a:pPr lvl="1"/>
            <a:r>
              <a:rPr lang="en-IN" dirty="0"/>
              <a:t>High-priority traffic, like VoIP or essential online services, gets preference.</a:t>
            </a:r>
          </a:p>
          <a:p>
            <a:pPr marL="0" indent="0">
              <a:buNone/>
            </a:pPr>
            <a:r>
              <a:rPr lang="en-IN" b="1" dirty="0"/>
              <a:t>(ii) Admission Control:</a:t>
            </a:r>
            <a:endParaRPr lang="en-IN" dirty="0"/>
          </a:p>
          <a:p>
            <a:pPr lvl="1"/>
            <a:r>
              <a:rPr lang="en-IN" dirty="0"/>
              <a:t>New bandwidth requests are assessed based on the current load, ensuring no additional traffic disrupts ongoing services.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2F8BF-9DBD-40C4-892C-1414196C5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1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3F90-7905-4E6D-A2D6-CF8CFEAE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(What is Congestion in Networking?)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34BB8-8F42-4B1B-91E7-C47D1231E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052918"/>
            <a:ext cx="11386863" cy="3857552"/>
          </a:xfrm>
        </p:spPr>
        <p:txBody>
          <a:bodyPr/>
          <a:lstStyle/>
          <a:p>
            <a:r>
              <a:rPr lang="en-IN" sz="2400" dirty="0"/>
              <a:t>Congestion occurs when the volume of data traffic in a network exceeds its capacity to handle it efficiently.</a:t>
            </a:r>
          </a:p>
          <a:p>
            <a:r>
              <a:rPr lang="en-IN" sz="2400" dirty="0"/>
              <a:t>This leads to performance issues such as:</a:t>
            </a:r>
          </a:p>
          <a:p>
            <a:pPr marL="0" indent="0">
              <a:buNone/>
            </a:pPr>
            <a:r>
              <a:rPr lang="en-IN" sz="2400" b="1" dirty="0"/>
              <a:t>(</a:t>
            </a:r>
            <a:r>
              <a:rPr lang="en-IN" sz="2400" b="1" dirty="0" err="1"/>
              <a:t>i</a:t>
            </a:r>
            <a:r>
              <a:rPr lang="en-IN" sz="2400" b="1" dirty="0"/>
              <a:t>) Increased Delays:</a:t>
            </a:r>
            <a:r>
              <a:rPr lang="en-IN" sz="2400" dirty="0"/>
              <a:t> Packets take longer to reach their destination.</a:t>
            </a:r>
          </a:p>
          <a:p>
            <a:pPr marL="0" indent="0">
              <a:buNone/>
            </a:pPr>
            <a:r>
              <a:rPr lang="en-IN" sz="2400" b="1" dirty="0"/>
              <a:t>(ii) Packet Loss:</a:t>
            </a:r>
            <a:r>
              <a:rPr lang="en-IN" sz="2400" dirty="0"/>
              <a:t> Data packets are dropped when buffer limits are exceeded.</a:t>
            </a:r>
          </a:p>
          <a:p>
            <a:pPr marL="0" indent="0">
              <a:buNone/>
            </a:pPr>
            <a:r>
              <a:rPr lang="en-IN" sz="2400" b="1" dirty="0"/>
              <a:t>(iii) Reduced Throughput:</a:t>
            </a:r>
            <a:r>
              <a:rPr lang="en-IN" sz="2400" dirty="0"/>
              <a:t> Network performance degrades, causing slower data transmission.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506E6-755C-4F2F-B1E3-2BE69A79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41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63D1-0E06-47F4-B13B-B787A1DE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20708"/>
          </a:xfrm>
        </p:spPr>
        <p:txBody>
          <a:bodyPr/>
          <a:lstStyle/>
          <a:p>
            <a:r>
              <a:rPr lang="en-IN" sz="3200" dirty="0"/>
              <a:t>CASE STUDY / REAL-WORLD EXAMPLE (CNTD)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BF8C9-7EAD-42A0-B104-F88DDD780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272209"/>
            <a:ext cx="11502887" cy="536712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/>
              <a:t>Streaming Service Traffic Optimization</a:t>
            </a:r>
            <a:endParaRPr lang="en-IN" dirty="0"/>
          </a:p>
          <a:p>
            <a:r>
              <a:rPr lang="en-IN" b="1" dirty="0"/>
              <a:t>Context: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A global video streaming service (e.g., Netflix) must deliver high-quality video to millions of users simultaneously.</a:t>
            </a:r>
          </a:p>
          <a:p>
            <a:r>
              <a:rPr lang="en-IN" b="1" dirty="0"/>
              <a:t>Solution: Congestion Prevention Policies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(</a:t>
            </a:r>
            <a:r>
              <a:rPr lang="en-IN" b="1" dirty="0" err="1"/>
              <a:t>i</a:t>
            </a:r>
            <a:r>
              <a:rPr lang="en-IN" b="1" dirty="0"/>
              <a:t>) Resource Reservation (RSVP):</a:t>
            </a:r>
            <a:endParaRPr lang="en-IN" dirty="0"/>
          </a:p>
          <a:p>
            <a:pPr lvl="1"/>
            <a:r>
              <a:rPr lang="en-IN" dirty="0"/>
              <a:t>Allocates bandwidth for video streaming sessions, especially in areas with high demand.</a:t>
            </a:r>
          </a:p>
          <a:p>
            <a:pPr marL="0" indent="0">
              <a:buNone/>
            </a:pPr>
            <a:r>
              <a:rPr lang="en-IN" b="1" dirty="0"/>
              <a:t>(ii) Adaptive Bitrate Streaming:</a:t>
            </a:r>
            <a:endParaRPr lang="en-IN" dirty="0"/>
          </a:p>
          <a:p>
            <a:pPr lvl="1"/>
            <a:r>
              <a:rPr lang="en-IN" dirty="0"/>
              <a:t>Dynamically adjusts video quality based on the user’s network conditions to prevent excessive buffering.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5C60A-4828-4B51-B9CB-CE5B23B8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612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0B3B-0DD8-4ADD-A5AA-3D3F77720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2743"/>
          </a:xfrm>
        </p:spPr>
        <p:txBody>
          <a:bodyPr/>
          <a:lstStyle/>
          <a:p>
            <a:r>
              <a:rPr lang="en-IN" sz="2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85E4-58F6-4859-9C1E-9737B7D6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4" y="1192696"/>
            <a:ext cx="11095315" cy="55394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/>
              <a:t>Summary of Key Points:</a:t>
            </a:r>
            <a:endParaRPr lang="en-IN" dirty="0"/>
          </a:p>
          <a:p>
            <a:r>
              <a:rPr lang="en-IN" b="1" dirty="0"/>
              <a:t>Understanding Congestion:</a:t>
            </a:r>
            <a:r>
              <a:rPr lang="en-IN" dirty="0"/>
              <a:t> Congestion occurs when network demand exceeds available capacity, leading to delays and packet loss.</a:t>
            </a:r>
          </a:p>
          <a:p>
            <a:r>
              <a:rPr lang="en-IN" b="1" dirty="0"/>
              <a:t>Preventive Policies:</a:t>
            </a:r>
            <a:r>
              <a:rPr lang="en-IN" dirty="0"/>
              <a:t> Techniques like </a:t>
            </a:r>
            <a:r>
              <a:rPr lang="en-IN" b="1" dirty="0"/>
              <a:t>Traffic Shaping</a:t>
            </a:r>
            <a:r>
              <a:rPr lang="en-IN" dirty="0"/>
              <a:t>, </a:t>
            </a:r>
            <a:r>
              <a:rPr lang="en-IN" b="1" dirty="0"/>
              <a:t>Admission Control</a:t>
            </a:r>
            <a:r>
              <a:rPr lang="en-IN" dirty="0"/>
              <a:t>, </a:t>
            </a:r>
            <a:r>
              <a:rPr lang="en-IN" b="1" dirty="0"/>
              <a:t>Resource Reservation</a:t>
            </a:r>
            <a:r>
              <a:rPr lang="en-IN" dirty="0"/>
              <a:t>, </a:t>
            </a:r>
            <a:r>
              <a:rPr lang="en-IN" b="1" dirty="0"/>
              <a:t>Load Balancing</a:t>
            </a:r>
            <a:r>
              <a:rPr lang="en-IN" dirty="0"/>
              <a:t>, and </a:t>
            </a:r>
            <a:r>
              <a:rPr lang="en-IN" b="1" dirty="0"/>
              <a:t>Packet Scheduling</a:t>
            </a:r>
            <a:r>
              <a:rPr lang="en-IN" dirty="0"/>
              <a:t> play a vital role in avoiding congestion.</a:t>
            </a:r>
          </a:p>
          <a:p>
            <a:r>
              <a:rPr lang="en-IN" b="1" dirty="0"/>
              <a:t>Benefits:</a:t>
            </a:r>
            <a:r>
              <a:rPr lang="en-IN" dirty="0"/>
              <a:t> Preventive policies improve </a:t>
            </a:r>
            <a:r>
              <a:rPr lang="en-IN" b="1" dirty="0"/>
              <a:t>network efficiency</a:t>
            </a:r>
            <a:r>
              <a:rPr lang="en-IN" dirty="0"/>
              <a:t>, reduce </a:t>
            </a:r>
            <a:r>
              <a:rPr lang="en-IN" b="1" dirty="0"/>
              <a:t>latency and packet loss</a:t>
            </a:r>
            <a:r>
              <a:rPr lang="en-IN" dirty="0"/>
              <a:t>, and enhance </a:t>
            </a:r>
            <a:r>
              <a:rPr lang="en-IN" b="1" dirty="0"/>
              <a:t>QoS for critical applications</a:t>
            </a:r>
            <a:r>
              <a:rPr lang="en-IN" dirty="0"/>
              <a:t>.\</a:t>
            </a:r>
          </a:p>
          <a:p>
            <a:pPr marL="0" indent="0">
              <a:buNone/>
            </a:pPr>
            <a:r>
              <a:rPr lang="en-IN" b="1" dirty="0"/>
              <a:t>2. Importance of Preventive Policies:</a:t>
            </a:r>
            <a:endParaRPr lang="en-IN" dirty="0"/>
          </a:p>
          <a:p>
            <a:r>
              <a:rPr lang="en-IN" dirty="0"/>
              <a:t>Preventive congestion control ensures </a:t>
            </a:r>
            <a:r>
              <a:rPr lang="en-IN" b="1" dirty="0"/>
              <a:t>seamless communication</a:t>
            </a:r>
            <a:r>
              <a:rPr lang="en-IN" dirty="0"/>
              <a:t> in modern networks, which is essential for:</a:t>
            </a:r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Real-time applications (e.g., VoIP, online gaming, telemedicine).</a:t>
            </a:r>
          </a:p>
          <a:p>
            <a:pPr marL="457200" lvl="1" indent="0">
              <a:buNone/>
            </a:pPr>
            <a:r>
              <a:rPr lang="en-IN" dirty="0"/>
              <a:t>(ii) Business-critical services and data </a:t>
            </a:r>
            <a:r>
              <a:rPr lang="en-IN" dirty="0" err="1"/>
              <a:t>centers</a:t>
            </a:r>
            <a:r>
              <a:rPr lang="en-IN" dirty="0"/>
              <a:t>.</a:t>
            </a:r>
          </a:p>
          <a:p>
            <a:pPr marL="457200" lvl="1" indent="0">
              <a:buNone/>
            </a:pPr>
            <a:r>
              <a:rPr lang="en-IN" dirty="0"/>
              <a:t>(iii) Everyday user experiences, such as streaming and browsing.</a:t>
            </a:r>
          </a:p>
          <a:p>
            <a:r>
              <a:rPr lang="en-IN" dirty="0"/>
              <a:t>By proactively addressing congestion, networks remain </a:t>
            </a:r>
            <a:r>
              <a:rPr lang="en-IN" b="1" dirty="0"/>
              <a:t>reliable</a:t>
            </a:r>
            <a:r>
              <a:rPr lang="en-IN" dirty="0"/>
              <a:t>, </a:t>
            </a:r>
            <a:r>
              <a:rPr lang="en-IN" b="1" dirty="0"/>
              <a:t>efficient</a:t>
            </a:r>
            <a:r>
              <a:rPr lang="en-IN" dirty="0"/>
              <a:t>, and </a:t>
            </a:r>
            <a:r>
              <a:rPr lang="en-IN" b="1" dirty="0"/>
              <a:t>scalable</a:t>
            </a:r>
            <a:r>
              <a:rPr lang="en-IN" dirty="0"/>
              <a:t> even as demand grows.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020A0-DEB0-4A17-A66B-0AC00012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25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4039-E42C-42F5-943F-BBBB79CA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6CC8-E06A-471B-B518-C32A0FC76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 descr="200+ Creative Ways To Say &quot;Thank You &quot;">
            <a:extLst>
              <a:ext uri="{FF2B5EF4-FFF2-40B4-BE49-F238E27FC236}">
                <a16:creationId xmlns:a16="http://schemas.microsoft.com/office/drawing/2014/main" id="{B92CD973-4962-4119-9765-773348151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0" y="265043"/>
            <a:ext cx="9544811" cy="624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048C6-1ABC-4EFB-B1F6-E4A6B270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68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550F-0C22-4EA5-B3DF-AAA5A26F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624323" cy="1415839"/>
          </a:xfrm>
        </p:spPr>
        <p:txBody>
          <a:bodyPr/>
          <a:lstStyle/>
          <a:p>
            <a:r>
              <a:rPr lang="en-IN" sz="2800" dirty="0"/>
              <a:t>INTRODUCTION (Importance of Congestion Control in Network Performance)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AF8D-A2AC-41E1-B795-8FA27C9A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63758"/>
            <a:ext cx="9403741" cy="4684642"/>
          </a:xfrm>
        </p:spPr>
        <p:txBody>
          <a:bodyPr>
            <a:normAutofit/>
          </a:bodyPr>
          <a:lstStyle/>
          <a:p>
            <a:r>
              <a:rPr lang="en-IN" sz="2400" b="1" dirty="0"/>
              <a:t>Enhances Efficiency:</a:t>
            </a:r>
            <a:r>
              <a:rPr lang="en-IN" sz="2400" dirty="0"/>
              <a:t> Ensures that all available network resources are utilized optimally.</a:t>
            </a:r>
          </a:p>
          <a:p>
            <a:r>
              <a:rPr lang="en-IN" sz="2400" b="1" dirty="0"/>
              <a:t>Reduces Packet Loss:</a:t>
            </a:r>
            <a:r>
              <a:rPr lang="en-IN" sz="2400" dirty="0"/>
              <a:t> Prevents unnecessary retransmissions, saving bandwidth.</a:t>
            </a:r>
          </a:p>
          <a:p>
            <a:r>
              <a:rPr lang="en-IN" sz="2400" b="1" dirty="0"/>
              <a:t>Improves Quality of Service (QoS):</a:t>
            </a:r>
            <a:r>
              <a:rPr lang="en-IN" sz="2400" dirty="0"/>
              <a:t> Delivers better user experience for real-time applications (e.g., video streaming, VoIP).</a:t>
            </a:r>
          </a:p>
          <a:p>
            <a:r>
              <a:rPr lang="en-IN" sz="2400" b="1" dirty="0"/>
              <a:t>Prevents Network Collapse:</a:t>
            </a:r>
            <a:r>
              <a:rPr lang="en-IN" sz="2400" dirty="0"/>
              <a:t> Controls traffic to avoid complete network failure during high-demand periods.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FC8C-E36B-4C33-B3F4-9B35743D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12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B4710-EDAC-4E20-AF74-64087F21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20708"/>
          </a:xfrm>
        </p:spPr>
        <p:txBody>
          <a:bodyPr/>
          <a:lstStyle/>
          <a:p>
            <a:r>
              <a:rPr lang="en-IN" sz="2800" dirty="0"/>
              <a:t>OVERVIEW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5E06-D4A7-465B-8DEB-70BFDE21E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073428"/>
            <a:ext cx="11215566" cy="578457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What is Congestion Control?</a:t>
            </a:r>
            <a:endParaRPr lang="en-IN" dirty="0"/>
          </a:p>
          <a:p>
            <a:r>
              <a:rPr lang="en-IN" dirty="0"/>
              <a:t>Congestion control refers to mechanisms and techniques used to manage or prevent network congestion.</a:t>
            </a:r>
          </a:p>
          <a:p>
            <a:r>
              <a:rPr lang="en-IN" dirty="0"/>
              <a:t>It ensures optimal performance, avoids delays, and maintains data flow efficiency.</a:t>
            </a:r>
          </a:p>
          <a:p>
            <a:r>
              <a:rPr lang="en-IN" b="1" dirty="0"/>
              <a:t>Types of Congestion Control Techniques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1. Reactive Techniques</a:t>
            </a:r>
            <a:endParaRPr lang="en-IN" dirty="0"/>
          </a:p>
          <a:p>
            <a:pPr lvl="1"/>
            <a:r>
              <a:rPr lang="en-IN" dirty="0"/>
              <a:t>Respond to congestion </a:t>
            </a:r>
            <a:r>
              <a:rPr lang="en-IN" i="1" dirty="0"/>
              <a:t>after</a:t>
            </a:r>
            <a:r>
              <a:rPr lang="en-IN" dirty="0"/>
              <a:t> it occurs.</a:t>
            </a:r>
          </a:p>
          <a:p>
            <a:pPr lvl="1"/>
            <a:r>
              <a:rPr lang="en-IN" dirty="0"/>
              <a:t>Adjusts traffic flow dynamically to reduce congestion.</a:t>
            </a:r>
          </a:p>
          <a:p>
            <a:pPr lvl="1"/>
            <a:r>
              <a:rPr lang="en-IN" dirty="0"/>
              <a:t>Example:</a:t>
            </a:r>
          </a:p>
          <a:p>
            <a:pPr lvl="2"/>
            <a:r>
              <a:rPr lang="en-IN" b="1" dirty="0"/>
              <a:t>TCP Adjustments:</a:t>
            </a:r>
            <a:r>
              <a:rPr lang="en-IN" dirty="0"/>
              <a:t> Uses congestion window (</a:t>
            </a:r>
            <a:r>
              <a:rPr lang="en-IN" dirty="0" err="1"/>
              <a:t>cwnd</a:t>
            </a:r>
            <a:r>
              <a:rPr lang="en-IN" dirty="0"/>
              <a:t>) to regulate data flow based on network feedback.</a:t>
            </a:r>
          </a:p>
          <a:p>
            <a:r>
              <a:rPr lang="en-IN" dirty="0"/>
              <a:t>       </a:t>
            </a:r>
            <a:r>
              <a:rPr lang="en-IN" b="1" dirty="0"/>
              <a:t>Key Features:</a:t>
            </a:r>
          </a:p>
          <a:p>
            <a:pPr marL="0" indent="0">
              <a:buNone/>
            </a:pPr>
            <a:r>
              <a:rPr lang="en-IN" b="1" dirty="0"/>
              <a:t>(</a:t>
            </a:r>
            <a:r>
              <a:rPr lang="en-IN" b="1" dirty="0" err="1"/>
              <a:t>i</a:t>
            </a:r>
            <a:r>
              <a:rPr lang="en-IN" b="1" dirty="0"/>
              <a:t>) </a:t>
            </a:r>
            <a:r>
              <a:rPr lang="en-IN" dirty="0"/>
              <a:t>Detects congestion using indicators like packet loss or increased latency.</a:t>
            </a:r>
          </a:p>
          <a:p>
            <a:pPr marL="0" indent="0">
              <a:buNone/>
            </a:pPr>
            <a:r>
              <a:rPr lang="en-IN" dirty="0"/>
              <a:t>(ii) Adapts transmission rate accordingly.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88EC-DEFF-4692-9751-E84D383D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44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5866-957F-4BC3-8375-82F3188A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3717"/>
          </a:xfrm>
        </p:spPr>
        <p:txBody>
          <a:bodyPr/>
          <a:lstStyle/>
          <a:p>
            <a:r>
              <a:rPr lang="en-IN" sz="3200" dirty="0"/>
              <a:t>OVERVIEW OF CONGESTION CONTROL (CNTD)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0B93-32F2-4503-A410-D40AB72C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126436"/>
            <a:ext cx="11202313" cy="556591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2. Preventive Techniques : </a:t>
            </a:r>
            <a:r>
              <a:rPr lang="en-IN" dirty="0"/>
              <a:t>Aims to avoid congestion </a:t>
            </a:r>
            <a:r>
              <a:rPr lang="en-IN" i="1" dirty="0"/>
              <a:t>before</a:t>
            </a:r>
            <a:r>
              <a:rPr lang="en-IN" dirty="0"/>
              <a:t> it happens.</a:t>
            </a:r>
          </a:p>
          <a:p>
            <a:r>
              <a:rPr lang="en-IN" dirty="0"/>
              <a:t>Proactively manage network resources and traffic.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sz="2000" b="1" dirty="0"/>
              <a:t>Traffic Shaping:</a:t>
            </a:r>
            <a:r>
              <a:rPr lang="en-IN" sz="2000" dirty="0"/>
              <a:t> Regulates the flow of packets to prevent sudden bursts.</a:t>
            </a:r>
          </a:p>
          <a:p>
            <a:r>
              <a:rPr lang="en-IN" b="1" dirty="0"/>
              <a:t>Key Features:</a:t>
            </a:r>
          </a:p>
          <a:p>
            <a:pPr marL="0" indent="0">
              <a:buNone/>
            </a:pPr>
            <a:r>
              <a:rPr lang="en-IN" b="1" dirty="0"/>
              <a:t>(</a:t>
            </a:r>
            <a:r>
              <a:rPr lang="en-IN" b="1" dirty="0" err="1"/>
              <a:t>i</a:t>
            </a:r>
            <a:r>
              <a:rPr lang="en-IN" b="1" dirty="0"/>
              <a:t>) </a:t>
            </a:r>
            <a:r>
              <a:rPr lang="en-IN" dirty="0"/>
              <a:t>Focuses on pre-emptive measures.</a:t>
            </a:r>
          </a:p>
          <a:p>
            <a:pPr marL="0" indent="0">
              <a:buNone/>
            </a:pPr>
            <a:r>
              <a:rPr lang="en-IN" dirty="0"/>
              <a:t>(ii) Implements policies like admission control, resource reservation, and packet scheduling.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87DC32B-C2A5-4D93-BC8E-5F3731A8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D0AD-D24B-4AFF-AA32-F42FABE8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OBJECTIVES OF CONGESTION PREVENTION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E5C85-E7EB-47E6-8354-059E0042C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575" y="1298714"/>
            <a:ext cx="11410122" cy="538038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 Minimize Packet Loss</a:t>
            </a:r>
            <a:endParaRPr lang="en-IN" dirty="0"/>
          </a:p>
          <a:p>
            <a:pPr lvl="1"/>
            <a:r>
              <a:rPr lang="en-IN" dirty="0"/>
              <a:t>Prevent data packets from being dropped due to overloaded buffers or queues.</a:t>
            </a:r>
          </a:p>
          <a:p>
            <a:pPr lvl="1"/>
            <a:r>
              <a:rPr lang="en-IN" dirty="0"/>
              <a:t>Ensures reliable communication and reduces the need for retransmissions.</a:t>
            </a:r>
          </a:p>
          <a:p>
            <a:pPr marL="0" indent="0">
              <a:buNone/>
            </a:pPr>
            <a:r>
              <a:rPr lang="en-IN" b="1" dirty="0"/>
              <a:t>2. Optimize Bandwidth Utilization</a:t>
            </a:r>
            <a:endParaRPr lang="en-IN" dirty="0"/>
          </a:p>
          <a:p>
            <a:pPr lvl="1"/>
            <a:r>
              <a:rPr lang="en-IN" dirty="0"/>
              <a:t>Efficiently allocate available bandwidth to maximize throughput.</a:t>
            </a:r>
          </a:p>
          <a:p>
            <a:pPr lvl="1"/>
            <a:r>
              <a:rPr lang="en-IN" dirty="0"/>
              <a:t>Avoid bottlenecks and ensure fair resource distribution among users and applications.</a:t>
            </a:r>
          </a:p>
          <a:p>
            <a:pPr marL="0" indent="0">
              <a:buNone/>
            </a:pPr>
            <a:r>
              <a:rPr lang="en-IN" b="1" dirty="0"/>
              <a:t>3. Reduce Delays and Jitter</a:t>
            </a:r>
            <a:endParaRPr lang="en-IN" dirty="0"/>
          </a:p>
          <a:p>
            <a:pPr lvl="1"/>
            <a:r>
              <a:rPr lang="en-IN" b="1" dirty="0"/>
              <a:t>Delays:</a:t>
            </a:r>
            <a:r>
              <a:rPr lang="en-IN" dirty="0"/>
              <a:t> Keep end-to-end transmission times low for better application responsiveness.</a:t>
            </a:r>
          </a:p>
          <a:p>
            <a:pPr lvl="1"/>
            <a:r>
              <a:rPr lang="en-IN" b="1" dirty="0"/>
              <a:t>Jitter:</a:t>
            </a:r>
            <a:r>
              <a:rPr lang="en-IN" dirty="0"/>
              <a:t> Stabilize variations in packet delivery time to support real-time services like video conferencing and VoIP.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C55DE-A18A-45B0-BCEF-A6F12DC2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1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84B09-7D7C-44A8-9AA0-879E8870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IN" sz="3200" dirty="0"/>
              <a:t>KEY CONGESTION PREVENTION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B7F9D-0A3B-42F3-83B8-EEC2733C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1311964"/>
            <a:ext cx="11277599" cy="53671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1. Traffic Shaping</a:t>
            </a:r>
            <a:endParaRPr lang="en-IN" dirty="0"/>
          </a:p>
          <a:p>
            <a:r>
              <a:rPr lang="en-IN" b="1" dirty="0"/>
              <a:t>What it Does:</a:t>
            </a:r>
            <a:r>
              <a:rPr lang="en-IN" dirty="0"/>
              <a:t> Regulates the flow of outgoing data to prevent bursts and ensure a steady traffic rate.</a:t>
            </a:r>
          </a:p>
          <a:p>
            <a:r>
              <a:rPr lang="en-IN" b="1" dirty="0"/>
              <a:t>Techniques:</a:t>
            </a:r>
            <a:endParaRPr lang="en-IN" dirty="0"/>
          </a:p>
          <a:p>
            <a:pPr marL="457200" lvl="1" indent="0">
              <a:buNone/>
            </a:pPr>
            <a:r>
              <a:rPr lang="en-IN" b="1" dirty="0"/>
              <a:t>(</a:t>
            </a:r>
            <a:r>
              <a:rPr lang="en-IN" b="1" dirty="0" err="1"/>
              <a:t>i</a:t>
            </a:r>
            <a:r>
              <a:rPr lang="en-IN" b="1" dirty="0"/>
              <a:t>) Token Bucket:</a:t>
            </a:r>
            <a:r>
              <a:rPr lang="en-IN" dirty="0"/>
              <a:t> Allows for bursts but maintains overall flow within a set rate.</a:t>
            </a:r>
          </a:p>
          <a:p>
            <a:pPr marL="457200" lvl="1" indent="0">
              <a:buNone/>
            </a:pPr>
            <a:r>
              <a:rPr lang="en-IN" b="1" dirty="0"/>
              <a:t>(ii) Leaky Bucket:</a:t>
            </a:r>
            <a:r>
              <a:rPr lang="en-IN" dirty="0"/>
              <a:t> Enforces a fixed output rate regardless of incoming bursts.</a:t>
            </a:r>
          </a:p>
          <a:p>
            <a:r>
              <a:rPr lang="en-IN" b="1" dirty="0"/>
              <a:t>Outcome:</a:t>
            </a:r>
            <a:r>
              <a:rPr lang="en-IN" dirty="0"/>
              <a:t> Smooths out traffic spikes and avoids sudden congestion.</a:t>
            </a:r>
          </a:p>
          <a:p>
            <a:pPr marL="0" indent="0">
              <a:buNone/>
            </a:pPr>
            <a:r>
              <a:rPr lang="en-IN" b="1" dirty="0"/>
              <a:t>2. Admission Control</a:t>
            </a:r>
            <a:endParaRPr lang="en-IN" dirty="0"/>
          </a:p>
          <a:p>
            <a:r>
              <a:rPr lang="en-IN" b="1" dirty="0"/>
              <a:t>What it Does:</a:t>
            </a:r>
            <a:r>
              <a:rPr lang="en-IN" dirty="0"/>
              <a:t> Monitors and controls new traffic requests based on the current capacity of the network.</a:t>
            </a:r>
          </a:p>
          <a:p>
            <a:r>
              <a:rPr lang="en-IN" b="1" dirty="0"/>
              <a:t>How it Works: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Rejects connections or reduces traffic if the network is nearing capacity.</a:t>
            </a:r>
          </a:p>
          <a:p>
            <a:pPr marL="457200" lvl="1" indent="0">
              <a:buNone/>
            </a:pPr>
            <a:r>
              <a:rPr lang="en-IN" dirty="0"/>
              <a:t>(ii) Prioritizes critical data streams.</a:t>
            </a:r>
          </a:p>
          <a:p>
            <a:r>
              <a:rPr lang="en-IN" b="1" dirty="0"/>
              <a:t>Outcome:</a:t>
            </a:r>
            <a:r>
              <a:rPr lang="en-IN" dirty="0"/>
              <a:t> Ensures the network doesn’t become overloaded.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3629A-7096-4B2B-80CB-23407629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144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2D1E-037D-4CA7-86BD-9E285FC7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7456"/>
          </a:xfrm>
        </p:spPr>
        <p:txBody>
          <a:bodyPr/>
          <a:lstStyle/>
          <a:p>
            <a:r>
              <a:rPr lang="en-IN" sz="2800" dirty="0"/>
              <a:t>KEY CONGESTION PREVENTION POLICIES (CNTD)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33D6B-E913-4B6F-AD89-D093FDB1D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272208"/>
            <a:ext cx="11096296" cy="542013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 Resource Reservation Protocol (RSVP)</a:t>
            </a:r>
            <a:endParaRPr lang="en-IN" dirty="0"/>
          </a:p>
          <a:p>
            <a:r>
              <a:rPr lang="en-IN" b="1" dirty="0"/>
              <a:t>What it Does:</a:t>
            </a:r>
            <a:r>
              <a:rPr lang="en-IN" dirty="0"/>
              <a:t> Reserves bandwidth for high-priority or time-sensitive applications (e.g., video conferencing, VoIP).</a:t>
            </a:r>
          </a:p>
          <a:p>
            <a:r>
              <a:rPr lang="en-IN" b="1" dirty="0"/>
              <a:t>How it Works: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Allocates resources based on application demands.</a:t>
            </a:r>
          </a:p>
          <a:p>
            <a:pPr marL="457200" lvl="1" indent="0">
              <a:buNone/>
            </a:pPr>
            <a:r>
              <a:rPr lang="en-IN" dirty="0"/>
              <a:t>(ii) Supports Quality of Service (QoS).</a:t>
            </a:r>
          </a:p>
          <a:p>
            <a:r>
              <a:rPr lang="en-IN" b="1" dirty="0"/>
              <a:t>Outcome:</a:t>
            </a:r>
            <a:r>
              <a:rPr lang="en-IN" dirty="0"/>
              <a:t> Guarantees smooth operation for critical services.</a:t>
            </a:r>
          </a:p>
          <a:p>
            <a:pPr marL="0" indent="0">
              <a:buNone/>
            </a:pPr>
            <a:r>
              <a:rPr lang="en-IN" b="1" dirty="0"/>
              <a:t>4. Load Balancing</a:t>
            </a:r>
            <a:endParaRPr lang="en-IN" dirty="0"/>
          </a:p>
          <a:p>
            <a:r>
              <a:rPr lang="en-IN" b="1" dirty="0"/>
              <a:t>What it Does:</a:t>
            </a:r>
            <a:r>
              <a:rPr lang="en-IN" dirty="0"/>
              <a:t> Distributes data traffic evenly across multiple paths or servers.</a:t>
            </a:r>
          </a:p>
          <a:p>
            <a:r>
              <a:rPr lang="en-IN" b="1" dirty="0"/>
              <a:t>Techniques: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 Equal-Cost Multi-Path (ECMP) routing.</a:t>
            </a:r>
          </a:p>
          <a:p>
            <a:pPr marL="457200" lvl="1" indent="0">
              <a:buNone/>
            </a:pPr>
            <a:r>
              <a:rPr lang="en-IN" dirty="0"/>
              <a:t>(ii) Dynamic traffic reallocation based on real-time network conditions.</a:t>
            </a:r>
          </a:p>
          <a:p>
            <a:r>
              <a:rPr lang="en-IN" b="1" dirty="0"/>
              <a:t>Outcome:</a:t>
            </a:r>
            <a:r>
              <a:rPr lang="en-IN" dirty="0"/>
              <a:t> Prevents bottlenecks and improves overall network efficiency.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6EC42-80A9-47BC-87EE-67FF57D7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1834C-A685-4A61-A6D7-E57E72D2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07456"/>
          </a:xfrm>
        </p:spPr>
        <p:txBody>
          <a:bodyPr/>
          <a:lstStyle/>
          <a:p>
            <a:r>
              <a:rPr lang="en-IN" sz="2800" dirty="0"/>
              <a:t>TRAFFIC SHAPING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BBF98-1DCD-4EA0-9B92-C7F8F5E1C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0" y="1272208"/>
            <a:ext cx="7447721" cy="543339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 </a:t>
            </a:r>
            <a:r>
              <a:rPr lang="en-IN" sz="1600" b="1" dirty="0"/>
              <a:t>Token Bucket</a:t>
            </a:r>
            <a:endParaRPr lang="en-IN" sz="1600" dirty="0"/>
          </a:p>
          <a:p>
            <a:r>
              <a:rPr lang="en-IN" sz="1600" b="1" dirty="0"/>
              <a:t>How It Works:</a:t>
            </a:r>
            <a:endParaRPr lang="en-IN" sz="1600" dirty="0"/>
          </a:p>
          <a:p>
            <a:pPr marL="457200" lvl="1" indent="0">
              <a:buNone/>
            </a:pPr>
            <a:r>
              <a:rPr lang="en-IN" sz="1600" dirty="0"/>
              <a:t>(</a:t>
            </a:r>
            <a:r>
              <a:rPr lang="en-IN" sz="1600" dirty="0" err="1"/>
              <a:t>i</a:t>
            </a:r>
            <a:r>
              <a:rPr lang="en-IN" sz="1600" dirty="0"/>
              <a:t>) Tokens are generated at a fixed rate and stored in a bucket.</a:t>
            </a:r>
          </a:p>
          <a:p>
            <a:pPr marL="457200" lvl="1" indent="0">
              <a:buNone/>
            </a:pPr>
            <a:r>
              <a:rPr lang="en-IN" sz="1600" dirty="0"/>
              <a:t>(ii) Packets can be sent if enough tokens are available.</a:t>
            </a:r>
          </a:p>
          <a:p>
            <a:pPr marL="457200" lvl="1" indent="0">
              <a:buNone/>
            </a:pPr>
            <a:r>
              <a:rPr lang="en-IN" sz="1600" dirty="0"/>
              <a:t>(iii) Allows short bursts of traffic if tokens have accumulated.</a:t>
            </a:r>
          </a:p>
          <a:p>
            <a:r>
              <a:rPr lang="en-IN" sz="1600" b="1" dirty="0"/>
              <a:t>Key Feature:</a:t>
            </a:r>
            <a:endParaRPr lang="en-IN" sz="1600" dirty="0"/>
          </a:p>
          <a:p>
            <a:pPr lvl="1"/>
            <a:r>
              <a:rPr lang="en-IN" sz="1600" dirty="0"/>
              <a:t>Flexible and permits bursts without exceeding the average rate over time.</a:t>
            </a:r>
          </a:p>
          <a:p>
            <a:r>
              <a:rPr lang="en-IN" sz="1600" b="1" dirty="0"/>
              <a:t>Use Case:</a:t>
            </a:r>
            <a:endParaRPr lang="en-IN" sz="1600" dirty="0"/>
          </a:p>
          <a:p>
            <a:pPr lvl="1"/>
            <a:r>
              <a:rPr lang="en-IN" sz="1600" dirty="0"/>
              <a:t>Ideal for applications requiring occasional high-speed transfers, such as file uploads.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105" name="Picture 9" descr="Token Bucket Algorithm - GeeksforGeeks">
            <a:extLst>
              <a:ext uri="{FF2B5EF4-FFF2-40B4-BE49-F238E27FC236}">
                <a16:creationId xmlns:a16="http://schemas.microsoft.com/office/drawing/2014/main" id="{D8EEFD94-AAD0-4F6E-BE4F-93445241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131" y="2809461"/>
            <a:ext cx="3352800" cy="312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D7A51-466E-4A44-9178-C7EB75D6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2294E-09C9-4B64-B2B9-5F5D74409E5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077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2121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 3</vt:lpstr>
      <vt:lpstr>Ion</vt:lpstr>
      <vt:lpstr>GROUP - 19</vt:lpstr>
      <vt:lpstr>INTRODUCTION (What is Congestion in Networking?)</vt:lpstr>
      <vt:lpstr>INTRODUCTION (Importance of Congestion Control in Network Performance)</vt:lpstr>
      <vt:lpstr>OVERVIEW OF CONGESTION CONTROL</vt:lpstr>
      <vt:lpstr>OVERVIEW OF CONGESTION CONTROL (CNTD)</vt:lpstr>
      <vt:lpstr>OBJECTIVES OF CONGESTION PREVENTION POLICIES</vt:lpstr>
      <vt:lpstr>KEY CONGESTION PREVENTION POLICIES</vt:lpstr>
      <vt:lpstr>KEY CONGESTION PREVENTION POLICIES (CNTD)</vt:lpstr>
      <vt:lpstr>TRAFFIC SHAPING TECHNIQUES </vt:lpstr>
      <vt:lpstr>TRAFFIC SHAPING TECHNIQUES (CNTD)</vt:lpstr>
      <vt:lpstr>ADMISSION CONTROL</vt:lpstr>
      <vt:lpstr>RESOURCE RESERVATION</vt:lpstr>
      <vt:lpstr>LOAD BALANCING</vt:lpstr>
      <vt:lpstr>PACKET SCHEDULING</vt:lpstr>
      <vt:lpstr>PACKET SCHEDULING (CNTD)</vt:lpstr>
      <vt:lpstr>PACKET SCHEDULING (CNTD)</vt:lpstr>
      <vt:lpstr>BENEFITS OF CONGESTION PREVENTION POLICIES</vt:lpstr>
      <vt:lpstr>CHALLENGES AND LIMITATIONS</vt:lpstr>
      <vt:lpstr>CASE STUDY / REAL-WORLD EXAMPLE</vt:lpstr>
      <vt:lpstr>CASE STUDY / REAL-WORLD EXAMPLE (CNTD)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- 19</dc:title>
  <dc:creator>22MIP10067</dc:creator>
  <cp:lastModifiedBy>22MIP10067</cp:lastModifiedBy>
  <cp:revision>12</cp:revision>
  <dcterms:created xsi:type="dcterms:W3CDTF">2024-11-29T13:49:40Z</dcterms:created>
  <dcterms:modified xsi:type="dcterms:W3CDTF">2024-11-29T16:07:57Z</dcterms:modified>
</cp:coreProperties>
</file>