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75" r:id="rId4"/>
    <p:sldId id="276" r:id="rId5"/>
    <p:sldId id="277" r:id="rId6"/>
    <p:sldId id="278" r:id="rId7"/>
    <p:sldId id="286" r:id="rId8"/>
    <p:sldId id="279" r:id="rId9"/>
    <p:sldId id="280" r:id="rId10"/>
    <p:sldId id="281" r:id="rId11"/>
    <p:sldId id="282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11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A96CA-0CA0-4016-89EE-1D1A0E2BA9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C9873-53CB-42A6-ACDD-B0268B2BD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VIKAS K JAIN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C7BC2-EA01-4483-B436-C890BDA42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467B-15F9-4FD7-81F1-FCDCB8A6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36DA7E-D4C8-4B45-BA61-B56285BCD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012FC-9380-4645-B547-CBAF550A1031}" type="datetimeFigureOut">
              <a:rPr lang="en-US" smtClean="0"/>
              <a:t>11-Sep-24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8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FAFAF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7C62-0663-4ACD-9D73-0E03FFBE9AC9}" type="datetimeFigureOut">
              <a:rPr lang="en-US" smtClean="0"/>
              <a:t>11-Sep-24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LISThhhh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756D8-DF34-4E2C-9009-147F0D42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56D8-DF34-4E2C-9009-147F0D422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F203-DDFE-4D36-BB26-4FA3D9600224}" type="datetime1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1FCC2-A0DB-41D3-A7B0-B4FC5E8C0E61}"/>
              </a:ext>
            </a:extLst>
          </p:cNvPr>
          <p:cNvSpPr/>
          <p:nvPr userDrawn="1"/>
        </p:nvSpPr>
        <p:spPr>
          <a:xfrm>
            <a:off x="10256363" y="131975"/>
            <a:ext cx="1677971" cy="5679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EC63-E340-4A0A-B936-43CB2F66E399}" type="datetime1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4456-6A50-4A89-9B5B-1081511EBDF6}" type="datetime1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CAE474-5C3D-49E7-A0E5-922C79932CA9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0849-1E9A-406C-8C33-3DE1856234DD}" type="datetime1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CF576-0C2E-47ED-9C15-E328482E93ED}" type="datetime1">
              <a:rPr lang="en-US" smtClean="0"/>
              <a:t>11-Sep-24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933B-A163-429C-9414-25D56FF4185B}" type="datetime1">
              <a:rPr lang="en-US" smtClean="0"/>
              <a:t>11-Sep-24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0F08F-2F7D-443F-8DCB-D6FAFA57AEEC}" type="datetime1">
              <a:rPr lang="en-US" smtClean="0"/>
              <a:t>11-Sep-24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6A43A-D109-4ECB-9D04-554049428CEE}" type="datetime1">
              <a:rPr lang="en-US" smtClean="0"/>
              <a:t>11-Sep-24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59EF23D-53AD-426C-B5DD-A2B9D4D2891B}" type="datetime1">
              <a:rPr lang="en-US" smtClean="0"/>
              <a:t>11-Sep-24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DA5BC3-6D91-4B1C-BD1B-BDBEFC79445F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ACE9EB-9D97-42F8-B9BD-3CDEAAD1C203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0671C7-461D-4697-8287-A40B4502E8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10" y="33090"/>
            <a:ext cx="1795020" cy="8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C02-1441-4CD9-89BE-5DA8AA67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0C70-D34C-4BFC-9496-CC4C7C10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55D0-B301-4484-8317-E752C3B06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767A3-6ADF-43A4-B0C4-EE447F81F161}" type="datetime1">
              <a:rPr lang="en-US" smtClean="0"/>
              <a:t>11-Sep-24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2ED88-3550-4F88-AE6B-91755F6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C966-F8E0-4779-900B-FA03EABB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FDE2-0B8C-450C-9A99-357B2E4E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+mn-lt"/>
              </a:rPr>
              <a:t>Topology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A411-F649-4822-BD0E-BE2CA4CF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</a:rPr>
              <a:t>Topology defines the structure of the network of how all the components are interconnected to each other.</a:t>
            </a:r>
          </a:p>
          <a:p>
            <a:endParaRPr lang="en-US" sz="2400" dirty="0">
              <a:solidFill>
                <a:srgbClr val="333333"/>
              </a:solidFill>
            </a:endParaRPr>
          </a:p>
          <a:p>
            <a:r>
              <a:rPr lang="en-US" sz="2400" b="1" dirty="0">
                <a:solidFill>
                  <a:srgbClr val="333333"/>
                </a:solidFill>
              </a:rPr>
              <a:t>Types of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Star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Mesh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D4B91BE-51A1-418F-A438-A4C2099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83AF-A01E-4A4E-895A-CF966310DF77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2FE0AAD-2815-442A-83CB-4C49599E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AA5C7C9-60DD-4FEA-8ACA-0D39B24D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7467-BB73-4C4F-98F9-FA6F4452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B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us </a:t>
            </a:r>
            <a:r>
              <a:rPr lang="en-US" sz="3600" dirty="0">
                <a:solidFill>
                  <a:srgbClr val="000000"/>
                </a:solidFill>
              </a:rPr>
              <a:t>T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opology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D5E3-FADA-4265-A5C3-B0B7B0BF5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bus topology is designed in such a way that all the stations are connected through a single cable known as a backbone cable.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Each node is either connected to the backbone cable by drop cable or directly connected to the backbone cable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7106-D249-4142-BEE8-5BBB53D9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87" y="3857414"/>
            <a:ext cx="5076825" cy="17526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3958375-83F2-43C3-B632-1BC240C4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F6B0-C560-4737-ABC1-3FAEB1B246A9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03B28AA-321A-4E53-B9F5-2471F559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9899AA-006C-4383-888C-62D8C6D4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1D44-D743-4247-9E85-55750FF8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Ring </a:t>
            </a:r>
            <a:r>
              <a:rPr lang="en-US" sz="3600" dirty="0">
                <a:solidFill>
                  <a:srgbClr val="000000"/>
                </a:solidFill>
              </a:rPr>
              <a:t>T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opology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B0500-B8C9-45F1-B972-D32A36F8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Ring topology is like a bus topology, but with connected ends.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node that receives the message from the previous computer will retransmit to the next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data flows in one direction, i.e., it is unidirectional.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has no terminated ends, i.e., each node is connected to other node and having no termination point.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C6A59-C0C1-4B7F-88C7-189052300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520" y="3857415"/>
            <a:ext cx="3546157" cy="2309706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0459B9E-1B36-4813-8252-A9162812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91B14-84AE-4EC5-AFDF-A6F05D930A0F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4E3E8D0-3537-43FF-B575-616B8117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76BC3A-C229-4E6C-BEB6-85892D52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0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97AB-577C-4D33-8AE3-D10F71BA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Star </a:t>
            </a:r>
            <a:r>
              <a:rPr lang="en-US" sz="3600" dirty="0">
                <a:solidFill>
                  <a:srgbClr val="000000"/>
                </a:solidFill>
              </a:rPr>
              <a:t>T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opology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4E39-7765-4B7D-B9E9-84C34823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Star topology is an arrangement of the network in which every node is connected to the central hub, switch or a central computer.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central computer is known as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server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and the peripheral devices attached to the server are known as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clients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963F2-FBD5-46A8-ADAA-93110D1F5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597" y="3429000"/>
            <a:ext cx="3362325" cy="23241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3BCAF53-647B-4064-819B-EF34D1CA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0262-3596-48EE-8A08-C1A0DECDBEB1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1DB2CA2-9194-46A5-A6FF-2E8747B7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D9F429C-2394-4612-96B0-D14F8A67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2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23D7-05AD-4074-ACD0-C45282A7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Mesh </a:t>
            </a:r>
            <a:r>
              <a:rPr lang="en-US" sz="3600" dirty="0">
                <a:solidFill>
                  <a:srgbClr val="000000"/>
                </a:solidFill>
              </a:rPr>
              <a:t>T</a:t>
            </a:r>
            <a:r>
              <a:rPr lang="en-US" sz="3600" b="0" i="0" dirty="0">
                <a:solidFill>
                  <a:srgbClr val="000000"/>
                </a:solidFill>
                <a:effectLst/>
              </a:rPr>
              <a:t>opology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7829-0D00-4535-934E-24CC3369A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In a mesh topology, every device is connected to another device via a particular channel. 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There are multiple paths from one computer to another computer.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does not contain the switch, hub or any central computer which acts as a central point of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Internet is an example of the mesh topology.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B1F706-4B73-47A2-B52E-66717E594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14" y="3535469"/>
            <a:ext cx="2800350" cy="2333625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CBC408E-6433-4B7B-B055-FD6B888B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1949E-07B5-40A0-8F75-A9CDA3D7CEA7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192CDD1-890B-4F8E-8777-EE9AF58D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8FA7FE9-3C32-47C2-85DA-1D13C1E7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7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B57D-DBB5-4C2E-85B3-46EC0886B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Computer Network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DDEB-F603-4647-B9B7-AC018D27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Computer Network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is a group of computers connected with each other through wires, optical fibers or optical links so that various devices can interact with each other through a network.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The aim of the computer network is the sharing of resources among various devices.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B6B9618-4074-45C0-BAB9-2624FC8B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C93A9-253D-4D77-B2B2-21006907350B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5571008-AC5E-42F8-B93B-8C18F400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C6CBD50-072C-4716-8741-413B6FE3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C9B1-AE1E-4FF0-85A1-D6CE7A1A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0" dirty="0">
                <a:solidFill>
                  <a:srgbClr val="273239"/>
                </a:solidFill>
                <a:effectLst/>
              </a:rPr>
              <a:t>Networking Elements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A88B-9907-4B3D-A884-4A7FAE38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At least two computers 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Transmission medium either wired or wireless 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Protocols or rules that govern the communication 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Network software such as Network Operating System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DEFDCCC-E6F4-4C88-9065-8E5C3E84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BAEA-44F7-4703-BCB5-5D77BE126248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C7F996-B8D6-40F0-8043-496804B1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2CB721-86FE-4C8C-95FD-5AFCBAD7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2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862F-BDBE-49E1-8EDF-42EBF2D5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26677"/>
          </a:xfrm>
        </p:spPr>
        <p:txBody>
          <a:bodyPr>
            <a:normAutofit fontScale="90000"/>
          </a:bodyPr>
          <a:lstStyle/>
          <a:p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r>
              <a:rPr lang="en-US" sz="3200" b="0" i="0" dirty="0">
                <a:solidFill>
                  <a:schemeClr val="tx1"/>
                </a:solidFill>
                <a:effectLst/>
              </a:rPr>
              <a:t>Components of Computer Network</a:t>
            </a:r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5DA0-BD35-4516-ABA5-06B66746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Repeater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Router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Cables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29F317-07AF-47EA-9634-EB8E28ED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F176-7EDF-4D47-A4A5-2571E9D363D1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1F4373-5922-4D8E-989F-B43ADEB6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8E646E8-1FDC-4D78-836C-93C4F57A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2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6312-7F6E-4F28-8D42-CDCB6ED5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9436-449B-4EB6-BADD-F6FE21DE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Peer-To-Peer network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Client/Server network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E0236A4-8A0E-47E3-AB9E-9F61DA24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29A5-7BF5-4D0F-AFCB-2658190720A8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2643748-D7DE-493E-A7AA-6F890A44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E3906D-3D42-42A5-A233-9B1AA2A4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CA69-6E69-4CC6-AC1E-8079A56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Network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9F2C-1B81-4AD1-9C03-72D11E00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LAN(Local Area Network)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PAN(Personal Area Network)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MAN(Metropolitan Area Network)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WAN(Wide Area Network)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ED8850F-7747-40C9-828B-753CB4C6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3410-9B14-4714-B155-276CDFD54569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7D4809D-87CD-44B5-8B08-526C7615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2412A3-A1AC-4529-A548-3536E982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CBE0-22A8-F07D-BFA1-1EC7D827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BF86-0EE9-40D6-EF36-9325A4B2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27CE-EFDD-6A52-32BB-4D619FA5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96B3-FE4A-4651-ABAD-2E75F76A3B46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C0361-8514-F7D8-1285-5189F8B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0FC8-B0BE-64CE-93AB-B8F6503B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 descr="Local Area Network">
            <a:extLst>
              <a:ext uri="{FF2B5EF4-FFF2-40B4-BE49-F238E27FC236}">
                <a16:creationId xmlns:a16="http://schemas.microsoft.com/office/drawing/2014/main" id="{B6E83D26-4C2E-3EFC-4A09-4664DAEFF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290" y="1123386"/>
            <a:ext cx="5909790" cy="2026214"/>
          </a:xfrm>
          <a:prstGeom prst="rect">
            <a:avLst/>
          </a:prstGeom>
          <a:noFill/>
        </p:spPr>
      </p:pic>
      <p:pic>
        <p:nvPicPr>
          <p:cNvPr id="8" name="Picture 2" descr="Metropolitan Area Network">
            <a:extLst>
              <a:ext uri="{FF2B5EF4-FFF2-40B4-BE49-F238E27FC236}">
                <a16:creationId xmlns:a16="http://schemas.microsoft.com/office/drawing/2014/main" id="{D143E74B-332E-6C4D-131B-31502186C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8280" y="958111"/>
            <a:ext cx="5334000" cy="2343150"/>
          </a:xfrm>
          <a:prstGeom prst="rect">
            <a:avLst/>
          </a:prstGeom>
          <a:noFill/>
        </p:spPr>
      </p:pic>
      <p:pic>
        <p:nvPicPr>
          <p:cNvPr id="9" name="Picture 2" descr="Wide Area Network">
            <a:extLst>
              <a:ext uri="{FF2B5EF4-FFF2-40B4-BE49-F238E27FC236}">
                <a16:creationId xmlns:a16="http://schemas.microsoft.com/office/drawing/2014/main" id="{2FA67065-0B2B-C5A5-DCDF-D9A676CBE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4026639"/>
            <a:ext cx="5334000" cy="2200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2100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C836-B843-4727-B8CE-4C42EDA0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Internetworking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B1DB-CF5F-4AAC-96EC-2F0BB270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Intranet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Internet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724274-B129-4B0E-BF33-7599C90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407C-3373-4B8B-BB9F-492274EFE706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8FB17A1-58C8-4164-9F96-B9FABFD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42075C7-A356-4587-B11A-38E7CB705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2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B46E-1F77-4020-88F6-05AAA685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Transmission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5408-241D-406D-B9C7-4F448AE9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The way in which data is transmitted from one device to another device is known as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transmission mode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400" b="0" i="0" dirty="0">
                <a:solidFill>
                  <a:srgbClr val="000000"/>
                </a:solidFill>
                <a:effectLst/>
              </a:rPr>
              <a:t>Simplex mode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400" b="0" i="0" dirty="0">
                <a:solidFill>
                  <a:srgbClr val="000000"/>
                </a:solidFill>
                <a:effectLst/>
              </a:rPr>
              <a:t>Half-duplex mode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fr-FR" sz="2400" b="0" i="0" dirty="0">
                <a:solidFill>
                  <a:srgbClr val="000000"/>
                </a:solidFill>
                <a:effectLst/>
              </a:rPr>
              <a:t>Full-duplex mode</a:t>
            </a:r>
          </a:p>
          <a:p>
            <a:pPr algn="just"/>
            <a:endParaRPr lang="en-US" sz="24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D968848-04ED-41B9-86CC-89E454F3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0FA17-D25C-486E-8D7C-E376B0B2F65C}" type="datetime1">
              <a:rPr lang="en-US" smtClean="0"/>
              <a:t>11-Sep-24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7CCB04E-6075-47A7-8F8C-21BB1ED8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Computer Network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2440BD-3CBC-42FC-9F55-F0B16D5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56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1153</TotalTime>
  <Words>493</Words>
  <Application>Microsoft Office PowerPoint</Application>
  <PresentationFormat>Widescreen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urw-din</vt:lpstr>
      <vt:lpstr>Wingdings</vt:lpstr>
      <vt:lpstr>Retrospect</vt:lpstr>
      <vt:lpstr>Introduction</vt:lpstr>
      <vt:lpstr>Computer Network</vt:lpstr>
      <vt:lpstr>Networking Elements</vt:lpstr>
      <vt:lpstr>    Components of Computer Network </vt:lpstr>
      <vt:lpstr>Architecture</vt:lpstr>
      <vt:lpstr>Network Types</vt:lpstr>
      <vt:lpstr> </vt:lpstr>
      <vt:lpstr>Internetworking</vt:lpstr>
      <vt:lpstr>Transmission Mode</vt:lpstr>
      <vt:lpstr>Topology</vt:lpstr>
      <vt:lpstr>Bus Topology</vt:lpstr>
      <vt:lpstr>Ring Topology</vt:lpstr>
      <vt:lpstr>Star Topology</vt:lpstr>
      <vt:lpstr>Mesh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100356</dc:creator>
  <cp:lastModifiedBy>vikas jain</cp:lastModifiedBy>
  <cp:revision>107</cp:revision>
  <dcterms:created xsi:type="dcterms:W3CDTF">2021-11-29T07:35:21Z</dcterms:created>
  <dcterms:modified xsi:type="dcterms:W3CDTF">2024-09-11T04:05:10Z</dcterms:modified>
</cp:coreProperties>
</file>