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7"/>
  </p:notesMasterIdLst>
  <p:handoutMasterIdLst>
    <p:handoutMasterId r:id="rId18"/>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varScale="1">
        <p:scale>
          <a:sx n="63" d="100"/>
          <a:sy n="63" d="100"/>
        </p:scale>
        <p:origin x="1108"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20-Apr-22</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20-Apr-22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F756D8-DF34-4E2C-9009-147F0D422B7C}" type="slidenum">
              <a:rPr lang="en-US" smtClean="0"/>
              <a:t>1</a:t>
            </a:fld>
            <a:endParaRPr lang="en-US"/>
          </a:p>
        </p:txBody>
      </p:sp>
    </p:spTree>
    <p:extLst>
      <p:ext uri="{BB962C8B-B14F-4D97-AF65-F5344CB8AC3E}">
        <p14:creationId xmlns:p14="http://schemas.microsoft.com/office/powerpoint/2010/main" val="315316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Networking Devices</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Networking Devices</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Networking Devices</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VIKAS K JAIN</a:t>
            </a:r>
            <a:endParaRPr lang="en-US" dirty="0"/>
          </a:p>
        </p:txBody>
      </p:sp>
      <p:sp>
        <p:nvSpPr>
          <p:cNvPr id="5" name="Footer Placeholder 4"/>
          <p:cNvSpPr>
            <a:spLocks noGrp="1"/>
          </p:cNvSpPr>
          <p:nvPr>
            <p:ph type="ftr" sz="quarter" idx="11"/>
          </p:nvPr>
        </p:nvSpPr>
        <p:spPr/>
        <p:txBody>
          <a:bodyPr/>
          <a:lstStyle/>
          <a:p>
            <a:r>
              <a:rPr lang="en-US"/>
              <a:t>Networking Devices</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Networking Devices</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VIKAS K JAIN</a:t>
            </a:r>
          </a:p>
        </p:txBody>
      </p:sp>
      <p:sp>
        <p:nvSpPr>
          <p:cNvPr id="6" name="Footer Placeholder 5"/>
          <p:cNvSpPr>
            <a:spLocks noGrp="1"/>
          </p:cNvSpPr>
          <p:nvPr>
            <p:ph type="ftr" sz="quarter" idx="11"/>
          </p:nvPr>
        </p:nvSpPr>
        <p:spPr/>
        <p:txBody>
          <a:bodyPr/>
          <a:lstStyle/>
          <a:p>
            <a:r>
              <a:rPr lang="en-US"/>
              <a:t>Networking Devices</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VIKAS K JAIN</a:t>
            </a:r>
          </a:p>
        </p:txBody>
      </p:sp>
      <p:sp>
        <p:nvSpPr>
          <p:cNvPr id="8" name="Footer Placeholder 7"/>
          <p:cNvSpPr>
            <a:spLocks noGrp="1"/>
          </p:cNvSpPr>
          <p:nvPr>
            <p:ph type="ftr" sz="quarter" idx="11"/>
          </p:nvPr>
        </p:nvSpPr>
        <p:spPr/>
        <p:txBody>
          <a:bodyPr/>
          <a:lstStyle/>
          <a:p>
            <a:r>
              <a:rPr lang="en-US"/>
              <a:t>Networking Devices</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VIKAS K JAIN</a:t>
            </a:r>
          </a:p>
        </p:txBody>
      </p:sp>
      <p:sp>
        <p:nvSpPr>
          <p:cNvPr id="4" name="Footer Placeholder 3"/>
          <p:cNvSpPr>
            <a:spLocks noGrp="1"/>
          </p:cNvSpPr>
          <p:nvPr>
            <p:ph type="ftr" sz="quarter" idx="11"/>
          </p:nvPr>
        </p:nvSpPr>
        <p:spPr/>
        <p:txBody>
          <a:bodyPr/>
          <a:lstStyle/>
          <a:p>
            <a:r>
              <a:rPr lang="en-US"/>
              <a:t>Networking Devices</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VIKAS K JAIN</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Networking Devices</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VIKAS K JAIN</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Networking Devices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VIKAS K JAIN</a:t>
            </a:r>
            <a:endParaRPr lang="en-US" dirty="0"/>
          </a:p>
        </p:txBody>
      </p:sp>
      <p:sp>
        <p:nvSpPr>
          <p:cNvPr id="6" name="Footer Placeholder 5"/>
          <p:cNvSpPr>
            <a:spLocks noGrp="1"/>
          </p:cNvSpPr>
          <p:nvPr>
            <p:ph type="ftr" sz="quarter" idx="11"/>
          </p:nvPr>
        </p:nvSpPr>
        <p:spPr/>
        <p:txBody>
          <a:bodyPr/>
          <a:lstStyle/>
          <a:p>
            <a:r>
              <a:rPr lang="en-US"/>
              <a:t>Networking Devices</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VIKAS K JAIN</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Networking Devices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ana.org/domains/root/serv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sz="6000" dirty="0"/>
              <a:t>DNS</a:t>
            </a:r>
            <a:br>
              <a:rPr lang="en-US" sz="6000" dirty="0"/>
            </a:br>
            <a:endParaRPr lang="en-US" sz="6000" dirty="0"/>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795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514350" indent="-514350" algn="just">
              <a:buNone/>
            </a:pPr>
            <a:r>
              <a:rPr lang="en-US" sz="2800" dirty="0"/>
              <a:t>      Once the 8 steps of the DNS lookup have returned the IP address for example.com, the browser is able to make the request for the web page:</a:t>
            </a:r>
          </a:p>
          <a:p>
            <a:pPr marL="514350" indent="-514350" algn="just">
              <a:buFont typeface="+mj-lt"/>
              <a:buAutoNum type="arabicPeriod"/>
            </a:pPr>
            <a:r>
              <a:rPr lang="en-US" sz="2800" dirty="0"/>
              <a:t>The browser makes a HTTP request to the IP address.</a:t>
            </a:r>
          </a:p>
          <a:p>
            <a:pPr marL="514350" indent="-514350" algn="just">
              <a:buFont typeface="+mj-lt"/>
              <a:buAutoNum type="arabicPeriod"/>
            </a:pPr>
            <a:r>
              <a:rPr lang="en-US" sz="2800" dirty="0"/>
              <a:t>The server at that IP returns the webpage to be rendered in the browser.</a:t>
            </a:r>
          </a:p>
          <a:p>
            <a:pPr algn="just"/>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sz="2800" dirty="0">
                <a:solidFill>
                  <a:srgbClr val="FF0000"/>
                </a:solidFill>
              </a:rPr>
              <a:t>What are the root servers?</a:t>
            </a:r>
          </a:p>
          <a:p>
            <a:r>
              <a:rPr lang="en-US" sz="2800" dirty="0">
                <a:solidFill>
                  <a:srgbClr val="FF0000"/>
                </a:solidFill>
              </a:rPr>
              <a:t>Does the root zone contain all the DNS data?</a:t>
            </a:r>
          </a:p>
          <a:p>
            <a:r>
              <a:rPr lang="en-US" sz="2800" dirty="0">
                <a:solidFill>
                  <a:srgbClr val="FF0000"/>
                </a:solidFill>
              </a:rPr>
              <a:t>Does all Internet traffic go through the root servers?</a:t>
            </a:r>
          </a:p>
          <a:p>
            <a:r>
              <a:rPr lang="en-US" sz="2800" dirty="0">
                <a:solidFill>
                  <a:srgbClr val="FF0000"/>
                </a:solidFill>
              </a:rPr>
              <a:t>Who are the root server operators?</a:t>
            </a:r>
          </a:p>
          <a:p>
            <a:r>
              <a:rPr lang="en-US" sz="2800" dirty="0">
                <a:solidFill>
                  <a:srgbClr val="FF0000"/>
                </a:solidFill>
              </a:rPr>
              <a:t>Is it true that there are only 13 root servers?</a:t>
            </a:r>
          </a:p>
          <a:p>
            <a:r>
              <a:rPr lang="en-US" sz="2800" dirty="0">
                <a:solidFill>
                  <a:srgbClr val="FF0000"/>
                </a:solidFill>
              </a:rPr>
              <a:t>A is the most important root server, isn't it?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There are 4 DNS servers involved in loading a webpage:</a:t>
            </a:r>
          </a:p>
          <a:p>
            <a:r>
              <a:rPr lang="en-US" dirty="0"/>
              <a:t>DNS </a:t>
            </a:r>
            <a:r>
              <a:rPr lang="en-US" dirty="0" err="1"/>
              <a:t>recursor</a:t>
            </a:r>
            <a:r>
              <a:rPr lang="en-US" dirty="0"/>
              <a:t> </a:t>
            </a:r>
          </a:p>
          <a:p>
            <a:r>
              <a:rPr lang="en-US" dirty="0"/>
              <a:t>Root Server</a:t>
            </a:r>
          </a:p>
          <a:p>
            <a:r>
              <a:rPr lang="en-US" dirty="0"/>
              <a:t>TLD Server </a:t>
            </a:r>
          </a:p>
          <a:p>
            <a:r>
              <a:rPr lang="en-US" dirty="0"/>
              <a:t>Authoritative 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1595120" y="2214881"/>
            <a:ext cx="10474960" cy="5516563"/>
          </a:xfrm>
        </p:spPr>
        <p:txBody>
          <a:bodyPr>
            <a:normAutofit/>
          </a:bodyPr>
          <a:lstStyle/>
          <a:p>
            <a:r>
              <a:rPr lang="en-GB" dirty="0"/>
              <a:t> </a:t>
            </a:r>
            <a:r>
              <a:rPr lang="en-US" b="1" dirty="0"/>
              <a:t>DNS </a:t>
            </a:r>
            <a:r>
              <a:rPr lang="en-US" b="1" dirty="0" err="1"/>
              <a:t>Recursor</a:t>
            </a:r>
            <a:endParaRPr lang="en-US" b="1" dirty="0"/>
          </a:p>
          <a:p>
            <a:pPr algn="just"/>
            <a:r>
              <a:rPr lang="en-GB" dirty="0"/>
              <a:t>The DNS </a:t>
            </a:r>
            <a:r>
              <a:rPr lang="en-GB" dirty="0" err="1"/>
              <a:t>recursor</a:t>
            </a:r>
            <a:r>
              <a:rPr lang="en-GB" dirty="0"/>
              <a:t> is a server designed to receive queries from client machines through applications such as web browsers.</a:t>
            </a:r>
          </a:p>
          <a:p>
            <a:pPr algn="just"/>
            <a:endParaRPr lang="en-GB" dirty="0"/>
          </a:p>
          <a:p>
            <a:r>
              <a:rPr lang="en-US" b="1" dirty="0"/>
              <a:t>Root Server</a:t>
            </a:r>
          </a:p>
          <a:p>
            <a:pPr algn="just"/>
            <a:r>
              <a:rPr lang="en-GB" dirty="0"/>
              <a:t>The root servers are the entry points to the Domain Name System (DNS), It contains the  root zone, which contains information about what Top Level Domains (TLDs) exist, and the addresses of the each TLD.</a:t>
            </a:r>
            <a:endParaRPr lang="en-US" dirty="0"/>
          </a:p>
          <a:p>
            <a:pPr algn="just"/>
            <a:endParaRPr lang="en-GB" dirty="0"/>
          </a:p>
        </p:txBody>
      </p:sp>
    </p:spTree>
    <p:extLst>
      <p:ext uri="{BB962C8B-B14F-4D97-AF65-F5344CB8AC3E}">
        <p14:creationId xmlns:p14="http://schemas.microsoft.com/office/powerpoint/2010/main" val="183459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1209040" y="1879601"/>
            <a:ext cx="10515600" cy="5211763"/>
          </a:xfrm>
        </p:spPr>
        <p:txBody>
          <a:bodyPr/>
          <a:lstStyle/>
          <a:p>
            <a:r>
              <a:rPr lang="en-US" b="1" dirty="0"/>
              <a:t>TLD Server </a:t>
            </a:r>
          </a:p>
          <a:p>
            <a:pPr algn="just"/>
            <a:r>
              <a:rPr lang="en-GB" dirty="0"/>
              <a:t> It hosts the second level domains of a hostname (example.com, within the TLD “.com”).</a:t>
            </a:r>
          </a:p>
          <a:p>
            <a:pPr algn="just"/>
            <a:endParaRPr lang="en-US" dirty="0"/>
          </a:p>
          <a:p>
            <a:r>
              <a:rPr lang="en-US" b="1" dirty="0"/>
              <a:t>Authoritative Server</a:t>
            </a:r>
          </a:p>
          <a:p>
            <a:pPr algn="just"/>
            <a:r>
              <a:rPr lang="en-GB" dirty="0"/>
              <a:t>It will return the IP address for the requested hostname back to the DNS </a:t>
            </a:r>
            <a:r>
              <a:rPr lang="en-GB" dirty="0" err="1"/>
              <a:t>Recursor</a:t>
            </a:r>
            <a:r>
              <a:rPr lang="en-GB" dirty="0"/>
              <a:t> </a:t>
            </a:r>
          </a:p>
        </p:txBody>
      </p:sp>
    </p:spTree>
    <p:extLst>
      <p:ext uri="{BB962C8B-B14F-4D97-AF65-F5344CB8AC3E}">
        <p14:creationId xmlns:p14="http://schemas.microsoft.com/office/powerpoint/2010/main" val="357167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DNS Poisoning</a:t>
            </a:r>
          </a:p>
        </p:txBody>
      </p:sp>
      <p:sp>
        <p:nvSpPr>
          <p:cNvPr id="3" name="Content Placeholder 2"/>
          <p:cNvSpPr>
            <a:spLocks noGrp="1"/>
          </p:cNvSpPr>
          <p:nvPr>
            <p:ph idx="1"/>
          </p:nvPr>
        </p:nvSpPr>
        <p:spPr/>
        <p:txBody>
          <a:bodyPr/>
          <a:lstStyle/>
          <a:p>
            <a:pPr algn="just"/>
            <a:r>
              <a:rPr lang="en-GB" dirty="0"/>
              <a:t>When unauthorized domain names or IP add are inserted into it.</a:t>
            </a:r>
          </a:p>
          <a:p>
            <a:pPr algn="just"/>
            <a:r>
              <a:rPr lang="en-GB" dirty="0"/>
              <a:t>DNS Cache may become corrupted</a:t>
            </a:r>
          </a:p>
        </p:txBody>
      </p:sp>
    </p:spTree>
    <p:extLst>
      <p:ext uri="{BB962C8B-B14F-4D97-AF65-F5344CB8AC3E}">
        <p14:creationId xmlns:p14="http://schemas.microsoft.com/office/powerpoint/2010/main" val="180017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endParaRPr lang="en-IN" dirty="0"/>
          </a:p>
        </p:txBody>
      </p:sp>
      <p:sp>
        <p:nvSpPr>
          <p:cNvPr id="3" name="Content Placeholder 2"/>
          <p:cNvSpPr>
            <a:spLocks noGrp="1"/>
          </p:cNvSpPr>
          <p:nvPr>
            <p:ph idx="1"/>
          </p:nvPr>
        </p:nvSpPr>
        <p:spPr/>
        <p:txBody>
          <a:bodyPr>
            <a:normAutofit/>
          </a:bodyPr>
          <a:lstStyle/>
          <a:p>
            <a:pPr algn="just"/>
            <a:r>
              <a:rPr lang="en-US" sz="2800" dirty="0"/>
              <a:t>Domain Name System is a Protocol which translate from Domain Name to IP.</a:t>
            </a:r>
          </a:p>
          <a:p>
            <a:pPr algn="just"/>
            <a:endParaRPr lang="en-US" sz="2800" dirty="0"/>
          </a:p>
          <a:p>
            <a:pPr algn="just"/>
            <a:endParaRPr lang="en-US" sz="2800" dirty="0"/>
          </a:p>
          <a:p>
            <a:pPr algn="ctr"/>
            <a:r>
              <a:rPr lang="en-US" sz="2800" dirty="0">
                <a:solidFill>
                  <a:srgbClr val="FF0000"/>
                </a:solidFill>
              </a:rPr>
              <a:t>Where is DNS?</a:t>
            </a:r>
            <a:endParaRPr lang="en-IN" sz="2800" dirty="0">
              <a:solidFill>
                <a:srgbClr val="FF0000"/>
              </a:solidFill>
            </a:endParaRPr>
          </a:p>
        </p:txBody>
      </p:sp>
      <p:sp>
        <p:nvSpPr>
          <p:cNvPr id="4" name="Footer Placeholder 3">
            <a:extLst>
              <a:ext uri="{FF2B5EF4-FFF2-40B4-BE49-F238E27FC236}">
                <a16:creationId xmlns:a16="http://schemas.microsoft.com/office/drawing/2014/main" id="{70269359-6FA0-4BDE-84D2-F4DBF6E550E4}"/>
              </a:ext>
            </a:extLst>
          </p:cNvPr>
          <p:cNvSpPr>
            <a:spLocks noGrp="1"/>
          </p:cNvSpPr>
          <p:nvPr>
            <p:ph type="ftr" sz="quarter" idx="11"/>
          </p:nvPr>
        </p:nvSpPr>
        <p:spPr/>
        <p:txBody>
          <a:bodyPr/>
          <a:lstStyle/>
          <a:p>
            <a:r>
              <a:rPr lang="en-US"/>
              <a:t>DNS PROTOCOL</a:t>
            </a:r>
            <a:endParaRPr lang="en-US" dirty="0"/>
          </a:p>
        </p:txBody>
      </p:sp>
      <p:sp>
        <p:nvSpPr>
          <p:cNvPr id="5" name="Slide Number Placeholder 4">
            <a:extLst>
              <a:ext uri="{FF2B5EF4-FFF2-40B4-BE49-F238E27FC236}">
                <a16:creationId xmlns:a16="http://schemas.microsoft.com/office/drawing/2014/main" id="{5469200A-371F-4F0A-8B5B-8601618F6379}"/>
              </a:ext>
            </a:extLst>
          </p:cNvPr>
          <p:cNvSpPr>
            <a:spLocks noGrp="1"/>
          </p:cNvSpPr>
          <p:nvPr>
            <p:ph type="sldNum" sz="quarter" idx="12"/>
          </p:nvPr>
        </p:nvSpPr>
        <p:spPr/>
        <p:txBody>
          <a:bodyPr/>
          <a:lstStyle/>
          <a:p>
            <a:fld id="{5D923B90-4616-40B3-A419-E44D928EB47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Cache </a:t>
            </a:r>
            <a:endParaRPr lang="en-IN" dirty="0"/>
          </a:p>
        </p:txBody>
      </p:sp>
      <p:sp>
        <p:nvSpPr>
          <p:cNvPr id="3" name="Content Placeholder 2"/>
          <p:cNvSpPr>
            <a:spLocks noGrp="1"/>
          </p:cNvSpPr>
          <p:nvPr>
            <p:ph idx="1"/>
          </p:nvPr>
        </p:nvSpPr>
        <p:spPr/>
        <p:txBody>
          <a:bodyPr/>
          <a:lstStyle/>
          <a:p>
            <a:r>
              <a:rPr lang="en-US" dirty="0"/>
              <a:t>Browser</a:t>
            </a:r>
          </a:p>
          <a:p>
            <a:r>
              <a:rPr lang="en-US" dirty="0"/>
              <a:t>Router</a:t>
            </a:r>
          </a:p>
          <a:p>
            <a:r>
              <a:rPr lang="en-US" dirty="0"/>
              <a:t>ISP</a:t>
            </a:r>
          </a:p>
          <a:p>
            <a:r>
              <a:rPr lang="en-US" dirty="0"/>
              <a:t>Next ISP…</a:t>
            </a:r>
            <a:r>
              <a:rPr lang="en-US" dirty="0" err="1"/>
              <a:t>etc</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3962400" y="2857659"/>
            <a:ext cx="8229600" cy="4525963"/>
          </a:xfrm>
        </p:spPr>
        <p:txBody>
          <a:bodyPr/>
          <a:lstStyle/>
          <a:p>
            <a:r>
              <a:rPr lang="en-US" sz="3200" dirty="0">
                <a:solidFill>
                  <a:srgbClr val="FF0000"/>
                </a:solidFill>
              </a:rPr>
              <a:t>Where is DNS Record in Browser? </a:t>
            </a:r>
            <a:endParaRPr lang="en-IN" sz="32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853440" y="3217334"/>
            <a:ext cx="10058400" cy="4023360"/>
          </a:xfrm>
        </p:spPr>
        <p:txBody>
          <a:bodyPr>
            <a:normAutofit/>
          </a:bodyPr>
          <a:lstStyle/>
          <a:p>
            <a:pPr algn="ctr"/>
            <a:r>
              <a:rPr lang="en-US" sz="3200" dirty="0">
                <a:solidFill>
                  <a:srgbClr val="FF0000"/>
                </a:solidFill>
              </a:rPr>
              <a:t>Google DNS?</a:t>
            </a:r>
            <a:endParaRPr lang="en-IN" sz="32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3445323" y="2778761"/>
            <a:ext cx="8229600" cy="4525963"/>
          </a:xfrm>
        </p:spPr>
        <p:txBody>
          <a:bodyPr/>
          <a:lstStyle/>
          <a:p>
            <a:r>
              <a:rPr lang="en-GB" b="1" dirty="0">
                <a:solidFill>
                  <a:srgbClr val="FF0000"/>
                </a:solidFill>
              </a:rPr>
              <a:t>How the Domain Name System (DNS) Works</a:t>
            </a:r>
          </a:p>
          <a:p>
            <a:endParaRPr lang="en-GB" dirty="0">
              <a:solidFill>
                <a:srgbClr val="FF0000"/>
              </a:solidFill>
            </a:endParaRPr>
          </a:p>
        </p:txBody>
      </p:sp>
    </p:spTree>
    <p:extLst>
      <p:ext uri="{BB962C8B-B14F-4D97-AF65-F5344CB8AC3E}">
        <p14:creationId xmlns:p14="http://schemas.microsoft.com/office/powerpoint/2010/main" val="96837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DNS Work</a:t>
            </a:r>
            <a:endParaRPr lang="en-IN" dirty="0"/>
          </a:p>
        </p:txBody>
      </p:sp>
      <p:sp>
        <p:nvSpPr>
          <p:cNvPr id="3" name="Content Placeholder 2"/>
          <p:cNvSpPr>
            <a:spLocks noGrp="1"/>
          </p:cNvSpPr>
          <p:nvPr>
            <p:ph idx="1"/>
          </p:nvPr>
        </p:nvSpPr>
        <p:spPr/>
        <p:txBody>
          <a:bodyPr/>
          <a:lstStyle/>
          <a:p>
            <a:r>
              <a:rPr lang="en-IN" dirty="0"/>
              <a:t>https://www.verisign.com/en_IN/website-presence/online/how-dns-works/index.xhtml#:~:text=DNS%20syncs%20up%20domain%20names,internet%20can%20use%20IP%20addresses.&amp;text=In%20fact%2C%20Verisign%20processes%20more,the%20internet%20fast%20and%20reliable.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GB" dirty="0"/>
              <a:t>https://www.iana.org/</a:t>
            </a:r>
          </a:p>
          <a:p>
            <a:endParaRPr lang="en-US" dirty="0"/>
          </a:p>
          <a:p>
            <a:r>
              <a:rPr lang="en-US" dirty="0"/>
              <a:t>https://root-servers.org/</a:t>
            </a:r>
          </a:p>
          <a:p>
            <a:endParaRPr lang="en-US" dirty="0"/>
          </a:p>
          <a:p>
            <a:r>
              <a:rPr lang="en-US" dirty="0">
                <a:hlinkClick r:id="rId2"/>
              </a:rPr>
              <a:t>https://www.iana.org/domains/root/servers</a:t>
            </a:r>
            <a:endParaRPr lang="en-US" dirty="0"/>
          </a:p>
          <a:p>
            <a:endParaRPr lang="en-US" dirty="0"/>
          </a:p>
          <a:p>
            <a:r>
              <a:rPr lang="en-US" dirty="0"/>
              <a:t>https://www.netnod.se/dns/dns-root-server-faq</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760" y="1366520"/>
            <a:ext cx="11176000" cy="6172200"/>
          </a:xfrm>
        </p:spPr>
        <p:txBody>
          <a:bodyPr>
            <a:normAutofit/>
          </a:bodyPr>
          <a:lstStyle/>
          <a:p>
            <a:pPr algn="ctr">
              <a:buNone/>
            </a:pPr>
            <a:r>
              <a:rPr lang="en-US" b="1" dirty="0">
                <a:solidFill>
                  <a:srgbClr val="FF0000"/>
                </a:solidFill>
              </a:rPr>
              <a:t>The 8 steps in a DNS lookup</a:t>
            </a:r>
          </a:p>
          <a:p>
            <a:pPr marL="514350" indent="-514350" algn="just">
              <a:buFont typeface="+mj-lt"/>
              <a:buAutoNum type="arabicPeriod"/>
            </a:pPr>
            <a:r>
              <a:rPr lang="en-US" dirty="0"/>
              <a:t>A user types ‘example.com’ into a web browser and the query travels into the Internet and is received by a DNS recursive resolver.</a:t>
            </a:r>
          </a:p>
          <a:p>
            <a:pPr marL="514350" indent="-514350" algn="just">
              <a:buFont typeface="+mj-lt"/>
              <a:buAutoNum type="arabicPeriod"/>
            </a:pPr>
            <a:r>
              <a:rPr lang="en-US" dirty="0"/>
              <a:t>The resolver then queries a DNS root nameserver (.).</a:t>
            </a:r>
          </a:p>
          <a:p>
            <a:pPr marL="514350" indent="-514350" algn="just">
              <a:buFont typeface="+mj-lt"/>
              <a:buAutoNum type="arabicPeriod"/>
            </a:pPr>
            <a:r>
              <a:rPr lang="en-US" dirty="0"/>
              <a:t>The root server then responds to the resolver with the address of a Top Level Domain (TLD) DNS server (such as .com or </a:t>
            </a:r>
            <a:r>
              <a:rPr lang="en-US" dirty="0" err="1"/>
              <a:t>.net</a:t>
            </a:r>
            <a:r>
              <a:rPr lang="en-US" dirty="0"/>
              <a:t>), which stores the information for its domains. When searching for example.com, our request is pointed toward the .com TLD.</a:t>
            </a:r>
          </a:p>
          <a:p>
            <a:pPr marL="514350" indent="-514350" algn="just">
              <a:buFont typeface="+mj-lt"/>
              <a:buAutoNum type="arabicPeriod"/>
            </a:pPr>
            <a:r>
              <a:rPr lang="en-US" dirty="0"/>
              <a:t>The resolver then makes a request to the .com TLD.</a:t>
            </a:r>
          </a:p>
          <a:p>
            <a:pPr marL="514350" indent="-514350" algn="just">
              <a:buFont typeface="+mj-lt"/>
              <a:buAutoNum type="arabicPeriod"/>
            </a:pPr>
            <a:r>
              <a:rPr lang="en-US" dirty="0"/>
              <a:t>The TLD server then responds with the IP address of the domain’s nameserver, example.com.</a:t>
            </a:r>
          </a:p>
          <a:p>
            <a:pPr marL="514350" indent="-514350" algn="just">
              <a:buFont typeface="+mj-lt"/>
              <a:buAutoNum type="arabicPeriod"/>
            </a:pPr>
            <a:r>
              <a:rPr lang="en-US" dirty="0"/>
              <a:t>Lastly, the recursive resolver sends a query to the domain’s nameserver.</a:t>
            </a:r>
          </a:p>
          <a:p>
            <a:pPr marL="514350" indent="-514350" algn="just">
              <a:buFont typeface="+mj-lt"/>
              <a:buAutoNum type="arabicPeriod"/>
            </a:pPr>
            <a:r>
              <a:rPr lang="en-US" dirty="0"/>
              <a:t>The IP address for example.com is then returned to the resolver from the nameserver.</a:t>
            </a:r>
          </a:p>
          <a:p>
            <a:pPr marL="514350" indent="-514350" algn="just">
              <a:buFont typeface="+mj-lt"/>
              <a:buAutoNum type="arabicPeriod"/>
            </a:pPr>
            <a:r>
              <a:rPr lang="en-US" dirty="0"/>
              <a:t>The DNS resolver then responds to the web browser with the IP address of the domain requested initially.</a:t>
            </a:r>
          </a:p>
          <a:p>
            <a:pPr marL="514350" indent="-514350" algn="just">
              <a:buFont typeface="+mj-lt"/>
              <a:buAutoNum type="arabicPeriod"/>
            </a:pPr>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1714</TotalTime>
  <Words>608</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Calibri</vt:lpstr>
      <vt:lpstr>Retrospect</vt:lpstr>
      <vt:lpstr>DNS </vt:lpstr>
      <vt:lpstr>DNS</vt:lpstr>
      <vt:lpstr>DNS Cache </vt:lpstr>
      <vt:lpstr> </vt:lpstr>
      <vt:lpstr> </vt:lpstr>
      <vt:lpstr> </vt:lpstr>
      <vt:lpstr>How DNS Work</vt:lpstr>
      <vt:lpstr> </vt:lpstr>
      <vt:lpstr>PowerPoint Presentation</vt:lpstr>
      <vt:lpstr> </vt:lpstr>
      <vt:lpstr> </vt:lpstr>
      <vt:lpstr> </vt:lpstr>
      <vt:lpstr> </vt:lpstr>
      <vt:lpstr> </vt:lpstr>
      <vt:lpstr>DNS Poisoning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166</cp:revision>
  <dcterms:created xsi:type="dcterms:W3CDTF">2021-11-29T07:35:21Z</dcterms:created>
  <dcterms:modified xsi:type="dcterms:W3CDTF">2022-04-20T03:58:59Z</dcterms:modified>
</cp:coreProperties>
</file>