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8"/>
  </p:notesMasterIdLst>
  <p:handoutMasterIdLst>
    <p:handoutMasterId r:id="rId29"/>
  </p:handoutMasterIdLst>
  <p:sldIdLst>
    <p:sldId id="256" r:id="rId2"/>
    <p:sldId id="276" r:id="rId3"/>
    <p:sldId id="283" r:id="rId4"/>
    <p:sldId id="284" r:id="rId5"/>
    <p:sldId id="285" r:id="rId6"/>
    <p:sldId id="286" r:id="rId7"/>
    <p:sldId id="277" r:id="rId8"/>
    <p:sldId id="282" r:id="rId9"/>
    <p:sldId id="278" r:id="rId10"/>
    <p:sldId id="279" r:id="rId11"/>
    <p:sldId id="281" r:id="rId12"/>
    <p:sldId id="259" r:id="rId13"/>
    <p:sldId id="260" r:id="rId14"/>
    <p:sldId id="261" r:id="rId15"/>
    <p:sldId id="262" r:id="rId16"/>
    <p:sldId id="263" r:id="rId17"/>
    <p:sldId id="264" r:id="rId18"/>
    <p:sldId id="271" r:id="rId19"/>
    <p:sldId id="265" r:id="rId20"/>
    <p:sldId id="266" r:id="rId21"/>
    <p:sldId id="274" r:id="rId22"/>
    <p:sldId id="268" r:id="rId23"/>
    <p:sldId id="267" r:id="rId24"/>
    <p:sldId id="273" r:id="rId25"/>
    <p:sldId id="269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1" autoAdjust="0"/>
    <p:restoredTop sz="93842" autoAdjust="0"/>
  </p:normalViewPr>
  <p:slideViewPr>
    <p:cSldViewPr snapToGrid="0">
      <p:cViewPr>
        <p:scale>
          <a:sx n="80" d="100"/>
          <a:sy n="80" d="100"/>
        </p:scale>
        <p:origin x="444" y="-2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BA96CA-0CA0-4016-89EE-1D1A0E2BA9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C9873-53CB-42A6-ACDD-B0268B2BDB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VIKAS K JAIN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C7BC2-EA01-4483-B436-C890BDA42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3467B-15F9-4FD7-81F1-FCDCB8A6AB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36DA7E-D4C8-4B45-BA61-B56285BCD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012FC-9380-4645-B547-CBAF550A1031}" type="datetimeFigureOut">
              <a:rPr lang="en-US" smtClean="0"/>
              <a:t>07-Jun-23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387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47:0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290 93 24575,'4'-3'0,"1"0"0,-1 1 0,1-1 0,-1 1 0,1 1 0,0-1 0,0 0 0,0 1 0,0 0 0,0 0 0,0 1 0,0-1 0,6 1 0,0-1 0,450-7 0,-296 10 0,-139-2 0,50 1 0,98-13 0,-172 12 0,0 0 0,0-1 0,0 1 0,0 0 0,1 0 0,-1 0 0,0 0 0,0 0 0,0 1 0,0-1 0,1 1 0,-1-1 0,0 1 0,0 0 0,0 0 0,0 0 0,0 0 0,-1 0 0,1 0 0,0 1 0,3 2 0,-3-1 0,0 0 0,0 0 0,-1 0 0,1 0 0,-1 1 0,0-1 0,0 0 0,0 1 0,0-1 0,-1 1 0,1-1 0,-1 8 0,0-5 0,1 6 0,0 0 0,-1 0 0,-1 0 0,-3 20 0,3-29 0,0 0 0,0 0 0,0 0 0,0 0 0,0 0 0,-1-1 0,1 1 0,-1 0 0,0-1 0,0 1 0,0-1 0,0 0 0,0 0 0,0 0 0,-1 0 0,1 0 0,-1 0 0,1 0 0,-1-1 0,0 0 0,0 1 0,0-1 0,-4 1 0,-10 2 0,0 0 0,0-2 0,0 0 0,-19 0 0,-73-6 0,43 1 0,-569 0 0,354 4 0,276 0 0,0-1 0,0-1 0,0 1 0,0-1 0,0 0 0,1 0 0,-1 0 0,0-1 0,-6-2 0,9 3 0,0-1 0,0 0 0,0 1 0,0-1 0,0 0 0,0 0 0,0 0 0,1 0 0,-1 0 0,1 0 0,-1 0 0,1-1 0,0 1 0,0-1 0,0 1 0,0-1 0,0 1 0,1-1 0,-1-3 0,-2-16 0,2 1 0,0-1 0,1 1 0,5-33 0,-4 51 0,-1 0 0,1 0 0,0 0 0,0 0 0,0 0 0,0 0 0,0 0 0,1 1 0,-1-1 0,1 0 0,0 1 0,0-1 0,0 1 0,0 0 0,0 0 0,0 0 0,1 0 0,-1 0 0,1 0 0,-1 0 0,1 1 0,0 0 0,0-1 0,-1 1 0,1 0 0,0 0 0,0 1 0,0-1 0,4 0 0,9-1 0,1 1 0,0 0 0,0 1 0,20 3 0,-5-1 0,-15 0 57,0 1-1,0 0 1,-1 1-1,1 1 1,18 8-1,-17-6-482,0-1 0,0-1 0,36 6 0,-30-9-6400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47:08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1 367 24575,'1'4'0,"0"0"0,0 0 0,0 0 0,1 0 0,-1-1 0,1 1 0,0 0 0,0-1 0,0 0 0,1 1 0,4 4 0,2 4 0,-2-1 0,0-1 0,1-1 0,0 0 0,0 0 0,1 0 0,0-1 0,1-1 0,11 9 0,-14-13 0,-1 1 0,1-1 0,0 0 0,0-1 0,0 0 0,1 0 0,-1 0 0,0-1 0,1 0 0,-1 0 0,1-1 0,-1 0 0,1 0 0,12-3 0,-11 1 0,-1 0 0,0-1 0,0 0 0,0 0 0,0 0 0,0-1 0,-1-1 0,13-8 0,1-5 0,28-28 0,13-12 0,407-290-1365,-425 319-5461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8:47:1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24575,'90'99'0,"-47"-49"0,97 112 0,-135-157 0,1 1 0,-1-1 0,1-1 0,1 1 0,-1-1 0,1 0 0,0 0 0,0-1 0,0 1 0,0-2 0,0 1 0,1-1 0,-1 0 0,1-1 0,8 1 0,16 1 0,0-2 0,43-3 0,-40 0 0,173-11 0,0-9 0,311-75 0,-196-3-908,-303 93 451,18-6-6369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09:08:5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24575,'5'-5'0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FAFAF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E7C62-0663-4ACD-9D73-0E03FFBE9AC9}" type="datetimeFigureOut">
              <a:rPr lang="en-US" smtClean="0"/>
              <a:t>07-Jun-23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LISThhhh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756D8-DF34-4E2C-9009-147F0D422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9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56D8-DF34-4E2C-9009-147F0D422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65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756D8-DF34-4E2C-9009-147F0D422B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VIKAS K JAIN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991FCC2-A0DB-41D3-A7B0-B4FC5E8C0E61}"/>
              </a:ext>
            </a:extLst>
          </p:cNvPr>
          <p:cNvSpPr/>
          <p:nvPr userDrawn="1"/>
        </p:nvSpPr>
        <p:spPr>
          <a:xfrm>
            <a:off x="10256363" y="131975"/>
            <a:ext cx="1677971" cy="56799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7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VIKAS K JAIN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VIKAS K JAIN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2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VIKAS K JAIN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VIKAS K JAIN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2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VIKAS K JAIN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0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VIKAS K JAIN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VIKAS K JAIN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7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VIKAS K JAIN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Networking Devices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VIKAS K JAIN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Networking Devices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1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VIKAS K JAIN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VIKAS K JAIN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Networking Devices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D923B90-4616-40B3-A419-E44D928EB4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70671C7-461D-4697-8287-A40B4502E8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7210" y="33090"/>
            <a:ext cx="1795020" cy="89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" TargetMode="External"/><Relationship Id="rId2" Type="http://schemas.openxmlformats.org/officeDocument/2006/relationships/hyperlink" Target="https://viewdns.inf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ois.com/whois/" TargetMode="External"/><Relationship Id="rId4" Type="http://schemas.openxmlformats.org/officeDocument/2006/relationships/hyperlink" Target="https://whois.domaintools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C02-1441-4CD9-89BE-5DA8AA67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tx1"/>
                </a:solidFill>
                <a:effectLst/>
              </a:rPr>
              <a:t>Networking Devices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0C70-D34C-4BFC-9496-CC4C7C10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8CBE-6DB7-4170-AA1A-F82E38502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800" y="1006177"/>
            <a:ext cx="10058400" cy="495717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ea typeface="Yu Gothic UI Light" panose="020B0300000000000000" pitchFamily="34" charset="-128"/>
              </a:rPr>
              <a:t>Switch &amp; Router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057E9-8B70-4E97-BBB8-A8EE5AED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160" y="1845734"/>
            <a:ext cx="10891520" cy="4023360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ea typeface="Yu Gothic UI Light" panose="020B0300000000000000" pitchFamily="34" charset="-128"/>
              </a:rPr>
              <a:t>Switch works on the data link layer of the OSI model.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ea typeface="Yu Gothic UI Light" panose="020B0300000000000000" pitchFamily="34" charset="-128"/>
              </a:rPr>
              <a:t>The Router works on the network layer of the OSI model</a:t>
            </a:r>
          </a:p>
          <a:p>
            <a:endParaRPr lang="en-US" dirty="0">
              <a:solidFill>
                <a:srgbClr val="444444"/>
              </a:solidFill>
              <a:ea typeface="Yu Gothic UI Light" panose="020B0300000000000000" pitchFamily="34" charset="-128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ea typeface="Yu Gothic UI Light" panose="020B0300000000000000" pitchFamily="34" charset="-128"/>
              </a:rPr>
              <a:t>Switch can join multiple devices within one LAN. 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ea typeface="Yu Gothic UI Light" panose="020B0300000000000000" pitchFamily="34" charset="-128"/>
              </a:rPr>
              <a:t>A Router can link both LAN as well as WAN.</a:t>
            </a:r>
          </a:p>
          <a:p>
            <a:endParaRPr lang="en-US" b="0" i="0" dirty="0">
              <a:solidFill>
                <a:srgbClr val="444444"/>
              </a:solidFill>
              <a:effectLst/>
              <a:ea typeface="Yu Gothic UI Light" panose="020B0300000000000000" pitchFamily="34" charset="-128"/>
            </a:endParaRPr>
          </a:p>
          <a:p>
            <a:r>
              <a:rPr lang="en-US" b="0" i="0" dirty="0">
                <a:solidFill>
                  <a:srgbClr val="444444"/>
                </a:solidFill>
                <a:effectLst/>
                <a:ea typeface="Yu Gothic UI Light" panose="020B0300000000000000" pitchFamily="34" charset="-128"/>
              </a:rPr>
              <a:t>Switch works based on the </a:t>
            </a:r>
            <a:r>
              <a:rPr lang="en-US" b="0" i="0" dirty="0">
                <a:solidFill>
                  <a:srgbClr val="FF0000"/>
                </a:solidFill>
                <a:effectLst/>
                <a:ea typeface="Yu Gothic UI Light" panose="020B0300000000000000" pitchFamily="34" charset="-128"/>
              </a:rPr>
              <a:t>MAC address</a:t>
            </a:r>
            <a:r>
              <a:rPr lang="en-US" b="0" i="0" dirty="0">
                <a:solidFill>
                  <a:srgbClr val="444444"/>
                </a:solidFill>
                <a:effectLst/>
                <a:ea typeface="Yu Gothic UI Light" panose="020B0300000000000000" pitchFamily="34" charset="-128"/>
              </a:rPr>
              <a:t>,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ea typeface="Yu Gothic UI Light" panose="020B0300000000000000" pitchFamily="34" charset="-128"/>
              </a:rPr>
              <a:t>Router works based on IP address.</a:t>
            </a:r>
            <a:endParaRPr lang="en-US" dirty="0">
              <a:ea typeface="Yu Gothic UI Light" panose="020B03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A0A71F-6E5F-4674-BA12-30C6FA9BC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602CEC-51DB-4BAC-9C8A-6A4A800BF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5734"/>
            <a:ext cx="6191250" cy="43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7C02-1441-4CD9-89BE-5DA8AA67C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tx1"/>
                </a:solidFill>
                <a:effectLst/>
              </a:rPr>
              <a:t>Network Addressing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F0C70-D34C-4BFC-9496-CC4C7C1095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3987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 Address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IP Address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 </a:t>
            </a:r>
            <a:r>
              <a:rPr lang="en-US" sz="2400" b="1" dirty="0"/>
              <a:t>Media Access Control (MAC)</a:t>
            </a:r>
            <a:r>
              <a:rPr lang="en-US" sz="2400" dirty="0"/>
              <a:t> address is a 48-bit (6 bytes) address that is used for communication between two hosts in an Ethernet environment. 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It is a hardware address, which means that it is stored in the firmware of the network card (NIC).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MAC addresses are usually written in the form of 12 hexadecimal digits. For example, consider the following MAC address:</a:t>
            </a:r>
          </a:p>
          <a:p>
            <a:pPr algn="just"/>
            <a:endParaRPr lang="en-US" dirty="0"/>
          </a:p>
          <a:p>
            <a:pPr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D8-D3-85-EB-12-E3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2819400"/>
            <a:ext cx="8229600" cy="14478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How to find out your own MAC address?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An IP address is a 32-bit number that identifies a host on a network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An IP address is usually written in the form of four decimal numbers separated by periods (.)</a:t>
            </a:r>
          </a:p>
          <a:p>
            <a:pPr algn="just"/>
            <a:r>
              <a:rPr lang="en-US" sz="2400" dirty="0"/>
              <a:t>Example</a:t>
            </a:r>
          </a:p>
          <a:p>
            <a:pPr algn="just"/>
            <a:endParaRPr lang="en-US" dirty="0"/>
          </a:p>
          <a:p>
            <a:pPr algn="ctr">
              <a:buNone/>
            </a:pPr>
            <a:r>
              <a:rPr lang="en-US" sz="3600" dirty="0">
                <a:solidFill>
                  <a:srgbClr val="FF0000"/>
                </a:solidFill>
              </a:rPr>
              <a:t>10.2.3.4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How to find out your IP address?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CMD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Google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814637-0044-B406-2278-3838A96A4342}"/>
                  </a:ext>
                </a:extLst>
              </p14:cNvPr>
              <p14:cNvContentPartPr/>
              <p14:nvPr/>
            </p14:nvContentPartPr>
            <p14:xfrm>
              <a:off x="1675960" y="4559440"/>
              <a:ext cx="2160" cy="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814637-0044-B406-2278-3838A96A43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6960" y="4550800"/>
                <a:ext cx="19800" cy="19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endParaRPr lang="en-IN" sz="2400" b="1" dirty="0"/>
          </a:p>
          <a:p>
            <a:pPr algn="just" fontAlgn="base"/>
            <a:endParaRPr lang="en-IN" sz="2400" b="1" dirty="0"/>
          </a:p>
          <a:p>
            <a:pPr algn="just" fontAlgn="base"/>
            <a:r>
              <a:rPr lang="en-IN" sz="2400" b="1" dirty="0"/>
              <a:t>Private IP address</a:t>
            </a:r>
            <a:r>
              <a:rPr lang="en-IN" sz="2400" dirty="0"/>
              <a:t> of a system is the IP address which is used to communicate within the same network. Using private IP data or information can be sent or received within the same network.</a:t>
            </a:r>
          </a:p>
          <a:p>
            <a:pPr algn="just" fontAlgn="base"/>
            <a:endParaRPr lang="en-IN" sz="2400" dirty="0"/>
          </a:p>
          <a:p>
            <a:pPr algn="just" fontAlgn="base"/>
            <a:r>
              <a:rPr lang="en-IN" sz="2400" b="1" dirty="0"/>
              <a:t>Public IP address</a:t>
            </a:r>
            <a:r>
              <a:rPr lang="en-IN" sz="2400" dirty="0"/>
              <a:t> of a system is the IP address which is used to communicate outside the network. Public IP address is basically assigned by the ISP.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862F-BDBE-49E1-8EDF-42EBF2D5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826677"/>
          </a:xfrm>
        </p:spPr>
        <p:txBody>
          <a:bodyPr>
            <a:normAutofit fontScale="90000"/>
          </a:bodyPr>
          <a:lstStyle/>
          <a:p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r>
              <a:rPr lang="en-US" sz="3200" b="0" i="0" dirty="0">
                <a:solidFill>
                  <a:schemeClr val="tx1"/>
                </a:solidFill>
                <a:effectLst/>
              </a:rPr>
              <a:t>Networking Devices</a:t>
            </a:r>
            <a:br>
              <a:rPr lang="en-US" sz="3200" b="0" i="0" dirty="0">
                <a:solidFill>
                  <a:schemeClr val="tx1"/>
                </a:solidFill>
                <a:effectLst/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5DA0-BD35-4516-ABA5-06B66746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Repeater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Hub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Bridge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Router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A37EC0-96CD-4F19-85AC-BD96FFAB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5D90C4-F61A-4EB8-A525-4F911C9B1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560" y="1845734"/>
            <a:ext cx="4017185" cy="32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26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835243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3600" dirty="0"/>
              <a:t>Private addresses ranges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10.0.0.0 – 10.255.255.255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172.16.0.0 – 172.31.255.255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192.168.0.0 – 192.168.255.255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32038"/>
            <a:ext cx="8229600" cy="45259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Which information can we get from IP Address?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hlinkClick r:id="rId2"/>
              </a:rPr>
              <a:t>https://viewdns.info/</a:t>
            </a:r>
            <a:endParaRPr lang="en-IN" dirty="0"/>
          </a:p>
          <a:p>
            <a:endParaRPr lang="en-US" dirty="0"/>
          </a:p>
          <a:p>
            <a:r>
              <a:rPr lang="en-IN" dirty="0">
                <a:hlinkClick r:id="rId3"/>
              </a:rPr>
              <a:t>https://www.whatismyip.com/</a:t>
            </a:r>
            <a:endParaRPr lang="en-IN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https://whois.domaintools.com/</a:t>
            </a:r>
            <a:endParaRPr lang="en-US" dirty="0"/>
          </a:p>
          <a:p>
            <a:endParaRPr lang="en-US" dirty="0"/>
          </a:p>
          <a:p>
            <a:r>
              <a:rPr lang="en-GB" dirty="0">
                <a:hlinkClick r:id="rId5"/>
              </a:rPr>
              <a:t>https://www.whois.com/whois/</a:t>
            </a:r>
            <a:endParaRPr lang="en-GB" dirty="0"/>
          </a:p>
          <a:p>
            <a:endParaRPr lang="en-US" dirty="0"/>
          </a:p>
          <a:p>
            <a:r>
              <a:rPr lang="en-US"/>
              <a:t>https://www.ipchecktool.com/tool/macfinder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182.73.197.20 (VIT)</a:t>
            </a:r>
          </a:p>
          <a:p>
            <a:r>
              <a:rPr lang="en-IN" dirty="0"/>
              <a:t>182.72.39.10</a:t>
            </a:r>
          </a:p>
          <a:p>
            <a:r>
              <a:rPr lang="en-US" b="0" i="0" dirty="0">
                <a:solidFill>
                  <a:srgbClr val="777777"/>
                </a:solidFill>
                <a:effectLst/>
                <a:latin typeface="Lato" panose="020F0502020204030203" pitchFamily="34" charset="0"/>
              </a:rPr>
              <a:t>182.72.39.9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97726" y="2209800"/>
            <a:ext cx="8136874" cy="299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210560"/>
            <a:ext cx="10058400" cy="226568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How to map from Private Address to Public and vice versa?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3600" dirty="0"/>
              <a:t>Network Address Translation (NAT)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Network Address Translation (NAT)</a:t>
            </a:r>
            <a:r>
              <a:rPr lang="en-US" sz="2400" dirty="0"/>
              <a:t> is a process in which one or more local IP address is translated into one or more Global IP address and vice versa in order to provide Internet access.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600" dirty="0"/>
              <a:t>Default Gateway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Default Gateway: is an intermediate device between the local network and Global Network.</a:t>
            </a:r>
          </a:p>
          <a:p>
            <a:r>
              <a:rPr lang="en-US" sz="2400" dirty="0"/>
              <a:t>CMD: </a:t>
            </a:r>
            <a:r>
              <a:rPr lang="en-US" sz="2400" dirty="0" err="1"/>
              <a:t>Tracert</a:t>
            </a:r>
            <a:r>
              <a:rPr lang="en-US" sz="2400" dirty="0"/>
              <a:t> &lt;Domain/IP&gt;</a:t>
            </a:r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5B3D-51F2-47BD-8D04-0DED29F18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A74B-0F6C-4898-93C5-085063DAE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A repeater operates at the physical layer.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73239"/>
                </a:solidFill>
              </a:rPr>
              <a:t>Repeater</a:t>
            </a:r>
            <a:r>
              <a:rPr lang="en-US" b="0" i="0" dirty="0">
                <a:solidFill>
                  <a:srgbClr val="273239"/>
                </a:solidFill>
                <a:effectLst/>
              </a:rPr>
              <a:t> regenerate the signal over the same network before the signal becomes too weak or corrupted.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</a:rPr>
              <a:t>so as to extend the length to which the signal can be transmitted over the same network.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is a 2 port device.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2DA6C-C8B4-4C61-BF88-41BF7AB2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49AB6-7AD4-419F-9A84-9E31E9E9D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465" y="4095097"/>
            <a:ext cx="6615381" cy="112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B1F1D-FDEF-4D7F-A83E-4082825C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4F1E-1350-4228-AA66-5CF6D4D3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is also known as a 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Multiport Repeater Device.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</a:rPr>
              <a:t>A Hub is a layer-1 device and operates only in the physical network of the OSI Model</a:t>
            </a:r>
            <a:r>
              <a:rPr lang="en-US" sz="2400" b="1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can connect devices of the same network only.</a:t>
            </a:r>
            <a:endParaRPr lang="en-US" sz="2400" b="1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A Hub is not an intelligent device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does not maintain any address table for connected devices</a:t>
            </a:r>
            <a:r>
              <a:rPr lang="en-US" sz="2400" b="1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a hub broadcasts the incoming data packets in the network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It is less secure, as it broadcasts the data packet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333333"/>
                </a:solidFill>
                <a:latin typeface="Roboto" panose="02000000000000000000" pitchFamily="2" charset="0"/>
              </a:rPr>
              <a:t>I</a:t>
            </a:r>
            <a:r>
              <a:rPr lang="en-US" sz="2000" b="0" i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 Hub, half duplex transmission technique is utilized.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7D9F2-21DC-4E60-99C3-24A538379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EDA7-30D4-412D-8B76-7BB883D1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E9DA-7F7B-49AE-A11B-3445B2F7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A bridge is a layer-2 network connecting device, i.e., it works on the physical and data-link layer of the OSI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A bridge connects the devices which are present in the same network. It is mainly used to segment a network to allow a large network size.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It has two types of port - incoming and outgoing</a:t>
            </a:r>
            <a:r>
              <a:rPr lang="en-US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A Bridge has filtering capacity.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</a:rPr>
              <a:t>Improves security by limiting the scope of data frames.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318BC-9C96-412D-8AC5-B1732BB3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A26D2D-8882-4427-ABC1-2A4CEEA0C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0" y="4737870"/>
            <a:ext cx="7640320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C15C-9799-4BFE-9499-8D617F91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7460-94A0-428D-9E2C-70E1B2A94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A switch acts as a multiport bridge in the network.</a:t>
            </a:r>
            <a:endParaRPr lang="en-US" sz="2400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33333"/>
                </a:solidFill>
                <a:effectLst/>
              </a:rPr>
              <a:t>A switch is a layer-2 network connecting device, i.e., it works on the physical and data-link layer of the OSI model.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A switch maintains a Switch table which has the MAC addresses of all the devices connected to it.</a:t>
            </a:r>
            <a:endParaRPr lang="en-US" sz="2400" b="1" i="0" dirty="0">
              <a:solidFill>
                <a:srgbClr val="333333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</a:rPr>
              <a:t>A Switch is an intelligent device with filtering capabilities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4E9CF-B2CC-42E6-A06F-8AD8B080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1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6048-AC49-42C9-BBC9-C62CD85D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6CB2-6FF4-4A16-A072-078EFE977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</a:rPr>
              <a:t>A switch is a multicast networking device that works under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the Datalink layer </a:t>
            </a:r>
            <a:r>
              <a:rPr lang="en-US" sz="2400" b="0" i="0" dirty="0">
                <a:solidFill>
                  <a:srgbClr val="404040"/>
                </a:solidFill>
                <a:effectLst/>
              </a:rPr>
              <a:t>of the OSI model and connects a bunch of computers or devices in a network.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a switch acts as the central interconnecting device that connects all the devices of a network in order to ensure proper resource sharing.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2222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</a:rPr>
              <a:t>Basically, in a network, all the end devices like a computer printer, servers, etc. are connected through the switch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4A477-6799-4883-ADEC-18D04E3F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66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292D5-D96D-4BBC-A244-C95A9F50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4B6CAC-28D4-4F48-B6B2-D3A48EBFB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1846263"/>
            <a:ext cx="7264400" cy="434117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BE08F-2AB2-4121-B064-9FE079028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05FC83F-3618-C502-0612-3395483FC985}"/>
                  </a:ext>
                </a:extLst>
              </p14:cNvPr>
              <p14:cNvContentPartPr/>
              <p14:nvPr/>
            </p14:nvContentPartPr>
            <p14:xfrm>
              <a:off x="2852080" y="3359920"/>
              <a:ext cx="483120" cy="97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05FC83F-3618-C502-0612-3395483FC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3080" y="3350920"/>
                <a:ext cx="500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3511FD-9456-A3A9-3ADA-1CC1F0C94D57}"/>
                  </a:ext>
                </a:extLst>
              </p14:cNvPr>
              <p14:cNvContentPartPr/>
              <p14:nvPr/>
            </p14:nvContentPartPr>
            <p14:xfrm>
              <a:off x="7985320" y="5364040"/>
              <a:ext cx="349920" cy="194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3511FD-9456-A3A9-3ADA-1CC1F0C94D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76680" y="5355040"/>
                <a:ext cx="367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A216DC4-C8C8-0D7C-18A6-80806FA944CB}"/>
                  </a:ext>
                </a:extLst>
              </p14:cNvPr>
              <p14:cNvContentPartPr/>
              <p14:nvPr/>
            </p14:nvContentPartPr>
            <p14:xfrm>
              <a:off x="2021560" y="3728560"/>
              <a:ext cx="676800" cy="13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A216DC4-C8C8-0D7C-18A6-80806FA944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2560" y="3719560"/>
                <a:ext cx="69444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45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FE6-1C63-4D6E-B1EF-67DF8042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FBB1A-E89C-42A9-848F-516DD11C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404040"/>
                </a:solidFill>
                <a:effectLst/>
              </a:rPr>
              <a:t>A Router is a networking device that operates under the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network layer </a:t>
            </a:r>
            <a:r>
              <a:rPr lang="en-US" b="0" i="0" dirty="0">
                <a:solidFill>
                  <a:srgbClr val="404040"/>
                </a:solidFill>
                <a:effectLst/>
              </a:rPr>
              <a:t>of the OSI model and is used to </a:t>
            </a:r>
            <a:r>
              <a:rPr lang="en-US" b="0" i="0" dirty="0">
                <a:solidFill>
                  <a:srgbClr val="FF0000"/>
                </a:solidFill>
                <a:effectLst/>
              </a:rPr>
              <a:t>connect two or more networks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.</a:t>
            </a:r>
          </a:p>
          <a:p>
            <a:pPr algn="just"/>
            <a:endParaRPr lang="en-US" dirty="0">
              <a:solidFill>
                <a:srgbClr val="404040"/>
              </a:solidFill>
            </a:endParaRPr>
          </a:p>
          <a:p>
            <a:pPr algn="just"/>
            <a:r>
              <a:rPr lang="en-US" b="0" i="0" dirty="0">
                <a:solidFill>
                  <a:srgbClr val="222222"/>
                </a:solidFill>
                <a:effectLst/>
              </a:rPr>
              <a:t>A router is a device that is used to interconnect various switches of different networks to form even a wider network.</a:t>
            </a:r>
          </a:p>
          <a:p>
            <a:pPr algn="just"/>
            <a:endParaRPr lang="en-US" dirty="0">
              <a:solidFill>
                <a:srgbClr val="222222"/>
              </a:solidFill>
            </a:endParaRPr>
          </a:p>
          <a:p>
            <a:pPr algn="just"/>
            <a:r>
              <a:rPr lang="en-US" b="1" i="0" dirty="0">
                <a:solidFill>
                  <a:srgbClr val="333333"/>
                </a:solidFill>
                <a:effectLst/>
              </a:rPr>
              <a:t>A Router is a layer-3 network connecting device, i.e., it works on the physical, data-link and network layer of the OSI model.</a:t>
            </a:r>
            <a:endParaRPr lang="en-US" b="1" i="0" dirty="0">
              <a:solidFill>
                <a:srgbClr val="222222"/>
              </a:solidFill>
              <a:effectLst/>
            </a:endParaRPr>
          </a:p>
          <a:p>
            <a:pPr algn="just"/>
            <a:endParaRPr lang="en-US" b="1" dirty="0">
              <a:solidFill>
                <a:srgbClr val="222222"/>
              </a:solidFill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</a:rPr>
              <a:t>A router maintains a routing table using the routing algorithms</a:t>
            </a:r>
            <a:endParaRPr lang="en-US" b="0" i="0" dirty="0">
              <a:solidFill>
                <a:srgbClr val="222222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A353D-FEBC-4E01-B346-F206EFEA9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Networking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794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1583</TotalTime>
  <Words>918</Words>
  <Application>Microsoft Office PowerPoint</Application>
  <PresentationFormat>Widescreen</PresentationFormat>
  <Paragraphs>135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Lato</vt:lpstr>
      <vt:lpstr>Roboto</vt:lpstr>
      <vt:lpstr>Wingdings</vt:lpstr>
      <vt:lpstr>Retrospect</vt:lpstr>
      <vt:lpstr>Networking Devices</vt:lpstr>
      <vt:lpstr>    Networking Devices </vt:lpstr>
      <vt:lpstr>Repeater</vt:lpstr>
      <vt:lpstr>Hub</vt:lpstr>
      <vt:lpstr>Bridge</vt:lpstr>
      <vt:lpstr>Switch</vt:lpstr>
      <vt:lpstr>Switch</vt:lpstr>
      <vt:lpstr>Switch</vt:lpstr>
      <vt:lpstr>Router</vt:lpstr>
      <vt:lpstr>Switch &amp; Router</vt:lpstr>
      <vt:lpstr>Network Addressing</vt:lpstr>
      <vt:lpstr>Address </vt:lpstr>
      <vt:lpstr>MAC</vt:lpstr>
      <vt:lpstr> </vt:lpstr>
      <vt:lpstr> </vt:lpstr>
      <vt:lpstr>IP Address</vt:lpstr>
      <vt:lpstr> </vt:lpstr>
      <vt:lpstr> </vt:lpstr>
      <vt:lpstr> </vt:lpstr>
      <vt:lpstr>    Private addresses ranges </vt:lpstr>
      <vt:lpstr> </vt:lpstr>
      <vt:lpstr> </vt:lpstr>
      <vt:lpstr> </vt:lpstr>
      <vt:lpstr> </vt:lpstr>
      <vt:lpstr>Network Address Translation (NAT)</vt:lpstr>
      <vt:lpstr> Default Gateway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100356</dc:creator>
  <cp:lastModifiedBy>100235</cp:lastModifiedBy>
  <cp:revision>155</cp:revision>
  <dcterms:created xsi:type="dcterms:W3CDTF">2021-11-29T07:35:21Z</dcterms:created>
  <dcterms:modified xsi:type="dcterms:W3CDTF">2023-06-07T07:22:10Z</dcterms:modified>
</cp:coreProperties>
</file>