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handoutMasterIdLst>
    <p:handoutMasterId r:id="rId24"/>
  </p:handoutMasterIdLst>
  <p:sldIdLst>
    <p:sldId id="256" r:id="rId2"/>
    <p:sldId id="657" r:id="rId3"/>
    <p:sldId id="805" r:id="rId4"/>
    <p:sldId id="803" r:id="rId5"/>
    <p:sldId id="658" r:id="rId6"/>
    <p:sldId id="624" r:id="rId7"/>
    <p:sldId id="737" r:id="rId8"/>
    <p:sldId id="625" r:id="rId9"/>
    <p:sldId id="808" r:id="rId10"/>
    <p:sldId id="626" r:id="rId11"/>
    <p:sldId id="662" r:id="rId12"/>
    <p:sldId id="627" r:id="rId13"/>
    <p:sldId id="685" r:id="rId14"/>
    <p:sldId id="744" r:id="rId15"/>
    <p:sldId id="806" r:id="rId16"/>
    <p:sldId id="746" r:id="rId17"/>
    <p:sldId id="807" r:id="rId18"/>
    <p:sldId id="665" r:id="rId19"/>
    <p:sldId id="628" r:id="rId20"/>
    <p:sldId id="809" r:id="rId21"/>
    <p:sldId id="74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1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1108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1BA96CA-0CA0-4016-89EE-1D1A0E2BA9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C9873-53CB-42A6-ACDD-B0268B2BDB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VIKAS K JAIN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C7BC2-EA01-4483-B436-C890BDA42E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3467B-15F9-4FD7-81F1-FCDCB8A6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836DA7E-D4C8-4B45-BA61-B56285BCD0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012FC-9380-4645-B547-CBAF550A1031}" type="datetimeFigureOut">
              <a:rPr lang="en-US" smtClean="0"/>
              <a:t>18-Jun-23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387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FAFAF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E7C62-0663-4ACD-9D73-0E03FFBE9AC9}" type="datetimeFigureOut">
              <a:rPr lang="en-US" smtClean="0"/>
              <a:t>18-Jun-23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LISThhhh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756D8-DF34-4E2C-9009-147F0D422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695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756D8-DF34-4E2C-9009-147F0D422B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65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11A522E-B119-4EB1-AA97-024890F30D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D124EC-E868-4F3F-91DC-BEE6D60DB49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68354" name="Rectangle 2">
            <a:extLst>
              <a:ext uri="{FF2B5EF4-FFF2-40B4-BE49-F238E27FC236}">
                <a16:creationId xmlns:a16="http://schemas.microsoft.com/office/drawing/2014/main" id="{D67C3623-9DBB-485F-BFA6-9FC8ED818C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>
            <a:extLst>
              <a:ext uri="{FF2B5EF4-FFF2-40B4-BE49-F238E27FC236}">
                <a16:creationId xmlns:a16="http://schemas.microsoft.com/office/drawing/2014/main" id="{2AE69698-DA37-4FBC-93C7-B1FFB37140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70EFB79-B9DA-492D-A8ED-813A01CABD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A855F6-52E5-4580-8EB8-E7CD184944B2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869378" name="Rectangle 2">
            <a:extLst>
              <a:ext uri="{FF2B5EF4-FFF2-40B4-BE49-F238E27FC236}">
                <a16:creationId xmlns:a16="http://schemas.microsoft.com/office/drawing/2014/main" id="{A7C174B9-335B-447B-941B-F5E00B3334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9379" name="Rectangle 3">
            <a:extLst>
              <a:ext uri="{FF2B5EF4-FFF2-40B4-BE49-F238E27FC236}">
                <a16:creationId xmlns:a16="http://schemas.microsoft.com/office/drawing/2014/main" id="{6B799D23-20DA-463D-8227-20D8B0C3E5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7E6DA95-9D98-441B-BAA5-AEFC5FCBB7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F2D2F9-2647-41AE-B998-948ED623D24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870402" name="Rectangle 2">
            <a:extLst>
              <a:ext uri="{FF2B5EF4-FFF2-40B4-BE49-F238E27FC236}">
                <a16:creationId xmlns:a16="http://schemas.microsoft.com/office/drawing/2014/main" id="{DBD2C203-D0A3-487D-BD3A-3C0A05EFC8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>
            <a:extLst>
              <a:ext uri="{FF2B5EF4-FFF2-40B4-BE49-F238E27FC236}">
                <a16:creationId xmlns:a16="http://schemas.microsoft.com/office/drawing/2014/main" id="{A0959569-DCB6-4B18-A856-EE4E1CB85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1DEC695-0E11-48AD-AFA1-5A229C6E1D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C1D697-63DC-4D98-88F7-FA0CD082075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871426" name="Rectangle 2">
            <a:extLst>
              <a:ext uri="{FF2B5EF4-FFF2-40B4-BE49-F238E27FC236}">
                <a16:creationId xmlns:a16="http://schemas.microsoft.com/office/drawing/2014/main" id="{D3DA975C-71C8-4E61-9C0E-3AC71C46DF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1427" name="Rectangle 3">
            <a:extLst>
              <a:ext uri="{FF2B5EF4-FFF2-40B4-BE49-F238E27FC236}">
                <a16:creationId xmlns:a16="http://schemas.microsoft.com/office/drawing/2014/main" id="{E3C281CB-66FB-4560-B645-024B99DA95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1DEC695-0E11-48AD-AFA1-5A229C6E1D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C1D697-63DC-4D98-88F7-FA0CD0820754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871426" name="Rectangle 2">
            <a:extLst>
              <a:ext uri="{FF2B5EF4-FFF2-40B4-BE49-F238E27FC236}">
                <a16:creationId xmlns:a16="http://schemas.microsoft.com/office/drawing/2014/main" id="{D3DA975C-71C8-4E61-9C0E-3AC71C46DF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1427" name="Rectangle 3">
            <a:extLst>
              <a:ext uri="{FF2B5EF4-FFF2-40B4-BE49-F238E27FC236}">
                <a16:creationId xmlns:a16="http://schemas.microsoft.com/office/drawing/2014/main" id="{E3C281CB-66FB-4560-B645-024B99DA95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415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A6F13A3-A6D9-47C0-AE41-A579A12454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74EE99-C8B6-48FE-BCEC-AC5D12CFBA3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873474" name="Rectangle 2">
            <a:extLst>
              <a:ext uri="{FF2B5EF4-FFF2-40B4-BE49-F238E27FC236}">
                <a16:creationId xmlns:a16="http://schemas.microsoft.com/office/drawing/2014/main" id="{9780D60A-FE42-4045-B830-75FCD2FE26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>
            <a:extLst>
              <a:ext uri="{FF2B5EF4-FFF2-40B4-BE49-F238E27FC236}">
                <a16:creationId xmlns:a16="http://schemas.microsoft.com/office/drawing/2014/main" id="{EA6A9595-E930-4F9D-AC66-D746C77557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A6F13A3-A6D9-47C0-AE41-A579A12454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74EE99-C8B6-48FE-BCEC-AC5D12CFBA34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873474" name="Rectangle 2">
            <a:extLst>
              <a:ext uri="{FF2B5EF4-FFF2-40B4-BE49-F238E27FC236}">
                <a16:creationId xmlns:a16="http://schemas.microsoft.com/office/drawing/2014/main" id="{9780D60A-FE42-4045-B830-75FCD2FE26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>
            <a:extLst>
              <a:ext uri="{FF2B5EF4-FFF2-40B4-BE49-F238E27FC236}">
                <a16:creationId xmlns:a16="http://schemas.microsoft.com/office/drawing/2014/main" id="{EA6A9595-E930-4F9D-AC66-D746C77557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8923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3F91AA0-A9D8-43D2-9118-68E51DB58C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0FA0CA-B5E9-41C0-8CBA-1F9A94551BC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876546" name="Rectangle 2">
            <a:extLst>
              <a:ext uri="{FF2B5EF4-FFF2-40B4-BE49-F238E27FC236}">
                <a16:creationId xmlns:a16="http://schemas.microsoft.com/office/drawing/2014/main" id="{02E45E1A-E917-4DF5-9ECD-CFF85BEE21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547" name="Rectangle 3">
            <a:extLst>
              <a:ext uri="{FF2B5EF4-FFF2-40B4-BE49-F238E27FC236}">
                <a16:creationId xmlns:a16="http://schemas.microsoft.com/office/drawing/2014/main" id="{D8137E65-A1B2-4D75-A0E5-32DEF48C3A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F542412-9D23-49BC-BC8B-8385E8A66D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A11F82-DBA9-43A0-B6D1-E416F3694969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877570" name="Rectangle 2">
            <a:extLst>
              <a:ext uri="{FF2B5EF4-FFF2-40B4-BE49-F238E27FC236}">
                <a16:creationId xmlns:a16="http://schemas.microsoft.com/office/drawing/2014/main" id="{F6456690-26F4-45B8-9EE6-846765BC04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>
            <a:extLst>
              <a:ext uri="{FF2B5EF4-FFF2-40B4-BE49-F238E27FC236}">
                <a16:creationId xmlns:a16="http://schemas.microsoft.com/office/drawing/2014/main" id="{D39260BC-7B3A-4287-A836-3B6C6BE1D3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A94F95A-C3E9-4A49-9CBB-38ADB4FBD9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D59EFC-8401-49A2-B925-B5081432C55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878594" name="Rectangle 2">
            <a:extLst>
              <a:ext uri="{FF2B5EF4-FFF2-40B4-BE49-F238E27FC236}">
                <a16:creationId xmlns:a16="http://schemas.microsoft.com/office/drawing/2014/main" id="{12EBB0FB-E990-4931-9F4E-FAEE1967DF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8595" name="Rectangle 3">
            <a:extLst>
              <a:ext uri="{FF2B5EF4-FFF2-40B4-BE49-F238E27FC236}">
                <a16:creationId xmlns:a16="http://schemas.microsoft.com/office/drawing/2014/main" id="{176A00FB-6B3E-43A9-8E4B-A221C50330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019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AD28530-F7B1-4A1D-AA1F-D025FDB642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671BD-1386-45E6-84C9-841262ECAE1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56066" name="Rectangle 2">
            <a:extLst>
              <a:ext uri="{FF2B5EF4-FFF2-40B4-BE49-F238E27FC236}">
                <a16:creationId xmlns:a16="http://schemas.microsoft.com/office/drawing/2014/main" id="{61DCFC92-3622-46E2-B0F1-4EB5843EF6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6067" name="Rectangle 3">
            <a:extLst>
              <a:ext uri="{FF2B5EF4-FFF2-40B4-BE49-F238E27FC236}">
                <a16:creationId xmlns:a16="http://schemas.microsoft.com/office/drawing/2014/main" id="{1C360CAE-0B02-4F39-A028-4CB39F87B2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A94F95A-C3E9-4A49-9CBB-38ADB4FBD9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D59EFC-8401-49A2-B925-B5081432C557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878594" name="Rectangle 2">
            <a:extLst>
              <a:ext uri="{FF2B5EF4-FFF2-40B4-BE49-F238E27FC236}">
                <a16:creationId xmlns:a16="http://schemas.microsoft.com/office/drawing/2014/main" id="{12EBB0FB-E990-4931-9F4E-FAEE1967DF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8595" name="Rectangle 3">
            <a:extLst>
              <a:ext uri="{FF2B5EF4-FFF2-40B4-BE49-F238E27FC236}">
                <a16:creationId xmlns:a16="http://schemas.microsoft.com/office/drawing/2014/main" id="{176A00FB-6B3E-43A9-8E4B-A221C50330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0C15460-31FB-4C6B-BAE1-5BEBF9BAEB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25E8D-9DE9-418D-A792-15E3DD5B34F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97378" name="Rectangle 2">
            <a:extLst>
              <a:ext uri="{FF2B5EF4-FFF2-40B4-BE49-F238E27FC236}">
                <a16:creationId xmlns:a16="http://schemas.microsoft.com/office/drawing/2014/main" id="{6D4017BB-3C38-4AA4-B3FC-FBE22417CF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7379" name="Rectangle 3">
            <a:extLst>
              <a:ext uri="{FF2B5EF4-FFF2-40B4-BE49-F238E27FC236}">
                <a16:creationId xmlns:a16="http://schemas.microsoft.com/office/drawing/2014/main" id="{27ED8EA3-B6C3-462C-8D88-093FB0D9C9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B78C345-BC4F-4D5B-8C79-33A437F993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2C01B0-C0FE-4072-9009-2367DC3FA23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58114" name="Rectangle 2">
            <a:extLst>
              <a:ext uri="{FF2B5EF4-FFF2-40B4-BE49-F238E27FC236}">
                <a16:creationId xmlns:a16="http://schemas.microsoft.com/office/drawing/2014/main" id="{E97E0485-5ABC-4827-9888-EC3285408E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8115" name="Rectangle 3">
            <a:extLst>
              <a:ext uri="{FF2B5EF4-FFF2-40B4-BE49-F238E27FC236}">
                <a16:creationId xmlns:a16="http://schemas.microsoft.com/office/drawing/2014/main" id="{4B570384-AC55-4C91-B8A3-69CC0CBFED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5B7133D-3AB2-4DEF-85E7-3B60615F71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E94AAF-6313-4A05-B366-9E8D0CEA676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60162" name="Rectangle 2">
            <a:extLst>
              <a:ext uri="{FF2B5EF4-FFF2-40B4-BE49-F238E27FC236}">
                <a16:creationId xmlns:a16="http://schemas.microsoft.com/office/drawing/2014/main" id="{55817ACF-BFCD-4DC7-BD82-EDD49EB74B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63" name="Rectangle 3">
            <a:extLst>
              <a:ext uri="{FF2B5EF4-FFF2-40B4-BE49-F238E27FC236}">
                <a16:creationId xmlns:a16="http://schemas.microsoft.com/office/drawing/2014/main" id="{872C3D58-228F-49BD-B0B6-BE09DF209B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D1BFBFD-E6D8-4635-8297-5E88D6F30D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2BB4BE-143E-490E-94F6-99612E71201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62210" name="Rectangle 2">
            <a:extLst>
              <a:ext uri="{FF2B5EF4-FFF2-40B4-BE49-F238E27FC236}">
                <a16:creationId xmlns:a16="http://schemas.microsoft.com/office/drawing/2014/main" id="{9E1B7FD0-7AA2-410D-B7D0-9529C4F7F7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2211" name="Rectangle 3">
            <a:extLst>
              <a:ext uri="{FF2B5EF4-FFF2-40B4-BE49-F238E27FC236}">
                <a16:creationId xmlns:a16="http://schemas.microsoft.com/office/drawing/2014/main" id="{D51F1852-B3DE-4352-9473-08076B047B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5F6821D-6E7F-43ED-B9B7-BD23E79295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BA0D01-BB53-472A-9231-6EED932E547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63234" name="Rectangle 2">
            <a:extLst>
              <a:ext uri="{FF2B5EF4-FFF2-40B4-BE49-F238E27FC236}">
                <a16:creationId xmlns:a16="http://schemas.microsoft.com/office/drawing/2014/main" id="{8534BEAC-2AE2-4238-83AA-0B22B41848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5" name="Rectangle 3">
            <a:extLst>
              <a:ext uri="{FF2B5EF4-FFF2-40B4-BE49-F238E27FC236}">
                <a16:creationId xmlns:a16="http://schemas.microsoft.com/office/drawing/2014/main" id="{C16D6C2C-48B4-4225-A4DE-8613530CF7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5F6821D-6E7F-43ED-B9B7-BD23E79295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BA0D01-BB53-472A-9231-6EED932E547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63234" name="Rectangle 2">
            <a:extLst>
              <a:ext uri="{FF2B5EF4-FFF2-40B4-BE49-F238E27FC236}">
                <a16:creationId xmlns:a16="http://schemas.microsoft.com/office/drawing/2014/main" id="{8534BEAC-2AE2-4238-83AA-0B22B41848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5" name="Rectangle 3">
            <a:extLst>
              <a:ext uri="{FF2B5EF4-FFF2-40B4-BE49-F238E27FC236}">
                <a16:creationId xmlns:a16="http://schemas.microsoft.com/office/drawing/2014/main" id="{C16D6C2C-48B4-4225-A4DE-8613530CF7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0356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05A0D92-BD60-4D3F-87AF-87B90700A4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71F0CF-83D0-43A5-A5C6-26B8E67BAB3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66306" name="Rectangle 2">
            <a:extLst>
              <a:ext uri="{FF2B5EF4-FFF2-40B4-BE49-F238E27FC236}">
                <a16:creationId xmlns:a16="http://schemas.microsoft.com/office/drawing/2014/main" id="{8D5D1F34-9095-4A6D-9A48-9CF4CD8544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6307" name="Rectangle 3">
            <a:extLst>
              <a:ext uri="{FF2B5EF4-FFF2-40B4-BE49-F238E27FC236}">
                <a16:creationId xmlns:a16="http://schemas.microsoft.com/office/drawing/2014/main" id="{A65A129E-21EC-4515-AB9A-55F8089274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 FEB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Analog and Digital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991FCC2-A0DB-41D3-A7B0-B4FC5E8C0E61}"/>
              </a:ext>
            </a:extLst>
          </p:cNvPr>
          <p:cNvSpPr/>
          <p:nvPr userDrawn="1"/>
        </p:nvSpPr>
        <p:spPr>
          <a:xfrm>
            <a:off x="10256363" y="131975"/>
            <a:ext cx="1677971" cy="56799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7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 FEB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Analog and Digital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9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 FEB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Analog and Digital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2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02 FEB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Analog and Digital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2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 FEB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Analog and Digital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22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 FEB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Analog and Digital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0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 FEB 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Analog and Digital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3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 FEB 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Analog and Digital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7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 FEB 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Analog and Digital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4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02 FEB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Analog and Digital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1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02 FEB 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Analog and Digital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1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02 FEB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Analog and Digital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70671C7-461D-4697-8287-A40B4502E87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210" y="33090"/>
            <a:ext cx="1795020" cy="89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7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7C02-1441-4CD9-89BE-5DA8AA67C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0" i="0" dirty="0">
                <a:solidFill>
                  <a:schemeClr val="tx1"/>
                </a:solidFill>
                <a:effectLst/>
              </a:rPr>
              <a:t>Analog and Digital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F0C70-D34C-4BFC-9496-CC4C7C109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3B23D-3442-4667-A126-4C6DC784A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Analog and Digital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E64C7-9245-4E32-B00A-D0603B4D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Line 2">
            <a:extLst>
              <a:ext uri="{FF2B5EF4-FFF2-40B4-BE49-F238E27FC236}">
                <a16:creationId xmlns:a16="http://schemas.microsoft.com/office/drawing/2014/main" id="{E672D396-9303-44E4-AA04-B9275B23ED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9939" name="Line 3">
            <a:extLst>
              <a:ext uri="{FF2B5EF4-FFF2-40B4-BE49-F238E27FC236}">
                <a16:creationId xmlns:a16="http://schemas.microsoft.com/office/drawing/2014/main" id="{4A67C182-A9EA-4BAA-9C47-9A2BC131F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1430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9940" name="Text Box 4">
            <a:extLst>
              <a:ext uri="{FF2B5EF4-FFF2-40B4-BE49-F238E27FC236}">
                <a16:creationId xmlns:a16="http://schemas.microsoft.com/office/drawing/2014/main" id="{58B47E45-38CC-450C-B6F0-E8B9B8A1A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304800"/>
            <a:ext cx="86105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dirty="0"/>
              <a:t>Two signals with the same phase and frequency,  but different amplitudes</a:t>
            </a:r>
          </a:p>
        </p:txBody>
      </p:sp>
      <p:sp>
        <p:nvSpPr>
          <p:cNvPr id="679941" name="Line 5">
            <a:extLst>
              <a:ext uri="{FF2B5EF4-FFF2-40B4-BE49-F238E27FC236}">
                <a16:creationId xmlns:a16="http://schemas.microsoft.com/office/drawing/2014/main" id="{EA8B47A7-BAAC-46C8-9DDF-0ADEEB586A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79942" name="Picture 6">
            <a:extLst>
              <a:ext uri="{FF2B5EF4-FFF2-40B4-BE49-F238E27FC236}">
                <a16:creationId xmlns:a16="http://schemas.microsoft.com/office/drawing/2014/main" id="{A0B34F90-D792-4574-8E57-CDFD16F0E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371601"/>
            <a:ext cx="5475288" cy="470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33789-FAB2-47F8-96F6-6469A8FB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Analog and Digital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F0676-BB2D-4AC9-8583-96F39A06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>
            <a:extLst>
              <a:ext uri="{FF2B5EF4-FFF2-40B4-BE49-F238E27FC236}">
                <a16:creationId xmlns:a16="http://schemas.microsoft.com/office/drawing/2014/main" id="{0FAC1D0B-81A8-4EDA-A470-D9C6460793A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719875" name="Rectangle 3">
            <a:extLst>
              <a:ext uri="{FF2B5EF4-FFF2-40B4-BE49-F238E27FC236}">
                <a16:creationId xmlns:a16="http://schemas.microsoft.com/office/drawing/2014/main" id="{671BED43-12AB-4237-A9A7-FF34C3F7DF6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719876" name="Rectangle 4">
            <a:extLst>
              <a:ext uri="{FF2B5EF4-FFF2-40B4-BE49-F238E27FC236}">
                <a16:creationId xmlns:a16="http://schemas.microsoft.com/office/drawing/2014/main" id="{EEDE8FBD-97EF-4F97-B87D-48F149BED95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719877" name="Rectangle 5">
            <a:extLst>
              <a:ext uri="{FF2B5EF4-FFF2-40B4-BE49-F238E27FC236}">
                <a16:creationId xmlns:a16="http://schemas.microsoft.com/office/drawing/2014/main" id="{3EDC9DFA-24FE-49C2-AF9E-1014C77B0F9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719878" name="Rectangle 6">
            <a:extLst>
              <a:ext uri="{FF2B5EF4-FFF2-40B4-BE49-F238E27FC236}">
                <a16:creationId xmlns:a16="http://schemas.microsoft.com/office/drawing/2014/main" id="{E082191F-5EB5-4A61-9815-0D2366098A3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719879" name="Rectangle 7">
            <a:extLst>
              <a:ext uri="{FF2B5EF4-FFF2-40B4-BE49-F238E27FC236}">
                <a16:creationId xmlns:a16="http://schemas.microsoft.com/office/drawing/2014/main" id="{38D1D331-2DE7-4946-A922-73E68D8EBB1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719880" name="Rectangle 8">
            <a:extLst>
              <a:ext uri="{FF2B5EF4-FFF2-40B4-BE49-F238E27FC236}">
                <a16:creationId xmlns:a16="http://schemas.microsoft.com/office/drawing/2014/main" id="{8E4A345A-F4A9-484A-9EC5-BD251E33039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719881" name="Line 9">
            <a:extLst>
              <a:ext uri="{FF2B5EF4-FFF2-40B4-BE49-F238E27FC236}">
                <a16:creationId xmlns:a16="http://schemas.microsoft.com/office/drawing/2014/main" id="{39382637-C212-4CFC-8D2D-D60D6BBD7D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971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882" name="Line 10">
            <a:extLst>
              <a:ext uri="{FF2B5EF4-FFF2-40B4-BE49-F238E27FC236}">
                <a16:creationId xmlns:a16="http://schemas.microsoft.com/office/drawing/2014/main" id="{C0ED1436-CF5F-465A-AF53-6C0AD85AD1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2788" y="4267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883" name="Rectangle 11">
            <a:extLst>
              <a:ext uri="{FF2B5EF4-FFF2-40B4-BE49-F238E27FC236}">
                <a16:creationId xmlns:a16="http://schemas.microsoft.com/office/drawing/2014/main" id="{E9A6B191-E711-4C2E-9F9B-FC2781A47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30638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>
                <a:latin typeface="Arial" panose="020B0604020202020204" pitchFamily="34" charset="0"/>
              </a:rPr>
              <a:t>Frequency and period are the inverse of each other.</a:t>
            </a:r>
          </a:p>
        </p:txBody>
      </p:sp>
      <p:grpSp>
        <p:nvGrpSpPr>
          <p:cNvPr id="719884" name="Group 12">
            <a:extLst>
              <a:ext uri="{FF2B5EF4-FFF2-40B4-BE49-F238E27FC236}">
                <a16:creationId xmlns:a16="http://schemas.microsoft.com/office/drawing/2014/main" id="{52FEA8CF-EF82-461C-A15B-86A543D7077C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362200"/>
            <a:ext cx="1143000" cy="566738"/>
            <a:chOff x="1200" y="1248"/>
            <a:chExt cx="720" cy="357"/>
          </a:xfrm>
        </p:grpSpPr>
        <p:pic>
          <p:nvPicPr>
            <p:cNvPr id="719885" name="Picture 13">
              <a:extLst>
                <a:ext uri="{FF2B5EF4-FFF2-40B4-BE49-F238E27FC236}">
                  <a16:creationId xmlns:a16="http://schemas.microsoft.com/office/drawing/2014/main" id="{C2983EEA-943B-4681-9D69-5F7519E80F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9886" name="Text Box 14">
              <a:extLst>
                <a:ext uri="{FF2B5EF4-FFF2-40B4-BE49-F238E27FC236}">
                  <a16:creationId xmlns:a16="http://schemas.microsoft.com/office/drawing/2014/main" id="{C1B2B284-DF95-44AE-A676-88823C1EF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chemeClr val="hlink"/>
                  </a:solidFill>
                </a:rPr>
                <a:t>Note</a:t>
              </a:r>
            </a:p>
          </p:txBody>
        </p:sp>
      </p:grpSp>
      <p:pic>
        <p:nvPicPr>
          <p:cNvPr id="719887" name="Picture 15">
            <a:extLst>
              <a:ext uri="{FF2B5EF4-FFF2-40B4-BE49-F238E27FC236}">
                <a16:creationId xmlns:a16="http://schemas.microsoft.com/office/drawing/2014/main" id="{BD131875-A280-481E-8348-37106D6B5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489" y="4419600"/>
            <a:ext cx="3375025" cy="666750"/>
          </a:xfrm>
          <a:prstGeom prst="rect">
            <a:avLst/>
          </a:prstGeom>
          <a:solidFill>
            <a:srgbClr val="3366FF"/>
          </a:solidFill>
          <a:ln w="28575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11143-9654-4F06-B895-8EDF4369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Analog and Digital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82163-6BEE-4C0F-B873-260480885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Line 2">
            <a:extLst>
              <a:ext uri="{FF2B5EF4-FFF2-40B4-BE49-F238E27FC236}">
                <a16:creationId xmlns:a16="http://schemas.microsoft.com/office/drawing/2014/main" id="{B6F44D42-A46E-4577-B192-E748E36A0F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0963" name="Line 3">
            <a:extLst>
              <a:ext uri="{FF2B5EF4-FFF2-40B4-BE49-F238E27FC236}">
                <a16:creationId xmlns:a16="http://schemas.microsoft.com/office/drawing/2014/main" id="{5BB03C9F-E177-4679-A95A-DCBDA3B890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0964" name="Text Box 4">
            <a:extLst>
              <a:ext uri="{FF2B5EF4-FFF2-40B4-BE49-F238E27FC236}">
                <a16:creationId xmlns:a16="http://schemas.microsoft.com/office/drawing/2014/main" id="{8156BC8A-693E-4CA2-A0EC-9A5525613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28600"/>
            <a:ext cx="86105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chemeClr val="folHlink"/>
                </a:solidFill>
              </a:rPr>
              <a:t>  </a:t>
            </a:r>
            <a:r>
              <a:rPr lang="en-US" altLang="en-US" sz="2000" dirty="0"/>
              <a:t>Two signals with the same amplitude and phase, but different frequencies</a:t>
            </a:r>
          </a:p>
        </p:txBody>
      </p:sp>
      <p:sp>
        <p:nvSpPr>
          <p:cNvPr id="680965" name="Line 5">
            <a:extLst>
              <a:ext uri="{FF2B5EF4-FFF2-40B4-BE49-F238E27FC236}">
                <a16:creationId xmlns:a16="http://schemas.microsoft.com/office/drawing/2014/main" id="{4D3333A5-EAA4-4959-96BB-8D4D1169A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80966" name="Picture 6">
            <a:extLst>
              <a:ext uri="{FF2B5EF4-FFF2-40B4-BE49-F238E27FC236}">
                <a16:creationId xmlns:a16="http://schemas.microsoft.com/office/drawing/2014/main" id="{91FF5EDC-1D5F-41F4-A5E6-BAB1E770C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1066801"/>
            <a:ext cx="5429250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25ABA0-FEFC-4479-A347-D88A0BDD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Analog and Digital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7265C-DFF2-4DE8-A8CF-D9CA58FB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Text Box 2">
            <a:extLst>
              <a:ext uri="{FF2B5EF4-FFF2-40B4-BE49-F238E27FC236}">
                <a16:creationId xmlns:a16="http://schemas.microsoft.com/office/drawing/2014/main" id="{564B2639-6A1B-4807-AEF5-3FBD439F9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1" y="1828800"/>
            <a:ext cx="32991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/>
              <a:t>Units of period and frequency</a:t>
            </a:r>
          </a:p>
        </p:txBody>
      </p:sp>
      <p:pic>
        <p:nvPicPr>
          <p:cNvPr id="744452" name="Picture 4">
            <a:extLst>
              <a:ext uri="{FF2B5EF4-FFF2-40B4-BE49-F238E27FC236}">
                <a16:creationId xmlns:a16="http://schemas.microsoft.com/office/drawing/2014/main" id="{E37CE719-9084-42BE-879C-2FD3E391C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2327276"/>
            <a:ext cx="8601075" cy="239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249091-7259-425B-A274-1F29919A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Analog and Digital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FE631-3E9F-4538-A68A-C81D5609B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>
            <a:extLst>
              <a:ext uri="{FF2B5EF4-FFF2-40B4-BE49-F238E27FC236}">
                <a16:creationId xmlns:a16="http://schemas.microsoft.com/office/drawing/2014/main" id="{35F8C242-C027-41DE-A22B-94F75860EAA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806915" name="Rectangle 3">
            <a:extLst>
              <a:ext uri="{FF2B5EF4-FFF2-40B4-BE49-F238E27FC236}">
                <a16:creationId xmlns:a16="http://schemas.microsoft.com/office/drawing/2014/main" id="{704142BC-E757-463B-AA06-1633D5824BE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grpSp>
        <p:nvGrpSpPr>
          <p:cNvPr id="806916" name="Group 4">
            <a:extLst>
              <a:ext uri="{FF2B5EF4-FFF2-40B4-BE49-F238E27FC236}">
                <a16:creationId xmlns:a16="http://schemas.microsoft.com/office/drawing/2014/main" id="{D3B556E8-FA33-40D0-969F-691C7B7AD28E}"/>
              </a:ext>
            </a:extLst>
          </p:cNvPr>
          <p:cNvGrpSpPr>
            <a:grpSpLocks/>
          </p:cNvGrpSpPr>
          <p:nvPr/>
        </p:nvGrpSpPr>
        <p:grpSpPr bwMode="auto">
          <a:xfrm>
            <a:off x="2014539" y="773113"/>
            <a:ext cx="738187" cy="474662"/>
            <a:chOff x="309" y="487"/>
            <a:chExt cx="465" cy="299"/>
          </a:xfrm>
        </p:grpSpPr>
        <p:sp>
          <p:nvSpPr>
            <p:cNvPr id="806917" name="Rectangle 5">
              <a:extLst>
                <a:ext uri="{FF2B5EF4-FFF2-40B4-BE49-F238E27FC236}">
                  <a16:creationId xmlns:a16="http://schemas.microsoft.com/office/drawing/2014/main" id="{D4A1FBD1-0383-4834-8BAE-CB8F2500DCE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806918" name="Rectangle 6">
              <a:extLst>
                <a:ext uri="{FF2B5EF4-FFF2-40B4-BE49-F238E27FC236}">
                  <a16:creationId xmlns:a16="http://schemas.microsoft.com/office/drawing/2014/main" id="{5E0A8CDA-40FB-4B71-B8AA-4CB1906496D5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altLang="en-US" sz="2400">
                <a:latin typeface="Tahoma" panose="020B0604030504040204" pitchFamily="34" charset="0"/>
              </a:endParaRPr>
            </a:p>
          </p:txBody>
        </p:sp>
      </p:grpSp>
      <p:sp>
        <p:nvSpPr>
          <p:cNvPr id="806919" name="Rectangle 7">
            <a:extLst>
              <a:ext uri="{FF2B5EF4-FFF2-40B4-BE49-F238E27FC236}">
                <a16:creationId xmlns:a16="http://schemas.microsoft.com/office/drawing/2014/main" id="{EDB565A0-8D71-435B-9332-2B34743111E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700089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806920" name="Rectangle 8">
            <a:extLst>
              <a:ext uri="{FF2B5EF4-FFF2-40B4-BE49-F238E27FC236}">
                <a16:creationId xmlns:a16="http://schemas.microsoft.com/office/drawing/2014/main" id="{A6E7FA36-C31C-4D81-8335-30707577DC0C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806921" name="Rectangle 9">
            <a:extLst>
              <a:ext uri="{FF2B5EF4-FFF2-40B4-BE49-F238E27FC236}">
                <a16:creationId xmlns:a16="http://schemas.microsoft.com/office/drawing/2014/main" id="{7F7C13C6-B6C8-402C-8937-D1DC85B4AD9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806922" name="Rectangle 10">
            <a:extLst>
              <a:ext uri="{FF2B5EF4-FFF2-40B4-BE49-F238E27FC236}">
                <a16:creationId xmlns:a16="http://schemas.microsoft.com/office/drawing/2014/main" id="{A735025A-5F19-4041-B82F-C71E9F47E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447800"/>
            <a:ext cx="8839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6923" name="Rectangle 11">
            <a:extLst>
              <a:ext uri="{FF2B5EF4-FFF2-40B4-BE49-F238E27FC236}">
                <a16:creationId xmlns:a16="http://schemas.microsoft.com/office/drawing/2014/main" id="{2E21F918-4BC0-443F-917C-933DEF39A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447801"/>
            <a:ext cx="915924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sz="2400" dirty="0"/>
              <a:t>The power we use at home has a frequency of </a:t>
            </a:r>
            <a:r>
              <a:rPr lang="en-US" altLang="en-US" sz="2400" dirty="0">
                <a:solidFill>
                  <a:schemeClr val="hlink"/>
                </a:solidFill>
              </a:rPr>
              <a:t>60 Hz</a:t>
            </a:r>
            <a:r>
              <a:rPr lang="en-US" altLang="en-US" sz="2400" dirty="0"/>
              <a:t>. The period of this sine wave can be determined as follows:</a:t>
            </a:r>
          </a:p>
        </p:txBody>
      </p:sp>
      <p:sp>
        <p:nvSpPr>
          <p:cNvPr id="806924" name="Text Box 12">
            <a:extLst>
              <a:ext uri="{FF2B5EF4-FFF2-40B4-BE49-F238E27FC236}">
                <a16:creationId xmlns:a16="http://schemas.microsoft.com/office/drawing/2014/main" id="{B3248C7E-1CB7-4AC3-A506-7D4442B1A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131764"/>
            <a:ext cx="159588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olidFill>
                  <a:schemeClr val="hlink"/>
                </a:solidFill>
              </a:rPr>
              <a:t>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2CBDE-3F84-462F-AE87-258A1CFB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Analog and Digital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B7614-3503-4DDF-B3D2-58280394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>
            <a:extLst>
              <a:ext uri="{FF2B5EF4-FFF2-40B4-BE49-F238E27FC236}">
                <a16:creationId xmlns:a16="http://schemas.microsoft.com/office/drawing/2014/main" id="{35F8C242-C027-41DE-A22B-94F75860EAA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806915" name="Rectangle 3">
            <a:extLst>
              <a:ext uri="{FF2B5EF4-FFF2-40B4-BE49-F238E27FC236}">
                <a16:creationId xmlns:a16="http://schemas.microsoft.com/office/drawing/2014/main" id="{704142BC-E757-463B-AA06-1633D5824BE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grpSp>
        <p:nvGrpSpPr>
          <p:cNvPr id="806916" name="Group 4">
            <a:extLst>
              <a:ext uri="{FF2B5EF4-FFF2-40B4-BE49-F238E27FC236}">
                <a16:creationId xmlns:a16="http://schemas.microsoft.com/office/drawing/2014/main" id="{D3B556E8-FA33-40D0-969F-691C7B7AD28E}"/>
              </a:ext>
            </a:extLst>
          </p:cNvPr>
          <p:cNvGrpSpPr>
            <a:grpSpLocks/>
          </p:cNvGrpSpPr>
          <p:nvPr/>
        </p:nvGrpSpPr>
        <p:grpSpPr bwMode="auto">
          <a:xfrm>
            <a:off x="2014539" y="773113"/>
            <a:ext cx="738187" cy="474662"/>
            <a:chOff x="309" y="487"/>
            <a:chExt cx="465" cy="299"/>
          </a:xfrm>
        </p:grpSpPr>
        <p:sp>
          <p:nvSpPr>
            <p:cNvPr id="806917" name="Rectangle 5">
              <a:extLst>
                <a:ext uri="{FF2B5EF4-FFF2-40B4-BE49-F238E27FC236}">
                  <a16:creationId xmlns:a16="http://schemas.microsoft.com/office/drawing/2014/main" id="{D4A1FBD1-0383-4834-8BAE-CB8F2500DCE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806918" name="Rectangle 6">
              <a:extLst>
                <a:ext uri="{FF2B5EF4-FFF2-40B4-BE49-F238E27FC236}">
                  <a16:creationId xmlns:a16="http://schemas.microsoft.com/office/drawing/2014/main" id="{5E0A8CDA-40FB-4B71-B8AA-4CB1906496D5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altLang="en-US" sz="2400">
                <a:latin typeface="Tahoma" panose="020B0604030504040204" pitchFamily="34" charset="0"/>
              </a:endParaRPr>
            </a:p>
          </p:txBody>
        </p:sp>
      </p:grpSp>
      <p:sp>
        <p:nvSpPr>
          <p:cNvPr id="806919" name="Rectangle 7">
            <a:extLst>
              <a:ext uri="{FF2B5EF4-FFF2-40B4-BE49-F238E27FC236}">
                <a16:creationId xmlns:a16="http://schemas.microsoft.com/office/drawing/2014/main" id="{EDB565A0-8D71-435B-9332-2B34743111E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700089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806920" name="Rectangle 8">
            <a:extLst>
              <a:ext uri="{FF2B5EF4-FFF2-40B4-BE49-F238E27FC236}">
                <a16:creationId xmlns:a16="http://schemas.microsoft.com/office/drawing/2014/main" id="{A6E7FA36-C31C-4D81-8335-30707577DC0C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806921" name="Rectangle 9">
            <a:extLst>
              <a:ext uri="{FF2B5EF4-FFF2-40B4-BE49-F238E27FC236}">
                <a16:creationId xmlns:a16="http://schemas.microsoft.com/office/drawing/2014/main" id="{7F7C13C6-B6C8-402C-8937-D1DC85B4AD9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806922" name="Rectangle 10">
            <a:extLst>
              <a:ext uri="{FF2B5EF4-FFF2-40B4-BE49-F238E27FC236}">
                <a16:creationId xmlns:a16="http://schemas.microsoft.com/office/drawing/2014/main" id="{A735025A-5F19-4041-B82F-C71E9F47E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447800"/>
            <a:ext cx="8839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6923" name="Rectangle 11">
            <a:extLst>
              <a:ext uri="{FF2B5EF4-FFF2-40B4-BE49-F238E27FC236}">
                <a16:creationId xmlns:a16="http://schemas.microsoft.com/office/drawing/2014/main" id="{2E21F918-4BC0-443F-917C-933DEF39A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447801"/>
            <a:ext cx="9271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sz="2400" dirty="0"/>
              <a:t>The power we use at home has a frequency of </a:t>
            </a:r>
            <a:r>
              <a:rPr lang="en-US" altLang="en-US" sz="2400" dirty="0">
                <a:solidFill>
                  <a:schemeClr val="hlink"/>
                </a:solidFill>
              </a:rPr>
              <a:t>60 Hz</a:t>
            </a:r>
            <a:r>
              <a:rPr lang="en-US" altLang="en-US" sz="2400" dirty="0"/>
              <a:t>. The period of this sine wave can be determined as follows:</a:t>
            </a:r>
          </a:p>
        </p:txBody>
      </p:sp>
      <p:sp>
        <p:nvSpPr>
          <p:cNvPr id="806924" name="Text Box 12">
            <a:extLst>
              <a:ext uri="{FF2B5EF4-FFF2-40B4-BE49-F238E27FC236}">
                <a16:creationId xmlns:a16="http://schemas.microsoft.com/office/drawing/2014/main" id="{B3248C7E-1CB7-4AC3-A506-7D4442B1A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131764"/>
            <a:ext cx="159588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olidFill>
                  <a:schemeClr val="hlink"/>
                </a:solidFill>
              </a:rPr>
              <a:t>Example</a:t>
            </a:r>
          </a:p>
        </p:txBody>
      </p:sp>
      <p:pic>
        <p:nvPicPr>
          <p:cNvPr id="806926" name="Picture 14">
            <a:extLst>
              <a:ext uri="{FF2B5EF4-FFF2-40B4-BE49-F238E27FC236}">
                <a16:creationId xmlns:a16="http://schemas.microsoft.com/office/drawing/2014/main" id="{4EF8B12E-E5EF-40C4-B8B8-477F18217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114" y="3073400"/>
            <a:ext cx="6327775" cy="711200"/>
          </a:xfrm>
          <a:prstGeom prst="rect">
            <a:avLst/>
          </a:prstGeom>
          <a:noFill/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CE4E1-BB17-4F7F-9D0F-08015E90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Analog and Digital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8A2C2-C101-4B9C-9A60-1E2D5C9E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65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>
            <a:extLst>
              <a:ext uri="{FF2B5EF4-FFF2-40B4-BE49-F238E27FC236}">
                <a16:creationId xmlns:a16="http://schemas.microsoft.com/office/drawing/2014/main" id="{BE4D70D0-EAF4-431D-A6B7-7F477D2CFB7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808963" name="Rectangle 3">
            <a:extLst>
              <a:ext uri="{FF2B5EF4-FFF2-40B4-BE49-F238E27FC236}">
                <a16:creationId xmlns:a16="http://schemas.microsoft.com/office/drawing/2014/main" id="{F1176867-9E00-4750-B01B-4AB92011428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grpSp>
        <p:nvGrpSpPr>
          <p:cNvPr id="808964" name="Group 4">
            <a:extLst>
              <a:ext uri="{FF2B5EF4-FFF2-40B4-BE49-F238E27FC236}">
                <a16:creationId xmlns:a16="http://schemas.microsoft.com/office/drawing/2014/main" id="{13AE33F8-D32E-499B-A521-BEAF6F3E86E9}"/>
              </a:ext>
            </a:extLst>
          </p:cNvPr>
          <p:cNvGrpSpPr>
            <a:grpSpLocks/>
          </p:cNvGrpSpPr>
          <p:nvPr/>
        </p:nvGrpSpPr>
        <p:grpSpPr bwMode="auto">
          <a:xfrm>
            <a:off x="2014539" y="773113"/>
            <a:ext cx="738187" cy="474662"/>
            <a:chOff x="309" y="487"/>
            <a:chExt cx="465" cy="299"/>
          </a:xfrm>
        </p:grpSpPr>
        <p:sp>
          <p:nvSpPr>
            <p:cNvPr id="808965" name="Rectangle 5">
              <a:extLst>
                <a:ext uri="{FF2B5EF4-FFF2-40B4-BE49-F238E27FC236}">
                  <a16:creationId xmlns:a16="http://schemas.microsoft.com/office/drawing/2014/main" id="{3F94210A-2912-4F1F-8D33-9EDDB2508DD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808966" name="Rectangle 6">
              <a:extLst>
                <a:ext uri="{FF2B5EF4-FFF2-40B4-BE49-F238E27FC236}">
                  <a16:creationId xmlns:a16="http://schemas.microsoft.com/office/drawing/2014/main" id="{9B16827E-339A-459A-811A-39A85F53BB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altLang="en-US" sz="2400">
                <a:latin typeface="Tahoma" panose="020B0604030504040204" pitchFamily="34" charset="0"/>
              </a:endParaRPr>
            </a:p>
          </p:txBody>
        </p:sp>
      </p:grpSp>
      <p:sp>
        <p:nvSpPr>
          <p:cNvPr id="808967" name="Rectangle 7">
            <a:extLst>
              <a:ext uri="{FF2B5EF4-FFF2-40B4-BE49-F238E27FC236}">
                <a16:creationId xmlns:a16="http://schemas.microsoft.com/office/drawing/2014/main" id="{01591665-4B99-428C-9D5C-969AAC32A2E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700089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808968" name="Rectangle 8">
            <a:extLst>
              <a:ext uri="{FF2B5EF4-FFF2-40B4-BE49-F238E27FC236}">
                <a16:creationId xmlns:a16="http://schemas.microsoft.com/office/drawing/2014/main" id="{84D428E5-862B-4F8C-A123-2941F113C90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808969" name="Rectangle 9">
            <a:extLst>
              <a:ext uri="{FF2B5EF4-FFF2-40B4-BE49-F238E27FC236}">
                <a16:creationId xmlns:a16="http://schemas.microsoft.com/office/drawing/2014/main" id="{B64BC412-2F58-430F-9A87-77811EE4E9D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808970" name="Rectangle 10">
            <a:extLst>
              <a:ext uri="{FF2B5EF4-FFF2-40B4-BE49-F238E27FC236}">
                <a16:creationId xmlns:a16="http://schemas.microsoft.com/office/drawing/2014/main" id="{6A07CB2F-5680-41FC-AD98-795F56411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447800"/>
            <a:ext cx="8839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8971" name="Rectangle 11">
            <a:extLst>
              <a:ext uri="{FF2B5EF4-FFF2-40B4-BE49-F238E27FC236}">
                <a16:creationId xmlns:a16="http://schemas.microsoft.com/office/drawing/2014/main" id="{C41FA005-067B-4732-B6CC-657855BA8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447800"/>
            <a:ext cx="8534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400" dirty="0"/>
              <a:t>The period of a signal is 100 </a:t>
            </a:r>
            <a:r>
              <a:rPr lang="en-US" altLang="en-US" sz="2400" dirty="0" err="1"/>
              <a:t>ms.</a:t>
            </a:r>
            <a:r>
              <a:rPr lang="en-US" altLang="en-US" sz="2400" dirty="0"/>
              <a:t> What is its frequency in kilohertz?</a:t>
            </a:r>
          </a:p>
        </p:txBody>
      </p:sp>
      <p:sp>
        <p:nvSpPr>
          <p:cNvPr id="808972" name="Text Box 12">
            <a:extLst>
              <a:ext uri="{FF2B5EF4-FFF2-40B4-BE49-F238E27FC236}">
                <a16:creationId xmlns:a16="http://schemas.microsoft.com/office/drawing/2014/main" id="{3B4AC05D-AECF-4345-9F57-455B50FED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182564"/>
            <a:ext cx="159588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olidFill>
                  <a:schemeClr val="hlink"/>
                </a:solidFill>
              </a:rPr>
              <a:t>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052BD2-414F-4066-BB26-F9FBD202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Analog and Digital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13067-056C-4CA0-9EE9-C0F5DDEA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>
            <a:extLst>
              <a:ext uri="{FF2B5EF4-FFF2-40B4-BE49-F238E27FC236}">
                <a16:creationId xmlns:a16="http://schemas.microsoft.com/office/drawing/2014/main" id="{BE4D70D0-EAF4-431D-A6B7-7F477D2CFB7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808963" name="Rectangle 3">
            <a:extLst>
              <a:ext uri="{FF2B5EF4-FFF2-40B4-BE49-F238E27FC236}">
                <a16:creationId xmlns:a16="http://schemas.microsoft.com/office/drawing/2014/main" id="{F1176867-9E00-4750-B01B-4AB92011428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grpSp>
        <p:nvGrpSpPr>
          <p:cNvPr id="808964" name="Group 4">
            <a:extLst>
              <a:ext uri="{FF2B5EF4-FFF2-40B4-BE49-F238E27FC236}">
                <a16:creationId xmlns:a16="http://schemas.microsoft.com/office/drawing/2014/main" id="{13AE33F8-D32E-499B-A521-BEAF6F3E86E9}"/>
              </a:ext>
            </a:extLst>
          </p:cNvPr>
          <p:cNvGrpSpPr>
            <a:grpSpLocks/>
          </p:cNvGrpSpPr>
          <p:nvPr/>
        </p:nvGrpSpPr>
        <p:grpSpPr bwMode="auto">
          <a:xfrm>
            <a:off x="2014539" y="773113"/>
            <a:ext cx="738187" cy="474662"/>
            <a:chOff x="309" y="487"/>
            <a:chExt cx="465" cy="299"/>
          </a:xfrm>
        </p:grpSpPr>
        <p:sp>
          <p:nvSpPr>
            <p:cNvPr id="808965" name="Rectangle 5">
              <a:extLst>
                <a:ext uri="{FF2B5EF4-FFF2-40B4-BE49-F238E27FC236}">
                  <a16:creationId xmlns:a16="http://schemas.microsoft.com/office/drawing/2014/main" id="{3F94210A-2912-4F1F-8D33-9EDDB2508DD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808966" name="Rectangle 6">
              <a:extLst>
                <a:ext uri="{FF2B5EF4-FFF2-40B4-BE49-F238E27FC236}">
                  <a16:creationId xmlns:a16="http://schemas.microsoft.com/office/drawing/2014/main" id="{9B16827E-339A-459A-811A-39A85F53BB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altLang="en-US" sz="2400">
                <a:latin typeface="Tahoma" panose="020B0604030504040204" pitchFamily="34" charset="0"/>
              </a:endParaRPr>
            </a:p>
          </p:txBody>
        </p:sp>
      </p:grpSp>
      <p:sp>
        <p:nvSpPr>
          <p:cNvPr id="808967" name="Rectangle 7">
            <a:extLst>
              <a:ext uri="{FF2B5EF4-FFF2-40B4-BE49-F238E27FC236}">
                <a16:creationId xmlns:a16="http://schemas.microsoft.com/office/drawing/2014/main" id="{01591665-4B99-428C-9D5C-969AAC32A2E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700089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808968" name="Rectangle 8">
            <a:extLst>
              <a:ext uri="{FF2B5EF4-FFF2-40B4-BE49-F238E27FC236}">
                <a16:creationId xmlns:a16="http://schemas.microsoft.com/office/drawing/2014/main" id="{84D428E5-862B-4F8C-A123-2941F113C90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808969" name="Rectangle 9">
            <a:extLst>
              <a:ext uri="{FF2B5EF4-FFF2-40B4-BE49-F238E27FC236}">
                <a16:creationId xmlns:a16="http://schemas.microsoft.com/office/drawing/2014/main" id="{B64BC412-2F58-430F-9A87-77811EE4E9D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808970" name="Rectangle 10">
            <a:extLst>
              <a:ext uri="{FF2B5EF4-FFF2-40B4-BE49-F238E27FC236}">
                <a16:creationId xmlns:a16="http://schemas.microsoft.com/office/drawing/2014/main" id="{6A07CB2F-5680-41FC-AD98-795F56411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447800"/>
            <a:ext cx="8839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8971" name="Rectangle 11">
            <a:extLst>
              <a:ext uri="{FF2B5EF4-FFF2-40B4-BE49-F238E27FC236}">
                <a16:creationId xmlns:a16="http://schemas.microsoft.com/office/drawing/2014/main" id="{C41FA005-067B-4732-B6CC-657855BA8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447800"/>
            <a:ext cx="8534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400" dirty="0"/>
              <a:t>The period of a signal is 100 </a:t>
            </a:r>
            <a:r>
              <a:rPr lang="en-US" altLang="en-US" sz="2400" dirty="0" err="1"/>
              <a:t>ms.</a:t>
            </a:r>
            <a:r>
              <a:rPr lang="en-US" altLang="en-US" sz="2400" dirty="0"/>
              <a:t> What is its frequency in kilohertz?</a:t>
            </a:r>
          </a:p>
        </p:txBody>
      </p:sp>
      <p:sp>
        <p:nvSpPr>
          <p:cNvPr id="808972" name="Text Box 12">
            <a:extLst>
              <a:ext uri="{FF2B5EF4-FFF2-40B4-BE49-F238E27FC236}">
                <a16:creationId xmlns:a16="http://schemas.microsoft.com/office/drawing/2014/main" id="{3B4AC05D-AECF-4345-9F57-455B50FED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182564"/>
            <a:ext cx="159588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olidFill>
                  <a:schemeClr val="hlink"/>
                </a:solidFill>
              </a:rPr>
              <a:t>Example</a:t>
            </a:r>
          </a:p>
        </p:txBody>
      </p:sp>
      <p:sp>
        <p:nvSpPr>
          <p:cNvPr id="808975" name="Rectangle 15">
            <a:extLst>
              <a:ext uri="{FF2B5EF4-FFF2-40B4-BE49-F238E27FC236}">
                <a16:creationId xmlns:a16="http://schemas.microsoft.com/office/drawing/2014/main" id="{EA59A347-F06E-4D1A-B9C9-5F7B10808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667000"/>
            <a:ext cx="85344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altLang="en-US"/>
              <a:t>First we change 100 ms to seconds, and then we calculate the frequency from the period (1 Hz = 10</a:t>
            </a:r>
            <a:r>
              <a:rPr lang="en-US" altLang="en-US" baseline="30000"/>
              <a:t>−3</a:t>
            </a:r>
            <a:r>
              <a:rPr lang="en-US" altLang="en-US"/>
              <a:t> kHz).</a:t>
            </a:r>
          </a:p>
        </p:txBody>
      </p:sp>
      <p:pic>
        <p:nvPicPr>
          <p:cNvPr id="808976" name="Picture 16">
            <a:extLst>
              <a:ext uri="{FF2B5EF4-FFF2-40B4-BE49-F238E27FC236}">
                <a16:creationId xmlns:a16="http://schemas.microsoft.com/office/drawing/2014/main" id="{CE023BE2-5D70-45F0-A1EF-9E41C12A3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576" y="4778376"/>
            <a:ext cx="6291263" cy="1241425"/>
          </a:xfrm>
          <a:prstGeom prst="rect">
            <a:avLst/>
          </a:prstGeom>
          <a:noFill/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5BBBFE-1C55-470D-965A-A7C35D333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Analog and Digital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D2029-3BC8-429F-A39C-9F722FFB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66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>
            <a:extLst>
              <a:ext uri="{FF2B5EF4-FFF2-40B4-BE49-F238E27FC236}">
                <a16:creationId xmlns:a16="http://schemas.microsoft.com/office/drawing/2014/main" id="{FE7145D0-C6C3-494E-949E-491A037B32C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722947" name="Rectangle 3">
            <a:extLst>
              <a:ext uri="{FF2B5EF4-FFF2-40B4-BE49-F238E27FC236}">
                <a16:creationId xmlns:a16="http://schemas.microsoft.com/office/drawing/2014/main" id="{789FF5F8-8288-4C98-A908-5ED1FAFF182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722948" name="Rectangle 4">
            <a:extLst>
              <a:ext uri="{FF2B5EF4-FFF2-40B4-BE49-F238E27FC236}">
                <a16:creationId xmlns:a16="http://schemas.microsoft.com/office/drawing/2014/main" id="{12C94991-FAFC-4E6C-98B1-E1DE47FD40A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722949" name="Rectangle 5">
            <a:extLst>
              <a:ext uri="{FF2B5EF4-FFF2-40B4-BE49-F238E27FC236}">
                <a16:creationId xmlns:a16="http://schemas.microsoft.com/office/drawing/2014/main" id="{E3CFA79A-B064-4BDA-8FA9-D7A8DEFCDA4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722950" name="Rectangle 6">
            <a:extLst>
              <a:ext uri="{FF2B5EF4-FFF2-40B4-BE49-F238E27FC236}">
                <a16:creationId xmlns:a16="http://schemas.microsoft.com/office/drawing/2014/main" id="{7DA33A97-A9F7-4FDA-B5F4-67435D41E52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722951" name="Rectangle 7">
            <a:extLst>
              <a:ext uri="{FF2B5EF4-FFF2-40B4-BE49-F238E27FC236}">
                <a16:creationId xmlns:a16="http://schemas.microsoft.com/office/drawing/2014/main" id="{DE3D4F8B-02ED-46B1-9BFB-A0DFF4F0302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722952" name="Rectangle 8">
            <a:extLst>
              <a:ext uri="{FF2B5EF4-FFF2-40B4-BE49-F238E27FC236}">
                <a16:creationId xmlns:a16="http://schemas.microsoft.com/office/drawing/2014/main" id="{1D753654-9838-407A-88C6-8D78B3C2A9E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722953" name="Line 9">
            <a:extLst>
              <a:ext uri="{FF2B5EF4-FFF2-40B4-BE49-F238E27FC236}">
                <a16:creationId xmlns:a16="http://schemas.microsoft.com/office/drawing/2014/main" id="{B9E37194-E17B-4E23-896A-3D5FC4E689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971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954" name="Line 10">
            <a:extLst>
              <a:ext uri="{FF2B5EF4-FFF2-40B4-BE49-F238E27FC236}">
                <a16:creationId xmlns:a16="http://schemas.microsoft.com/office/drawing/2014/main" id="{2B144A19-4067-4A54-92A8-A2E67874B4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2788" y="4191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955" name="Rectangle 11">
            <a:extLst>
              <a:ext uri="{FF2B5EF4-FFF2-40B4-BE49-F238E27FC236}">
                <a16:creationId xmlns:a16="http://schemas.microsoft.com/office/drawing/2014/main" id="{8801405B-A056-4B48-8DB6-3AE420195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30638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>
                <a:latin typeface="Arial" panose="020B0604020202020204" pitchFamily="34" charset="0"/>
              </a:rPr>
              <a:t>Phase describes the position of the waveform  relative to time 0.</a:t>
            </a:r>
          </a:p>
        </p:txBody>
      </p:sp>
      <p:grpSp>
        <p:nvGrpSpPr>
          <p:cNvPr id="722956" name="Group 12">
            <a:extLst>
              <a:ext uri="{FF2B5EF4-FFF2-40B4-BE49-F238E27FC236}">
                <a16:creationId xmlns:a16="http://schemas.microsoft.com/office/drawing/2014/main" id="{65B307A1-DBD0-4A9C-8347-8F43354B1BDC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286000"/>
            <a:ext cx="1143000" cy="566738"/>
            <a:chOff x="1200" y="1248"/>
            <a:chExt cx="720" cy="357"/>
          </a:xfrm>
        </p:grpSpPr>
        <p:pic>
          <p:nvPicPr>
            <p:cNvPr id="722957" name="Picture 13">
              <a:extLst>
                <a:ext uri="{FF2B5EF4-FFF2-40B4-BE49-F238E27FC236}">
                  <a16:creationId xmlns:a16="http://schemas.microsoft.com/office/drawing/2014/main" id="{C024A203-88E0-4409-8B6E-CE80F3D156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2958" name="Text Box 14">
              <a:extLst>
                <a:ext uri="{FF2B5EF4-FFF2-40B4-BE49-F238E27FC236}">
                  <a16:creationId xmlns:a16="http://schemas.microsoft.com/office/drawing/2014/main" id="{D52C512A-5A5B-43E3-A6B4-10D3E0FA19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chemeClr val="hlink"/>
                  </a:solidFill>
                </a:rPr>
                <a:t>Note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2A922A-3A56-4E43-9554-692C3A2D4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Analog and Digital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3321D-C533-444D-945A-3DC7807A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Line 2">
            <a:extLst>
              <a:ext uri="{FF2B5EF4-FFF2-40B4-BE49-F238E27FC236}">
                <a16:creationId xmlns:a16="http://schemas.microsoft.com/office/drawing/2014/main" id="{C3D5434C-7FA8-4331-B8B4-DFC8A1CB2F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1987" name="Line 3">
            <a:extLst>
              <a:ext uri="{FF2B5EF4-FFF2-40B4-BE49-F238E27FC236}">
                <a16:creationId xmlns:a16="http://schemas.microsoft.com/office/drawing/2014/main" id="{548DFC32-CA39-4499-B9A4-EF80FD2340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1988" name="Text Box 4">
            <a:extLst>
              <a:ext uri="{FF2B5EF4-FFF2-40B4-BE49-F238E27FC236}">
                <a16:creationId xmlns:a16="http://schemas.microsoft.com/office/drawing/2014/main" id="{3DD83923-BE45-4156-BCE3-347E896A4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52400"/>
            <a:ext cx="738349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chemeClr val="folHlink"/>
                </a:solidFill>
              </a:rPr>
              <a:t>Figure  </a:t>
            </a:r>
            <a:r>
              <a:rPr lang="en-US" altLang="en-US" sz="2000" dirty="0"/>
              <a:t>Three sine waves with the same amplitude and frequency,</a:t>
            </a:r>
            <a:br>
              <a:rPr lang="en-US" altLang="en-US" sz="2000" dirty="0"/>
            </a:br>
            <a:r>
              <a:rPr lang="en-US" altLang="en-US" sz="2000" dirty="0"/>
              <a:t>                        but different phases</a:t>
            </a:r>
          </a:p>
        </p:txBody>
      </p:sp>
      <p:sp>
        <p:nvSpPr>
          <p:cNvPr id="681989" name="Line 5">
            <a:extLst>
              <a:ext uri="{FF2B5EF4-FFF2-40B4-BE49-F238E27FC236}">
                <a16:creationId xmlns:a16="http://schemas.microsoft.com/office/drawing/2014/main" id="{176C52A2-EBCC-4B71-8AF8-05A75CA74C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81990" name="Picture 6">
            <a:extLst>
              <a:ext uri="{FF2B5EF4-FFF2-40B4-BE49-F238E27FC236}">
                <a16:creationId xmlns:a16="http://schemas.microsoft.com/office/drawing/2014/main" id="{F03685F5-CA56-4540-BAFC-0C9510C42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143000"/>
            <a:ext cx="5110163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519D1F-2A02-426F-9AF9-2FA4FAFB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Analog and Digital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59FAC-88FD-4024-8156-08C15D6D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>
            <a:extLst>
              <a:ext uri="{FF2B5EF4-FFF2-40B4-BE49-F238E27FC236}">
                <a16:creationId xmlns:a16="http://schemas.microsoft.com/office/drawing/2014/main" id="{983163A8-8123-4EDE-BE49-00769F4D6D6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714755" name="Rectangle 3">
            <a:extLst>
              <a:ext uri="{FF2B5EF4-FFF2-40B4-BE49-F238E27FC236}">
                <a16:creationId xmlns:a16="http://schemas.microsoft.com/office/drawing/2014/main" id="{0C4E2B6D-4BB1-498E-8846-8F805786336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714756" name="Rectangle 4">
            <a:extLst>
              <a:ext uri="{FF2B5EF4-FFF2-40B4-BE49-F238E27FC236}">
                <a16:creationId xmlns:a16="http://schemas.microsoft.com/office/drawing/2014/main" id="{474BA18B-FE27-41F8-9A10-A557E83BD12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714757" name="Rectangle 5">
            <a:extLst>
              <a:ext uri="{FF2B5EF4-FFF2-40B4-BE49-F238E27FC236}">
                <a16:creationId xmlns:a16="http://schemas.microsoft.com/office/drawing/2014/main" id="{70986D8D-4641-4F53-A274-F25FA24241E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714758" name="Rectangle 6">
            <a:extLst>
              <a:ext uri="{FF2B5EF4-FFF2-40B4-BE49-F238E27FC236}">
                <a16:creationId xmlns:a16="http://schemas.microsoft.com/office/drawing/2014/main" id="{B612C9E4-DAB8-4CC1-B20B-D71DA4CEFAD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714759" name="Rectangle 7">
            <a:extLst>
              <a:ext uri="{FF2B5EF4-FFF2-40B4-BE49-F238E27FC236}">
                <a16:creationId xmlns:a16="http://schemas.microsoft.com/office/drawing/2014/main" id="{6A0A3475-505A-455E-9DD0-C93F36CF26F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714760" name="Rectangle 8">
            <a:extLst>
              <a:ext uri="{FF2B5EF4-FFF2-40B4-BE49-F238E27FC236}">
                <a16:creationId xmlns:a16="http://schemas.microsoft.com/office/drawing/2014/main" id="{1271C2C4-F800-4E2D-86E6-15B617BB4E1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714761" name="Line 9">
            <a:extLst>
              <a:ext uri="{FF2B5EF4-FFF2-40B4-BE49-F238E27FC236}">
                <a16:creationId xmlns:a16="http://schemas.microsoft.com/office/drawing/2014/main" id="{699ED157-3B1D-4163-8414-A2570903CF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048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4762" name="Line 10">
            <a:extLst>
              <a:ext uri="{FF2B5EF4-FFF2-40B4-BE49-F238E27FC236}">
                <a16:creationId xmlns:a16="http://schemas.microsoft.com/office/drawing/2014/main" id="{735997C2-586B-44BD-B4B2-BF6A6CD9C9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2788" y="4267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4763" name="Rectangle 11">
            <a:extLst>
              <a:ext uri="{FF2B5EF4-FFF2-40B4-BE49-F238E27FC236}">
                <a16:creationId xmlns:a16="http://schemas.microsoft.com/office/drawing/2014/main" id="{42E9C8B7-AAF0-4585-A296-D2241761C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3124200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>
                <a:latin typeface="Arial" panose="020B0604020202020204" pitchFamily="34" charset="0"/>
              </a:rPr>
              <a:t>To be transmitted, data must be transformed to electromagnetic signals.</a:t>
            </a:r>
          </a:p>
        </p:txBody>
      </p:sp>
      <p:grpSp>
        <p:nvGrpSpPr>
          <p:cNvPr id="714764" name="Group 12">
            <a:extLst>
              <a:ext uri="{FF2B5EF4-FFF2-40B4-BE49-F238E27FC236}">
                <a16:creationId xmlns:a16="http://schemas.microsoft.com/office/drawing/2014/main" id="{6BA59238-78CC-40CB-AB7A-6F3D6B734DE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362200"/>
            <a:ext cx="1143000" cy="566738"/>
            <a:chOff x="1200" y="1248"/>
            <a:chExt cx="720" cy="357"/>
          </a:xfrm>
        </p:grpSpPr>
        <p:pic>
          <p:nvPicPr>
            <p:cNvPr id="714765" name="Picture 13">
              <a:extLst>
                <a:ext uri="{FF2B5EF4-FFF2-40B4-BE49-F238E27FC236}">
                  <a16:creationId xmlns:a16="http://schemas.microsoft.com/office/drawing/2014/main" id="{CB51A260-0C15-4048-B02E-63A5E722A1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4766" name="Text Box 14">
              <a:extLst>
                <a:ext uri="{FF2B5EF4-FFF2-40B4-BE49-F238E27FC236}">
                  <a16:creationId xmlns:a16="http://schemas.microsoft.com/office/drawing/2014/main" id="{03EC73E5-3CCE-4E87-8176-95D799E27D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4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chemeClr val="hlink"/>
                  </a:solidFill>
                </a:rPr>
                <a:t>Note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AB45C-958C-46D7-8428-1F36D79C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Analog and Digital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46348-AACC-458A-BFE0-62D9F969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>
            <a:extLst>
              <a:ext uri="{FF2B5EF4-FFF2-40B4-BE49-F238E27FC236}">
                <a16:creationId xmlns:a16="http://schemas.microsoft.com/office/drawing/2014/main" id="{05312D84-05D5-4922-8E3A-3C47F3D179D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809987" name="Rectangle 3">
            <a:extLst>
              <a:ext uri="{FF2B5EF4-FFF2-40B4-BE49-F238E27FC236}">
                <a16:creationId xmlns:a16="http://schemas.microsoft.com/office/drawing/2014/main" id="{1315B923-0209-49C6-A5A4-83139579628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grpSp>
        <p:nvGrpSpPr>
          <p:cNvPr id="809988" name="Group 4">
            <a:extLst>
              <a:ext uri="{FF2B5EF4-FFF2-40B4-BE49-F238E27FC236}">
                <a16:creationId xmlns:a16="http://schemas.microsoft.com/office/drawing/2014/main" id="{BD43CFAA-B815-44AD-93B1-326210B19E17}"/>
              </a:ext>
            </a:extLst>
          </p:cNvPr>
          <p:cNvGrpSpPr>
            <a:grpSpLocks/>
          </p:cNvGrpSpPr>
          <p:nvPr/>
        </p:nvGrpSpPr>
        <p:grpSpPr bwMode="auto">
          <a:xfrm>
            <a:off x="2014539" y="773113"/>
            <a:ext cx="738187" cy="474662"/>
            <a:chOff x="309" y="487"/>
            <a:chExt cx="465" cy="299"/>
          </a:xfrm>
        </p:grpSpPr>
        <p:sp>
          <p:nvSpPr>
            <p:cNvPr id="809989" name="Rectangle 5">
              <a:extLst>
                <a:ext uri="{FF2B5EF4-FFF2-40B4-BE49-F238E27FC236}">
                  <a16:creationId xmlns:a16="http://schemas.microsoft.com/office/drawing/2014/main" id="{C1FFDDBB-C6CB-4377-8587-51E807C798DD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809990" name="Rectangle 6">
              <a:extLst>
                <a:ext uri="{FF2B5EF4-FFF2-40B4-BE49-F238E27FC236}">
                  <a16:creationId xmlns:a16="http://schemas.microsoft.com/office/drawing/2014/main" id="{ADA47705-59CA-49C1-A61D-8521CBDAEC5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altLang="en-US" sz="2400">
                <a:latin typeface="Tahoma" panose="020B0604030504040204" pitchFamily="34" charset="0"/>
              </a:endParaRPr>
            </a:p>
          </p:txBody>
        </p:sp>
      </p:grpSp>
      <p:sp>
        <p:nvSpPr>
          <p:cNvPr id="809991" name="Rectangle 7">
            <a:extLst>
              <a:ext uri="{FF2B5EF4-FFF2-40B4-BE49-F238E27FC236}">
                <a16:creationId xmlns:a16="http://schemas.microsoft.com/office/drawing/2014/main" id="{6FB794BB-F5C3-4B96-AA30-4BFA5759B7A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700089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809992" name="Rectangle 8">
            <a:extLst>
              <a:ext uri="{FF2B5EF4-FFF2-40B4-BE49-F238E27FC236}">
                <a16:creationId xmlns:a16="http://schemas.microsoft.com/office/drawing/2014/main" id="{37D99604-413D-439A-A7F4-8ABB208F46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809993" name="Rectangle 9">
            <a:extLst>
              <a:ext uri="{FF2B5EF4-FFF2-40B4-BE49-F238E27FC236}">
                <a16:creationId xmlns:a16="http://schemas.microsoft.com/office/drawing/2014/main" id="{FF1E4276-6891-4BAC-A047-0CE4FF9FCB0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809994" name="Rectangle 10">
            <a:extLst>
              <a:ext uri="{FF2B5EF4-FFF2-40B4-BE49-F238E27FC236}">
                <a16:creationId xmlns:a16="http://schemas.microsoft.com/office/drawing/2014/main" id="{4B73BD58-1EC2-4ADC-951C-3A14529B0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447800"/>
            <a:ext cx="8839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995" name="Rectangle 11">
            <a:extLst>
              <a:ext uri="{FF2B5EF4-FFF2-40B4-BE49-F238E27FC236}">
                <a16:creationId xmlns:a16="http://schemas.microsoft.com/office/drawing/2014/main" id="{0A514CB4-524F-4C3A-8408-ABF6CAF56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447801"/>
            <a:ext cx="90982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sz="2400" dirty="0"/>
              <a:t>A sine wave is offset 1/6 cycle with respect to time 0. What is its phase in degrees and radians?</a:t>
            </a:r>
          </a:p>
        </p:txBody>
      </p:sp>
      <p:sp>
        <p:nvSpPr>
          <p:cNvPr id="809996" name="Text Box 12">
            <a:extLst>
              <a:ext uri="{FF2B5EF4-FFF2-40B4-BE49-F238E27FC236}">
                <a16:creationId xmlns:a16="http://schemas.microsoft.com/office/drawing/2014/main" id="{E457688C-4086-4724-AC94-FA256FC46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182564"/>
            <a:ext cx="16888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olidFill>
                  <a:schemeClr val="hlink"/>
                </a:solidFill>
              </a:rPr>
              <a:t>Example </a:t>
            </a:r>
          </a:p>
        </p:txBody>
      </p:sp>
      <p:sp>
        <p:nvSpPr>
          <p:cNvPr id="809998" name="Rectangle 14">
            <a:extLst>
              <a:ext uri="{FF2B5EF4-FFF2-40B4-BE49-F238E27FC236}">
                <a16:creationId xmlns:a16="http://schemas.microsoft.com/office/drawing/2014/main" id="{723AD4F7-381E-4397-A1EB-A2E29419E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971801"/>
            <a:ext cx="8534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altLang="en-US"/>
              <a:t>We know that 1 complete cycle is 360°. Therefore, 1/6 cycle 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2F420-47E4-4795-A53E-904EEF74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Analog and Digital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BF572-83D2-4DAF-9A2D-6CDB563C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88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>
            <a:extLst>
              <a:ext uri="{FF2B5EF4-FFF2-40B4-BE49-F238E27FC236}">
                <a16:creationId xmlns:a16="http://schemas.microsoft.com/office/drawing/2014/main" id="{05312D84-05D5-4922-8E3A-3C47F3D179D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809987" name="Rectangle 3">
            <a:extLst>
              <a:ext uri="{FF2B5EF4-FFF2-40B4-BE49-F238E27FC236}">
                <a16:creationId xmlns:a16="http://schemas.microsoft.com/office/drawing/2014/main" id="{1315B923-0209-49C6-A5A4-83139579628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grpSp>
        <p:nvGrpSpPr>
          <p:cNvPr id="809988" name="Group 4">
            <a:extLst>
              <a:ext uri="{FF2B5EF4-FFF2-40B4-BE49-F238E27FC236}">
                <a16:creationId xmlns:a16="http://schemas.microsoft.com/office/drawing/2014/main" id="{BD43CFAA-B815-44AD-93B1-326210B19E17}"/>
              </a:ext>
            </a:extLst>
          </p:cNvPr>
          <p:cNvGrpSpPr>
            <a:grpSpLocks/>
          </p:cNvGrpSpPr>
          <p:nvPr/>
        </p:nvGrpSpPr>
        <p:grpSpPr bwMode="auto">
          <a:xfrm>
            <a:off x="2014539" y="773113"/>
            <a:ext cx="738187" cy="474662"/>
            <a:chOff x="309" y="487"/>
            <a:chExt cx="465" cy="299"/>
          </a:xfrm>
        </p:grpSpPr>
        <p:sp>
          <p:nvSpPr>
            <p:cNvPr id="809989" name="Rectangle 5">
              <a:extLst>
                <a:ext uri="{FF2B5EF4-FFF2-40B4-BE49-F238E27FC236}">
                  <a16:creationId xmlns:a16="http://schemas.microsoft.com/office/drawing/2014/main" id="{C1FFDDBB-C6CB-4377-8587-51E807C798DD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809990" name="Rectangle 6">
              <a:extLst>
                <a:ext uri="{FF2B5EF4-FFF2-40B4-BE49-F238E27FC236}">
                  <a16:creationId xmlns:a16="http://schemas.microsoft.com/office/drawing/2014/main" id="{ADA47705-59CA-49C1-A61D-8521CBDAEC5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altLang="en-US" sz="2400">
                <a:latin typeface="Tahoma" panose="020B0604030504040204" pitchFamily="34" charset="0"/>
              </a:endParaRPr>
            </a:p>
          </p:txBody>
        </p:sp>
      </p:grpSp>
      <p:sp>
        <p:nvSpPr>
          <p:cNvPr id="809991" name="Rectangle 7">
            <a:extLst>
              <a:ext uri="{FF2B5EF4-FFF2-40B4-BE49-F238E27FC236}">
                <a16:creationId xmlns:a16="http://schemas.microsoft.com/office/drawing/2014/main" id="{6FB794BB-F5C3-4B96-AA30-4BFA5759B7A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700089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809992" name="Rectangle 8">
            <a:extLst>
              <a:ext uri="{FF2B5EF4-FFF2-40B4-BE49-F238E27FC236}">
                <a16:creationId xmlns:a16="http://schemas.microsoft.com/office/drawing/2014/main" id="{37D99604-413D-439A-A7F4-8ABB208F46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809993" name="Rectangle 9">
            <a:extLst>
              <a:ext uri="{FF2B5EF4-FFF2-40B4-BE49-F238E27FC236}">
                <a16:creationId xmlns:a16="http://schemas.microsoft.com/office/drawing/2014/main" id="{FF1E4276-6891-4BAC-A047-0CE4FF9FCB0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809994" name="Rectangle 10">
            <a:extLst>
              <a:ext uri="{FF2B5EF4-FFF2-40B4-BE49-F238E27FC236}">
                <a16:creationId xmlns:a16="http://schemas.microsoft.com/office/drawing/2014/main" id="{4B73BD58-1EC2-4ADC-951C-3A14529B0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447800"/>
            <a:ext cx="8839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995" name="Rectangle 11">
            <a:extLst>
              <a:ext uri="{FF2B5EF4-FFF2-40B4-BE49-F238E27FC236}">
                <a16:creationId xmlns:a16="http://schemas.microsoft.com/office/drawing/2014/main" id="{0A514CB4-524F-4C3A-8408-ABF6CAF56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447801"/>
            <a:ext cx="9017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sz="2400" dirty="0"/>
              <a:t>A sine wave is offset 1/6 cycle with respect to time 0. What is its phase in degrees and radians?</a:t>
            </a:r>
          </a:p>
        </p:txBody>
      </p:sp>
      <p:sp>
        <p:nvSpPr>
          <p:cNvPr id="809996" name="Text Box 12">
            <a:extLst>
              <a:ext uri="{FF2B5EF4-FFF2-40B4-BE49-F238E27FC236}">
                <a16:creationId xmlns:a16="http://schemas.microsoft.com/office/drawing/2014/main" id="{E457688C-4086-4724-AC94-FA256FC46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182564"/>
            <a:ext cx="16888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>
                <a:solidFill>
                  <a:schemeClr val="hlink"/>
                </a:solidFill>
              </a:rPr>
              <a:t>Example </a:t>
            </a:r>
          </a:p>
        </p:txBody>
      </p:sp>
      <p:sp>
        <p:nvSpPr>
          <p:cNvPr id="809998" name="Rectangle 14">
            <a:extLst>
              <a:ext uri="{FF2B5EF4-FFF2-40B4-BE49-F238E27FC236}">
                <a16:creationId xmlns:a16="http://schemas.microsoft.com/office/drawing/2014/main" id="{723AD4F7-381E-4397-A1EB-A2E29419E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971801"/>
            <a:ext cx="8534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altLang="en-US"/>
              <a:t>We know that 1 complete cycle is 360°. Therefore, 1/6 cycle is</a:t>
            </a:r>
          </a:p>
        </p:txBody>
      </p:sp>
      <p:pic>
        <p:nvPicPr>
          <p:cNvPr id="809999" name="Picture 15">
            <a:extLst>
              <a:ext uri="{FF2B5EF4-FFF2-40B4-BE49-F238E27FC236}">
                <a16:creationId xmlns:a16="http://schemas.microsoft.com/office/drawing/2014/main" id="{147385F0-B694-4538-BD4D-2049A401D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475" y="4560888"/>
            <a:ext cx="5607050" cy="620712"/>
          </a:xfrm>
          <a:prstGeom prst="rect">
            <a:avLst/>
          </a:prstGeom>
          <a:solidFill>
            <a:srgbClr val="3366FF"/>
          </a:solidFill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5C699C-4ED7-485A-9901-8057254E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Analog and Digital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B0EE3-03A7-4757-8CD9-23F92526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EE81-4B51-4DE1-96CA-488B7B4F2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25010"/>
            <a:ext cx="10058400" cy="1450757"/>
          </a:xfrm>
        </p:spPr>
        <p:txBody>
          <a:bodyPr/>
          <a:lstStyle/>
          <a:p>
            <a:r>
              <a:rPr lang="en-US" altLang="en-US" dirty="0"/>
              <a:t>ANALOG AND DIGITAL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2DF29-073F-4F6B-89F5-CE015D239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The term analog data refers to information that is continuous.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The term digital data refers to information that has discrete states.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Analog data take on continuous values.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400" dirty="0"/>
              <a:t>Digital data take on discrete values.</a:t>
            </a:r>
          </a:p>
          <a:p>
            <a:pPr algn="just"/>
            <a:endParaRPr lang="en-US" sz="2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488B7-6736-485D-92C0-BC551527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Analog and Digital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87253-A216-43A5-B6EB-7267FEBD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6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>
            <a:extLst>
              <a:ext uri="{FF2B5EF4-FFF2-40B4-BE49-F238E27FC236}">
                <a16:creationId xmlns:a16="http://schemas.microsoft.com/office/drawing/2014/main" id="{6B093389-4D05-453C-9E60-DFF8D04431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996355" name="Rectangle 3">
            <a:extLst>
              <a:ext uri="{FF2B5EF4-FFF2-40B4-BE49-F238E27FC236}">
                <a16:creationId xmlns:a16="http://schemas.microsoft.com/office/drawing/2014/main" id="{059D9C6E-887A-4484-A303-ABDDE4A857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996356" name="Rectangle 4">
            <a:extLst>
              <a:ext uri="{FF2B5EF4-FFF2-40B4-BE49-F238E27FC236}">
                <a16:creationId xmlns:a16="http://schemas.microsoft.com/office/drawing/2014/main" id="{8CA21DD4-CB87-4504-ABFC-3ADC8755AF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996357" name="Rectangle 5">
            <a:extLst>
              <a:ext uri="{FF2B5EF4-FFF2-40B4-BE49-F238E27FC236}">
                <a16:creationId xmlns:a16="http://schemas.microsoft.com/office/drawing/2014/main" id="{80AE4C75-DB11-4800-9C9F-FFD154FC082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996358" name="Rectangle 6">
            <a:extLst>
              <a:ext uri="{FF2B5EF4-FFF2-40B4-BE49-F238E27FC236}">
                <a16:creationId xmlns:a16="http://schemas.microsoft.com/office/drawing/2014/main" id="{D022FC33-3641-4206-8A9B-88B6F665D64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996359" name="Rectangle 7">
            <a:extLst>
              <a:ext uri="{FF2B5EF4-FFF2-40B4-BE49-F238E27FC236}">
                <a16:creationId xmlns:a16="http://schemas.microsoft.com/office/drawing/2014/main" id="{ACB8D13B-5FFB-4931-9B61-80749D89B585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996360" name="Rectangle 8">
            <a:extLst>
              <a:ext uri="{FF2B5EF4-FFF2-40B4-BE49-F238E27FC236}">
                <a16:creationId xmlns:a16="http://schemas.microsoft.com/office/drawing/2014/main" id="{A39C63CC-A800-48B0-BF8C-B59427965C6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996368" name="Text Box 16">
            <a:extLst>
              <a:ext uri="{FF2B5EF4-FFF2-40B4-BE49-F238E27FC236}">
                <a16:creationId xmlns:a16="http://schemas.microsoft.com/office/drawing/2014/main" id="{705F97A6-C962-4235-B9B5-F9E59B379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3360" y="639500"/>
            <a:ext cx="52578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 sz="3200"/>
          </a:p>
        </p:txBody>
      </p:sp>
      <p:sp>
        <p:nvSpPr>
          <p:cNvPr id="996370" name="Rectangle 18">
            <a:extLst>
              <a:ext uri="{FF2B5EF4-FFF2-40B4-BE49-F238E27FC236}">
                <a16:creationId xmlns:a16="http://schemas.microsoft.com/office/drawing/2014/main" id="{20D27F0C-8CFC-4BDC-8459-2702B0BB85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9960" y="818624"/>
            <a:ext cx="6324600" cy="914400"/>
          </a:xfrm>
          <a:noFill/>
          <a:ln/>
        </p:spPr>
        <p:txBody>
          <a:bodyPr/>
          <a:lstStyle/>
          <a:p>
            <a:r>
              <a:rPr lang="en-US" altLang="en-US" dirty="0"/>
              <a:t>Analog and Digital Data</a:t>
            </a:r>
          </a:p>
        </p:txBody>
      </p:sp>
      <p:sp>
        <p:nvSpPr>
          <p:cNvPr id="996371" name="Rectangle 19">
            <a:extLst>
              <a:ext uri="{FF2B5EF4-FFF2-40B4-BE49-F238E27FC236}">
                <a16:creationId xmlns:a16="http://schemas.microsoft.com/office/drawing/2014/main" id="{EF410DFC-7727-491B-98E5-4C094B48F8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0926" y="2584171"/>
            <a:ext cx="10058400" cy="4023360"/>
          </a:xfrm>
          <a:noFill/>
          <a:ln/>
        </p:spPr>
        <p:txBody>
          <a:bodyPr>
            <a:norm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800" dirty="0"/>
              <a:t>Data can be analog or digital. </a:t>
            </a:r>
          </a:p>
          <a:p>
            <a:pPr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800" dirty="0"/>
              <a:t>Analog data are continuous and take continuous values.</a:t>
            </a:r>
          </a:p>
          <a:p>
            <a:pPr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800" dirty="0"/>
              <a:t>Digital data have discrete states and take discrete values.</a:t>
            </a:r>
            <a:endParaRPr lang="en-US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79E134-AE2C-4201-AF85-D76731DB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Analog and Digital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3F06A-E531-4206-9322-8AC9DC60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>
            <a:extLst>
              <a:ext uri="{FF2B5EF4-FFF2-40B4-BE49-F238E27FC236}">
                <a16:creationId xmlns:a16="http://schemas.microsoft.com/office/drawing/2014/main" id="{BE047481-015E-4F6A-BECE-6E536E0E4DC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715779" name="Rectangle 3">
            <a:extLst>
              <a:ext uri="{FF2B5EF4-FFF2-40B4-BE49-F238E27FC236}">
                <a16:creationId xmlns:a16="http://schemas.microsoft.com/office/drawing/2014/main" id="{77CFDB7A-5628-4430-B285-5362C444AAC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715780" name="Rectangle 4">
            <a:extLst>
              <a:ext uri="{FF2B5EF4-FFF2-40B4-BE49-F238E27FC236}">
                <a16:creationId xmlns:a16="http://schemas.microsoft.com/office/drawing/2014/main" id="{AE0CB301-4129-47FA-817C-C18DF3E97DF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715781" name="Rectangle 5">
            <a:extLst>
              <a:ext uri="{FF2B5EF4-FFF2-40B4-BE49-F238E27FC236}">
                <a16:creationId xmlns:a16="http://schemas.microsoft.com/office/drawing/2014/main" id="{12410579-7A35-4289-97C3-5163B5E914C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715782" name="Rectangle 6">
            <a:extLst>
              <a:ext uri="{FF2B5EF4-FFF2-40B4-BE49-F238E27FC236}">
                <a16:creationId xmlns:a16="http://schemas.microsoft.com/office/drawing/2014/main" id="{A6A18D95-59F5-494F-9FEA-6F22CF32593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715783" name="Rectangle 7">
            <a:extLst>
              <a:ext uri="{FF2B5EF4-FFF2-40B4-BE49-F238E27FC236}">
                <a16:creationId xmlns:a16="http://schemas.microsoft.com/office/drawing/2014/main" id="{6C55BCA0-C71E-4928-AFE2-FA711A9C7385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715784" name="Rectangle 8">
            <a:extLst>
              <a:ext uri="{FF2B5EF4-FFF2-40B4-BE49-F238E27FC236}">
                <a16:creationId xmlns:a16="http://schemas.microsoft.com/office/drawing/2014/main" id="{72ECEC79-6153-4D9B-86BF-3A0E177F1C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715791" name="Rectangle 15">
            <a:extLst>
              <a:ext uri="{FF2B5EF4-FFF2-40B4-BE49-F238E27FC236}">
                <a16:creationId xmlns:a16="http://schemas.microsoft.com/office/drawing/2014/main" id="{D990270B-3F10-4A58-96C3-56A8588DC5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7280" y="1077914"/>
            <a:ext cx="7772400" cy="762000"/>
          </a:xfrm>
          <a:noFill/>
          <a:ln/>
        </p:spPr>
        <p:txBody>
          <a:bodyPr/>
          <a:lstStyle/>
          <a:p>
            <a:r>
              <a:rPr lang="en-US" altLang="en-US" dirty="0"/>
              <a:t>Analog and Digital Signals</a:t>
            </a:r>
          </a:p>
        </p:txBody>
      </p:sp>
      <p:sp>
        <p:nvSpPr>
          <p:cNvPr id="715792" name="Rectangle 16">
            <a:extLst>
              <a:ext uri="{FF2B5EF4-FFF2-40B4-BE49-F238E27FC236}">
                <a16:creationId xmlns:a16="http://schemas.microsoft.com/office/drawing/2014/main" id="{731EDDE8-C963-4CCA-8B3B-3D1C91DE88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6320" y="2618987"/>
            <a:ext cx="10058400" cy="4023360"/>
          </a:xfrm>
          <a:noFill/>
          <a:ln/>
        </p:spPr>
        <p:txBody>
          <a:bodyPr>
            <a:norm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800" dirty="0"/>
              <a:t>Signals can be analog or digital.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800" dirty="0"/>
              <a:t>Analog signals can have an infinite number of values in a range.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800" dirty="0"/>
              <a:t>Digital signals can have only a limited number of values.</a:t>
            </a:r>
          </a:p>
          <a:p>
            <a:endParaRPr lang="en-US" altLang="en-US" sz="2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D2167-72DA-4E88-B8C4-40AC6452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Analog and Digital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537EA-EA76-4BD7-96C7-B662C07C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Line 2">
            <a:extLst>
              <a:ext uri="{FF2B5EF4-FFF2-40B4-BE49-F238E27FC236}">
                <a16:creationId xmlns:a16="http://schemas.microsoft.com/office/drawing/2014/main" id="{11A8433E-49EE-4974-AE42-DEEAE09056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7891" name="Line 3">
            <a:extLst>
              <a:ext uri="{FF2B5EF4-FFF2-40B4-BE49-F238E27FC236}">
                <a16:creationId xmlns:a16="http://schemas.microsoft.com/office/drawing/2014/main" id="{505EAF8B-E26F-4E31-89C9-86616E422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7892" name="Text Box 4">
            <a:extLst>
              <a:ext uri="{FF2B5EF4-FFF2-40B4-BE49-F238E27FC236}">
                <a16:creationId xmlns:a16="http://schemas.microsoft.com/office/drawing/2014/main" id="{9F9C205E-B01C-4951-AABA-44A95E411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762001"/>
            <a:ext cx="43669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/>
              <a:t>Comparison of analog and digital signals</a:t>
            </a:r>
          </a:p>
        </p:txBody>
      </p:sp>
      <p:sp>
        <p:nvSpPr>
          <p:cNvPr id="677893" name="Line 5">
            <a:extLst>
              <a:ext uri="{FF2B5EF4-FFF2-40B4-BE49-F238E27FC236}">
                <a16:creationId xmlns:a16="http://schemas.microsoft.com/office/drawing/2014/main" id="{AD02071C-8386-4780-B34A-CC03CBDA2B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77894" name="Picture 6">
            <a:extLst>
              <a:ext uri="{FF2B5EF4-FFF2-40B4-BE49-F238E27FC236}">
                <a16:creationId xmlns:a16="http://schemas.microsoft.com/office/drawing/2014/main" id="{BCCBF397-D778-4D48-BFF2-9E0813BCC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50" y="2389188"/>
            <a:ext cx="8528050" cy="286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DBDF5-283D-43EB-A701-EBA49BD80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Analog and Digital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6D0DF-54DD-41A3-93F7-16C296F0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>
            <a:extLst>
              <a:ext uri="{FF2B5EF4-FFF2-40B4-BE49-F238E27FC236}">
                <a16:creationId xmlns:a16="http://schemas.microsoft.com/office/drawing/2014/main" id="{8E5356FD-8E2B-42B7-B402-720F6D08A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8382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99747" name="Text Box 3">
            <a:extLst>
              <a:ext uri="{FF2B5EF4-FFF2-40B4-BE49-F238E27FC236}">
                <a16:creationId xmlns:a16="http://schemas.microsoft.com/office/drawing/2014/main" id="{D00C4355-E68B-42F9-9C8A-8AE6F7A81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76200"/>
            <a:ext cx="62423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ANALOG SIGNALS CHARACTERISTICS</a:t>
            </a:r>
          </a:p>
        </p:txBody>
      </p:sp>
      <p:sp>
        <p:nvSpPr>
          <p:cNvPr id="799748" name="Text Box 4">
            <a:extLst>
              <a:ext uri="{FF2B5EF4-FFF2-40B4-BE49-F238E27FC236}">
                <a16:creationId xmlns:a16="http://schemas.microsoft.com/office/drawing/2014/main" id="{DB3AECE4-03F2-45F8-B2D0-FA4D41000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799749" name="Rectangle 5">
            <a:extLst>
              <a:ext uri="{FF2B5EF4-FFF2-40B4-BE49-F238E27FC236}">
                <a16:creationId xmlns:a16="http://schemas.microsoft.com/office/drawing/2014/main" id="{631254FC-F870-4AD8-9884-69465C26E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909475"/>
            <a:ext cx="902208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FF0000"/>
                </a:solidFill>
              </a:rPr>
              <a:t>periodic signal </a:t>
            </a:r>
            <a:r>
              <a:rPr lang="en-US" altLang="en-US" sz="2400" dirty="0"/>
              <a:t>completes a pattern within a measurable time frame, called a period, and repeats that pattern over subsequent identical periods. 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The completion of one full pattern is called a cycle. 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FF0000"/>
                </a:solidFill>
              </a:rPr>
              <a:t>nonperiodic signal </a:t>
            </a:r>
            <a:r>
              <a:rPr lang="en-US" altLang="en-US" sz="2400" dirty="0"/>
              <a:t>changes without exhibiting a pattern or cycle that repeats over time.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5F312A-5CA9-4153-B814-6BBB2EA4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Analog and Digital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8E898-22EC-49D3-B286-B1EEFFC0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Line 2">
            <a:extLst>
              <a:ext uri="{FF2B5EF4-FFF2-40B4-BE49-F238E27FC236}">
                <a16:creationId xmlns:a16="http://schemas.microsoft.com/office/drawing/2014/main" id="{D2EEB199-C7D4-470F-AFB8-F7E221FCFE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8915" name="Line 3">
            <a:extLst>
              <a:ext uri="{FF2B5EF4-FFF2-40B4-BE49-F238E27FC236}">
                <a16:creationId xmlns:a16="http://schemas.microsoft.com/office/drawing/2014/main" id="{BD01D267-AB8E-4D52-8E50-C1AEFFB35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8916" name="Text Box 4">
            <a:extLst>
              <a:ext uri="{FF2B5EF4-FFF2-40B4-BE49-F238E27FC236}">
                <a16:creationId xmlns:a16="http://schemas.microsoft.com/office/drawing/2014/main" id="{B1CE8941-3313-4EC1-B786-417315D19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762001"/>
            <a:ext cx="31325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/>
              <a:t>A sine wave(</a:t>
            </a:r>
            <a:r>
              <a:rPr lang="en-US" altLang="en-US" sz="2000" dirty="0">
                <a:solidFill>
                  <a:srgbClr val="FF0000"/>
                </a:solidFill>
              </a:rPr>
              <a:t>periodic signal )</a:t>
            </a:r>
            <a:endParaRPr lang="en-US" altLang="en-US" sz="2000" dirty="0"/>
          </a:p>
        </p:txBody>
      </p:sp>
      <p:sp>
        <p:nvSpPr>
          <p:cNvPr id="678917" name="Line 5">
            <a:extLst>
              <a:ext uri="{FF2B5EF4-FFF2-40B4-BE49-F238E27FC236}">
                <a16:creationId xmlns:a16="http://schemas.microsoft.com/office/drawing/2014/main" id="{588F9736-97E6-4033-9309-245E5464F7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78918" name="Picture 6">
            <a:extLst>
              <a:ext uri="{FF2B5EF4-FFF2-40B4-BE49-F238E27FC236}">
                <a16:creationId xmlns:a16="http://schemas.microsoft.com/office/drawing/2014/main" id="{0CF7DC90-24E3-4F0A-9155-0EED7204F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25" y="2786064"/>
            <a:ext cx="7075488" cy="208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B9F726-10BE-468E-A5B0-786DE900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Analog and Digital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D8F49-8C25-4255-8A7F-75336F25B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Line 2">
            <a:extLst>
              <a:ext uri="{FF2B5EF4-FFF2-40B4-BE49-F238E27FC236}">
                <a16:creationId xmlns:a16="http://schemas.microsoft.com/office/drawing/2014/main" id="{D2EEB199-C7D4-470F-AFB8-F7E221FCFE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8915" name="Line 3">
            <a:extLst>
              <a:ext uri="{FF2B5EF4-FFF2-40B4-BE49-F238E27FC236}">
                <a16:creationId xmlns:a16="http://schemas.microsoft.com/office/drawing/2014/main" id="{BD01D267-AB8E-4D52-8E50-C1AEFFB35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8916" name="Text Box 4">
            <a:extLst>
              <a:ext uri="{FF2B5EF4-FFF2-40B4-BE49-F238E27FC236}">
                <a16:creationId xmlns:a16="http://schemas.microsoft.com/office/drawing/2014/main" id="{B1CE8941-3313-4EC1-B786-417315D19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762001"/>
            <a:ext cx="31325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/>
              <a:t>A sine wave(</a:t>
            </a:r>
            <a:r>
              <a:rPr lang="en-US" altLang="en-US" sz="2000" dirty="0">
                <a:solidFill>
                  <a:srgbClr val="FF0000"/>
                </a:solidFill>
              </a:rPr>
              <a:t>periodic signal )</a:t>
            </a:r>
            <a:endParaRPr lang="en-US" altLang="en-US" sz="2000" dirty="0"/>
          </a:p>
        </p:txBody>
      </p:sp>
      <p:sp>
        <p:nvSpPr>
          <p:cNvPr id="678917" name="Line 5">
            <a:extLst>
              <a:ext uri="{FF2B5EF4-FFF2-40B4-BE49-F238E27FC236}">
                <a16:creationId xmlns:a16="http://schemas.microsoft.com/office/drawing/2014/main" id="{588F9736-97E6-4033-9309-245E5464F7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ED1B29-1179-467F-8E0C-F283E1A7883D}"/>
              </a:ext>
            </a:extLst>
          </p:cNvPr>
          <p:cNvSpPr txBox="1"/>
          <p:nvPr/>
        </p:nvSpPr>
        <p:spPr>
          <a:xfrm>
            <a:off x="1676400" y="2397762"/>
            <a:ext cx="8763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A sine wave can be represented by three parameters: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the peak amplitude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the frequency, and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the phase.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These three parameters fully describe a sine wave.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A1701-1930-4CE3-B6F1-773B3D40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Analog and Digital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B700D-31E7-498D-BED1-B7E5AB70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446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1360</TotalTime>
  <Words>589</Words>
  <Application>Microsoft Office PowerPoint</Application>
  <PresentationFormat>Widescreen</PresentationFormat>
  <Paragraphs>127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Tahoma</vt:lpstr>
      <vt:lpstr>Wingdings</vt:lpstr>
      <vt:lpstr>Retrospect</vt:lpstr>
      <vt:lpstr>Analog and Digital</vt:lpstr>
      <vt:lpstr>PowerPoint Presentation</vt:lpstr>
      <vt:lpstr>ANALOG AND DIGITAL </vt:lpstr>
      <vt:lpstr>Analog and Digital Data</vt:lpstr>
      <vt:lpstr>Analog and Digital Signals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dc:creator>100356</dc:creator>
  <cp:lastModifiedBy>100235</cp:lastModifiedBy>
  <cp:revision>166</cp:revision>
  <dcterms:created xsi:type="dcterms:W3CDTF">2021-11-29T07:35:21Z</dcterms:created>
  <dcterms:modified xsi:type="dcterms:W3CDTF">2023-06-18T11:25:42Z</dcterms:modified>
</cp:coreProperties>
</file>