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0" r:id="rId5"/>
    <p:sldId id="261" r:id="rId6"/>
    <p:sldId id="262" r:id="rId7"/>
    <p:sldId id="263" r:id="rId8"/>
    <p:sldId id="264" r:id="rId9"/>
    <p:sldId id="265" r:id="rId10"/>
    <p:sldId id="285" r:id="rId11"/>
    <p:sldId id="266" r:id="rId12"/>
    <p:sldId id="267" r:id="rId13"/>
    <p:sldId id="268" r:id="rId14"/>
    <p:sldId id="269" r:id="rId15"/>
    <p:sldId id="271" r:id="rId16"/>
    <p:sldId id="272" r:id="rId17"/>
    <p:sldId id="273" r:id="rId18"/>
    <p:sldId id="270" r:id="rId19"/>
    <p:sldId id="274" r:id="rId20"/>
    <p:sldId id="275" r:id="rId21"/>
    <p:sldId id="276" r:id="rId22"/>
    <p:sldId id="277" r:id="rId23"/>
    <p:sldId id="279" r:id="rId24"/>
    <p:sldId id="278"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232"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7/14/20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7/14/20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7/14/20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awg.io/apido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EFAB-DE1B-E842-82E5-5ADECF067067}"/>
              </a:ext>
            </a:extLst>
          </p:cNvPr>
          <p:cNvSpPr>
            <a:spLocks noGrp="1"/>
          </p:cNvSpPr>
          <p:nvPr>
            <p:ph type="ctrTitle"/>
          </p:nvPr>
        </p:nvSpPr>
        <p:spPr/>
        <p:txBody>
          <a:bodyPr/>
          <a:lstStyle/>
          <a:p>
            <a:r>
              <a:rPr lang="en-US" dirty="0"/>
              <a:t>TOP GAMES</a:t>
            </a:r>
          </a:p>
        </p:txBody>
      </p:sp>
      <p:sp>
        <p:nvSpPr>
          <p:cNvPr id="3" name="Subtitle 2">
            <a:extLst>
              <a:ext uri="{FF2B5EF4-FFF2-40B4-BE49-F238E27FC236}">
                <a16:creationId xmlns:a16="http://schemas.microsoft.com/office/drawing/2014/main" id="{86692F2A-D85E-DA42-9C1A-134795DD9E2A}"/>
              </a:ext>
            </a:extLst>
          </p:cNvPr>
          <p:cNvSpPr>
            <a:spLocks noGrp="1"/>
          </p:cNvSpPr>
          <p:nvPr>
            <p:ph type="subTitle" idx="1"/>
          </p:nvPr>
        </p:nvSpPr>
        <p:spPr>
          <a:xfrm>
            <a:off x="1173480" y="3699221"/>
            <a:ext cx="7891272" cy="1069848"/>
          </a:xfrm>
        </p:spPr>
        <p:txBody>
          <a:bodyPr>
            <a:normAutofit/>
          </a:bodyPr>
          <a:lstStyle/>
          <a:p>
            <a:pPr algn="r"/>
            <a:r>
              <a:rPr lang="en-US" sz="4000" dirty="0"/>
              <a:t>inside the gaming industry</a:t>
            </a:r>
          </a:p>
        </p:txBody>
      </p:sp>
      <p:sp>
        <p:nvSpPr>
          <p:cNvPr id="4" name="Content Placeholder 2">
            <a:extLst>
              <a:ext uri="{FF2B5EF4-FFF2-40B4-BE49-F238E27FC236}">
                <a16:creationId xmlns:a16="http://schemas.microsoft.com/office/drawing/2014/main" id="{933A9FC5-63A6-6547-9BA8-BD79AAEC6373}"/>
              </a:ext>
            </a:extLst>
          </p:cNvPr>
          <p:cNvSpPr txBox="1">
            <a:spLocks/>
          </p:cNvSpPr>
          <p:nvPr/>
        </p:nvSpPr>
        <p:spPr>
          <a:xfrm>
            <a:off x="9197182" y="4486420"/>
            <a:ext cx="1953768" cy="178413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1400" b="1" dirty="0">
                <a:solidFill>
                  <a:schemeClr val="bg1"/>
                </a:solidFill>
              </a:rPr>
              <a:t>RED FOX </a:t>
            </a:r>
          </a:p>
          <a:p>
            <a:pPr algn="ctr">
              <a:lnSpc>
                <a:spcPct val="100000"/>
              </a:lnSpc>
              <a:spcBef>
                <a:spcPts val="0"/>
              </a:spcBef>
            </a:pPr>
            <a:r>
              <a:rPr lang="en-US" sz="1400" b="1" dirty="0">
                <a:solidFill>
                  <a:schemeClr val="bg1"/>
                </a:solidFill>
              </a:rPr>
              <a:t>Team</a:t>
            </a:r>
          </a:p>
          <a:p>
            <a:pPr algn="ctr">
              <a:lnSpc>
                <a:spcPct val="100000"/>
              </a:lnSpc>
              <a:spcBef>
                <a:spcPts val="0"/>
              </a:spcBef>
            </a:pPr>
            <a:endParaRPr lang="en-US" sz="1400" b="1" dirty="0">
              <a:solidFill>
                <a:schemeClr val="bg1"/>
              </a:solidFill>
            </a:endParaRPr>
          </a:p>
          <a:p>
            <a:pPr algn="ctr">
              <a:lnSpc>
                <a:spcPct val="100000"/>
              </a:lnSpc>
              <a:spcBef>
                <a:spcPts val="0"/>
              </a:spcBef>
            </a:pPr>
            <a:endParaRPr lang="en-US" sz="1400" b="1" u="sng" dirty="0"/>
          </a:p>
          <a:p>
            <a:pPr lvl="1" algn="r" fontAlgn="base"/>
            <a:r>
              <a:rPr lang="en-US" sz="1400" dirty="0"/>
              <a:t>Ian Lim</a:t>
            </a:r>
          </a:p>
          <a:p>
            <a:pPr lvl="1" algn="r" fontAlgn="base"/>
            <a:r>
              <a:rPr lang="en-US" sz="1400" dirty="0"/>
              <a:t>Rishi </a:t>
            </a:r>
            <a:r>
              <a:rPr lang="en-US" sz="1400" dirty="0" err="1"/>
              <a:t>Sheth</a:t>
            </a:r>
            <a:endParaRPr lang="en-US" sz="1400" dirty="0"/>
          </a:p>
          <a:p>
            <a:pPr lvl="1" algn="r" fontAlgn="base"/>
            <a:r>
              <a:rPr lang="en-US" sz="1400" dirty="0"/>
              <a:t>Yann </a:t>
            </a:r>
            <a:r>
              <a:rPr lang="en-US" sz="1400" dirty="0" err="1"/>
              <a:t>Chye</a:t>
            </a:r>
            <a:endParaRPr lang="en-US" sz="1400" dirty="0"/>
          </a:p>
          <a:p>
            <a:pPr lvl="1" algn="r" fontAlgn="base"/>
            <a:r>
              <a:rPr lang="en-US" sz="1400" dirty="0"/>
              <a:t>Michelle Hocking</a:t>
            </a:r>
          </a:p>
          <a:p>
            <a:pPr marL="285750" indent="-285750" algn="ctr">
              <a:buFont typeface="Arial" panose="020B0604020202020204" pitchFamily="34" charset="0"/>
              <a:buChar char="•"/>
            </a:pPr>
            <a:endParaRPr lang="en-US" sz="1400" dirty="0"/>
          </a:p>
        </p:txBody>
      </p:sp>
    </p:spTree>
    <p:extLst>
      <p:ext uri="{BB962C8B-B14F-4D97-AF65-F5344CB8AC3E}">
        <p14:creationId xmlns:p14="http://schemas.microsoft.com/office/powerpoint/2010/main" val="17758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CC37-890A-D54E-BA1D-0697B1DAAEF8}"/>
              </a:ext>
            </a:extLst>
          </p:cNvPr>
          <p:cNvSpPr>
            <a:spLocks noGrp="1"/>
          </p:cNvSpPr>
          <p:nvPr>
            <p:ph type="title"/>
          </p:nvPr>
        </p:nvSpPr>
        <p:spPr/>
        <p:txBody>
          <a:bodyPr/>
          <a:lstStyle/>
          <a:p>
            <a:r>
              <a:rPr lang="en-US" dirty="0"/>
              <a:t>DESCRIPTIVES</a:t>
            </a:r>
          </a:p>
        </p:txBody>
      </p:sp>
      <p:sp>
        <p:nvSpPr>
          <p:cNvPr id="5" name="Content Placeholder 2">
            <a:extLst>
              <a:ext uri="{FF2B5EF4-FFF2-40B4-BE49-F238E27FC236}">
                <a16:creationId xmlns:a16="http://schemas.microsoft.com/office/drawing/2014/main" id="{E794CD3A-0634-E84E-9E35-61A67CDCC98F}"/>
              </a:ext>
            </a:extLst>
          </p:cNvPr>
          <p:cNvSpPr>
            <a:spLocks noGrp="1"/>
          </p:cNvSpPr>
          <p:nvPr>
            <p:ph idx="1"/>
          </p:nvPr>
        </p:nvSpPr>
        <p:spPr>
          <a:xfrm>
            <a:off x="1069848" y="2121408"/>
            <a:ext cx="10058400" cy="4050792"/>
          </a:xfrm>
        </p:spPr>
        <p:txBody>
          <a:bodyPr>
            <a:normAutofit/>
          </a:bodyPr>
          <a:lstStyle/>
          <a:p>
            <a:pPr marL="0" indent="0">
              <a:buNone/>
            </a:pPr>
            <a:r>
              <a:rPr lang="en-US" dirty="0"/>
              <a:t>Some key </a:t>
            </a:r>
            <a:r>
              <a:rPr lang="en-US" dirty="0" err="1"/>
              <a:t>takeouts</a:t>
            </a:r>
            <a:br>
              <a:rPr lang="en-US" dirty="0"/>
            </a:br>
            <a:endParaRPr lang="en-US" dirty="0"/>
          </a:p>
          <a:p>
            <a:r>
              <a:rPr lang="en-US" dirty="0"/>
              <a:t>The Metacritic score dataset has high variability. The mean and median being close together however indicates the dataset has to be a relatively symmetrical distribution</a:t>
            </a:r>
          </a:p>
          <a:p>
            <a:r>
              <a:rPr lang="en-US" dirty="0"/>
              <a:t>The rating has measures of variability of relative magnitude although slightly higher proportionally (slightly more variable)</a:t>
            </a:r>
          </a:p>
          <a:p>
            <a:r>
              <a:rPr lang="en-US" dirty="0"/>
              <a:t>The month series data is skewed to the right and shows slightly more games have been released in the later half of the year</a:t>
            </a:r>
          </a:p>
          <a:p>
            <a:r>
              <a:rPr lang="en-US" dirty="0"/>
              <a:t>Similarly for year of release distribution, mean and median centered around 2016 indicates more games released in the early years 2015-2016, than in the remaining years 2017-2019</a:t>
            </a:r>
          </a:p>
        </p:txBody>
      </p:sp>
    </p:spTree>
    <p:extLst>
      <p:ext uri="{BB962C8B-B14F-4D97-AF65-F5344CB8AC3E}">
        <p14:creationId xmlns:p14="http://schemas.microsoft.com/office/powerpoint/2010/main" val="130772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C8D2-4701-8943-815F-98CFBED3A7EA}"/>
              </a:ext>
            </a:extLst>
          </p:cNvPr>
          <p:cNvSpPr>
            <a:spLocks noGrp="1"/>
          </p:cNvSpPr>
          <p:nvPr>
            <p:ph type="title"/>
          </p:nvPr>
        </p:nvSpPr>
        <p:spPr/>
        <p:txBody>
          <a:bodyPr/>
          <a:lstStyle/>
          <a:p>
            <a:r>
              <a:rPr lang="en-US" dirty="0"/>
              <a:t>Part 1 </a:t>
            </a:r>
            <a:br>
              <a:rPr lang="en-US" dirty="0"/>
            </a:br>
            <a:r>
              <a:rPr lang="en-US" dirty="0"/>
              <a:t>Trends in game released over time</a:t>
            </a:r>
          </a:p>
        </p:txBody>
      </p:sp>
      <p:sp>
        <p:nvSpPr>
          <p:cNvPr id="3" name="Content Placeholder 2">
            <a:extLst>
              <a:ext uri="{FF2B5EF4-FFF2-40B4-BE49-F238E27FC236}">
                <a16:creationId xmlns:a16="http://schemas.microsoft.com/office/drawing/2014/main" id="{3B40EBFB-2595-3549-8B8B-1D934762D119}"/>
              </a:ext>
            </a:extLst>
          </p:cNvPr>
          <p:cNvSpPr>
            <a:spLocks noGrp="1"/>
          </p:cNvSpPr>
          <p:nvPr>
            <p:ph idx="1"/>
          </p:nvPr>
        </p:nvSpPr>
        <p:spPr/>
        <p:txBody>
          <a:bodyPr/>
          <a:lstStyle/>
          <a:p>
            <a:r>
              <a:rPr lang="en-US" dirty="0"/>
              <a:t>Number of game releases and users are both in declining, with a more rapid drop off in users</a:t>
            </a:r>
          </a:p>
        </p:txBody>
      </p:sp>
      <p:pic>
        <p:nvPicPr>
          <p:cNvPr id="5122" name="Picture 2">
            <a:extLst>
              <a:ext uri="{FF2B5EF4-FFF2-40B4-BE49-F238E27FC236}">
                <a16:creationId xmlns:a16="http://schemas.microsoft.com/office/drawing/2014/main" id="{B26DD17E-80BB-3A4B-A786-3BFFFA228A5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7291" y="2418808"/>
            <a:ext cx="9721901" cy="405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17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17ED-DB85-2142-BEE9-4731CA1CEF74}"/>
              </a:ext>
            </a:extLst>
          </p:cNvPr>
          <p:cNvSpPr>
            <a:spLocks noGrp="1"/>
          </p:cNvSpPr>
          <p:nvPr>
            <p:ph type="title"/>
          </p:nvPr>
        </p:nvSpPr>
        <p:spPr/>
        <p:txBody>
          <a:bodyPr/>
          <a:lstStyle/>
          <a:p>
            <a:r>
              <a:rPr lang="en-US" dirty="0"/>
              <a:t>Part 1</a:t>
            </a:r>
            <a:br>
              <a:rPr lang="en-US" dirty="0"/>
            </a:br>
            <a:r>
              <a:rPr lang="en-US" dirty="0"/>
              <a:t>Trends in game released over time</a:t>
            </a:r>
          </a:p>
        </p:txBody>
      </p:sp>
      <p:sp>
        <p:nvSpPr>
          <p:cNvPr id="3" name="Content Placeholder 2">
            <a:extLst>
              <a:ext uri="{FF2B5EF4-FFF2-40B4-BE49-F238E27FC236}">
                <a16:creationId xmlns:a16="http://schemas.microsoft.com/office/drawing/2014/main" id="{362CE980-EE90-1347-A38E-0C84025970E3}"/>
              </a:ext>
            </a:extLst>
          </p:cNvPr>
          <p:cNvSpPr>
            <a:spLocks noGrp="1"/>
          </p:cNvSpPr>
          <p:nvPr>
            <p:ph idx="1"/>
          </p:nvPr>
        </p:nvSpPr>
        <p:spPr/>
        <p:txBody>
          <a:bodyPr/>
          <a:lstStyle/>
          <a:p>
            <a:r>
              <a:rPr lang="en-US" dirty="0"/>
              <a:t>Drilling down - falling user numbers are primarily driven by a significant reduction in overall people owning the game</a:t>
            </a:r>
          </a:p>
        </p:txBody>
      </p:sp>
      <p:pic>
        <p:nvPicPr>
          <p:cNvPr id="6146" name="Picture 2">
            <a:extLst>
              <a:ext uri="{FF2B5EF4-FFF2-40B4-BE49-F238E27FC236}">
                <a16:creationId xmlns:a16="http://schemas.microsoft.com/office/drawing/2014/main" id="{15CDE0E5-91DA-8140-B10B-C7EA658D1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2854753"/>
            <a:ext cx="5794248" cy="377229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B6A347A-45B9-A44D-A019-D2009D3DE0B5}"/>
              </a:ext>
            </a:extLst>
          </p:cNvPr>
          <p:cNvSpPr txBox="1">
            <a:spLocks/>
          </p:cNvSpPr>
          <p:nvPr/>
        </p:nvSpPr>
        <p:spPr>
          <a:xfrm>
            <a:off x="6909405" y="4175183"/>
            <a:ext cx="4224939" cy="2024449"/>
          </a:xfrm>
          <a:prstGeom prst="rect">
            <a:avLst/>
          </a:prstGeom>
          <a:solidFill>
            <a:schemeClr val="bg1">
              <a:lumMod val="65000"/>
            </a:schemeClr>
          </a:solidFill>
        </p:spPr>
        <p:txBody>
          <a:bodyPr vert="horz" lIns="91440" tIns="45720" rIns="91440" bIns="45720" rtlCol="0">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b="1" dirty="0">
              <a:solidFill>
                <a:schemeClr val="accent2">
                  <a:lumMod val="75000"/>
                </a:schemeClr>
              </a:solidFill>
            </a:endParaRPr>
          </a:p>
          <a:p>
            <a:pPr marL="0" indent="0">
              <a:buNone/>
            </a:pPr>
            <a:r>
              <a:rPr lang="en-US" b="1" dirty="0">
                <a:solidFill>
                  <a:schemeClr val="accent2">
                    <a:lumMod val="75000"/>
                  </a:schemeClr>
                </a:solidFill>
              </a:rPr>
              <a:t>Limitation! </a:t>
            </a:r>
          </a:p>
          <a:p>
            <a:pPr marL="0" indent="0">
              <a:buNone/>
            </a:pPr>
            <a:r>
              <a:rPr lang="en-US" dirty="0">
                <a:solidFill>
                  <a:schemeClr val="accent2">
                    <a:lumMod val="75000"/>
                  </a:schemeClr>
                </a:solidFill>
              </a:rPr>
              <a:t>User categories included Yet, To Play, Owned, Beaten, Playing and Dropped.  Due to no specific definitions in the API documentation, users was assumed to Owned, Beaten and Playing</a:t>
            </a:r>
            <a:br>
              <a:rPr lang="en-US" dirty="0">
                <a:solidFill>
                  <a:schemeClr val="accent2">
                    <a:lumMod val="75000"/>
                  </a:schemeClr>
                </a:solidFill>
              </a:rPr>
            </a:br>
            <a:endParaRPr lang="en-US" dirty="0">
              <a:solidFill>
                <a:schemeClr val="accent2">
                  <a:lumMod val="75000"/>
                </a:schemeClr>
              </a:solidFill>
            </a:endParaRPr>
          </a:p>
        </p:txBody>
      </p:sp>
    </p:spTree>
    <p:extLst>
      <p:ext uri="{BB962C8B-B14F-4D97-AF65-F5344CB8AC3E}">
        <p14:creationId xmlns:p14="http://schemas.microsoft.com/office/powerpoint/2010/main" val="83424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BC2-7214-F249-9AA2-72A010674055}"/>
              </a:ext>
            </a:extLst>
          </p:cNvPr>
          <p:cNvSpPr>
            <a:spLocks noGrp="1"/>
          </p:cNvSpPr>
          <p:nvPr>
            <p:ph type="title"/>
          </p:nvPr>
        </p:nvSpPr>
        <p:spPr/>
        <p:txBody>
          <a:bodyPr/>
          <a:lstStyle/>
          <a:p>
            <a:r>
              <a:rPr lang="en-US" dirty="0"/>
              <a:t>Part 1</a:t>
            </a:r>
            <a:br>
              <a:rPr lang="en-US" dirty="0"/>
            </a:br>
            <a:r>
              <a:rPr lang="en-US" dirty="0"/>
              <a:t>Trends in game released over time</a:t>
            </a:r>
          </a:p>
        </p:txBody>
      </p:sp>
      <p:sp>
        <p:nvSpPr>
          <p:cNvPr id="3" name="Content Placeholder 2">
            <a:extLst>
              <a:ext uri="{FF2B5EF4-FFF2-40B4-BE49-F238E27FC236}">
                <a16:creationId xmlns:a16="http://schemas.microsoft.com/office/drawing/2014/main" id="{E2AA8D6D-5A08-F044-ABEE-AE9801658F46}"/>
              </a:ext>
            </a:extLst>
          </p:cNvPr>
          <p:cNvSpPr>
            <a:spLocks noGrp="1"/>
          </p:cNvSpPr>
          <p:nvPr>
            <p:ph idx="1"/>
          </p:nvPr>
        </p:nvSpPr>
        <p:spPr/>
        <p:txBody>
          <a:bodyPr/>
          <a:lstStyle/>
          <a:p>
            <a:r>
              <a:rPr lang="en-US" dirty="0"/>
              <a:t>In terms of the trend across months, the number of games released generally drops off in the middle of the year (June/July) and spikes September/October.  In the most recent years, whilst the number of games released has dropped has changed the shape of the in the 1st 6 months (</a:t>
            </a:r>
            <a:r>
              <a:rPr lang="en-US" dirty="0" err="1"/>
              <a:t>ie</a:t>
            </a:r>
            <a:r>
              <a:rPr lang="en-US" dirty="0"/>
              <a:t> it has flattened) these observations can still be seen</a:t>
            </a:r>
          </a:p>
        </p:txBody>
      </p:sp>
      <p:pic>
        <p:nvPicPr>
          <p:cNvPr id="7172" name="Picture 4">
            <a:extLst>
              <a:ext uri="{FF2B5EF4-FFF2-40B4-BE49-F238E27FC236}">
                <a16:creationId xmlns:a16="http://schemas.microsoft.com/office/drawing/2014/main" id="{D532FE1C-2D6B-6846-9010-DA8E12762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520" y="3330146"/>
            <a:ext cx="5810361" cy="322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BC2-7214-F249-9AA2-72A010674055}"/>
              </a:ext>
            </a:extLst>
          </p:cNvPr>
          <p:cNvSpPr>
            <a:spLocks noGrp="1"/>
          </p:cNvSpPr>
          <p:nvPr>
            <p:ph type="title"/>
          </p:nvPr>
        </p:nvSpPr>
        <p:spPr/>
        <p:txBody>
          <a:bodyPr>
            <a:normAutofit/>
          </a:bodyPr>
          <a:lstStyle/>
          <a:p>
            <a:r>
              <a:rPr lang="en-US" dirty="0"/>
              <a:t>Part 1</a:t>
            </a:r>
            <a:br>
              <a:rPr lang="en-US" dirty="0"/>
            </a:br>
            <a:r>
              <a:rPr lang="en-US" dirty="0"/>
              <a:t>Post Hoc exploration</a:t>
            </a:r>
          </a:p>
        </p:txBody>
      </p:sp>
      <p:sp>
        <p:nvSpPr>
          <p:cNvPr id="3" name="Content Placeholder 2">
            <a:extLst>
              <a:ext uri="{FF2B5EF4-FFF2-40B4-BE49-F238E27FC236}">
                <a16:creationId xmlns:a16="http://schemas.microsoft.com/office/drawing/2014/main" id="{E2AA8D6D-5A08-F044-ABEE-AE9801658F46}"/>
              </a:ext>
            </a:extLst>
          </p:cNvPr>
          <p:cNvSpPr>
            <a:spLocks noGrp="1"/>
          </p:cNvSpPr>
          <p:nvPr>
            <p:ph idx="1"/>
          </p:nvPr>
        </p:nvSpPr>
        <p:spPr/>
        <p:txBody>
          <a:bodyPr/>
          <a:lstStyle/>
          <a:p>
            <a:pPr marL="0" indent="0">
              <a:buNone/>
            </a:pPr>
            <a:r>
              <a:rPr lang="en-US" dirty="0"/>
              <a:t>We think this is due to the seasonal cycle in the northern hemisphere, with not many people huddled at home playing games in summer and more people being indoors around winter/holiday times such as Thanksgiving. The gaming industry might be catering to an increase in gaming interest around that time. </a:t>
            </a:r>
          </a:p>
          <a:p>
            <a:pPr marL="0" indent="0" fontAlgn="base">
              <a:buNone/>
            </a:pPr>
            <a:r>
              <a:rPr lang="en-US" dirty="0"/>
              <a:t>	One assumption here that can be tested - </a:t>
            </a:r>
            <a:r>
              <a:rPr lang="en-US" b="1" dirty="0"/>
              <a:t>game developers mainly reside 	in the northern hemisphere</a:t>
            </a:r>
            <a:r>
              <a:rPr lang="en-US" dirty="0"/>
              <a:t> (therefore catering to the seasons of the 	northern hemisphere)</a:t>
            </a:r>
          </a:p>
          <a:p>
            <a:pPr marL="0" indent="0">
              <a:buNone/>
            </a:pPr>
            <a:r>
              <a:rPr lang="en-US" dirty="0"/>
              <a:t>Therefore we extend the dataset ( another bunch of API calls) to add the developers of the games we have</a:t>
            </a:r>
          </a:p>
          <a:p>
            <a:pPr marL="0" indent="0">
              <a:buNone/>
            </a:pPr>
            <a:endParaRPr lang="en-US" dirty="0"/>
          </a:p>
        </p:txBody>
      </p:sp>
      <p:pic>
        <p:nvPicPr>
          <p:cNvPr id="8194" name="Picture 2">
            <a:extLst>
              <a:ext uri="{FF2B5EF4-FFF2-40B4-BE49-F238E27FC236}">
                <a16:creationId xmlns:a16="http://schemas.microsoft.com/office/drawing/2014/main" id="{B6731A0B-7DB0-9247-B37B-904A0EAD9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029" y="4756380"/>
            <a:ext cx="7272123" cy="16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10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BC2-7214-F249-9AA2-72A010674055}"/>
              </a:ext>
            </a:extLst>
          </p:cNvPr>
          <p:cNvSpPr>
            <a:spLocks noGrp="1"/>
          </p:cNvSpPr>
          <p:nvPr>
            <p:ph type="title"/>
          </p:nvPr>
        </p:nvSpPr>
        <p:spPr/>
        <p:txBody>
          <a:bodyPr>
            <a:normAutofit/>
          </a:bodyPr>
          <a:lstStyle/>
          <a:p>
            <a:r>
              <a:rPr lang="en-US" dirty="0"/>
              <a:t>Part 1</a:t>
            </a:r>
            <a:br>
              <a:rPr lang="en-US" dirty="0"/>
            </a:br>
            <a:r>
              <a:rPr lang="en-US" dirty="0"/>
              <a:t>Post Hoc exploration</a:t>
            </a:r>
          </a:p>
        </p:txBody>
      </p:sp>
      <p:sp>
        <p:nvSpPr>
          <p:cNvPr id="3" name="Content Placeholder 2">
            <a:extLst>
              <a:ext uri="{FF2B5EF4-FFF2-40B4-BE49-F238E27FC236}">
                <a16:creationId xmlns:a16="http://schemas.microsoft.com/office/drawing/2014/main" id="{E2AA8D6D-5A08-F044-ABEE-AE9801658F46}"/>
              </a:ext>
            </a:extLst>
          </p:cNvPr>
          <p:cNvSpPr>
            <a:spLocks noGrp="1"/>
          </p:cNvSpPr>
          <p:nvPr>
            <p:ph idx="1"/>
          </p:nvPr>
        </p:nvSpPr>
        <p:spPr>
          <a:xfrm>
            <a:off x="1069848" y="2121408"/>
            <a:ext cx="4824325" cy="4050792"/>
          </a:xfrm>
        </p:spPr>
        <p:txBody>
          <a:bodyPr>
            <a:normAutofit fontScale="92500" lnSpcReduction="10000"/>
          </a:bodyPr>
          <a:lstStyle/>
          <a:p>
            <a:pPr marL="0" indent="0">
              <a:buNone/>
            </a:pPr>
            <a:r>
              <a:rPr lang="en-US" dirty="0"/>
              <a:t>Preliminary clean up </a:t>
            </a:r>
          </a:p>
          <a:p>
            <a:pPr fontAlgn="base"/>
            <a:r>
              <a:rPr lang="en-US" dirty="0"/>
              <a:t>Most games have multiple developers, so we take</a:t>
            </a:r>
            <a:r>
              <a:rPr lang="en-US" b="1" dirty="0"/>
              <a:t> the first developer</a:t>
            </a:r>
            <a:r>
              <a:rPr lang="en-US" dirty="0"/>
              <a:t> (*assuming* they are the main developer)</a:t>
            </a:r>
          </a:p>
          <a:p>
            <a:pPr fontAlgn="base"/>
            <a:r>
              <a:rPr lang="en-US" dirty="0"/>
              <a:t>Looking at the average number of games released by developers, most developers only released a few games</a:t>
            </a:r>
          </a:p>
          <a:p>
            <a:pPr fontAlgn="base"/>
            <a:r>
              <a:rPr lang="en-US" dirty="0"/>
              <a:t>We do some exploratory data </a:t>
            </a:r>
            <a:r>
              <a:rPr lang="en-US" dirty="0" err="1"/>
              <a:t>visualisations</a:t>
            </a:r>
            <a:r>
              <a:rPr lang="en-US" dirty="0"/>
              <a:t> to see whether more prolific developers have more highly rated games</a:t>
            </a:r>
          </a:p>
          <a:p>
            <a:pPr fontAlgn="base"/>
            <a:r>
              <a:rPr lang="en-US" dirty="0"/>
              <a:t>Does not look like it … so revert to main story</a:t>
            </a:r>
          </a:p>
          <a:p>
            <a:pPr marL="0" indent="0">
              <a:buNone/>
            </a:pPr>
            <a:endParaRPr lang="en-US" dirty="0"/>
          </a:p>
        </p:txBody>
      </p:sp>
      <p:pic>
        <p:nvPicPr>
          <p:cNvPr id="9220" name="Picture 4">
            <a:extLst>
              <a:ext uri="{FF2B5EF4-FFF2-40B4-BE49-F238E27FC236}">
                <a16:creationId xmlns:a16="http://schemas.microsoft.com/office/drawing/2014/main" id="{F352F6A5-67F5-AF46-86A5-E34FC63D6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821" y="2092410"/>
            <a:ext cx="4621427" cy="308095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2599BEE-946C-4D46-BB42-791400AEE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040" y="3212756"/>
            <a:ext cx="4439166" cy="295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88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BC2-7214-F249-9AA2-72A010674055}"/>
              </a:ext>
            </a:extLst>
          </p:cNvPr>
          <p:cNvSpPr>
            <a:spLocks noGrp="1"/>
          </p:cNvSpPr>
          <p:nvPr>
            <p:ph type="title"/>
          </p:nvPr>
        </p:nvSpPr>
        <p:spPr/>
        <p:txBody>
          <a:bodyPr>
            <a:normAutofit/>
          </a:bodyPr>
          <a:lstStyle/>
          <a:p>
            <a:r>
              <a:rPr lang="en-US" dirty="0"/>
              <a:t>Part 1</a:t>
            </a:r>
            <a:br>
              <a:rPr lang="en-US" dirty="0"/>
            </a:br>
            <a:r>
              <a:rPr lang="en-US" dirty="0"/>
              <a:t>Post Hoc exploration</a:t>
            </a:r>
          </a:p>
        </p:txBody>
      </p:sp>
      <p:sp>
        <p:nvSpPr>
          <p:cNvPr id="3" name="Content Placeholder 2">
            <a:extLst>
              <a:ext uri="{FF2B5EF4-FFF2-40B4-BE49-F238E27FC236}">
                <a16:creationId xmlns:a16="http://schemas.microsoft.com/office/drawing/2014/main" id="{E2AA8D6D-5A08-F044-ABEE-AE9801658F46}"/>
              </a:ext>
            </a:extLst>
          </p:cNvPr>
          <p:cNvSpPr>
            <a:spLocks noGrp="1"/>
          </p:cNvSpPr>
          <p:nvPr>
            <p:ph idx="1"/>
          </p:nvPr>
        </p:nvSpPr>
        <p:spPr>
          <a:xfrm>
            <a:off x="1069848" y="2121408"/>
            <a:ext cx="7196822" cy="4050792"/>
          </a:xfrm>
        </p:spPr>
        <p:txBody>
          <a:bodyPr>
            <a:normAutofit fontScale="70000" lnSpcReduction="20000"/>
          </a:bodyPr>
          <a:lstStyle/>
          <a:p>
            <a:pPr marL="0" indent="0" fontAlgn="base">
              <a:buNone/>
            </a:pPr>
            <a:r>
              <a:rPr lang="en-US" dirty="0"/>
              <a:t>Next step - Using google maps </a:t>
            </a:r>
            <a:r>
              <a:rPr lang="en-US" dirty="0" err="1"/>
              <a:t>api</a:t>
            </a:r>
            <a:r>
              <a:rPr lang="en-US" dirty="0"/>
              <a:t> autocomplete function, get the latitude and longitude of each developer’s office</a:t>
            </a:r>
          </a:p>
          <a:p>
            <a:pPr marL="0" indent="0" fontAlgn="base">
              <a:buNone/>
            </a:pPr>
            <a:br>
              <a:rPr lang="en-US" dirty="0"/>
            </a:br>
            <a:br>
              <a:rPr lang="en-US" dirty="0"/>
            </a:br>
            <a:br>
              <a:rPr lang="en-US" dirty="0"/>
            </a:br>
            <a:br>
              <a:rPr lang="en-US" dirty="0"/>
            </a:br>
            <a:endParaRPr lang="en-US" dirty="0"/>
          </a:p>
          <a:p>
            <a:pPr fontAlgn="base"/>
            <a:endParaRPr lang="en-US" dirty="0"/>
          </a:p>
          <a:p>
            <a:pPr fontAlgn="base"/>
            <a:endParaRPr lang="en-US" dirty="0"/>
          </a:p>
          <a:p>
            <a:pPr fontAlgn="base"/>
            <a:endParaRPr lang="en-US" dirty="0"/>
          </a:p>
          <a:p>
            <a:pPr fontAlgn="base"/>
            <a:endParaRPr lang="en-US" dirty="0"/>
          </a:p>
          <a:p>
            <a:pPr marL="0" indent="0" fontAlgn="base">
              <a:buNone/>
            </a:pPr>
            <a:endParaRPr lang="en-US" dirty="0"/>
          </a:p>
          <a:p>
            <a:pPr marL="0" indent="0" fontAlgn="base">
              <a:buNone/>
            </a:pPr>
            <a:endParaRPr lang="en-US" dirty="0"/>
          </a:p>
          <a:p>
            <a:pPr marL="0" indent="0" fontAlgn="base">
              <a:buNone/>
            </a:pPr>
            <a:endParaRPr lang="en-US" dirty="0"/>
          </a:p>
          <a:p>
            <a:pPr marL="0" indent="0" fontAlgn="base">
              <a:buNone/>
            </a:pPr>
            <a:endParaRPr lang="en-US" dirty="0"/>
          </a:p>
          <a:p>
            <a:pPr marL="0" indent="0" fontAlgn="base">
              <a:buNone/>
            </a:pPr>
            <a:r>
              <a:rPr lang="en-US" dirty="0"/>
              <a:t>After that, drop all missing developers/google maps can’t find a match/location</a:t>
            </a:r>
          </a:p>
        </p:txBody>
      </p:sp>
      <p:pic>
        <p:nvPicPr>
          <p:cNvPr id="10242" name="Picture 2">
            <a:extLst>
              <a:ext uri="{FF2B5EF4-FFF2-40B4-BE49-F238E27FC236}">
                <a16:creationId xmlns:a16="http://schemas.microsoft.com/office/drawing/2014/main" id="{7953959A-2112-C041-AD9A-C0FFF9BF6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309" y="2582044"/>
            <a:ext cx="7101285" cy="312952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2FD54E5-94EF-AA4E-9909-B41E2F8CD5A9}"/>
              </a:ext>
            </a:extLst>
          </p:cNvPr>
          <p:cNvSpPr txBox="1">
            <a:spLocks/>
          </p:cNvSpPr>
          <p:nvPr/>
        </p:nvSpPr>
        <p:spPr>
          <a:xfrm>
            <a:off x="7589026" y="2416775"/>
            <a:ext cx="4224939" cy="2024449"/>
          </a:xfrm>
          <a:prstGeom prst="rect">
            <a:avLst/>
          </a:prstGeom>
          <a:solidFill>
            <a:schemeClr val="bg1">
              <a:lumMod val="65000"/>
            </a:schemeClr>
          </a:solidFill>
        </p:spPr>
        <p:txBody>
          <a:bodyPr vert="horz" lIns="91440" tIns="45720" rIns="91440" bIns="45720" rtlCol="0">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b="1" dirty="0">
              <a:solidFill>
                <a:schemeClr val="accent2">
                  <a:lumMod val="75000"/>
                </a:schemeClr>
              </a:solidFill>
            </a:endParaRPr>
          </a:p>
          <a:p>
            <a:pPr marL="0" indent="0">
              <a:buNone/>
            </a:pPr>
            <a:r>
              <a:rPr lang="en-US" b="1" dirty="0">
                <a:solidFill>
                  <a:schemeClr val="accent2">
                    <a:lumMod val="75000"/>
                  </a:schemeClr>
                </a:solidFill>
              </a:rPr>
              <a:t>Limitation! </a:t>
            </a:r>
          </a:p>
          <a:p>
            <a:pPr marL="0" indent="0">
              <a:buNone/>
            </a:pPr>
            <a:r>
              <a:rPr lang="en-US" dirty="0">
                <a:solidFill>
                  <a:schemeClr val="accent2">
                    <a:lumMod val="75000"/>
                  </a:schemeClr>
                </a:solidFill>
              </a:rPr>
              <a:t>Autocomplete function tries to match the string (</a:t>
            </a:r>
            <a:r>
              <a:rPr lang="en-US" dirty="0" err="1">
                <a:solidFill>
                  <a:schemeClr val="accent2">
                    <a:lumMod val="75000"/>
                  </a:schemeClr>
                </a:solidFill>
              </a:rPr>
              <a:t>ie</a:t>
            </a:r>
            <a:r>
              <a:rPr lang="en-US" dirty="0">
                <a:solidFill>
                  <a:schemeClr val="accent2">
                    <a:lumMod val="75000"/>
                  </a:schemeClr>
                </a:solidFill>
              </a:rPr>
              <a:t>. the developer’s name) as best as it can to do the location search. Relying entirely on </a:t>
            </a:r>
            <a:r>
              <a:rPr lang="en-US" dirty="0" err="1">
                <a:solidFill>
                  <a:schemeClr val="accent2">
                    <a:lumMod val="75000"/>
                  </a:schemeClr>
                </a:solidFill>
              </a:rPr>
              <a:t>google’s</a:t>
            </a:r>
            <a:r>
              <a:rPr lang="en-US" dirty="0">
                <a:solidFill>
                  <a:schemeClr val="accent2">
                    <a:lumMod val="75000"/>
                  </a:schemeClr>
                </a:solidFill>
              </a:rPr>
              <a:t> amazing-ness</a:t>
            </a:r>
            <a:br>
              <a:rPr lang="en-US" dirty="0">
                <a:solidFill>
                  <a:schemeClr val="accent2">
                    <a:lumMod val="75000"/>
                  </a:schemeClr>
                </a:solidFill>
              </a:rPr>
            </a:br>
            <a:endParaRPr lang="en-US" dirty="0">
              <a:solidFill>
                <a:schemeClr val="accent2">
                  <a:lumMod val="75000"/>
                </a:schemeClr>
              </a:solidFill>
            </a:endParaRPr>
          </a:p>
        </p:txBody>
      </p:sp>
    </p:spTree>
    <p:extLst>
      <p:ext uri="{BB962C8B-B14F-4D97-AF65-F5344CB8AC3E}">
        <p14:creationId xmlns:p14="http://schemas.microsoft.com/office/powerpoint/2010/main" val="288271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BC2-7214-F249-9AA2-72A010674055}"/>
              </a:ext>
            </a:extLst>
          </p:cNvPr>
          <p:cNvSpPr>
            <a:spLocks noGrp="1"/>
          </p:cNvSpPr>
          <p:nvPr>
            <p:ph type="title"/>
          </p:nvPr>
        </p:nvSpPr>
        <p:spPr/>
        <p:txBody>
          <a:bodyPr>
            <a:normAutofit/>
          </a:bodyPr>
          <a:lstStyle/>
          <a:p>
            <a:r>
              <a:rPr lang="en-US" dirty="0"/>
              <a:t>Part 1</a:t>
            </a:r>
            <a:br>
              <a:rPr lang="en-US" dirty="0"/>
            </a:br>
            <a:r>
              <a:rPr lang="en-US" dirty="0"/>
              <a:t>Post Hoc exploration</a:t>
            </a:r>
          </a:p>
        </p:txBody>
      </p:sp>
      <p:sp>
        <p:nvSpPr>
          <p:cNvPr id="3" name="Content Placeholder 2">
            <a:extLst>
              <a:ext uri="{FF2B5EF4-FFF2-40B4-BE49-F238E27FC236}">
                <a16:creationId xmlns:a16="http://schemas.microsoft.com/office/drawing/2014/main" id="{E2AA8D6D-5A08-F044-ABEE-AE9801658F46}"/>
              </a:ext>
            </a:extLst>
          </p:cNvPr>
          <p:cNvSpPr>
            <a:spLocks noGrp="1"/>
          </p:cNvSpPr>
          <p:nvPr>
            <p:ph idx="1"/>
          </p:nvPr>
        </p:nvSpPr>
        <p:spPr>
          <a:xfrm>
            <a:off x="1069848" y="2121408"/>
            <a:ext cx="10261298" cy="4050792"/>
          </a:xfrm>
        </p:spPr>
        <p:txBody>
          <a:bodyPr>
            <a:normAutofit fontScale="85000" lnSpcReduction="10000"/>
          </a:bodyPr>
          <a:lstStyle/>
          <a:p>
            <a:pPr fontAlgn="base"/>
            <a:r>
              <a:rPr lang="en-US" dirty="0"/>
              <a:t>Decide we only want to look at developers who have released at least 2 games in the past 5 years, assuming they are ‘serious’ developers</a:t>
            </a:r>
          </a:p>
          <a:p>
            <a:pPr fontAlgn="base"/>
            <a:r>
              <a:rPr lang="en-US" dirty="0"/>
              <a:t>Plotted them on google maps as a heatmap, weighted by average ratings of each developer’s games</a:t>
            </a:r>
          </a:p>
          <a:p>
            <a:pPr fontAlgn="base"/>
            <a:r>
              <a:rPr lang="en-US" dirty="0"/>
              <a:t>Here also showing the top 10 developers based on highest average game rating</a:t>
            </a:r>
          </a:p>
          <a:p>
            <a:pPr fontAlgn="base"/>
            <a:r>
              <a:rPr lang="en-US" dirty="0"/>
              <a:t>As suspected, a large number of developers reside in the northern hemisphere - USA, Europe, Japan</a:t>
            </a:r>
          </a:p>
          <a:p>
            <a:pPr fontAlgn="base"/>
            <a:endParaRPr lang="en-US" dirty="0"/>
          </a:p>
          <a:p>
            <a:pPr fontAlgn="base"/>
            <a:endParaRPr lang="en-US" dirty="0"/>
          </a:p>
          <a:p>
            <a:pPr fontAlgn="base"/>
            <a:endParaRPr lang="en-US" dirty="0"/>
          </a:p>
          <a:p>
            <a:pPr fontAlgn="base"/>
            <a:endParaRPr lang="en-US" dirty="0"/>
          </a:p>
          <a:p>
            <a:pPr marL="0" indent="0" fontAlgn="base">
              <a:buNone/>
            </a:pPr>
            <a:r>
              <a:rPr lang="en-US" dirty="0"/>
              <a:t>        </a:t>
            </a:r>
          </a:p>
          <a:p>
            <a:pPr marL="0" indent="0" fontAlgn="base">
              <a:buNone/>
            </a:pPr>
            <a:r>
              <a:rPr lang="en-US" dirty="0"/>
              <a:t>    </a:t>
            </a:r>
          </a:p>
          <a:p>
            <a:pPr marL="0" indent="0" fontAlgn="base">
              <a:buNone/>
            </a:pPr>
            <a:endParaRPr lang="en-US" dirty="0"/>
          </a:p>
        </p:txBody>
      </p:sp>
      <p:pic>
        <p:nvPicPr>
          <p:cNvPr id="11266" name="Picture 2">
            <a:extLst>
              <a:ext uri="{FF2B5EF4-FFF2-40B4-BE49-F238E27FC236}">
                <a16:creationId xmlns:a16="http://schemas.microsoft.com/office/drawing/2014/main" id="{ADE306DB-F469-D043-B671-5E20E5C29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150" y="3793525"/>
            <a:ext cx="7281459" cy="284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5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464C-C5C1-8348-BE8E-2BB7FBAE98ED}"/>
              </a:ext>
            </a:extLst>
          </p:cNvPr>
          <p:cNvSpPr>
            <a:spLocks noGrp="1"/>
          </p:cNvSpPr>
          <p:nvPr>
            <p:ph type="title"/>
          </p:nvPr>
        </p:nvSpPr>
        <p:spPr/>
        <p:txBody>
          <a:bodyPr/>
          <a:lstStyle/>
          <a:p>
            <a:r>
              <a:rPr lang="en-US" dirty="0"/>
              <a:t>Part 2</a:t>
            </a:r>
            <a:br>
              <a:rPr lang="en-US" dirty="0"/>
            </a:br>
            <a:r>
              <a:rPr lang="en-US" dirty="0"/>
              <a:t>Factors affecting game rating</a:t>
            </a:r>
          </a:p>
        </p:txBody>
      </p:sp>
      <p:sp>
        <p:nvSpPr>
          <p:cNvPr id="3" name="Content Placeholder 2">
            <a:extLst>
              <a:ext uri="{FF2B5EF4-FFF2-40B4-BE49-F238E27FC236}">
                <a16:creationId xmlns:a16="http://schemas.microsoft.com/office/drawing/2014/main" id="{09BDB8B0-F5BD-4A4F-A83F-F17E7B24DA45}"/>
              </a:ext>
            </a:extLst>
          </p:cNvPr>
          <p:cNvSpPr>
            <a:spLocks noGrp="1"/>
          </p:cNvSpPr>
          <p:nvPr>
            <p:ph idx="1"/>
          </p:nvPr>
        </p:nvSpPr>
        <p:spPr/>
        <p:txBody>
          <a:bodyPr/>
          <a:lstStyle/>
          <a:p>
            <a:pPr fontAlgn="base"/>
            <a:r>
              <a:rPr lang="en-US" dirty="0"/>
              <a:t>Second part of our story, knowing now that new game releases may likely be dwindling (market saturation?) and seem to be dominated by USA/Europe/Japan, we want to further find out what factors might make a game better received/standout</a:t>
            </a:r>
          </a:p>
          <a:p>
            <a:pPr fontAlgn="base"/>
            <a:endParaRPr lang="en-US" dirty="0"/>
          </a:p>
          <a:p>
            <a:pPr fontAlgn="base"/>
            <a:r>
              <a:rPr lang="en-US" dirty="0"/>
              <a:t>We have three factors we want to examine</a:t>
            </a:r>
          </a:p>
          <a:p>
            <a:pPr lvl="1" fontAlgn="base"/>
            <a:r>
              <a:rPr lang="en-US" dirty="0"/>
              <a:t>Timing of release</a:t>
            </a:r>
          </a:p>
          <a:p>
            <a:pPr lvl="1" fontAlgn="base"/>
            <a:r>
              <a:rPr lang="en-US" dirty="0"/>
              <a:t>Gaming platforms</a:t>
            </a:r>
          </a:p>
          <a:p>
            <a:pPr lvl="1" fontAlgn="base"/>
            <a:r>
              <a:rPr lang="en-US" dirty="0"/>
              <a:t>Game Genres</a:t>
            </a:r>
          </a:p>
          <a:p>
            <a:endParaRPr lang="en-US" dirty="0"/>
          </a:p>
        </p:txBody>
      </p:sp>
    </p:spTree>
    <p:extLst>
      <p:ext uri="{BB962C8B-B14F-4D97-AF65-F5344CB8AC3E}">
        <p14:creationId xmlns:p14="http://schemas.microsoft.com/office/powerpoint/2010/main" val="31387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8397-569B-0248-BE48-7CFCA550AF52}"/>
              </a:ext>
            </a:extLst>
          </p:cNvPr>
          <p:cNvSpPr>
            <a:spLocks noGrp="1"/>
          </p:cNvSpPr>
          <p:nvPr>
            <p:ph type="title"/>
          </p:nvPr>
        </p:nvSpPr>
        <p:spPr/>
        <p:txBody>
          <a:bodyPr/>
          <a:lstStyle/>
          <a:p>
            <a:r>
              <a:rPr lang="en-US" dirty="0"/>
              <a:t>USER rating vs. Metacritic score?</a:t>
            </a:r>
          </a:p>
        </p:txBody>
      </p:sp>
      <p:sp>
        <p:nvSpPr>
          <p:cNvPr id="3" name="Content Placeholder 2">
            <a:extLst>
              <a:ext uri="{FF2B5EF4-FFF2-40B4-BE49-F238E27FC236}">
                <a16:creationId xmlns:a16="http://schemas.microsoft.com/office/drawing/2014/main" id="{E51FE2A4-371D-9740-AC6D-FCEEEE5DD9D9}"/>
              </a:ext>
            </a:extLst>
          </p:cNvPr>
          <p:cNvSpPr>
            <a:spLocks noGrp="1"/>
          </p:cNvSpPr>
          <p:nvPr>
            <p:ph idx="1"/>
          </p:nvPr>
        </p:nvSpPr>
        <p:spPr/>
        <p:txBody>
          <a:bodyPr>
            <a:normAutofit fontScale="85000" lnSpcReduction="20000"/>
          </a:bodyPr>
          <a:lstStyle/>
          <a:p>
            <a:pPr marL="0" indent="0">
              <a:buNone/>
            </a:pPr>
            <a:r>
              <a:rPr lang="en-US" dirty="0"/>
              <a:t>Dataset has </a:t>
            </a:r>
            <a:r>
              <a:rPr lang="en-US" b="1" dirty="0"/>
              <a:t>2 measures of rating</a:t>
            </a:r>
            <a:endParaRPr lang="en-US" dirty="0"/>
          </a:p>
          <a:p>
            <a:pPr fontAlgn="base"/>
            <a:r>
              <a:rPr lang="en-US" dirty="0"/>
              <a:t>Users’ rating</a:t>
            </a:r>
          </a:p>
          <a:p>
            <a:pPr fontAlgn="base"/>
            <a:r>
              <a:rPr lang="en-US" dirty="0"/>
              <a:t>Metacritic score (i.e. critics)</a:t>
            </a:r>
          </a:p>
          <a:p>
            <a:pPr marL="0" indent="0">
              <a:buNone/>
            </a:pPr>
            <a:endParaRPr lang="en-US" dirty="0"/>
          </a:p>
          <a:p>
            <a:pPr marL="0" indent="0">
              <a:buNone/>
            </a:pPr>
            <a:r>
              <a:rPr lang="en-US" dirty="0"/>
              <a:t>Our initial thoughts were to use the users’ rating for our analysis however we needed to be sure that this was not too different to the </a:t>
            </a:r>
            <a:r>
              <a:rPr lang="en-US" dirty="0" err="1"/>
              <a:t>metacritic</a:t>
            </a:r>
            <a:r>
              <a:rPr lang="en-US" dirty="0"/>
              <a:t> score and that the measures were largely interchangeable when talking about popularity </a:t>
            </a:r>
          </a:p>
          <a:p>
            <a:pPr marL="0" indent="0">
              <a:buNone/>
            </a:pPr>
            <a:endParaRPr lang="en-US" dirty="0"/>
          </a:p>
          <a:p>
            <a:pPr marL="0" indent="0">
              <a:buNone/>
            </a:pPr>
            <a:r>
              <a:rPr lang="en-US" dirty="0"/>
              <a:t>Findings</a:t>
            </a:r>
          </a:p>
          <a:p>
            <a:pPr fontAlgn="base"/>
            <a:r>
              <a:rPr lang="en-US" dirty="0"/>
              <a:t>Users’ rating and </a:t>
            </a:r>
            <a:r>
              <a:rPr lang="en-US" dirty="0" err="1"/>
              <a:t>metacritic</a:t>
            </a:r>
            <a:r>
              <a:rPr lang="en-US" dirty="0"/>
              <a:t> score are strongly correlated</a:t>
            </a:r>
          </a:p>
          <a:p>
            <a:pPr fontAlgn="base"/>
            <a:r>
              <a:rPr lang="en-US" dirty="0"/>
              <a:t>Correlation coefficient is 0.61</a:t>
            </a:r>
          </a:p>
          <a:p>
            <a:pPr fontAlgn="base"/>
            <a:r>
              <a:rPr lang="en-US" dirty="0"/>
              <a:t>Higher user rating is associated with higher </a:t>
            </a:r>
            <a:r>
              <a:rPr lang="en-US" dirty="0" err="1"/>
              <a:t>metacritic</a:t>
            </a:r>
            <a:r>
              <a:rPr lang="en-US" dirty="0"/>
              <a:t> score</a:t>
            </a:r>
          </a:p>
          <a:p>
            <a:pPr fontAlgn="base"/>
            <a:r>
              <a:rPr lang="en-US" dirty="0"/>
              <a:t>Based on this we chose the users’ rating to define ‘popular’  </a:t>
            </a:r>
          </a:p>
        </p:txBody>
      </p:sp>
      <p:pic>
        <p:nvPicPr>
          <p:cNvPr id="12290" name="Picture 2">
            <a:extLst>
              <a:ext uri="{FF2B5EF4-FFF2-40B4-BE49-F238E27FC236}">
                <a16:creationId xmlns:a16="http://schemas.microsoft.com/office/drawing/2014/main" id="{96A679DD-53B2-8C46-A637-EF1BCC835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265" y="4076329"/>
            <a:ext cx="4246606" cy="212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5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90C2-C21C-B249-8CC7-7E5E6B57D846}"/>
              </a:ext>
            </a:extLst>
          </p:cNvPr>
          <p:cNvSpPr>
            <a:spLocks noGrp="1"/>
          </p:cNvSpPr>
          <p:nvPr>
            <p:ph type="title"/>
          </p:nvPr>
        </p:nvSpPr>
        <p:spPr/>
        <p:txBody>
          <a:bodyPr>
            <a:normAutofit/>
          </a:bodyPr>
          <a:lstStyle/>
          <a:p>
            <a:r>
              <a:rPr lang="en-US" dirty="0"/>
              <a:t>Motivation - part 1</a:t>
            </a:r>
          </a:p>
        </p:txBody>
      </p:sp>
      <p:sp>
        <p:nvSpPr>
          <p:cNvPr id="3" name="Content Placeholder 2">
            <a:extLst>
              <a:ext uri="{FF2B5EF4-FFF2-40B4-BE49-F238E27FC236}">
                <a16:creationId xmlns:a16="http://schemas.microsoft.com/office/drawing/2014/main" id="{B3632AA3-E318-274C-B4F1-8EF1EA67F213}"/>
              </a:ext>
            </a:extLst>
          </p:cNvPr>
          <p:cNvSpPr>
            <a:spLocks noGrp="1"/>
          </p:cNvSpPr>
          <p:nvPr>
            <p:ph idx="1"/>
          </p:nvPr>
        </p:nvSpPr>
        <p:spPr/>
        <p:txBody>
          <a:bodyPr>
            <a:normAutofit fontScale="92500" lnSpcReduction="10000"/>
          </a:bodyPr>
          <a:lstStyle/>
          <a:p>
            <a:pPr marL="0" indent="0">
              <a:buNone/>
            </a:pPr>
            <a:r>
              <a:rPr lang="en-US" b="1" dirty="0"/>
              <a:t>Examine trends</a:t>
            </a:r>
            <a:r>
              <a:rPr lang="en-US" dirty="0"/>
              <a:t> in the gaming industry in the past 5 years</a:t>
            </a:r>
          </a:p>
          <a:p>
            <a:pPr lvl="1" fontAlgn="base"/>
            <a:r>
              <a:rPr lang="en-US" dirty="0"/>
              <a:t>Is it saturated? Is it growing?</a:t>
            </a:r>
          </a:p>
          <a:p>
            <a:pPr lvl="1" fontAlgn="base"/>
            <a:r>
              <a:rPr lang="en-US" dirty="0"/>
              <a:t>Are there more games being released over time?</a:t>
            </a:r>
          </a:p>
          <a:p>
            <a:pPr marL="0" indent="0">
              <a:buNone/>
            </a:pPr>
            <a:r>
              <a:rPr lang="en-US" b="1" dirty="0"/>
              <a:t>Questions</a:t>
            </a:r>
            <a:endParaRPr lang="en-US" dirty="0"/>
          </a:p>
          <a:p>
            <a:pPr lvl="1" fontAlgn="base"/>
            <a:r>
              <a:rPr lang="en-US" dirty="0"/>
              <a:t>Do number of games released differ by </a:t>
            </a:r>
          </a:p>
          <a:p>
            <a:pPr lvl="2" fontAlgn="base"/>
            <a:r>
              <a:rPr lang="en-US" dirty="0"/>
              <a:t>year?</a:t>
            </a:r>
          </a:p>
          <a:p>
            <a:pPr lvl="2" fontAlgn="base"/>
            <a:r>
              <a:rPr lang="en-US" dirty="0"/>
              <a:t>month?</a:t>
            </a:r>
          </a:p>
          <a:p>
            <a:pPr marL="0" indent="0">
              <a:buNone/>
            </a:pPr>
            <a:r>
              <a:rPr lang="en-US" b="1" dirty="0"/>
              <a:t>Hypothesis</a:t>
            </a:r>
            <a:endParaRPr lang="en-US" dirty="0"/>
          </a:p>
          <a:p>
            <a:r>
              <a:rPr lang="en-US" dirty="0"/>
              <a:t>Number of games released increases from 2015 to 2019.</a:t>
            </a:r>
          </a:p>
          <a:p>
            <a:pPr lvl="1" fontAlgn="base"/>
            <a:r>
              <a:rPr lang="en-US" dirty="0"/>
              <a:t>Justification - gaming industry is booming, more games being released over time</a:t>
            </a:r>
          </a:p>
          <a:p>
            <a:r>
              <a:rPr lang="en-US" dirty="0"/>
              <a:t>Number of games released will differ by month of the year.</a:t>
            </a:r>
          </a:p>
          <a:p>
            <a:pPr lvl="1" fontAlgn="base"/>
            <a:r>
              <a:rPr lang="en-US" dirty="0"/>
              <a:t>Justification - more games may be released around holiday seasons/close to winter</a:t>
            </a:r>
            <a:br>
              <a:rPr lang="en-US" dirty="0"/>
            </a:br>
            <a:endParaRPr lang="en-US" dirty="0"/>
          </a:p>
        </p:txBody>
      </p:sp>
    </p:spTree>
    <p:extLst>
      <p:ext uri="{BB962C8B-B14F-4D97-AF65-F5344CB8AC3E}">
        <p14:creationId xmlns:p14="http://schemas.microsoft.com/office/powerpoint/2010/main" val="2377857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8397-569B-0248-BE48-7CFCA550AF52}"/>
              </a:ext>
            </a:extLst>
          </p:cNvPr>
          <p:cNvSpPr>
            <a:spLocks noGrp="1"/>
          </p:cNvSpPr>
          <p:nvPr>
            <p:ph type="title"/>
          </p:nvPr>
        </p:nvSpPr>
        <p:spPr/>
        <p:txBody>
          <a:bodyPr/>
          <a:lstStyle/>
          <a:p>
            <a:r>
              <a:rPr lang="en-US" dirty="0"/>
              <a:t>USER rating vs. Metacritic score?</a:t>
            </a:r>
          </a:p>
        </p:txBody>
      </p:sp>
      <p:sp>
        <p:nvSpPr>
          <p:cNvPr id="3" name="Content Placeholder 2">
            <a:extLst>
              <a:ext uri="{FF2B5EF4-FFF2-40B4-BE49-F238E27FC236}">
                <a16:creationId xmlns:a16="http://schemas.microsoft.com/office/drawing/2014/main" id="{E51FE2A4-371D-9740-AC6D-FCEEEE5DD9D9}"/>
              </a:ext>
            </a:extLst>
          </p:cNvPr>
          <p:cNvSpPr>
            <a:spLocks noGrp="1"/>
          </p:cNvSpPr>
          <p:nvPr>
            <p:ph idx="1"/>
          </p:nvPr>
        </p:nvSpPr>
        <p:spPr/>
        <p:txBody>
          <a:bodyPr>
            <a:normAutofit/>
          </a:bodyPr>
          <a:lstStyle/>
          <a:p>
            <a:pPr marL="0" indent="0">
              <a:buNone/>
            </a:pPr>
            <a:r>
              <a:rPr lang="en-US" dirty="0"/>
              <a:t>Looking at ratings another way, it’s also clear that the medians in both datasets across all years show there aren’t significant skews in either popularity measure</a:t>
            </a:r>
          </a:p>
        </p:txBody>
      </p:sp>
      <p:pic>
        <p:nvPicPr>
          <p:cNvPr id="13314" name="Picture 2">
            <a:extLst>
              <a:ext uri="{FF2B5EF4-FFF2-40B4-BE49-F238E27FC236}">
                <a16:creationId xmlns:a16="http://schemas.microsoft.com/office/drawing/2014/main" id="{3D510AD0-9DC3-A74F-8904-03588D275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6" y="2912350"/>
            <a:ext cx="10190205" cy="283017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A536840-C823-0C4D-B33C-243BC7DF7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434" y="3886865"/>
            <a:ext cx="2812150" cy="88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73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8397-569B-0248-BE48-7CFCA550AF52}"/>
              </a:ext>
            </a:extLst>
          </p:cNvPr>
          <p:cNvSpPr>
            <a:spLocks noGrp="1"/>
          </p:cNvSpPr>
          <p:nvPr>
            <p:ph type="title"/>
          </p:nvPr>
        </p:nvSpPr>
        <p:spPr/>
        <p:txBody>
          <a:bodyPr/>
          <a:lstStyle/>
          <a:p>
            <a:r>
              <a:rPr lang="en-US" dirty="0"/>
              <a:t>Part 2</a:t>
            </a:r>
            <a:br>
              <a:rPr lang="en-US" dirty="0"/>
            </a:br>
            <a:r>
              <a:rPr lang="en-US" dirty="0"/>
              <a:t>Timing of Release</a:t>
            </a:r>
          </a:p>
        </p:txBody>
      </p:sp>
      <p:sp>
        <p:nvSpPr>
          <p:cNvPr id="3" name="Content Placeholder 2">
            <a:extLst>
              <a:ext uri="{FF2B5EF4-FFF2-40B4-BE49-F238E27FC236}">
                <a16:creationId xmlns:a16="http://schemas.microsoft.com/office/drawing/2014/main" id="{E51FE2A4-371D-9740-AC6D-FCEEEE5DD9D9}"/>
              </a:ext>
            </a:extLst>
          </p:cNvPr>
          <p:cNvSpPr>
            <a:spLocks noGrp="1"/>
          </p:cNvSpPr>
          <p:nvPr>
            <p:ph idx="1"/>
          </p:nvPr>
        </p:nvSpPr>
        <p:spPr/>
        <p:txBody>
          <a:bodyPr>
            <a:normAutofit/>
          </a:bodyPr>
          <a:lstStyle/>
          <a:p>
            <a:pPr marL="0" indent="0">
              <a:buNone/>
            </a:pPr>
            <a:r>
              <a:rPr lang="en-US" dirty="0"/>
              <a:t>Games released in the last few months of the year tend to rate higher than in earlier months.  Statistically, the mean is closer to the median and the spread in the ratings is smaller</a:t>
            </a:r>
          </a:p>
        </p:txBody>
      </p:sp>
      <p:pic>
        <p:nvPicPr>
          <p:cNvPr id="14338" name="Picture 2">
            <a:extLst>
              <a:ext uri="{FF2B5EF4-FFF2-40B4-BE49-F238E27FC236}">
                <a16:creationId xmlns:a16="http://schemas.microsoft.com/office/drawing/2014/main" id="{5A7CBC9E-7081-4D4E-B1C6-CBDEE4393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3091258"/>
            <a:ext cx="5930172" cy="31152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B5FAD1-64FE-0941-830C-1437A9098CB5}"/>
              </a:ext>
            </a:extLst>
          </p:cNvPr>
          <p:cNvSpPr/>
          <p:nvPr/>
        </p:nvSpPr>
        <p:spPr>
          <a:xfrm>
            <a:off x="5974813" y="3244334"/>
            <a:ext cx="242374" cy="369332"/>
          </a:xfrm>
          <a:prstGeom prst="rect">
            <a:avLst/>
          </a:prstGeom>
        </p:spPr>
        <p:txBody>
          <a:bodyPr wrap="none">
            <a:spAutoFit/>
          </a:bodyPr>
          <a:lstStyle/>
          <a:p>
            <a:r>
              <a:rPr lang="en-US" dirty="0"/>
              <a:t> </a:t>
            </a:r>
          </a:p>
        </p:txBody>
      </p:sp>
      <p:sp>
        <p:nvSpPr>
          <p:cNvPr id="5" name="Rounded Rectangle 4">
            <a:extLst>
              <a:ext uri="{FF2B5EF4-FFF2-40B4-BE49-F238E27FC236}">
                <a16:creationId xmlns:a16="http://schemas.microsoft.com/office/drawing/2014/main" id="{FD21864A-5B23-124C-BDE8-F84DC2DFB811}"/>
              </a:ext>
            </a:extLst>
          </p:cNvPr>
          <p:cNvSpPr/>
          <p:nvPr/>
        </p:nvSpPr>
        <p:spPr>
          <a:xfrm>
            <a:off x="5107461" y="4398673"/>
            <a:ext cx="1886463" cy="115433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40" name="Picture 4">
            <a:extLst>
              <a:ext uri="{FF2B5EF4-FFF2-40B4-BE49-F238E27FC236}">
                <a16:creationId xmlns:a16="http://schemas.microsoft.com/office/drawing/2014/main" id="{94298952-6CD6-B443-A592-4745799A0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744" y="3244334"/>
            <a:ext cx="3784600" cy="22098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extLst>
              <a:ext uri="{FF2B5EF4-FFF2-40B4-BE49-F238E27FC236}">
                <a16:creationId xmlns:a16="http://schemas.microsoft.com/office/drawing/2014/main" id="{9F617C2C-3157-0242-920B-76F15CDF6BF4}"/>
              </a:ext>
            </a:extLst>
          </p:cNvPr>
          <p:cNvSpPr/>
          <p:nvPr/>
        </p:nvSpPr>
        <p:spPr>
          <a:xfrm>
            <a:off x="7830067" y="4938960"/>
            <a:ext cx="1412788" cy="60169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F4F4DB8A-3EC5-4B4D-9628-27BB24C6F914}"/>
              </a:ext>
            </a:extLst>
          </p:cNvPr>
          <p:cNvSpPr/>
          <p:nvPr/>
        </p:nvSpPr>
        <p:spPr>
          <a:xfrm>
            <a:off x="9402424" y="4938959"/>
            <a:ext cx="1412788" cy="60169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9208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5AEA-C83D-294E-A5C4-6A1DF834FD6B}"/>
              </a:ext>
            </a:extLst>
          </p:cNvPr>
          <p:cNvSpPr>
            <a:spLocks noGrp="1"/>
          </p:cNvSpPr>
          <p:nvPr>
            <p:ph type="title"/>
          </p:nvPr>
        </p:nvSpPr>
        <p:spPr/>
        <p:txBody>
          <a:bodyPr/>
          <a:lstStyle/>
          <a:p>
            <a:r>
              <a:rPr lang="en-US" dirty="0"/>
              <a:t>Part 2</a:t>
            </a:r>
            <a:br>
              <a:rPr lang="en-US" dirty="0"/>
            </a:br>
            <a:r>
              <a:rPr lang="en-US" dirty="0"/>
              <a:t>Gaming Platforms</a:t>
            </a:r>
          </a:p>
        </p:txBody>
      </p:sp>
      <p:sp>
        <p:nvSpPr>
          <p:cNvPr id="3" name="Content Placeholder 2">
            <a:extLst>
              <a:ext uri="{FF2B5EF4-FFF2-40B4-BE49-F238E27FC236}">
                <a16:creationId xmlns:a16="http://schemas.microsoft.com/office/drawing/2014/main" id="{BCC27601-8E3A-864A-A560-86C434857E0F}"/>
              </a:ext>
            </a:extLst>
          </p:cNvPr>
          <p:cNvSpPr>
            <a:spLocks noGrp="1"/>
          </p:cNvSpPr>
          <p:nvPr>
            <p:ph idx="1"/>
          </p:nvPr>
        </p:nvSpPr>
        <p:spPr/>
        <p:txBody>
          <a:bodyPr/>
          <a:lstStyle/>
          <a:p>
            <a:pPr marL="0" indent="0" fontAlgn="base">
              <a:buNone/>
            </a:pPr>
            <a:r>
              <a:rPr lang="en-US" dirty="0"/>
              <a:t>Observations: </a:t>
            </a:r>
          </a:p>
          <a:p>
            <a:pPr fontAlgn="base"/>
            <a:r>
              <a:rPr lang="en-US" dirty="0"/>
              <a:t>PC is the most popular platforms with the most number of games, followed by PlayStation and Xbox</a:t>
            </a:r>
          </a:p>
          <a:p>
            <a:endParaRPr lang="en-US" dirty="0"/>
          </a:p>
        </p:txBody>
      </p:sp>
      <p:pic>
        <p:nvPicPr>
          <p:cNvPr id="15362" name="Picture 2">
            <a:extLst>
              <a:ext uri="{FF2B5EF4-FFF2-40B4-BE49-F238E27FC236}">
                <a16:creationId xmlns:a16="http://schemas.microsoft.com/office/drawing/2014/main" id="{D90FF184-B1E2-6448-93AB-FE6909EDE3D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6432" y="2850292"/>
            <a:ext cx="7224583" cy="361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8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5AEA-C83D-294E-A5C4-6A1DF834FD6B}"/>
              </a:ext>
            </a:extLst>
          </p:cNvPr>
          <p:cNvSpPr>
            <a:spLocks noGrp="1"/>
          </p:cNvSpPr>
          <p:nvPr>
            <p:ph type="title"/>
          </p:nvPr>
        </p:nvSpPr>
        <p:spPr/>
        <p:txBody>
          <a:bodyPr/>
          <a:lstStyle/>
          <a:p>
            <a:r>
              <a:rPr lang="en-US" dirty="0"/>
              <a:t>Part 2</a:t>
            </a:r>
            <a:br>
              <a:rPr lang="en-US" dirty="0"/>
            </a:br>
            <a:r>
              <a:rPr lang="en-US" dirty="0"/>
              <a:t>Gaming Platforms</a:t>
            </a:r>
          </a:p>
        </p:txBody>
      </p:sp>
      <p:sp>
        <p:nvSpPr>
          <p:cNvPr id="5" name="Content Placeholder 4">
            <a:extLst>
              <a:ext uri="{FF2B5EF4-FFF2-40B4-BE49-F238E27FC236}">
                <a16:creationId xmlns:a16="http://schemas.microsoft.com/office/drawing/2014/main" id="{F08B95B8-E4D8-3847-886B-C40DDD5D4B69}"/>
              </a:ext>
            </a:extLst>
          </p:cNvPr>
          <p:cNvSpPr>
            <a:spLocks noGrp="1"/>
          </p:cNvSpPr>
          <p:nvPr>
            <p:ph idx="1"/>
          </p:nvPr>
        </p:nvSpPr>
        <p:spPr>
          <a:xfrm>
            <a:off x="2253049" y="3019001"/>
            <a:ext cx="3341514" cy="1307592"/>
          </a:xfrm>
        </p:spPr>
        <p:txBody>
          <a:bodyPr/>
          <a:lstStyle/>
          <a:p>
            <a:pPr fontAlgn="base"/>
            <a:r>
              <a:rPr lang="en-US" dirty="0"/>
              <a:t>Most popular platforms: </a:t>
            </a:r>
          </a:p>
          <a:p>
            <a:pPr lvl="1" fontAlgn="base"/>
            <a:r>
              <a:rPr lang="en-US" dirty="0"/>
              <a:t>PC, Xbox and </a:t>
            </a:r>
            <a:r>
              <a:rPr lang="en-US" dirty="0" err="1"/>
              <a:t>Playstation</a:t>
            </a:r>
            <a:r>
              <a:rPr lang="en-US" dirty="0"/>
              <a:t> </a:t>
            </a:r>
          </a:p>
          <a:p>
            <a:pPr fontAlgn="base"/>
            <a:r>
              <a:rPr lang="en-US" dirty="0"/>
              <a:t>More highly rated games</a:t>
            </a:r>
          </a:p>
          <a:p>
            <a:endParaRPr lang="en-US" dirty="0"/>
          </a:p>
        </p:txBody>
      </p:sp>
      <p:pic>
        <p:nvPicPr>
          <p:cNvPr id="16386" name="Picture 2">
            <a:extLst>
              <a:ext uri="{FF2B5EF4-FFF2-40B4-BE49-F238E27FC236}">
                <a16:creationId xmlns:a16="http://schemas.microsoft.com/office/drawing/2014/main" id="{C6704396-D390-F547-823F-71E6BBCEB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527" y="1142504"/>
            <a:ext cx="5982505" cy="506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24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B710-2B6A-BC42-8EC7-9960C1643E5F}"/>
              </a:ext>
            </a:extLst>
          </p:cNvPr>
          <p:cNvSpPr>
            <a:spLocks noGrp="1"/>
          </p:cNvSpPr>
          <p:nvPr>
            <p:ph type="title"/>
          </p:nvPr>
        </p:nvSpPr>
        <p:spPr/>
        <p:txBody>
          <a:bodyPr/>
          <a:lstStyle/>
          <a:p>
            <a:r>
              <a:rPr lang="en-US" dirty="0"/>
              <a:t>Part 2</a:t>
            </a:r>
            <a:br>
              <a:rPr lang="en-US" dirty="0"/>
            </a:br>
            <a:r>
              <a:rPr lang="en-US" dirty="0"/>
              <a:t>Gaming Platforms</a:t>
            </a:r>
          </a:p>
        </p:txBody>
      </p:sp>
      <p:sp>
        <p:nvSpPr>
          <p:cNvPr id="3" name="Content Placeholder 2">
            <a:extLst>
              <a:ext uri="{FF2B5EF4-FFF2-40B4-BE49-F238E27FC236}">
                <a16:creationId xmlns:a16="http://schemas.microsoft.com/office/drawing/2014/main" id="{8A0BA6D9-09B9-7048-8404-055B882D5529}"/>
              </a:ext>
            </a:extLst>
          </p:cNvPr>
          <p:cNvSpPr>
            <a:spLocks noGrp="1"/>
          </p:cNvSpPr>
          <p:nvPr>
            <p:ph idx="1"/>
          </p:nvPr>
        </p:nvSpPr>
        <p:spPr>
          <a:xfrm>
            <a:off x="1069848" y="2121408"/>
            <a:ext cx="4564833" cy="4050792"/>
          </a:xfrm>
        </p:spPr>
        <p:txBody>
          <a:bodyPr>
            <a:normAutofit fontScale="92500" lnSpcReduction="10000"/>
          </a:bodyPr>
          <a:lstStyle/>
          <a:p>
            <a:pPr marL="0" indent="0" fontAlgn="base">
              <a:buNone/>
            </a:pPr>
            <a:r>
              <a:rPr lang="en-US" dirty="0"/>
              <a:t>Performed tests to find if the popularity of games will increase by hosting on more platforms</a:t>
            </a:r>
          </a:p>
          <a:p>
            <a:pPr marL="0" indent="0" fontAlgn="base">
              <a:buNone/>
            </a:pPr>
            <a:r>
              <a:rPr lang="en-US" dirty="0"/>
              <a:t>Observations: </a:t>
            </a:r>
          </a:p>
          <a:p>
            <a:pPr fontAlgn="base"/>
            <a:r>
              <a:rPr lang="en-US" dirty="0"/>
              <a:t>Weak correlation between ratings &amp; no. of platforms</a:t>
            </a:r>
          </a:p>
          <a:p>
            <a:pPr fontAlgn="base"/>
            <a:r>
              <a:rPr lang="en-US" dirty="0"/>
              <a:t>Popularity of games not affected by no. of platforms hosted</a:t>
            </a:r>
          </a:p>
          <a:p>
            <a:pPr fontAlgn="base"/>
            <a:r>
              <a:rPr lang="en-US" dirty="0"/>
              <a:t>high correlation between number of stores and number of platforms (to be expected).  Also to be expected is the strong correlation between </a:t>
            </a:r>
            <a:r>
              <a:rPr lang="en-US" dirty="0" err="1"/>
              <a:t>metacritic</a:t>
            </a:r>
            <a:r>
              <a:rPr lang="en-US" dirty="0"/>
              <a:t> score and rating</a:t>
            </a:r>
          </a:p>
          <a:p>
            <a:endParaRPr lang="en-US" dirty="0"/>
          </a:p>
        </p:txBody>
      </p:sp>
      <p:pic>
        <p:nvPicPr>
          <p:cNvPr id="17410" name="Picture 2">
            <a:extLst>
              <a:ext uri="{FF2B5EF4-FFF2-40B4-BE49-F238E27FC236}">
                <a16:creationId xmlns:a16="http://schemas.microsoft.com/office/drawing/2014/main" id="{8FD7230F-6F39-0045-B5E3-E9B25B213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934" y="2093976"/>
            <a:ext cx="5354003" cy="297229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6B29624A-F019-8242-A480-7B56B7860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357" y="2982982"/>
            <a:ext cx="4783828" cy="318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07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3B6B-0130-E648-B94F-1F4339B67FC0}"/>
              </a:ext>
            </a:extLst>
          </p:cNvPr>
          <p:cNvSpPr>
            <a:spLocks noGrp="1"/>
          </p:cNvSpPr>
          <p:nvPr>
            <p:ph type="title"/>
          </p:nvPr>
        </p:nvSpPr>
        <p:spPr/>
        <p:txBody>
          <a:bodyPr>
            <a:normAutofit/>
          </a:bodyPr>
          <a:lstStyle/>
          <a:p>
            <a:r>
              <a:rPr lang="en-US" dirty="0"/>
              <a:t>Part 2</a:t>
            </a:r>
            <a:br>
              <a:rPr lang="en-US" dirty="0"/>
            </a:br>
            <a:r>
              <a:rPr lang="en-US" dirty="0"/>
              <a:t>Game Genres</a:t>
            </a:r>
          </a:p>
        </p:txBody>
      </p:sp>
      <p:sp>
        <p:nvSpPr>
          <p:cNvPr id="3" name="Content Placeholder 2">
            <a:extLst>
              <a:ext uri="{FF2B5EF4-FFF2-40B4-BE49-F238E27FC236}">
                <a16:creationId xmlns:a16="http://schemas.microsoft.com/office/drawing/2014/main" id="{B46879DD-0D8B-C440-A267-CDAEE2962EE6}"/>
              </a:ext>
            </a:extLst>
          </p:cNvPr>
          <p:cNvSpPr>
            <a:spLocks noGrp="1"/>
          </p:cNvSpPr>
          <p:nvPr>
            <p:ph idx="1"/>
          </p:nvPr>
        </p:nvSpPr>
        <p:spPr>
          <a:xfrm>
            <a:off x="1069848" y="2121408"/>
            <a:ext cx="4342411" cy="4050792"/>
          </a:xfrm>
        </p:spPr>
        <p:txBody>
          <a:bodyPr>
            <a:normAutofit fontScale="92500" lnSpcReduction="20000"/>
          </a:bodyPr>
          <a:lstStyle/>
          <a:p>
            <a:pPr marL="0" indent="0">
              <a:buNone/>
            </a:pPr>
            <a:r>
              <a:rPr lang="en-US" dirty="0"/>
              <a:t>Once again, each game may span multiple genres. We shall only look at the first listed genre of each game, *assume*</a:t>
            </a:r>
            <a:r>
              <a:rPr lang="en-US" dirty="0" err="1"/>
              <a:t>ing</a:t>
            </a:r>
            <a:r>
              <a:rPr lang="en-US" dirty="0"/>
              <a:t> that it is the game’s main genre</a:t>
            </a:r>
          </a:p>
          <a:p>
            <a:pPr marL="0" indent="0" fontAlgn="base">
              <a:buNone/>
            </a:pPr>
            <a:endParaRPr lang="en-US" dirty="0"/>
          </a:p>
          <a:p>
            <a:pPr marL="0" indent="0" fontAlgn="base">
              <a:buNone/>
            </a:pPr>
            <a:r>
              <a:rPr lang="en-US" dirty="0"/>
              <a:t>Our summary suggest that there are MANY genres. We decide to only look into the genres that have at least 100 games in the past 5 years. This narrows it down to 4 genres</a:t>
            </a:r>
          </a:p>
          <a:p>
            <a:pPr lvl="1" fontAlgn="base"/>
            <a:r>
              <a:rPr lang="en-US" dirty="0"/>
              <a:t>Action</a:t>
            </a:r>
          </a:p>
          <a:p>
            <a:pPr lvl="1" fontAlgn="base"/>
            <a:r>
              <a:rPr lang="en-US" dirty="0"/>
              <a:t>Adventure</a:t>
            </a:r>
          </a:p>
          <a:p>
            <a:pPr lvl="1" fontAlgn="base"/>
            <a:r>
              <a:rPr lang="en-US" dirty="0"/>
              <a:t>Indie</a:t>
            </a:r>
          </a:p>
          <a:p>
            <a:pPr lvl="1" fontAlgn="base"/>
            <a:r>
              <a:rPr lang="en-US" dirty="0"/>
              <a:t>Strategy</a:t>
            </a:r>
          </a:p>
          <a:p>
            <a:endParaRPr lang="en-US" dirty="0"/>
          </a:p>
        </p:txBody>
      </p:sp>
      <p:pic>
        <p:nvPicPr>
          <p:cNvPr id="18434" name="Picture 2">
            <a:extLst>
              <a:ext uri="{FF2B5EF4-FFF2-40B4-BE49-F238E27FC236}">
                <a16:creationId xmlns:a16="http://schemas.microsoft.com/office/drawing/2014/main" id="{8E5C40F4-FF8C-1444-9E70-7BFE8C396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465" y="624015"/>
            <a:ext cx="4974753" cy="584151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21E35090-188B-8640-A276-4BAF44AF63F7}"/>
              </a:ext>
            </a:extLst>
          </p:cNvPr>
          <p:cNvSpPr/>
          <p:nvPr/>
        </p:nvSpPr>
        <p:spPr>
          <a:xfrm>
            <a:off x="6347256" y="1519712"/>
            <a:ext cx="1252149" cy="2967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3F3716D9-F552-3C41-A4A6-B95DE1539326}"/>
              </a:ext>
            </a:extLst>
          </p:cNvPr>
          <p:cNvSpPr/>
          <p:nvPr/>
        </p:nvSpPr>
        <p:spPr>
          <a:xfrm>
            <a:off x="6347256" y="1797245"/>
            <a:ext cx="1252149" cy="2967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CAEFF461-9DFC-EF4F-B70D-C56EECE025EE}"/>
              </a:ext>
            </a:extLst>
          </p:cNvPr>
          <p:cNvSpPr/>
          <p:nvPr/>
        </p:nvSpPr>
        <p:spPr>
          <a:xfrm>
            <a:off x="6347255" y="6085619"/>
            <a:ext cx="1252149" cy="2967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3297AABD-417F-2143-AAC7-777B95C9C6D6}"/>
              </a:ext>
            </a:extLst>
          </p:cNvPr>
          <p:cNvSpPr/>
          <p:nvPr/>
        </p:nvSpPr>
        <p:spPr>
          <a:xfrm>
            <a:off x="6347255" y="3644701"/>
            <a:ext cx="1252149" cy="2967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108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3EF0-E956-9745-9A5C-D99F1AFB42A6}"/>
              </a:ext>
            </a:extLst>
          </p:cNvPr>
          <p:cNvSpPr>
            <a:spLocks noGrp="1"/>
          </p:cNvSpPr>
          <p:nvPr>
            <p:ph type="title"/>
          </p:nvPr>
        </p:nvSpPr>
        <p:spPr/>
        <p:txBody>
          <a:bodyPr>
            <a:normAutofit/>
          </a:bodyPr>
          <a:lstStyle/>
          <a:p>
            <a:r>
              <a:rPr lang="en-US" dirty="0"/>
              <a:t>Part 2</a:t>
            </a:r>
            <a:br>
              <a:rPr lang="en-US" dirty="0"/>
            </a:br>
            <a:r>
              <a:rPr lang="en-US" dirty="0"/>
              <a:t>Game Genres</a:t>
            </a:r>
          </a:p>
        </p:txBody>
      </p:sp>
      <p:sp>
        <p:nvSpPr>
          <p:cNvPr id="3" name="Content Placeholder 2">
            <a:extLst>
              <a:ext uri="{FF2B5EF4-FFF2-40B4-BE49-F238E27FC236}">
                <a16:creationId xmlns:a16="http://schemas.microsoft.com/office/drawing/2014/main" id="{EE950DA2-717C-2048-A2FE-B9A1CE5452E7}"/>
              </a:ext>
            </a:extLst>
          </p:cNvPr>
          <p:cNvSpPr>
            <a:spLocks noGrp="1"/>
          </p:cNvSpPr>
          <p:nvPr>
            <p:ph idx="1"/>
          </p:nvPr>
        </p:nvSpPr>
        <p:spPr/>
        <p:txBody>
          <a:bodyPr/>
          <a:lstStyle/>
          <a:p>
            <a:pPr fontAlgn="base"/>
            <a:r>
              <a:rPr lang="en-US" dirty="0"/>
              <a:t>Ran an ANOVA - there was a statistically significant difference in game rating by genre</a:t>
            </a:r>
          </a:p>
          <a:p>
            <a:pPr fontAlgn="base"/>
            <a:r>
              <a:rPr lang="en-US" dirty="0"/>
              <a:t>So we followed up with multiple t-tests across all (6) comparison pairs</a:t>
            </a:r>
          </a:p>
          <a:p>
            <a:pPr lvl="1" fontAlgn="base"/>
            <a:r>
              <a:rPr lang="en-US" dirty="0"/>
              <a:t>With p-value &lt; (0.05/6) considered significant </a:t>
            </a:r>
          </a:p>
          <a:p>
            <a:pPr fontAlgn="base"/>
            <a:r>
              <a:rPr lang="en-US" dirty="0"/>
              <a:t>We found that</a:t>
            </a:r>
          </a:p>
          <a:p>
            <a:pPr lvl="1" fontAlgn="base"/>
            <a:r>
              <a:rPr lang="en-US" dirty="0"/>
              <a:t>Adventure &gt; Indie</a:t>
            </a:r>
          </a:p>
          <a:p>
            <a:pPr lvl="1" fontAlgn="base"/>
            <a:r>
              <a:rPr lang="en-US" dirty="0"/>
              <a:t>Adventure &gt; Strategy </a:t>
            </a:r>
          </a:p>
          <a:p>
            <a:endParaRPr lang="en-US" dirty="0"/>
          </a:p>
        </p:txBody>
      </p:sp>
      <p:pic>
        <p:nvPicPr>
          <p:cNvPr id="19460" name="Picture 4">
            <a:extLst>
              <a:ext uri="{FF2B5EF4-FFF2-40B4-BE49-F238E27FC236}">
                <a16:creationId xmlns:a16="http://schemas.microsoft.com/office/drawing/2014/main" id="{21187586-C057-764F-B904-670FD74AF6C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0540" y="3429000"/>
            <a:ext cx="5671580" cy="313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2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93D8-5FF9-0442-85F5-626F9A2A550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36D1A3F-AE4B-4349-945D-379BCCE98B59}"/>
              </a:ext>
            </a:extLst>
          </p:cNvPr>
          <p:cNvSpPr>
            <a:spLocks noGrp="1"/>
          </p:cNvSpPr>
          <p:nvPr>
            <p:ph idx="1"/>
          </p:nvPr>
        </p:nvSpPr>
        <p:spPr/>
        <p:txBody>
          <a:bodyPr/>
          <a:lstStyle/>
          <a:p>
            <a:pPr fontAlgn="base"/>
            <a:r>
              <a:rPr lang="en-US" dirty="0"/>
              <a:t>High correlation between user rating and the </a:t>
            </a:r>
            <a:r>
              <a:rPr lang="en-US" dirty="0" err="1"/>
              <a:t>metacritic</a:t>
            </a:r>
            <a:r>
              <a:rPr lang="en-US" dirty="0"/>
              <a:t> score</a:t>
            </a:r>
          </a:p>
          <a:p>
            <a:pPr fontAlgn="base"/>
            <a:r>
              <a:rPr lang="en-US" dirty="0"/>
              <a:t>Number of game releases and users declining in past 5 years</a:t>
            </a:r>
          </a:p>
          <a:p>
            <a:pPr fontAlgn="base"/>
            <a:r>
              <a:rPr lang="en-US" dirty="0"/>
              <a:t>Monthly variation in game release - spike in release around Oct-Jan</a:t>
            </a:r>
          </a:p>
          <a:p>
            <a:pPr fontAlgn="base"/>
            <a:r>
              <a:rPr lang="en-US" dirty="0"/>
              <a:t>Developers clustered along the coast of US, Europe, and Japan (Northern hemisphere)</a:t>
            </a:r>
          </a:p>
          <a:p>
            <a:pPr fontAlgn="base"/>
            <a:r>
              <a:rPr lang="en-US" dirty="0"/>
              <a:t>Game ratings affected by</a:t>
            </a:r>
          </a:p>
          <a:p>
            <a:pPr lvl="1" fontAlgn="base"/>
            <a:r>
              <a:rPr lang="en-US" dirty="0"/>
              <a:t>Timing of release</a:t>
            </a:r>
          </a:p>
          <a:p>
            <a:pPr lvl="1" fontAlgn="base"/>
            <a:r>
              <a:rPr lang="en-US" dirty="0"/>
              <a:t>Game genre</a:t>
            </a:r>
          </a:p>
          <a:p>
            <a:pPr fontAlgn="base"/>
            <a:r>
              <a:rPr lang="en-US" dirty="0"/>
              <a:t>PC is the most popular gaming platform</a:t>
            </a:r>
          </a:p>
          <a:p>
            <a:pPr lvl="1" fontAlgn="base"/>
            <a:r>
              <a:rPr lang="en-US" dirty="0"/>
              <a:t>Popular games are driven by user ratings on platforms</a:t>
            </a:r>
          </a:p>
        </p:txBody>
      </p:sp>
    </p:spTree>
    <p:extLst>
      <p:ext uri="{BB962C8B-B14F-4D97-AF65-F5344CB8AC3E}">
        <p14:creationId xmlns:p14="http://schemas.microsoft.com/office/powerpoint/2010/main" val="2136069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E607-37A6-724C-8BEB-581C03B78D0F}"/>
              </a:ext>
            </a:extLst>
          </p:cNvPr>
          <p:cNvSpPr>
            <a:spLocks noGrp="1"/>
          </p:cNvSpPr>
          <p:nvPr>
            <p:ph type="title"/>
          </p:nvPr>
        </p:nvSpPr>
        <p:spPr/>
        <p:txBody>
          <a:bodyPr/>
          <a:lstStyle/>
          <a:p>
            <a:r>
              <a:rPr lang="en-US" dirty="0" err="1"/>
              <a:t>POST-Mortem</a:t>
            </a:r>
            <a:endParaRPr lang="en-US" dirty="0"/>
          </a:p>
        </p:txBody>
      </p:sp>
      <p:sp>
        <p:nvSpPr>
          <p:cNvPr id="3" name="Content Placeholder 2">
            <a:extLst>
              <a:ext uri="{FF2B5EF4-FFF2-40B4-BE49-F238E27FC236}">
                <a16:creationId xmlns:a16="http://schemas.microsoft.com/office/drawing/2014/main" id="{E197CEB7-554D-0B43-9DCC-E68A0E7243ED}"/>
              </a:ext>
            </a:extLst>
          </p:cNvPr>
          <p:cNvSpPr>
            <a:spLocks noGrp="1"/>
          </p:cNvSpPr>
          <p:nvPr>
            <p:ph idx="1"/>
          </p:nvPr>
        </p:nvSpPr>
        <p:spPr/>
        <p:txBody>
          <a:bodyPr/>
          <a:lstStyle/>
          <a:p>
            <a:pPr fontAlgn="base"/>
            <a:r>
              <a:rPr lang="en-US" dirty="0"/>
              <a:t>@#$%&amp; GitHub and branches</a:t>
            </a:r>
          </a:p>
          <a:p>
            <a:pPr fontAlgn="base"/>
            <a:endParaRPr lang="en-US" dirty="0"/>
          </a:p>
          <a:p>
            <a:pPr fontAlgn="base"/>
            <a:r>
              <a:rPr lang="en-US" dirty="0"/>
              <a:t>Difficulty defining game popularity </a:t>
            </a:r>
          </a:p>
          <a:p>
            <a:pPr marL="0" indent="0" fontAlgn="base">
              <a:buNone/>
            </a:pPr>
            <a:r>
              <a:rPr lang="en-US" dirty="0"/>
              <a:t>	- rating? Rating count? User count? </a:t>
            </a:r>
          </a:p>
          <a:p>
            <a:pPr fontAlgn="base"/>
            <a:endParaRPr lang="en-US" dirty="0"/>
          </a:p>
          <a:p>
            <a:pPr fontAlgn="base"/>
            <a:r>
              <a:rPr lang="en-US" dirty="0"/>
              <a:t>Additional thoughts</a:t>
            </a:r>
          </a:p>
          <a:p>
            <a:pPr lvl="1" fontAlgn="base"/>
            <a:r>
              <a:rPr lang="en-US" dirty="0"/>
              <a:t>Is decline in game releases due to real effect? Or is it due to the website being less used as time goes by? More time - validate across different game stores/game developer sites to match/corroborate number of games etc.</a:t>
            </a:r>
            <a:br>
              <a:rPr lang="en-US" dirty="0"/>
            </a:br>
            <a:endParaRPr lang="en-US" dirty="0"/>
          </a:p>
        </p:txBody>
      </p:sp>
      <p:pic>
        <p:nvPicPr>
          <p:cNvPr id="20482" name="Picture 2">
            <a:extLst>
              <a:ext uri="{FF2B5EF4-FFF2-40B4-BE49-F238E27FC236}">
                <a16:creationId xmlns:a16="http://schemas.microsoft.com/office/drawing/2014/main" id="{970EF19F-28EE-F345-B3FD-FBDA33148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272" y="2992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1030D37-0AF2-FC4B-9AF4-CE91DBC17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672" y="4516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658163F2-D11A-3841-BF00-8967BB99C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072" y="6040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32D257F-B315-FC41-93B4-528959E0D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472" y="7564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20A8B65-5D95-6C41-A3A9-75166121C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872" y="9088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662AF14-F807-FE43-8BF3-2894DEDED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272" y="10612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03A824E-6EC6-9D43-9630-AFCF17F42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672" y="12136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1A8B641-867B-AD46-B98E-CCEC180B2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072" y="13660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946D406-FD9D-3D46-8DB8-93A3B8D29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472" y="15184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ECC5C2BA-4C2B-FA48-A5ED-5494DACF3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872" y="16708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68EB404F-4E73-634D-986A-1DCD63DC9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272" y="1823280"/>
            <a:ext cx="2311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08CA8988-1FED-2E42-962B-1E644D657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672" y="1975680"/>
            <a:ext cx="2311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82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9" name="Rectangle 1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1" name="Group 20">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2" name="Oval 2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Title 3">
            <a:extLst>
              <a:ext uri="{FF2B5EF4-FFF2-40B4-BE49-F238E27FC236}">
                <a16:creationId xmlns:a16="http://schemas.microsoft.com/office/drawing/2014/main" id="{F9FC817A-7687-8245-B800-0F4BD3CFB7BD}"/>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QUESTIONS?</a:t>
            </a:r>
          </a:p>
        </p:txBody>
      </p:sp>
      <p:sp>
        <p:nvSpPr>
          <p:cNvPr id="25" name="Rectangle 2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575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DC01-5DF9-C548-B006-06A4B7C5827B}"/>
              </a:ext>
            </a:extLst>
          </p:cNvPr>
          <p:cNvSpPr>
            <a:spLocks noGrp="1"/>
          </p:cNvSpPr>
          <p:nvPr>
            <p:ph type="title"/>
          </p:nvPr>
        </p:nvSpPr>
        <p:spPr/>
        <p:txBody>
          <a:bodyPr/>
          <a:lstStyle/>
          <a:p>
            <a:r>
              <a:rPr lang="en-US" dirty="0"/>
              <a:t>Motivation - part 2</a:t>
            </a:r>
          </a:p>
        </p:txBody>
      </p:sp>
      <p:sp>
        <p:nvSpPr>
          <p:cNvPr id="3" name="Content Placeholder 2">
            <a:extLst>
              <a:ext uri="{FF2B5EF4-FFF2-40B4-BE49-F238E27FC236}">
                <a16:creationId xmlns:a16="http://schemas.microsoft.com/office/drawing/2014/main" id="{382F823F-4079-CD4A-85AA-96988A00CFF1}"/>
              </a:ext>
            </a:extLst>
          </p:cNvPr>
          <p:cNvSpPr>
            <a:spLocks noGrp="1"/>
          </p:cNvSpPr>
          <p:nvPr>
            <p:ph idx="1"/>
          </p:nvPr>
        </p:nvSpPr>
        <p:spPr/>
        <p:txBody>
          <a:bodyPr>
            <a:normAutofit fontScale="70000" lnSpcReduction="20000"/>
          </a:bodyPr>
          <a:lstStyle/>
          <a:p>
            <a:pPr marL="0" indent="0">
              <a:buNone/>
            </a:pPr>
            <a:r>
              <a:rPr lang="en-US" dirty="0"/>
              <a:t>Find out what </a:t>
            </a:r>
            <a:r>
              <a:rPr lang="en-US" b="1" dirty="0"/>
              <a:t>factors make certain games more popular/more highly rated</a:t>
            </a:r>
            <a:endParaRPr lang="en-US" dirty="0"/>
          </a:p>
          <a:p>
            <a:pPr lvl="1" fontAlgn="base"/>
            <a:r>
              <a:rPr lang="en-US" dirty="0"/>
              <a:t>What time of year should it be released?</a:t>
            </a:r>
          </a:p>
          <a:p>
            <a:pPr lvl="1" fontAlgn="base"/>
            <a:r>
              <a:rPr lang="en-US" dirty="0"/>
              <a:t>What platform should it be launched on?</a:t>
            </a:r>
          </a:p>
          <a:p>
            <a:pPr lvl="1" fontAlgn="base"/>
            <a:r>
              <a:rPr lang="en-US" dirty="0"/>
              <a:t>Do game genre play a role?</a:t>
            </a:r>
          </a:p>
          <a:p>
            <a:pPr marL="0" indent="0">
              <a:buNone/>
            </a:pPr>
            <a:r>
              <a:rPr lang="en-US" b="1" dirty="0"/>
              <a:t>Questions</a:t>
            </a:r>
            <a:endParaRPr lang="en-US" dirty="0"/>
          </a:p>
          <a:p>
            <a:r>
              <a:rPr lang="en-US" dirty="0"/>
              <a:t>Do game ratings differ by </a:t>
            </a:r>
          </a:p>
          <a:p>
            <a:pPr lvl="1" fontAlgn="base"/>
            <a:r>
              <a:rPr lang="en-US" dirty="0"/>
              <a:t>The month of release?</a:t>
            </a:r>
          </a:p>
          <a:p>
            <a:pPr lvl="1" fontAlgn="base"/>
            <a:r>
              <a:rPr lang="en-US" dirty="0"/>
              <a:t>The number of platform on which the game is released?</a:t>
            </a:r>
          </a:p>
          <a:p>
            <a:pPr lvl="2" fontAlgn="base"/>
            <a:r>
              <a:rPr lang="en-US" dirty="0"/>
              <a:t>Further question - which platform has the most number of games? The most number of user rating?</a:t>
            </a:r>
          </a:p>
          <a:p>
            <a:pPr lvl="1" fontAlgn="base"/>
            <a:r>
              <a:rPr lang="en-US" dirty="0"/>
              <a:t>The game’s genre?</a:t>
            </a:r>
          </a:p>
          <a:p>
            <a:pPr marL="0" indent="0">
              <a:buNone/>
            </a:pPr>
            <a:r>
              <a:rPr lang="en-US" b="1" dirty="0"/>
              <a:t>Hypothesis</a:t>
            </a:r>
            <a:endParaRPr lang="en-US" dirty="0"/>
          </a:p>
          <a:p>
            <a:r>
              <a:rPr lang="en-US" dirty="0"/>
              <a:t>Games released during peak release period (per Aim 1) will be more highly rated.</a:t>
            </a:r>
          </a:p>
          <a:p>
            <a:r>
              <a:rPr lang="en-US" dirty="0"/>
              <a:t>Games that are released on more platforms will be more highly rated</a:t>
            </a:r>
          </a:p>
          <a:p>
            <a:pPr lvl="1" fontAlgn="base"/>
            <a:r>
              <a:rPr lang="en-US" dirty="0"/>
              <a:t>Justification - The game will cater to a wider audience. </a:t>
            </a:r>
          </a:p>
          <a:p>
            <a:r>
              <a:rPr lang="en-US" dirty="0"/>
              <a:t>Game ratings will differ by genre.</a:t>
            </a:r>
          </a:p>
          <a:p>
            <a:pPr lvl="1" fontAlgn="base"/>
            <a:r>
              <a:rPr lang="en-US" dirty="0"/>
              <a:t>Justification - Certain genre may be more well-received than others.</a:t>
            </a:r>
          </a:p>
        </p:txBody>
      </p:sp>
    </p:spTree>
    <p:extLst>
      <p:ext uri="{BB962C8B-B14F-4D97-AF65-F5344CB8AC3E}">
        <p14:creationId xmlns:p14="http://schemas.microsoft.com/office/powerpoint/2010/main" val="36164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B430-5B8E-F145-ACEC-3BE6320FCC58}"/>
              </a:ext>
            </a:extLst>
          </p:cNvPr>
          <p:cNvSpPr>
            <a:spLocks noGrp="1"/>
          </p:cNvSpPr>
          <p:nvPr>
            <p:ph type="title"/>
          </p:nvPr>
        </p:nvSpPr>
        <p:spPr/>
        <p:txBody>
          <a:bodyPr/>
          <a:lstStyle/>
          <a:p>
            <a:r>
              <a:rPr lang="en-US" dirty="0"/>
              <a:t>Presentation flow</a:t>
            </a:r>
          </a:p>
        </p:txBody>
      </p:sp>
      <p:sp>
        <p:nvSpPr>
          <p:cNvPr id="3" name="Content Placeholder 2">
            <a:extLst>
              <a:ext uri="{FF2B5EF4-FFF2-40B4-BE49-F238E27FC236}">
                <a16:creationId xmlns:a16="http://schemas.microsoft.com/office/drawing/2014/main" id="{C5D7B161-F64C-1D4C-876A-DDCD6052A5DD}"/>
              </a:ext>
            </a:extLst>
          </p:cNvPr>
          <p:cNvSpPr>
            <a:spLocks noGrp="1"/>
          </p:cNvSpPr>
          <p:nvPr>
            <p:ph idx="1"/>
          </p:nvPr>
        </p:nvSpPr>
        <p:spPr/>
        <p:txBody>
          <a:bodyPr/>
          <a:lstStyle/>
          <a:p>
            <a:pPr marL="457200" indent="-457200" fontAlgn="base">
              <a:buFont typeface="+mj-lt"/>
              <a:buAutoNum type="arabicPeriod"/>
            </a:pPr>
            <a:r>
              <a:rPr lang="en-US" b="1" dirty="0"/>
              <a:t>Data sourcing and cleaning</a:t>
            </a:r>
            <a:endParaRPr lang="en-US" dirty="0"/>
          </a:p>
          <a:p>
            <a:pPr marL="457200" indent="-457200" fontAlgn="base">
              <a:buFont typeface="+mj-lt"/>
              <a:buAutoNum type="arabicPeriod"/>
            </a:pPr>
            <a:endParaRPr lang="en-US" b="1" dirty="0"/>
          </a:p>
          <a:p>
            <a:pPr marL="457200" indent="-457200" fontAlgn="base">
              <a:buFont typeface="+mj-lt"/>
              <a:buAutoNum type="arabicPeriod"/>
            </a:pPr>
            <a:r>
              <a:rPr lang="en-US" b="1" dirty="0"/>
              <a:t>Part 1</a:t>
            </a:r>
            <a:r>
              <a:rPr lang="en-US" dirty="0"/>
              <a:t> - Trends in game releases over time</a:t>
            </a:r>
          </a:p>
          <a:p>
            <a:pPr lvl="1" fontAlgn="base"/>
            <a:r>
              <a:rPr lang="en-US" dirty="0"/>
              <a:t>Interesting association with years and months</a:t>
            </a:r>
          </a:p>
          <a:p>
            <a:pPr lvl="1" fontAlgn="base"/>
            <a:endParaRPr lang="en-US" b="1" dirty="0"/>
          </a:p>
          <a:p>
            <a:pPr marL="457200" indent="-457200" fontAlgn="base">
              <a:buFont typeface="+mj-lt"/>
              <a:buAutoNum type="arabicPeriod"/>
            </a:pPr>
            <a:r>
              <a:rPr lang="en-US" b="1" dirty="0"/>
              <a:t>Part 2</a:t>
            </a:r>
            <a:r>
              <a:rPr lang="en-US" dirty="0"/>
              <a:t> - What makes some games more highly rated than others</a:t>
            </a:r>
          </a:p>
          <a:p>
            <a:pPr lvl="1" fontAlgn="base"/>
            <a:r>
              <a:rPr lang="en-US" dirty="0"/>
              <a:t>Spoiler alert - choose the right genre</a:t>
            </a:r>
          </a:p>
          <a:p>
            <a:pPr marL="457200" indent="-457200">
              <a:buFont typeface="+mj-lt"/>
              <a:buAutoNum type="arabicPeriod"/>
            </a:pPr>
            <a:endParaRPr lang="en-US" dirty="0"/>
          </a:p>
        </p:txBody>
      </p:sp>
    </p:spTree>
    <p:extLst>
      <p:ext uri="{BB962C8B-B14F-4D97-AF65-F5344CB8AC3E}">
        <p14:creationId xmlns:p14="http://schemas.microsoft.com/office/powerpoint/2010/main" val="367216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5A50-9DA1-B74D-AD9C-86492365D96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F3F5A8C-147E-CD45-B650-C81E5B18E296}"/>
              </a:ext>
            </a:extLst>
          </p:cNvPr>
          <p:cNvSpPr>
            <a:spLocks noGrp="1"/>
          </p:cNvSpPr>
          <p:nvPr>
            <p:ph idx="1"/>
          </p:nvPr>
        </p:nvSpPr>
        <p:spPr>
          <a:xfrm>
            <a:off x="1069848" y="2121408"/>
            <a:ext cx="4637269" cy="4050792"/>
          </a:xfrm>
        </p:spPr>
        <p:txBody>
          <a:bodyPr/>
          <a:lstStyle/>
          <a:p>
            <a:pPr marL="0" indent="0">
              <a:buNone/>
            </a:pPr>
            <a:r>
              <a:rPr lang="en-US" b="1" dirty="0"/>
              <a:t>Scope</a:t>
            </a:r>
            <a:endParaRPr lang="en-US" dirty="0"/>
          </a:p>
          <a:p>
            <a:pPr fontAlgn="base"/>
            <a:r>
              <a:rPr lang="en-US" dirty="0"/>
              <a:t>Data limited to 5 years </a:t>
            </a:r>
          </a:p>
          <a:p>
            <a:pPr marL="0" indent="0" fontAlgn="base">
              <a:buNone/>
            </a:pPr>
            <a:r>
              <a:rPr lang="en-US" dirty="0"/>
              <a:t>   (1/1/2015-31/12/2019)</a:t>
            </a:r>
          </a:p>
          <a:p>
            <a:pPr fontAlgn="base"/>
            <a:r>
              <a:rPr lang="en-US" dirty="0"/>
              <a:t>All game data sourced from on RAWG database </a:t>
            </a:r>
          </a:p>
          <a:p>
            <a:pPr fontAlgn="base"/>
            <a:r>
              <a:rPr lang="en-US" u="sng" dirty="0">
                <a:hlinkClick r:id="rId2"/>
              </a:rPr>
              <a:t>https://rawg.io/apidocs</a:t>
            </a:r>
            <a:br>
              <a:rPr lang="en-US" dirty="0"/>
            </a:br>
            <a:endParaRPr lang="en-US" dirty="0"/>
          </a:p>
        </p:txBody>
      </p:sp>
      <p:pic>
        <p:nvPicPr>
          <p:cNvPr id="1026" name="Picture 2">
            <a:extLst>
              <a:ext uri="{FF2B5EF4-FFF2-40B4-BE49-F238E27FC236}">
                <a16:creationId xmlns:a16="http://schemas.microsoft.com/office/drawing/2014/main" id="{57BDF7EE-2865-0047-B2DD-92B830E9D49E}"/>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5256145" y="989899"/>
            <a:ext cx="6401510" cy="487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37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42DF-758F-BD4B-A672-5E5F2CE2916F}"/>
              </a:ext>
            </a:extLst>
          </p:cNvPr>
          <p:cNvSpPr>
            <a:spLocks noGrp="1"/>
          </p:cNvSpPr>
          <p:nvPr>
            <p:ph type="title"/>
          </p:nvPr>
        </p:nvSpPr>
        <p:spPr/>
        <p:txBody>
          <a:bodyPr/>
          <a:lstStyle/>
          <a:p>
            <a:r>
              <a:rPr lang="en-US" dirty="0"/>
              <a:t>Data</a:t>
            </a:r>
          </a:p>
        </p:txBody>
      </p:sp>
      <p:pic>
        <p:nvPicPr>
          <p:cNvPr id="2050" name="Picture 2">
            <a:extLst>
              <a:ext uri="{FF2B5EF4-FFF2-40B4-BE49-F238E27FC236}">
                <a16:creationId xmlns:a16="http://schemas.microsoft.com/office/drawing/2014/main" id="{60AC5AB3-1C1E-9048-A0D9-CB6F74208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32" y="2293550"/>
            <a:ext cx="6638212" cy="3069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7813E43-93BF-294E-8FA7-D4A857CF47AF}"/>
              </a:ext>
            </a:extLst>
          </p:cNvPr>
          <p:cNvSpPr>
            <a:spLocks noGrp="1"/>
          </p:cNvSpPr>
          <p:nvPr>
            <p:ph idx="1"/>
          </p:nvPr>
        </p:nvSpPr>
        <p:spPr>
          <a:xfrm>
            <a:off x="4406173" y="4110847"/>
            <a:ext cx="2451828" cy="634149"/>
          </a:xfrm>
          <a:ln>
            <a:solidFill>
              <a:schemeClr val="tx1"/>
            </a:solidFill>
          </a:ln>
        </p:spPr>
        <p:txBody>
          <a:bodyPr>
            <a:normAutofit fontScale="77500" lnSpcReduction="20000"/>
          </a:bodyPr>
          <a:lstStyle/>
          <a:p>
            <a:pPr marL="0" indent="0" algn="ctr">
              <a:buNone/>
            </a:pPr>
            <a:r>
              <a:rPr lang="en-US" dirty="0"/>
              <a:t>Example API call (looped over 500 pages)</a:t>
            </a:r>
          </a:p>
        </p:txBody>
      </p:sp>
      <p:sp>
        <p:nvSpPr>
          <p:cNvPr id="9" name="Content Placeholder 2">
            <a:extLst>
              <a:ext uri="{FF2B5EF4-FFF2-40B4-BE49-F238E27FC236}">
                <a16:creationId xmlns:a16="http://schemas.microsoft.com/office/drawing/2014/main" id="{8735A04C-6A70-D143-9B77-6E359F481957}"/>
              </a:ext>
            </a:extLst>
          </p:cNvPr>
          <p:cNvSpPr txBox="1">
            <a:spLocks/>
          </p:cNvSpPr>
          <p:nvPr/>
        </p:nvSpPr>
        <p:spPr>
          <a:xfrm>
            <a:off x="7623048" y="2293549"/>
            <a:ext cx="4041729" cy="3365845"/>
          </a:xfrm>
          <a:prstGeom prst="rect">
            <a:avLst/>
          </a:prstGeom>
          <a:ln>
            <a:no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a:t>Useful information for us</a:t>
            </a:r>
            <a:endParaRPr lang="en-US" dirty="0"/>
          </a:p>
          <a:p>
            <a:pPr fontAlgn="base"/>
            <a:r>
              <a:rPr lang="en-US" dirty="0"/>
              <a:t>Name</a:t>
            </a:r>
          </a:p>
          <a:p>
            <a:pPr fontAlgn="base"/>
            <a:r>
              <a:rPr lang="en-US" dirty="0"/>
              <a:t>Platforms (</a:t>
            </a:r>
            <a:r>
              <a:rPr lang="en-US" dirty="0" err="1"/>
              <a:t>eg.</a:t>
            </a:r>
            <a:r>
              <a:rPr lang="en-US" dirty="0"/>
              <a:t> PC, </a:t>
            </a:r>
            <a:r>
              <a:rPr lang="en-US" dirty="0" err="1"/>
              <a:t>XBox</a:t>
            </a:r>
            <a:r>
              <a:rPr lang="en-US" dirty="0"/>
              <a:t> etc.)</a:t>
            </a:r>
          </a:p>
          <a:p>
            <a:pPr fontAlgn="base"/>
            <a:r>
              <a:rPr lang="en-US" dirty="0"/>
              <a:t>Date released</a:t>
            </a:r>
          </a:p>
          <a:p>
            <a:pPr fontAlgn="base"/>
            <a:r>
              <a:rPr lang="en-US" dirty="0"/>
              <a:t>User rating </a:t>
            </a:r>
          </a:p>
          <a:p>
            <a:pPr fontAlgn="base"/>
            <a:r>
              <a:rPr lang="en-US" dirty="0"/>
              <a:t>Metacritic score</a:t>
            </a:r>
          </a:p>
          <a:p>
            <a:pPr fontAlgn="base"/>
            <a:r>
              <a:rPr lang="en-US" dirty="0"/>
              <a:t>Genres (</a:t>
            </a:r>
            <a:r>
              <a:rPr lang="en-US" dirty="0" err="1"/>
              <a:t>eg.</a:t>
            </a:r>
            <a:r>
              <a:rPr lang="en-US" dirty="0"/>
              <a:t> adventure, platformer etc.)</a:t>
            </a:r>
          </a:p>
        </p:txBody>
      </p:sp>
    </p:spTree>
    <p:extLst>
      <p:ext uri="{BB962C8B-B14F-4D97-AF65-F5344CB8AC3E}">
        <p14:creationId xmlns:p14="http://schemas.microsoft.com/office/powerpoint/2010/main" val="172191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27DB-E7A9-E741-A14C-7245547523F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AE00F69-0ED5-2346-9CAE-97194C9D7638}"/>
              </a:ext>
            </a:extLst>
          </p:cNvPr>
          <p:cNvSpPr>
            <a:spLocks noGrp="1"/>
          </p:cNvSpPr>
          <p:nvPr>
            <p:ph idx="1"/>
          </p:nvPr>
        </p:nvSpPr>
        <p:spPr/>
        <p:txBody>
          <a:bodyPr/>
          <a:lstStyle/>
          <a:p>
            <a:r>
              <a:rPr lang="en-US" dirty="0"/>
              <a:t>Created a single </a:t>
            </a:r>
            <a:r>
              <a:rPr lang="en-US" dirty="0" err="1"/>
              <a:t>dataframe</a:t>
            </a:r>
            <a:r>
              <a:rPr lang="en-US" dirty="0"/>
              <a:t> of games meeting the following criteria:</a:t>
            </a:r>
          </a:p>
          <a:p>
            <a:pPr lvl="1" fontAlgn="base"/>
            <a:r>
              <a:rPr lang="en-US" dirty="0"/>
              <a:t>Available on at least 1 store</a:t>
            </a:r>
          </a:p>
          <a:p>
            <a:pPr lvl="1" fontAlgn="base"/>
            <a:r>
              <a:rPr lang="en-US" dirty="0"/>
              <a:t>Available on at least 1 platform</a:t>
            </a:r>
          </a:p>
          <a:p>
            <a:pPr lvl="1" fontAlgn="base"/>
            <a:r>
              <a:rPr lang="en-US" dirty="0"/>
              <a:t>Have at least 1 rating</a:t>
            </a:r>
          </a:p>
          <a:p>
            <a:pPr lvl="1" fontAlgn="base"/>
            <a:r>
              <a:rPr lang="en-US" dirty="0"/>
              <a:t>Have at least 1 </a:t>
            </a:r>
            <a:r>
              <a:rPr lang="en-US" dirty="0" err="1"/>
              <a:t>metacritic</a:t>
            </a:r>
            <a:r>
              <a:rPr lang="en-US" dirty="0"/>
              <a:t> score </a:t>
            </a:r>
          </a:p>
          <a:p>
            <a:endParaRPr lang="en-US" dirty="0"/>
          </a:p>
        </p:txBody>
      </p:sp>
      <p:pic>
        <p:nvPicPr>
          <p:cNvPr id="3074" name="Picture 2">
            <a:extLst>
              <a:ext uri="{FF2B5EF4-FFF2-40B4-BE49-F238E27FC236}">
                <a16:creationId xmlns:a16="http://schemas.microsoft.com/office/drawing/2014/main" id="{5E413195-9897-2A42-B56B-B1EB2675D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706" y="3149432"/>
            <a:ext cx="5782446" cy="274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2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1F55-4262-EA42-A063-54135E9271B5}"/>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E719D8DB-202C-6D40-909D-B6C59787382A}"/>
              </a:ext>
            </a:extLst>
          </p:cNvPr>
          <p:cNvSpPr>
            <a:spLocks noGrp="1"/>
          </p:cNvSpPr>
          <p:nvPr>
            <p:ph idx="1"/>
          </p:nvPr>
        </p:nvSpPr>
        <p:spPr/>
        <p:txBody>
          <a:bodyPr>
            <a:normAutofit fontScale="85000" lnSpcReduction="10000"/>
          </a:bodyPr>
          <a:lstStyle/>
          <a:p>
            <a:pPr marL="0" indent="0" fontAlgn="base">
              <a:buNone/>
            </a:pPr>
            <a:r>
              <a:rPr lang="en-US" dirty="0"/>
              <a:t>Data conversions</a:t>
            </a:r>
          </a:p>
          <a:p>
            <a:pPr fontAlgn="base"/>
            <a:r>
              <a:rPr lang="en-US" dirty="0"/>
              <a:t>Dates and numbers stored as strings </a:t>
            </a:r>
          </a:p>
          <a:p>
            <a:pPr lvl="1" fontAlgn="base"/>
            <a:r>
              <a:rPr lang="en-US" b="1" dirty="0"/>
              <a:t>ratings</a:t>
            </a:r>
            <a:r>
              <a:rPr lang="en-US" dirty="0"/>
              <a:t> and </a:t>
            </a:r>
            <a:r>
              <a:rPr lang="en-US" b="1" dirty="0" err="1"/>
              <a:t>metacritic</a:t>
            </a:r>
            <a:r>
              <a:rPr lang="en-US" b="1" dirty="0"/>
              <a:t> </a:t>
            </a:r>
            <a:r>
              <a:rPr lang="en-US" dirty="0"/>
              <a:t>values to floats</a:t>
            </a:r>
          </a:p>
          <a:p>
            <a:pPr lvl="1" fontAlgn="base"/>
            <a:r>
              <a:rPr lang="en-US" b="1" dirty="0"/>
              <a:t>Release date</a:t>
            </a:r>
            <a:r>
              <a:rPr lang="en-US" dirty="0"/>
              <a:t> to date value using </a:t>
            </a:r>
            <a:r>
              <a:rPr lang="en-US" dirty="0" err="1"/>
              <a:t>pd.to_datetime</a:t>
            </a:r>
            <a:endParaRPr lang="en-US" dirty="0"/>
          </a:p>
          <a:p>
            <a:pPr fontAlgn="base"/>
            <a:r>
              <a:rPr lang="en-US" dirty="0"/>
              <a:t>Missing variables required for analysis</a:t>
            </a:r>
          </a:p>
          <a:p>
            <a:pPr lvl="1" fontAlgn="base"/>
            <a:r>
              <a:rPr lang="en-US" b="1" dirty="0"/>
              <a:t>Year</a:t>
            </a:r>
            <a:r>
              <a:rPr lang="en-US" dirty="0"/>
              <a:t> - extracted from the release date using </a:t>
            </a:r>
            <a:r>
              <a:rPr lang="en-US" dirty="0" err="1"/>
              <a:t>df.dt.year</a:t>
            </a:r>
            <a:endParaRPr lang="en-US" dirty="0"/>
          </a:p>
          <a:p>
            <a:pPr lvl="1" fontAlgn="base"/>
            <a:r>
              <a:rPr lang="en-US" b="1" dirty="0"/>
              <a:t>Month</a:t>
            </a:r>
            <a:r>
              <a:rPr lang="en-US" dirty="0"/>
              <a:t> - extracted from the release date using </a:t>
            </a:r>
            <a:r>
              <a:rPr lang="en-US" dirty="0" err="1"/>
              <a:t>df.dt.month</a:t>
            </a:r>
            <a:endParaRPr lang="en-US" b="1" dirty="0"/>
          </a:p>
          <a:p>
            <a:pPr lvl="1" fontAlgn="base"/>
            <a:r>
              <a:rPr lang="en-US" b="1" dirty="0"/>
              <a:t>Users</a:t>
            </a:r>
            <a:r>
              <a:rPr lang="en-US" dirty="0"/>
              <a:t> - RAWG database user summary for each game was stored in categories of -</a:t>
            </a:r>
          </a:p>
          <a:p>
            <a:pPr lvl="2" fontAlgn="base"/>
            <a:r>
              <a:rPr lang="en-US" dirty="0"/>
              <a:t>Yet</a:t>
            </a:r>
          </a:p>
          <a:p>
            <a:pPr lvl="2" fontAlgn="base"/>
            <a:r>
              <a:rPr lang="en-US" dirty="0"/>
              <a:t>Owned</a:t>
            </a:r>
          </a:p>
          <a:p>
            <a:pPr lvl="2" fontAlgn="base"/>
            <a:r>
              <a:rPr lang="en-US" dirty="0"/>
              <a:t>Beaten</a:t>
            </a:r>
          </a:p>
          <a:p>
            <a:pPr lvl="2" fontAlgn="base"/>
            <a:r>
              <a:rPr lang="en-US" dirty="0"/>
              <a:t>To Play</a:t>
            </a:r>
          </a:p>
          <a:p>
            <a:pPr lvl="2" fontAlgn="base"/>
            <a:r>
              <a:rPr lang="en-US" dirty="0"/>
              <a:t>Dropped</a:t>
            </a:r>
          </a:p>
          <a:p>
            <a:pPr lvl="2" fontAlgn="base"/>
            <a:r>
              <a:rPr lang="en-US" dirty="0"/>
              <a:t>Playing </a:t>
            </a:r>
          </a:p>
          <a:p>
            <a:pPr lvl="1"/>
            <a:r>
              <a:rPr lang="en-US" b="1" dirty="0"/>
              <a:t>Total number of users</a:t>
            </a:r>
            <a:r>
              <a:rPr lang="en-US" dirty="0"/>
              <a:t> extracted as number of users who ‘owned’ + ‘playing’ + ‘beaten’ the game</a:t>
            </a:r>
          </a:p>
        </p:txBody>
      </p:sp>
    </p:spTree>
    <p:extLst>
      <p:ext uri="{BB962C8B-B14F-4D97-AF65-F5344CB8AC3E}">
        <p14:creationId xmlns:p14="http://schemas.microsoft.com/office/powerpoint/2010/main" val="379534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CC37-890A-D54E-BA1D-0697B1DAAEF8}"/>
              </a:ext>
            </a:extLst>
          </p:cNvPr>
          <p:cNvSpPr>
            <a:spLocks noGrp="1"/>
          </p:cNvSpPr>
          <p:nvPr>
            <p:ph type="title"/>
          </p:nvPr>
        </p:nvSpPr>
        <p:spPr/>
        <p:txBody>
          <a:bodyPr/>
          <a:lstStyle/>
          <a:p>
            <a:r>
              <a:rPr lang="en-US" dirty="0"/>
              <a:t>DESCRIPTIVES</a:t>
            </a:r>
          </a:p>
        </p:txBody>
      </p:sp>
      <p:pic>
        <p:nvPicPr>
          <p:cNvPr id="4099" name="Picture 3">
            <a:extLst>
              <a:ext uri="{FF2B5EF4-FFF2-40B4-BE49-F238E27FC236}">
                <a16:creationId xmlns:a16="http://schemas.microsoft.com/office/drawing/2014/main" id="{682BA1CD-B68F-8643-A426-EB3773905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61" y="1967513"/>
            <a:ext cx="9156700" cy="31623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EA40E19-1A0A-AC42-8089-4BA94D296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7105" y="1923062"/>
            <a:ext cx="1752600" cy="325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326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41</TotalTime>
  <Words>1764</Words>
  <Application>Microsoft Macintosh PowerPoint</Application>
  <PresentationFormat>Widescreen</PresentationFormat>
  <Paragraphs>208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Rockwell Condensed</vt:lpstr>
      <vt:lpstr>Rockwell Extra Bold</vt:lpstr>
      <vt:lpstr>Wingdings</vt:lpstr>
      <vt:lpstr>Wood Type</vt:lpstr>
      <vt:lpstr>TOP GAMES</vt:lpstr>
      <vt:lpstr>Motivation - part 1</vt:lpstr>
      <vt:lpstr>Motivation - part 2</vt:lpstr>
      <vt:lpstr>Presentation flow</vt:lpstr>
      <vt:lpstr>DATA</vt:lpstr>
      <vt:lpstr>Data</vt:lpstr>
      <vt:lpstr>Data</vt:lpstr>
      <vt:lpstr>Data cleanup</vt:lpstr>
      <vt:lpstr>DESCRIPTIVES</vt:lpstr>
      <vt:lpstr>DESCRIPTIVES</vt:lpstr>
      <vt:lpstr>Part 1  Trends in game released over time</vt:lpstr>
      <vt:lpstr>Part 1 Trends in game released over time</vt:lpstr>
      <vt:lpstr>Part 1 Trends in game released over time</vt:lpstr>
      <vt:lpstr>Part 1 Post Hoc exploration</vt:lpstr>
      <vt:lpstr>Part 1 Post Hoc exploration</vt:lpstr>
      <vt:lpstr>Part 1 Post Hoc exploration</vt:lpstr>
      <vt:lpstr>Part 1 Post Hoc exploration</vt:lpstr>
      <vt:lpstr>Part 2 Factors affecting game rating</vt:lpstr>
      <vt:lpstr>USER rating vs. Metacritic score?</vt:lpstr>
      <vt:lpstr>USER rating vs. Metacritic score?</vt:lpstr>
      <vt:lpstr>Part 2 Timing of Release</vt:lpstr>
      <vt:lpstr>Part 2 Gaming Platforms</vt:lpstr>
      <vt:lpstr>Part 2 Gaming Platforms</vt:lpstr>
      <vt:lpstr>Part 2 Gaming Platforms</vt:lpstr>
      <vt:lpstr>Part 2 Game Genres</vt:lpstr>
      <vt:lpstr>Part 2 Game Genres</vt:lpstr>
      <vt:lpstr>SUMMARY</vt:lpstr>
      <vt:lpstr>POST-Mortem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GAMES</dc:title>
  <dc:creator>Yann Ying Chye</dc:creator>
  <cp:lastModifiedBy>Yann Ying Chye</cp:lastModifiedBy>
  <cp:revision>4</cp:revision>
  <dcterms:created xsi:type="dcterms:W3CDTF">2020-07-14T09:35:59Z</dcterms:created>
  <dcterms:modified xsi:type="dcterms:W3CDTF">2020-07-14T10:17:36Z</dcterms:modified>
</cp:coreProperties>
</file>