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5" r:id="rId3"/>
    <p:sldId id="286" r:id="rId4"/>
    <p:sldId id="287" r:id="rId5"/>
    <p:sldId id="288" r:id="rId6"/>
    <p:sldId id="289" r:id="rId7"/>
    <p:sldId id="257" r:id="rId8"/>
    <p:sldId id="284" r:id="rId9"/>
    <p:sldId id="258" r:id="rId10"/>
    <p:sldId id="276" r:id="rId11"/>
    <p:sldId id="277" r:id="rId12"/>
    <p:sldId id="273" r:id="rId13"/>
    <p:sldId id="283" r:id="rId14"/>
    <p:sldId id="259" r:id="rId15"/>
    <p:sldId id="282" r:id="rId16"/>
    <p:sldId id="260" r:id="rId17"/>
    <p:sldId id="274" r:id="rId18"/>
    <p:sldId id="278" r:id="rId19"/>
    <p:sldId id="279" r:id="rId20"/>
    <p:sldId id="280" r:id="rId21"/>
    <p:sldId id="262" r:id="rId22"/>
    <p:sldId id="263" r:id="rId23"/>
    <p:sldId id="264" r:id="rId24"/>
    <p:sldId id="265" r:id="rId25"/>
    <p:sldId id="281" r:id="rId26"/>
    <p:sldId id="290"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ishi%20Anand\AppData\Roaming\Microsoft\Excel\Book1%20(version%201).xlsb"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813273340832395"/>
          <c:y val="0.13406483911733258"/>
          <c:w val="0.75553156537651101"/>
          <c:h val="0.71874565726056927"/>
        </c:manualLayout>
      </c:layout>
      <c:barChart>
        <c:barDir val="bar"/>
        <c:grouping val="stacked"/>
        <c:varyColors val="0"/>
        <c:ser>
          <c:idx val="0"/>
          <c:order val="0"/>
          <c:tx>
            <c:strRef>
              <c:f>Sheet1!$D$7</c:f>
              <c:strCache>
                <c:ptCount val="1"/>
                <c:pt idx="0">
                  <c:v>START DATE</c:v>
                </c:pt>
              </c:strCache>
            </c:strRef>
          </c:tx>
          <c:spPr>
            <a:noFill/>
            <a:ln>
              <a:noFill/>
            </a:ln>
            <a:effectLst/>
          </c:spPr>
          <c:invertIfNegative val="0"/>
          <c:cat>
            <c:strRef>
              <c:f>Sheet1!$B$8:$B$20</c:f>
              <c:strCache>
                <c:ptCount val="11"/>
                <c:pt idx="0">
                  <c:v>Role Assignment</c:v>
                </c:pt>
                <c:pt idx="1">
                  <c:v>Review - 0</c:v>
                </c:pt>
                <c:pt idx="2">
                  <c:v>Task delegation</c:v>
                </c:pt>
                <c:pt idx="3">
                  <c:v>Review - 1</c:v>
                </c:pt>
                <c:pt idx="4">
                  <c:v>Task - 1</c:v>
                </c:pt>
                <c:pt idx="5">
                  <c:v>Review - 2</c:v>
                </c:pt>
                <c:pt idx="6">
                  <c:v>Task - 2</c:v>
                </c:pt>
                <c:pt idx="7">
                  <c:v>Project</c:v>
                </c:pt>
                <c:pt idx="8">
                  <c:v>Review - 3</c:v>
                </c:pt>
                <c:pt idx="9">
                  <c:v>Internship end</c:v>
                </c:pt>
                <c:pt idx="10">
                  <c:v>Final Viva Voce</c:v>
                </c:pt>
              </c:strCache>
            </c:strRef>
          </c:cat>
          <c:val>
            <c:numRef>
              <c:f>Sheet1!$D$8:$D$20</c:f>
              <c:numCache>
                <c:formatCode>d\-mmm</c:formatCode>
                <c:ptCount val="13"/>
                <c:pt idx="0" formatCode="m/d/yyyy">
                  <c:v>45682</c:v>
                </c:pt>
                <c:pt idx="1">
                  <c:v>45691</c:v>
                </c:pt>
                <c:pt idx="2">
                  <c:v>45698</c:v>
                </c:pt>
                <c:pt idx="3">
                  <c:v>45705</c:v>
                </c:pt>
                <c:pt idx="4">
                  <c:v>45714</c:v>
                </c:pt>
                <c:pt idx="5">
                  <c:v>45733</c:v>
                </c:pt>
                <c:pt idx="6">
                  <c:v>45741</c:v>
                </c:pt>
                <c:pt idx="7">
                  <c:v>45757</c:v>
                </c:pt>
                <c:pt idx="8">
                  <c:v>45768</c:v>
                </c:pt>
                <c:pt idx="9" formatCode="mmm\-yy">
                  <c:v>45772</c:v>
                </c:pt>
                <c:pt idx="10">
                  <c:v>45789</c:v>
                </c:pt>
              </c:numCache>
            </c:numRef>
          </c:val>
          <c:extLst>
            <c:ext xmlns:c16="http://schemas.microsoft.com/office/drawing/2014/chart" uri="{C3380CC4-5D6E-409C-BE32-E72D297353CC}">
              <c16:uniqueId val="{00000000-64DF-4FED-8F85-6346A7E6C3CF}"/>
            </c:ext>
          </c:extLst>
        </c:ser>
        <c:ser>
          <c:idx val="1"/>
          <c:order val="1"/>
          <c:tx>
            <c:strRef>
              <c:f>Sheet1!$E$7</c:f>
              <c:strCache>
                <c:ptCount val="1"/>
                <c:pt idx="0">
                  <c:v>END DATE</c:v>
                </c:pt>
              </c:strCache>
            </c:strRef>
          </c:tx>
          <c:spPr>
            <a:solidFill>
              <a:schemeClr val="accent2"/>
            </a:solidFill>
            <a:ln>
              <a:noFill/>
            </a:ln>
            <a:effectLst/>
          </c:spPr>
          <c:invertIfNegative val="0"/>
          <c:val>
            <c:numRef>
              <c:f>Sheet1!$C$8:$C$20</c:f>
              <c:numCache>
                <c:formatCode>General</c:formatCode>
                <c:ptCount val="13"/>
                <c:pt idx="0">
                  <c:v>1</c:v>
                </c:pt>
                <c:pt idx="1">
                  <c:v>6</c:v>
                </c:pt>
                <c:pt idx="2">
                  <c:v>3</c:v>
                </c:pt>
                <c:pt idx="3">
                  <c:v>5</c:v>
                </c:pt>
                <c:pt idx="4">
                  <c:v>2</c:v>
                </c:pt>
                <c:pt idx="5">
                  <c:v>5</c:v>
                </c:pt>
                <c:pt idx="6">
                  <c:v>2</c:v>
                </c:pt>
                <c:pt idx="7">
                  <c:v>6</c:v>
                </c:pt>
                <c:pt idx="8">
                  <c:v>3</c:v>
                </c:pt>
                <c:pt idx="9">
                  <c:v>2</c:v>
                </c:pt>
                <c:pt idx="10">
                  <c:v>13</c:v>
                </c:pt>
              </c:numCache>
            </c:numRef>
          </c:val>
          <c:extLst>
            <c:ext xmlns:c16="http://schemas.microsoft.com/office/drawing/2014/chart" uri="{C3380CC4-5D6E-409C-BE32-E72D297353CC}">
              <c16:uniqueId val="{00000001-64DF-4FED-8F85-6346A7E6C3CF}"/>
            </c:ext>
          </c:extLst>
        </c:ser>
        <c:dLbls>
          <c:showLegendKey val="0"/>
          <c:showVal val="0"/>
          <c:showCatName val="0"/>
          <c:showSerName val="0"/>
          <c:showPercent val="0"/>
          <c:showBubbleSize val="0"/>
        </c:dLbls>
        <c:gapWidth val="150"/>
        <c:overlap val="100"/>
        <c:axId val="166018191"/>
        <c:axId val="165997551"/>
      </c:barChart>
      <c:catAx>
        <c:axId val="166018191"/>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997551"/>
        <c:crosses val="autoZero"/>
        <c:auto val="1"/>
        <c:lblAlgn val="ctr"/>
        <c:lblOffset val="100"/>
        <c:noMultiLvlLbl val="0"/>
      </c:catAx>
      <c:valAx>
        <c:axId val="165997551"/>
        <c:scaling>
          <c:orientation val="minMax"/>
          <c:max val="45800"/>
          <c:min val="45680"/>
        </c:scaling>
        <c:delete val="0"/>
        <c:axPos val="t"/>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spPr>
          <a:noFill/>
          <a:ln>
            <a:noFill/>
          </a:ln>
          <a:effectLst>
            <a:outerShdw blurRad="63500" sx="102000" sy="102000" algn="ctr" rotWithShape="0">
              <a:prstClr val="black">
                <a:alpha val="40000"/>
              </a:prstClr>
            </a:outerShdw>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018191"/>
        <c:crosses val="autoZero"/>
        <c:crossBetween val="between"/>
        <c:majorUnit val="15"/>
        <c:minorUnit val="1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a:outerShdw blurRad="50800" dist="38100" dir="5400000" algn="t" rotWithShape="0">
        <a:prstClr val="black">
          <a:alpha val="40000"/>
        </a:prstClr>
      </a:outerShdw>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15/05/2025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Rishi100304/Internship"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pPr algn="ctr"/>
            <a:r>
              <a:rPr lang="en-US" altLang="en-US" dirty="0">
                <a:latin typeface="Times New Roman" panose="02020603050405020304" pitchFamily="18" charset="0"/>
                <a:cs typeface="Times New Roman" panose="02020603050405020304" pitchFamily="18" charset="0"/>
              </a:rPr>
              <a:t>CSE7301 - INTERNSHIP</a:t>
            </a:r>
            <a:br>
              <a:rPr lang="en-IN"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Final</a:t>
            </a:r>
            <a:r>
              <a:rPr lang="en-IN"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ea typeface="Tahoma" pitchFamily="34" charset="0"/>
                <a:cs typeface="Times New Roman" panose="02020603050405020304" pitchFamily="18" charset="0"/>
              </a:rPr>
              <a:t>Review Presentation </a:t>
            </a:r>
            <a:br>
              <a:rPr lang="en-US" sz="2800" dirty="0">
                <a:latin typeface="Times New Roman" panose="02020603050405020304" pitchFamily="18" charset="0"/>
                <a:ea typeface="Tahoma" pitchFamily="34" charset="0"/>
                <a:cs typeface="Times New Roman" panose="02020603050405020304" pitchFamily="18" charset="0"/>
              </a:rPr>
            </a:br>
            <a:r>
              <a:rPr lang="en-US" sz="2800" dirty="0">
                <a:latin typeface="Times New Roman" panose="02020603050405020304" pitchFamily="18" charset="0"/>
                <a:ea typeface="Tahoma" pitchFamily="34" charset="0"/>
                <a:cs typeface="Times New Roman" panose="02020603050405020304" pitchFamily="18" charset="0"/>
              </a:rPr>
              <a:t>WEB DEVELOPMENT</a:t>
            </a:r>
            <a:endParaRPr lang="en-GB" dirty="0"/>
          </a:p>
        </p:txBody>
      </p:sp>
      <p:sp>
        <p:nvSpPr>
          <p:cNvPr id="3" name="Subtitle 2"/>
          <p:cNvSpPr>
            <a:spLocks noGrp="1"/>
          </p:cNvSpPr>
          <p:nvPr>
            <p:ph type="subTitle" idx="1"/>
          </p:nvPr>
        </p:nvSpPr>
        <p:spPr>
          <a:xfrm>
            <a:off x="657215" y="4879348"/>
            <a:ext cx="11276638" cy="1372161"/>
          </a:xfrm>
        </p:spPr>
        <p:txBody>
          <a:bodyPr>
            <a:normAutofit/>
          </a:bodyPr>
          <a:lstStyle/>
          <a:p>
            <a:pPr marL="0" marR="0" lvl="0" indent="0" algn="l"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B.Tech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algn="l"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Dr. S Pravinth Raja </a:t>
            </a:r>
          </a:p>
          <a:p>
            <a:pPr marL="0" marR="0" lvl="0" indent="0" algn="l"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Ms. Suma N G</a:t>
            </a:r>
          </a:p>
          <a:p>
            <a:pPr lvl="0" algn="l">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Dr</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Sampath A K </a:t>
            </a:r>
          </a:p>
          <a:p>
            <a:pPr algn="l"/>
            <a:endParaRPr lang="en-GB" dirty="0"/>
          </a:p>
        </p:txBody>
      </p:sp>
      <p:sp>
        <p:nvSpPr>
          <p:cNvPr id="5" name="Subtitle 2"/>
          <p:cNvSpPr txBox="1">
            <a:spLocks/>
          </p:cNvSpPr>
          <p:nvPr/>
        </p:nvSpPr>
        <p:spPr>
          <a:xfrm>
            <a:off x="6520110" y="2721956"/>
            <a:ext cx="5514292" cy="2433485"/>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latin typeface="Verdana"/>
                <a:ea typeface="Verdana"/>
              </a:rPr>
              <a:t>Under the Supervision of,</a:t>
            </a:r>
          </a:p>
          <a:p>
            <a:pPr algn="l"/>
            <a:r>
              <a:rPr lang="en-GB" sz="1700" dirty="0">
                <a:latin typeface="Verdana"/>
                <a:ea typeface="Verdana"/>
              </a:rPr>
              <a:t>Ms. Meena Kumari K.S</a:t>
            </a:r>
          </a:p>
          <a:p>
            <a:pPr algn="l"/>
            <a:r>
              <a:rPr lang="en-GB" sz="1700" dirty="0">
                <a:latin typeface="Verdana"/>
                <a:ea typeface="Verdana"/>
              </a:rPr>
              <a:t>Assistant Professor</a:t>
            </a:r>
            <a:endParaRPr lang="en-GB" sz="1700" dirty="0"/>
          </a:p>
          <a:p>
            <a:pPr algn="l"/>
            <a:r>
              <a:rPr lang="en-GB" sz="1700" dirty="0"/>
              <a:t>School of Computer Science &amp; Engineering</a:t>
            </a:r>
          </a:p>
          <a:p>
            <a:pPr algn="l"/>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GB" dirty="0"/>
          </a:p>
        </p:txBody>
      </p:sp>
      <p:graphicFrame>
        <p:nvGraphicFramePr>
          <p:cNvPr id="7" name="Table 6">
            <a:extLst>
              <a:ext uri="{FF2B5EF4-FFF2-40B4-BE49-F238E27FC236}">
                <a16:creationId xmlns:a16="http://schemas.microsoft.com/office/drawing/2014/main" id="{CA2240CC-F367-E9BD-AFE9-57295ED6C9D1}"/>
              </a:ext>
            </a:extLst>
          </p:cNvPr>
          <p:cNvGraphicFramePr>
            <a:graphicFrameLocks noGrp="1"/>
          </p:cNvGraphicFramePr>
          <p:nvPr>
            <p:extLst>
              <p:ext uri="{D42A27DB-BD31-4B8C-83A1-F6EECF244321}">
                <p14:modId xmlns:p14="http://schemas.microsoft.com/office/powerpoint/2010/main" val="2263738325"/>
              </p:ext>
            </p:extLst>
          </p:nvPr>
        </p:nvGraphicFramePr>
        <p:xfrm>
          <a:off x="657215" y="2721956"/>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Rishi Anand</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20211CDV0032</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08-CDV-01</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cs typeface="Times New Roman" panose="02020603050405020304" pitchFamily="18" charset="0"/>
                        </a:rPr>
                        <a:t>SEC-37</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F99A-83BD-294F-38F1-752B52F54B0F}"/>
              </a:ext>
            </a:extLst>
          </p:cNvPr>
          <p:cNvSpPr>
            <a:spLocks noGrp="1"/>
          </p:cNvSpPr>
          <p:nvPr>
            <p:ph type="title"/>
          </p:nvPr>
        </p:nvSpPr>
        <p:spPr/>
        <p:txBody>
          <a:bodyPr/>
          <a:lstStyle/>
          <a:p>
            <a:r>
              <a:rPr lang="en-US" dirty="0"/>
              <a:t>Literature Review</a:t>
            </a:r>
            <a:endParaRPr lang="en-IN" dirty="0"/>
          </a:p>
        </p:txBody>
      </p:sp>
      <p:graphicFrame>
        <p:nvGraphicFramePr>
          <p:cNvPr id="8" name="Content Placeholder 7">
            <a:extLst>
              <a:ext uri="{FF2B5EF4-FFF2-40B4-BE49-F238E27FC236}">
                <a16:creationId xmlns:a16="http://schemas.microsoft.com/office/drawing/2014/main" id="{D0426E22-BF56-58FD-9C3B-E7AE2F1B2B28}"/>
              </a:ext>
            </a:extLst>
          </p:cNvPr>
          <p:cNvGraphicFramePr>
            <a:graphicFrameLocks noGrp="1"/>
          </p:cNvGraphicFramePr>
          <p:nvPr>
            <p:ph idx="1"/>
            <p:extLst>
              <p:ext uri="{D42A27DB-BD31-4B8C-83A1-F6EECF244321}">
                <p14:modId xmlns:p14="http://schemas.microsoft.com/office/powerpoint/2010/main" val="152920239"/>
              </p:ext>
            </p:extLst>
          </p:nvPr>
        </p:nvGraphicFramePr>
        <p:xfrm>
          <a:off x="812800" y="1143000"/>
          <a:ext cx="10515600" cy="6893560"/>
        </p:xfrm>
        <a:graphic>
          <a:graphicData uri="http://schemas.openxmlformats.org/drawingml/2006/table">
            <a:tbl>
              <a:tblPr firstRow="1" bandRow="1">
                <a:tableStyleId>{5C22544A-7EE6-4342-B048-85BDC9FD1C3A}</a:tableStyleId>
              </a:tblPr>
              <a:tblGrid>
                <a:gridCol w="980440">
                  <a:extLst>
                    <a:ext uri="{9D8B030D-6E8A-4147-A177-3AD203B41FA5}">
                      <a16:colId xmlns:a16="http://schemas.microsoft.com/office/drawing/2014/main" val="754684227"/>
                    </a:ext>
                  </a:extLst>
                </a:gridCol>
                <a:gridCol w="2428240">
                  <a:extLst>
                    <a:ext uri="{9D8B030D-6E8A-4147-A177-3AD203B41FA5}">
                      <a16:colId xmlns:a16="http://schemas.microsoft.com/office/drawing/2014/main" val="2825928030"/>
                    </a:ext>
                  </a:extLst>
                </a:gridCol>
                <a:gridCol w="2900680">
                  <a:extLst>
                    <a:ext uri="{9D8B030D-6E8A-4147-A177-3AD203B41FA5}">
                      <a16:colId xmlns:a16="http://schemas.microsoft.com/office/drawing/2014/main" val="400467660"/>
                    </a:ext>
                  </a:extLst>
                </a:gridCol>
                <a:gridCol w="2118360">
                  <a:extLst>
                    <a:ext uri="{9D8B030D-6E8A-4147-A177-3AD203B41FA5}">
                      <a16:colId xmlns:a16="http://schemas.microsoft.com/office/drawing/2014/main" val="3050760916"/>
                    </a:ext>
                  </a:extLst>
                </a:gridCol>
                <a:gridCol w="2087880">
                  <a:extLst>
                    <a:ext uri="{9D8B030D-6E8A-4147-A177-3AD203B41FA5}">
                      <a16:colId xmlns:a16="http://schemas.microsoft.com/office/drawing/2014/main" val="2080894433"/>
                    </a:ext>
                  </a:extLst>
                </a:gridCol>
              </a:tblGrid>
              <a:tr h="370840">
                <a:tc>
                  <a:txBody>
                    <a:bodyPr/>
                    <a:lstStyle/>
                    <a:p>
                      <a:pPr algn="ctr"/>
                      <a:r>
                        <a:rPr lang="en-IN" sz="1500" dirty="0"/>
                        <a:t>Sl No</a:t>
                      </a:r>
                    </a:p>
                  </a:txBody>
                  <a:tcPr/>
                </a:tc>
                <a:tc>
                  <a:txBody>
                    <a:bodyPr/>
                    <a:lstStyle/>
                    <a:p>
                      <a:pPr algn="ctr"/>
                      <a:r>
                        <a:rPr lang="en-IN" sz="1500" dirty="0"/>
                        <a:t>Title </a:t>
                      </a:r>
                    </a:p>
                  </a:txBody>
                  <a:tcPr/>
                </a:tc>
                <a:tc>
                  <a:txBody>
                    <a:bodyPr/>
                    <a:lstStyle/>
                    <a:p>
                      <a:pPr algn="ctr"/>
                      <a:r>
                        <a:rPr lang="en-IN" sz="1500" dirty="0"/>
                        <a:t>Description </a:t>
                      </a:r>
                    </a:p>
                  </a:txBody>
                  <a:tcPr/>
                </a:tc>
                <a:tc>
                  <a:txBody>
                    <a:bodyPr/>
                    <a:lstStyle/>
                    <a:p>
                      <a:pPr marL="0" indent="0" algn="ctr">
                        <a:buFont typeface="Arial" panose="020B0604020202020204" pitchFamily="34" charset="0"/>
                        <a:buNone/>
                      </a:pPr>
                      <a:r>
                        <a:rPr lang="en-IN" sz="1500" dirty="0"/>
                        <a:t>Advantages </a:t>
                      </a:r>
                    </a:p>
                  </a:txBody>
                  <a:tcPr/>
                </a:tc>
                <a:tc>
                  <a:txBody>
                    <a:bodyPr/>
                    <a:lstStyle/>
                    <a:p>
                      <a:pPr algn="ctr"/>
                      <a:r>
                        <a:rPr lang="en-IN" sz="1500" dirty="0"/>
                        <a:t>Limitations</a:t>
                      </a:r>
                    </a:p>
                  </a:txBody>
                  <a:tcPr/>
                </a:tc>
                <a:extLst>
                  <a:ext uri="{0D108BD9-81ED-4DB2-BD59-A6C34878D82A}">
                    <a16:rowId xmlns:a16="http://schemas.microsoft.com/office/drawing/2014/main" val="3230020287"/>
                  </a:ext>
                </a:extLst>
              </a:tr>
              <a:tr h="370840">
                <a:tc>
                  <a:txBody>
                    <a:bodyPr/>
                    <a:lstStyle/>
                    <a:p>
                      <a:pPr algn="ctr"/>
                      <a:r>
                        <a:rPr lang="en-US" sz="1400" dirty="0"/>
                        <a:t>4.</a:t>
                      </a:r>
                      <a:endParaRPr lang="en-IN" sz="1400" dirty="0"/>
                    </a:p>
                  </a:txBody>
                  <a:tcPr/>
                </a:tc>
                <a:tc>
                  <a:txBody>
                    <a:bodyPr/>
                    <a:lstStyle/>
                    <a:p>
                      <a:pPr lvl="0" algn="just"/>
                      <a:r>
                        <a:rPr lang="en-US" sz="1200" b="1" kern="1200" dirty="0">
                          <a:solidFill>
                            <a:schemeClr val="dk1"/>
                          </a:solidFill>
                          <a:effectLst/>
                          <a:latin typeface="+mn-lt"/>
                          <a:ea typeface="+mn-ea"/>
                          <a:cs typeface="+mn-cs"/>
                        </a:rPr>
                        <a:t>A Study on the Role of HRMS in Talent Management and Retention in Current Context</a:t>
                      </a:r>
                      <a:r>
                        <a:rPr lang="en-US" sz="1200" kern="1200" dirty="0">
                          <a:solidFill>
                            <a:schemeClr val="dk1"/>
                          </a:solidFill>
                          <a:effectLst/>
                          <a:latin typeface="+mn-lt"/>
                          <a:ea typeface="+mn-ea"/>
                          <a:cs typeface="+mn-cs"/>
                        </a:rPr>
                        <a:t>,</a:t>
                      </a:r>
                      <a:r>
                        <a:rPr lang="en-US" sz="1200" b="1" i="1" kern="1200" dirty="0">
                          <a:solidFill>
                            <a:schemeClr val="dk1"/>
                          </a:solidFill>
                          <a:effectLst/>
                          <a:latin typeface="+mn-lt"/>
                          <a:ea typeface="+mn-ea"/>
                          <a:cs typeface="+mn-cs"/>
                        </a:rPr>
                        <a:t> </a:t>
                      </a:r>
                      <a:r>
                        <a:rPr lang="en-IN" sz="1200" b="1" i="1" kern="1200" dirty="0">
                          <a:solidFill>
                            <a:schemeClr val="dk1"/>
                          </a:solidFill>
                          <a:effectLst/>
                          <a:latin typeface="+mn-lt"/>
                          <a:ea typeface="+mn-ea"/>
                          <a:cs typeface="+mn-cs"/>
                        </a:rPr>
                        <a:t>Mr. Cherian Xavier, </a:t>
                      </a:r>
                      <a:r>
                        <a:rPr lang="en-IN" sz="1200" b="1" kern="1200" dirty="0">
                          <a:solidFill>
                            <a:schemeClr val="dk1"/>
                          </a:solidFill>
                          <a:effectLst/>
                          <a:latin typeface="+mn-lt"/>
                          <a:ea typeface="+mn-ea"/>
                          <a:cs typeface="+mn-cs"/>
                        </a:rPr>
                        <a:t>International Journal of Research Publication and Reviews, Vol 5, </a:t>
                      </a:r>
                      <a:endParaRPr lang="en-IN" sz="1200" kern="1200" dirty="0">
                        <a:solidFill>
                          <a:schemeClr val="dk1"/>
                        </a:solidFill>
                        <a:effectLst/>
                        <a:latin typeface="+mn-lt"/>
                        <a:ea typeface="+mn-ea"/>
                        <a:cs typeface="+mn-cs"/>
                      </a:endParaRPr>
                    </a:p>
                    <a:p>
                      <a:pPr algn="just"/>
                      <a:r>
                        <a:rPr lang="en-IN" sz="1200" b="1" kern="1200" dirty="0">
                          <a:solidFill>
                            <a:schemeClr val="dk1"/>
                          </a:solidFill>
                          <a:effectLst/>
                          <a:latin typeface="+mn-lt"/>
                          <a:ea typeface="+mn-ea"/>
                          <a:cs typeface="+mn-cs"/>
                        </a:rPr>
                        <a:t>no 6, pp 2541-2548 June 2024</a:t>
                      </a:r>
                      <a:endParaRPr lang="en-IN" sz="1200" kern="1200" dirty="0">
                        <a:solidFill>
                          <a:schemeClr val="dk1"/>
                        </a:solidFill>
                        <a:effectLst/>
                        <a:latin typeface="+mn-lt"/>
                        <a:ea typeface="+mn-ea"/>
                        <a:cs typeface="+mn-cs"/>
                      </a:endParaRPr>
                    </a:p>
                    <a:p>
                      <a:pPr algn="ctr"/>
                      <a:endParaRPr lang="en-IN" sz="1400" dirty="0"/>
                    </a:p>
                  </a:txBody>
                  <a:tcPr/>
                </a:tc>
                <a:tc>
                  <a:txBody>
                    <a:bodyPr/>
                    <a:lstStyle/>
                    <a:p>
                      <a:pPr algn="just"/>
                      <a:r>
                        <a:rPr lang="en-US" sz="1200" dirty="0"/>
                        <a:t>The research paper explores the role of Human Resource Management Systems (HRMS) in talent management and employee retention. It examines how HRMS enhances talent identification, development, and retention through automation, advanced data analytics, and AI-driven decision-making.</a:t>
                      </a:r>
                      <a:endParaRPr lang="en-IN" sz="1200" dirty="0"/>
                    </a:p>
                  </a:txBody>
                  <a:tcPr/>
                </a:tc>
                <a:tc>
                  <a:txBody>
                    <a:bodyPr/>
                    <a:lstStyle/>
                    <a:p>
                      <a:pPr marL="171450" indent="-171450" algn="just">
                        <a:buFont typeface="Arial" panose="020B0604020202020204" pitchFamily="34" charset="0"/>
                        <a:buChar char="•"/>
                      </a:pPr>
                      <a:r>
                        <a:rPr lang="en-US" sz="1200" b="1" dirty="0"/>
                        <a:t>Automates Talent Management </a:t>
                      </a:r>
                    </a:p>
                    <a:p>
                      <a:pPr marL="171450" indent="-171450" algn="just">
                        <a:buFont typeface="Arial" panose="020B0604020202020204" pitchFamily="34" charset="0"/>
                        <a:buChar char="•"/>
                      </a:pPr>
                      <a:r>
                        <a:rPr lang="en-US" sz="1200" b="1" dirty="0"/>
                        <a:t>Enhances Decision-Making </a:t>
                      </a:r>
                    </a:p>
                    <a:p>
                      <a:pPr marL="171450" indent="-171450" algn="just">
                        <a:buFont typeface="Arial" panose="020B0604020202020204" pitchFamily="34" charset="0"/>
                        <a:buChar char="•"/>
                      </a:pPr>
                      <a:r>
                        <a:rPr lang="en-US" sz="1200" b="1" dirty="0"/>
                        <a:t>Improves Employee Engagement </a:t>
                      </a:r>
                    </a:p>
                    <a:p>
                      <a:pPr marL="171450" indent="-171450" algn="just">
                        <a:buFont typeface="Arial" panose="020B0604020202020204" pitchFamily="34" charset="0"/>
                        <a:buChar char="•"/>
                      </a:pPr>
                      <a:r>
                        <a:rPr lang="en-US" sz="1200" b="1" dirty="0"/>
                        <a:t>Reduces Administrative Burden </a:t>
                      </a:r>
                    </a:p>
                    <a:p>
                      <a:pPr marL="171450" indent="-171450" algn="just">
                        <a:buFont typeface="Arial" panose="020B0604020202020204" pitchFamily="34" charset="0"/>
                        <a:buChar char="•"/>
                      </a:pPr>
                      <a:r>
                        <a:rPr lang="en-US" sz="1200" b="1" dirty="0"/>
                        <a:t>Ensures Compliance</a:t>
                      </a:r>
                      <a:endParaRPr lang="en-IN" sz="1200" dirty="0"/>
                    </a:p>
                  </a:txBody>
                  <a:tcPr/>
                </a:tc>
                <a:tc>
                  <a:txBody>
                    <a:bodyPr/>
                    <a:lstStyle/>
                    <a:p>
                      <a:pPr marL="171450" indent="-171450" algn="just">
                        <a:buFont typeface="Arial" panose="020B0604020202020204" pitchFamily="34" charset="0"/>
                        <a:buChar char="•"/>
                      </a:pPr>
                      <a:r>
                        <a:rPr lang="en-US" sz="1200" b="1" dirty="0"/>
                        <a:t>High Implementation Costs </a:t>
                      </a:r>
                    </a:p>
                    <a:p>
                      <a:pPr marL="171450" indent="-171450" algn="just">
                        <a:buFont typeface="Arial" panose="020B0604020202020204" pitchFamily="34" charset="0"/>
                        <a:buChar char="•"/>
                      </a:pPr>
                      <a:r>
                        <a:rPr lang="en-US" sz="1200" b="1" dirty="0"/>
                        <a:t>Data Privacy Concerns </a:t>
                      </a:r>
                    </a:p>
                    <a:p>
                      <a:pPr marL="171450" indent="-171450" algn="just">
                        <a:buFont typeface="Arial" panose="020B0604020202020204" pitchFamily="34" charset="0"/>
                        <a:buChar char="•"/>
                      </a:pPr>
                      <a:r>
                        <a:rPr lang="en-US" sz="1200" b="1" dirty="0"/>
                        <a:t>Resistance to Change</a:t>
                      </a:r>
                    </a:p>
                    <a:p>
                      <a:pPr marL="171450" indent="-171450" algn="just">
                        <a:buFont typeface="Arial" panose="020B0604020202020204" pitchFamily="34" charset="0"/>
                        <a:buChar char="•"/>
                      </a:pPr>
                      <a:r>
                        <a:rPr lang="en-US" sz="1200" b="1" dirty="0"/>
                        <a:t>Dependence on System Accuracy</a:t>
                      </a:r>
                      <a:endParaRPr lang="en-IN" sz="1200" dirty="0"/>
                    </a:p>
                  </a:txBody>
                  <a:tcPr/>
                </a:tc>
                <a:extLst>
                  <a:ext uri="{0D108BD9-81ED-4DB2-BD59-A6C34878D82A}">
                    <a16:rowId xmlns:a16="http://schemas.microsoft.com/office/drawing/2014/main" val="1433738770"/>
                  </a:ext>
                </a:extLst>
              </a:tr>
              <a:tr h="370840">
                <a:tc>
                  <a:txBody>
                    <a:bodyPr/>
                    <a:lstStyle/>
                    <a:p>
                      <a:pPr algn="ctr"/>
                      <a:r>
                        <a:rPr lang="en-US" sz="1400" dirty="0"/>
                        <a:t>5.</a:t>
                      </a:r>
                      <a:endParaRPr lang="en-IN" sz="1400" dirty="0"/>
                    </a:p>
                  </a:txBody>
                  <a:tcPr/>
                </a:tc>
                <a:tc>
                  <a:txBody>
                    <a:bodyPr/>
                    <a:lstStyle/>
                    <a:p>
                      <a:pPr lvl="0" algn="just"/>
                      <a:r>
                        <a:rPr lang="en-GB" sz="1200" b="1" kern="1200" dirty="0">
                          <a:solidFill>
                            <a:schemeClr val="dk1"/>
                          </a:solidFill>
                          <a:effectLst/>
                          <a:latin typeface="+mn-lt"/>
                          <a:ea typeface="+mn-ea"/>
                          <a:cs typeface="+mn-cs"/>
                        </a:rPr>
                        <a:t>Impact of Implementing ERP in HRMS in Diversified Organization (Conglomerate), M. </a:t>
                      </a:r>
                      <a:r>
                        <a:rPr lang="en-GB" sz="1200" b="1" kern="1200" dirty="0" err="1">
                          <a:solidFill>
                            <a:schemeClr val="dk1"/>
                          </a:solidFill>
                          <a:effectLst/>
                          <a:latin typeface="+mn-lt"/>
                          <a:ea typeface="+mn-ea"/>
                          <a:cs typeface="+mn-cs"/>
                        </a:rPr>
                        <a:t>Bithalis</a:t>
                      </a:r>
                      <a:r>
                        <a:rPr lang="en-GB" sz="1200" b="1" kern="1200" dirty="0">
                          <a:solidFill>
                            <a:schemeClr val="dk1"/>
                          </a:solidFill>
                          <a:effectLst/>
                          <a:latin typeface="+mn-lt"/>
                          <a:ea typeface="+mn-ea"/>
                          <a:cs typeface="+mn-cs"/>
                        </a:rPr>
                        <a:t> Raja*, and R. Gayatri, </a:t>
                      </a:r>
                      <a:r>
                        <a:rPr lang="en-IN" sz="1200" b="1" kern="1200" dirty="0">
                          <a:solidFill>
                            <a:schemeClr val="dk1"/>
                          </a:solidFill>
                          <a:effectLst/>
                          <a:latin typeface="+mn-lt"/>
                          <a:ea typeface="+mn-ea"/>
                          <a:cs typeface="+mn-cs"/>
                        </a:rPr>
                        <a:t>I J C T A</a:t>
                      </a:r>
                      <a:r>
                        <a:rPr lang="en-IN" sz="1200" b="1" i="1" kern="1200" dirty="0">
                          <a:solidFill>
                            <a:schemeClr val="dk1"/>
                          </a:solidFill>
                          <a:effectLst/>
                          <a:latin typeface="+mn-lt"/>
                          <a:ea typeface="+mn-ea"/>
                          <a:cs typeface="+mn-cs"/>
                        </a:rPr>
                        <a:t>, </a:t>
                      </a:r>
                      <a:r>
                        <a:rPr lang="en-IN" sz="1200" b="1" kern="1200" dirty="0">
                          <a:solidFill>
                            <a:schemeClr val="dk1"/>
                          </a:solidFill>
                          <a:effectLst/>
                          <a:latin typeface="+mn-lt"/>
                          <a:ea typeface="+mn-ea"/>
                          <a:cs typeface="+mn-cs"/>
                        </a:rPr>
                        <a:t>9(5), 2016, pp. 2103-2109</a:t>
                      </a:r>
                      <a:endParaRPr lang="en-IN" sz="1200" kern="1200" dirty="0">
                        <a:solidFill>
                          <a:schemeClr val="dk1"/>
                        </a:solidFill>
                        <a:effectLst/>
                        <a:latin typeface="+mn-lt"/>
                        <a:ea typeface="+mn-ea"/>
                        <a:cs typeface="+mn-cs"/>
                      </a:endParaRPr>
                    </a:p>
                  </a:txBody>
                  <a:tcPr/>
                </a:tc>
                <a:tc>
                  <a:txBody>
                    <a:bodyPr/>
                    <a:lstStyle/>
                    <a:p>
                      <a:pPr algn="just"/>
                      <a:r>
                        <a:rPr lang="en-US" sz="1200" dirty="0"/>
                        <a:t>It explores how ERP systems impact HR management in large organizations, focusing on factors like data accuracy, employee satisfaction, decision-making, and training. Key findings include a strong correlation between training and ERP accuracy, the necessity of expert users, and the advantages of cloud computing and SaaS in HR management.</a:t>
                      </a:r>
                      <a:endParaRPr lang="en-IN" sz="1200" dirty="0"/>
                    </a:p>
                  </a:txBody>
                  <a:tcPr/>
                </a:tc>
                <a:tc>
                  <a:txBody>
                    <a:bodyPr/>
                    <a:lstStyle/>
                    <a:p>
                      <a:pPr marL="171450" indent="-171450" algn="just">
                        <a:buFont typeface="Arial" panose="020B0604020202020204" pitchFamily="34" charset="0"/>
                        <a:buChar char="•"/>
                      </a:pPr>
                      <a:r>
                        <a:rPr lang="en-US" sz="1200" b="1" dirty="0"/>
                        <a:t>Improved Data Accuracy &amp; Reliability </a:t>
                      </a:r>
                    </a:p>
                    <a:p>
                      <a:pPr marL="171450" indent="-171450" algn="just">
                        <a:buFont typeface="Arial" panose="020B0604020202020204" pitchFamily="34" charset="0"/>
                        <a:buChar char="•"/>
                      </a:pPr>
                      <a:r>
                        <a:rPr lang="en-US" sz="1200" b="1" dirty="0"/>
                        <a:t>Better Decision-Making </a:t>
                      </a:r>
                    </a:p>
                    <a:p>
                      <a:pPr marL="171450" indent="-171450" algn="just">
                        <a:buFont typeface="Arial" panose="020B0604020202020204" pitchFamily="34" charset="0"/>
                        <a:buChar char="•"/>
                      </a:pPr>
                      <a:r>
                        <a:rPr lang="en-US" sz="1200" b="1" dirty="0"/>
                        <a:t>Enhanced Employee Satisfaction</a:t>
                      </a:r>
                    </a:p>
                    <a:p>
                      <a:pPr marL="171450" indent="-171450" algn="just">
                        <a:buFont typeface="Arial" panose="020B0604020202020204" pitchFamily="34" charset="0"/>
                        <a:buChar char="•"/>
                      </a:pPr>
                      <a:r>
                        <a:rPr lang="en-US" sz="1200" b="1" dirty="0"/>
                        <a:t>Automation of HR Processes </a:t>
                      </a:r>
                    </a:p>
                  </a:txBody>
                  <a:tcPr/>
                </a:tc>
                <a:tc>
                  <a:txBody>
                    <a:bodyPr/>
                    <a:lstStyle/>
                    <a:p>
                      <a:pPr marL="171450" indent="-171450" algn="just">
                        <a:buFont typeface="Arial" panose="020B0604020202020204" pitchFamily="34" charset="0"/>
                        <a:buChar char="•"/>
                      </a:pPr>
                      <a:r>
                        <a:rPr lang="en-US" sz="1200" b="1" dirty="0"/>
                        <a:t>High Implementation Cost </a:t>
                      </a:r>
                    </a:p>
                    <a:p>
                      <a:pPr marL="171450" indent="-171450" algn="just">
                        <a:buFont typeface="Arial" panose="020B0604020202020204" pitchFamily="34" charset="0"/>
                        <a:buChar char="•"/>
                      </a:pPr>
                      <a:r>
                        <a:rPr lang="en-US" sz="1200" b="1" dirty="0"/>
                        <a:t>Complexity in Usage </a:t>
                      </a:r>
                    </a:p>
                    <a:p>
                      <a:pPr marL="171450" indent="-171450" algn="just">
                        <a:buFont typeface="Arial" panose="020B0604020202020204" pitchFamily="34" charset="0"/>
                        <a:buChar char="•"/>
                      </a:pPr>
                      <a:r>
                        <a:rPr lang="en-US" sz="1200" b="1" dirty="0"/>
                        <a:t>Training Dependency </a:t>
                      </a:r>
                    </a:p>
                    <a:p>
                      <a:pPr marL="171450" indent="-171450" algn="just">
                        <a:buFont typeface="Arial" panose="020B0604020202020204" pitchFamily="34" charset="0"/>
                        <a:buChar char="•"/>
                      </a:pPr>
                      <a:r>
                        <a:rPr lang="en-US" sz="1200" b="1" dirty="0"/>
                        <a:t>Time-Consuming Implementation</a:t>
                      </a:r>
                      <a:endParaRPr lang="en-IN" sz="1200" dirty="0"/>
                    </a:p>
                  </a:txBody>
                  <a:tcPr/>
                </a:tc>
                <a:extLst>
                  <a:ext uri="{0D108BD9-81ED-4DB2-BD59-A6C34878D82A}">
                    <a16:rowId xmlns:a16="http://schemas.microsoft.com/office/drawing/2014/main" val="495120950"/>
                  </a:ext>
                </a:extLst>
              </a:tr>
              <a:tr h="359954">
                <a:tc>
                  <a:txBody>
                    <a:bodyPr/>
                    <a:lstStyle/>
                    <a:p>
                      <a:pPr algn="ctr"/>
                      <a:r>
                        <a:rPr lang="en-US" sz="1400" dirty="0"/>
                        <a:t>6.</a:t>
                      </a:r>
                      <a:endParaRPr lang="en-IN" sz="14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dk1"/>
                          </a:solidFill>
                          <a:effectLst/>
                          <a:latin typeface="+mn-lt"/>
                          <a:ea typeface="+mn-ea"/>
                          <a:cs typeface="+mn-cs"/>
                        </a:rPr>
                        <a:t>Success Factors for the Global Implementation of ERP / HRMS Software</a:t>
                      </a:r>
                      <a:r>
                        <a:rPr lang="en-GB" sz="1200" kern="1200" dirty="0">
                          <a:solidFill>
                            <a:schemeClr val="dk1"/>
                          </a:solidFill>
                          <a:effectLst/>
                          <a:latin typeface="+mn-lt"/>
                          <a:ea typeface="+mn-ea"/>
                          <a:cs typeface="+mn-cs"/>
                        </a:rPr>
                        <a:t>, </a:t>
                      </a:r>
                      <a:r>
                        <a:rPr lang="en-IN" sz="1200" kern="1200" dirty="0">
                          <a:solidFill>
                            <a:schemeClr val="dk1"/>
                          </a:solidFill>
                          <a:effectLst/>
                          <a:latin typeface="+mn-lt"/>
                          <a:ea typeface="+mn-ea"/>
                          <a:cs typeface="+mn-cs"/>
                        </a:rPr>
                        <a:t>University of Nebraska at Omaha</a:t>
                      </a:r>
                    </a:p>
                    <a:p>
                      <a:pPr algn="ctr"/>
                      <a:endParaRPr lang="en-IN" dirty="0"/>
                    </a:p>
                  </a:txBody>
                  <a:tcPr/>
                </a:tc>
                <a:tc>
                  <a:txBody>
                    <a:bodyPr/>
                    <a:lstStyle/>
                    <a:p>
                      <a:pPr algn="just"/>
                      <a:r>
                        <a:rPr lang="en-US" sz="1200" dirty="0"/>
                        <a:t>The implementation of Enterprise Resource Planning (ERP) in HRMS helps organizations streamline HR functions, improve data accuracy, and support decision-making. However, it also comes with challenges such as high costs, resistance to change, and integration issues.</a:t>
                      </a:r>
                      <a:endParaRPr lang="en-IN" sz="1200" dirty="0"/>
                    </a:p>
                  </a:txBody>
                  <a:tcPr/>
                </a:tc>
                <a:tc>
                  <a:txBody>
                    <a:bodyPr/>
                    <a:lstStyle/>
                    <a:p>
                      <a:pPr marL="171450" indent="-171450" algn="just">
                        <a:buFont typeface="Arial" panose="020B0604020202020204" pitchFamily="34" charset="0"/>
                        <a:buChar char="•"/>
                      </a:pPr>
                      <a:r>
                        <a:rPr lang="en-US" sz="1200" b="1" dirty="0"/>
                        <a:t>Improved Data Accuracy &amp; Reliability </a:t>
                      </a:r>
                    </a:p>
                    <a:p>
                      <a:pPr marL="171450" indent="-171450" algn="just">
                        <a:buFont typeface="Arial" panose="020B0604020202020204" pitchFamily="34" charset="0"/>
                        <a:buChar char="•"/>
                      </a:pPr>
                      <a:r>
                        <a:rPr lang="en-US" sz="1200" b="1" dirty="0"/>
                        <a:t>Better Decision-Making </a:t>
                      </a:r>
                    </a:p>
                    <a:p>
                      <a:pPr marL="171450" indent="-171450" algn="just">
                        <a:buFont typeface="Arial" panose="020B0604020202020204" pitchFamily="34" charset="0"/>
                        <a:buChar char="•"/>
                      </a:pPr>
                      <a:r>
                        <a:rPr lang="en-US" sz="1200" b="1" dirty="0"/>
                        <a:t>Automation of HR Functions</a:t>
                      </a:r>
                    </a:p>
                    <a:p>
                      <a:pPr marL="171450" indent="-171450" algn="just">
                        <a:buFont typeface="Arial" panose="020B0604020202020204" pitchFamily="34" charset="0"/>
                        <a:buChar char="•"/>
                      </a:pPr>
                      <a:r>
                        <a:rPr lang="en-US" sz="1200" b="1" dirty="0"/>
                        <a:t>Employee Satisfaction &amp; Flexibility </a:t>
                      </a:r>
                    </a:p>
                    <a:p>
                      <a:pPr marL="171450" indent="-171450" algn="just">
                        <a:buFont typeface="Arial" panose="020B0604020202020204" pitchFamily="34" charset="0"/>
                        <a:buChar char="•"/>
                      </a:pPr>
                      <a:r>
                        <a:rPr lang="en-US" sz="1200" b="1" dirty="0"/>
                        <a:t>Integration Across Departments</a:t>
                      </a:r>
                      <a:endParaRPr lang="en-IN" sz="1200" b="1" dirty="0"/>
                    </a:p>
                  </a:txBody>
                  <a:tcPr/>
                </a:tc>
                <a:tc>
                  <a:txBody>
                    <a:bodyPr/>
                    <a:lstStyle/>
                    <a:p>
                      <a:pPr marL="171450" indent="-171450" algn="just">
                        <a:buFont typeface="Arial" panose="020B0604020202020204" pitchFamily="34" charset="0"/>
                        <a:buChar char="•"/>
                      </a:pPr>
                      <a:r>
                        <a:rPr lang="en-US" sz="1200" b="1" dirty="0"/>
                        <a:t>High Implementation Cost </a:t>
                      </a:r>
                    </a:p>
                    <a:p>
                      <a:pPr marL="171450" indent="-171450" algn="just">
                        <a:buFont typeface="Arial" panose="020B0604020202020204" pitchFamily="34" charset="0"/>
                        <a:buChar char="•"/>
                      </a:pPr>
                      <a:r>
                        <a:rPr lang="en-US" sz="1200" b="1" dirty="0"/>
                        <a:t>Complexity in Usage </a:t>
                      </a:r>
                    </a:p>
                    <a:p>
                      <a:pPr marL="171450" indent="-171450" algn="just">
                        <a:buFont typeface="Arial" panose="020B0604020202020204" pitchFamily="34" charset="0"/>
                        <a:buChar char="•"/>
                      </a:pPr>
                      <a:r>
                        <a:rPr lang="en-US" sz="1200" b="1" dirty="0"/>
                        <a:t>Resistance to Change </a:t>
                      </a:r>
                    </a:p>
                    <a:p>
                      <a:pPr marL="171450" indent="-171450" algn="just">
                        <a:buFont typeface="Arial" panose="020B0604020202020204" pitchFamily="34" charset="0"/>
                        <a:buChar char="•"/>
                      </a:pPr>
                      <a:r>
                        <a:rPr lang="en-US" sz="1200" b="1" dirty="0"/>
                        <a:t>Time-Consuming Deployment</a:t>
                      </a:r>
                      <a:endParaRPr lang="en-IN" sz="1200" dirty="0"/>
                    </a:p>
                  </a:txBody>
                  <a:tcPr/>
                </a:tc>
                <a:extLst>
                  <a:ext uri="{0D108BD9-81ED-4DB2-BD59-A6C34878D82A}">
                    <a16:rowId xmlns:a16="http://schemas.microsoft.com/office/drawing/2014/main" val="3643566073"/>
                  </a:ext>
                </a:extLst>
              </a:tr>
            </a:tbl>
          </a:graphicData>
        </a:graphic>
      </p:graphicFrame>
    </p:spTree>
    <p:extLst>
      <p:ext uri="{BB962C8B-B14F-4D97-AF65-F5344CB8AC3E}">
        <p14:creationId xmlns:p14="http://schemas.microsoft.com/office/powerpoint/2010/main" val="3117124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55782-FE7B-4A3C-A5D9-A425C472AE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207471-D635-FFCB-5FEB-92ABA16C9327}"/>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B6AC1099-6BBD-9508-7183-7B060A523D2B}"/>
              </a:ext>
            </a:extLst>
          </p:cNvPr>
          <p:cNvSpPr>
            <a:spLocks noGrp="1"/>
          </p:cNvSpPr>
          <p:nvPr>
            <p:ph idx="1"/>
          </p:nvPr>
        </p:nvSpPr>
        <p:spPr/>
        <p:txBody>
          <a:bodyPr/>
          <a:lstStyle/>
          <a:p>
            <a:endParaRPr lang="en-IN"/>
          </a:p>
        </p:txBody>
      </p:sp>
      <p:graphicFrame>
        <p:nvGraphicFramePr>
          <p:cNvPr id="4" name="Content Placeholder 7">
            <a:extLst>
              <a:ext uri="{FF2B5EF4-FFF2-40B4-BE49-F238E27FC236}">
                <a16:creationId xmlns:a16="http://schemas.microsoft.com/office/drawing/2014/main" id="{A491FFA5-15BC-A1BF-B241-E589E964DDB3}"/>
              </a:ext>
            </a:extLst>
          </p:cNvPr>
          <p:cNvGraphicFramePr>
            <a:graphicFrameLocks/>
          </p:cNvGraphicFramePr>
          <p:nvPr>
            <p:extLst>
              <p:ext uri="{D42A27DB-BD31-4B8C-83A1-F6EECF244321}">
                <p14:modId xmlns:p14="http://schemas.microsoft.com/office/powerpoint/2010/main" val="2191166429"/>
              </p:ext>
            </p:extLst>
          </p:nvPr>
        </p:nvGraphicFramePr>
        <p:xfrm>
          <a:off x="812800" y="979093"/>
          <a:ext cx="10515600" cy="6680200"/>
        </p:xfrm>
        <a:graphic>
          <a:graphicData uri="http://schemas.openxmlformats.org/drawingml/2006/table">
            <a:tbl>
              <a:tblPr firstRow="1" bandRow="1">
                <a:tableStyleId>{5C22544A-7EE6-4342-B048-85BDC9FD1C3A}</a:tableStyleId>
              </a:tblPr>
              <a:tblGrid>
                <a:gridCol w="980440">
                  <a:extLst>
                    <a:ext uri="{9D8B030D-6E8A-4147-A177-3AD203B41FA5}">
                      <a16:colId xmlns:a16="http://schemas.microsoft.com/office/drawing/2014/main" val="754684227"/>
                    </a:ext>
                  </a:extLst>
                </a:gridCol>
                <a:gridCol w="2428240">
                  <a:extLst>
                    <a:ext uri="{9D8B030D-6E8A-4147-A177-3AD203B41FA5}">
                      <a16:colId xmlns:a16="http://schemas.microsoft.com/office/drawing/2014/main" val="2825928030"/>
                    </a:ext>
                  </a:extLst>
                </a:gridCol>
                <a:gridCol w="2890520">
                  <a:extLst>
                    <a:ext uri="{9D8B030D-6E8A-4147-A177-3AD203B41FA5}">
                      <a16:colId xmlns:a16="http://schemas.microsoft.com/office/drawing/2014/main" val="400467660"/>
                    </a:ext>
                  </a:extLst>
                </a:gridCol>
                <a:gridCol w="2128520">
                  <a:extLst>
                    <a:ext uri="{9D8B030D-6E8A-4147-A177-3AD203B41FA5}">
                      <a16:colId xmlns:a16="http://schemas.microsoft.com/office/drawing/2014/main" val="3050760916"/>
                    </a:ext>
                  </a:extLst>
                </a:gridCol>
                <a:gridCol w="2087880">
                  <a:extLst>
                    <a:ext uri="{9D8B030D-6E8A-4147-A177-3AD203B41FA5}">
                      <a16:colId xmlns:a16="http://schemas.microsoft.com/office/drawing/2014/main" val="2080894433"/>
                    </a:ext>
                  </a:extLst>
                </a:gridCol>
              </a:tblGrid>
              <a:tr h="370840">
                <a:tc>
                  <a:txBody>
                    <a:bodyPr/>
                    <a:lstStyle/>
                    <a:p>
                      <a:pPr algn="ctr"/>
                      <a:r>
                        <a:rPr lang="en-IN" sz="1500" dirty="0"/>
                        <a:t>Sl No</a:t>
                      </a:r>
                    </a:p>
                  </a:txBody>
                  <a:tcPr/>
                </a:tc>
                <a:tc>
                  <a:txBody>
                    <a:bodyPr/>
                    <a:lstStyle/>
                    <a:p>
                      <a:pPr algn="ctr"/>
                      <a:r>
                        <a:rPr lang="en-IN" sz="1500" dirty="0"/>
                        <a:t>Title </a:t>
                      </a:r>
                    </a:p>
                  </a:txBody>
                  <a:tcPr/>
                </a:tc>
                <a:tc>
                  <a:txBody>
                    <a:bodyPr/>
                    <a:lstStyle/>
                    <a:p>
                      <a:pPr algn="ctr"/>
                      <a:r>
                        <a:rPr lang="en-IN" sz="1500" dirty="0"/>
                        <a:t>Description </a:t>
                      </a:r>
                    </a:p>
                  </a:txBody>
                  <a:tcPr/>
                </a:tc>
                <a:tc>
                  <a:txBody>
                    <a:bodyPr/>
                    <a:lstStyle/>
                    <a:p>
                      <a:pPr marL="0" indent="0" algn="ctr">
                        <a:buFont typeface="Arial" panose="020B0604020202020204" pitchFamily="34" charset="0"/>
                        <a:buNone/>
                      </a:pPr>
                      <a:r>
                        <a:rPr lang="en-IN" sz="1500" dirty="0"/>
                        <a:t>Advantages </a:t>
                      </a:r>
                    </a:p>
                  </a:txBody>
                  <a:tcPr/>
                </a:tc>
                <a:tc>
                  <a:txBody>
                    <a:bodyPr/>
                    <a:lstStyle/>
                    <a:p>
                      <a:pPr algn="ctr"/>
                      <a:r>
                        <a:rPr lang="en-IN" sz="1500" dirty="0"/>
                        <a:t>Limitations</a:t>
                      </a:r>
                    </a:p>
                  </a:txBody>
                  <a:tcPr/>
                </a:tc>
                <a:extLst>
                  <a:ext uri="{0D108BD9-81ED-4DB2-BD59-A6C34878D82A}">
                    <a16:rowId xmlns:a16="http://schemas.microsoft.com/office/drawing/2014/main" val="3230020287"/>
                  </a:ext>
                </a:extLst>
              </a:tr>
              <a:tr h="370840">
                <a:tc>
                  <a:txBody>
                    <a:bodyPr/>
                    <a:lstStyle/>
                    <a:p>
                      <a:pPr algn="ctr"/>
                      <a:r>
                        <a:rPr lang="en-US" sz="1400" dirty="0"/>
                        <a:t>7.</a:t>
                      </a:r>
                      <a:endParaRPr lang="en-IN" sz="1400" dirty="0"/>
                    </a:p>
                  </a:txBody>
                  <a:tcPr/>
                </a:tc>
                <a:tc>
                  <a:txBody>
                    <a:bodyPr/>
                    <a:lstStyle/>
                    <a:p>
                      <a:pPr lvl="0" algn="just"/>
                      <a:r>
                        <a:rPr lang="en-IN" sz="1200" b="1" kern="1200" dirty="0">
                          <a:solidFill>
                            <a:schemeClr val="dk1"/>
                          </a:solidFill>
                          <a:effectLst/>
                          <a:latin typeface="+mn-lt"/>
                          <a:ea typeface="+mn-ea"/>
                          <a:cs typeface="+mn-cs"/>
                        </a:rPr>
                        <a:t>A REVIEW OF AUTOMATION TECHNOLOGY</a:t>
                      </a:r>
                      <a:r>
                        <a:rPr lang="en-GB" sz="1200" kern="1200" dirty="0">
                          <a:solidFill>
                            <a:schemeClr val="dk1"/>
                          </a:solidFill>
                          <a:effectLst/>
                          <a:latin typeface="+mn-lt"/>
                          <a:ea typeface="+mn-ea"/>
                          <a:cs typeface="+mn-cs"/>
                        </a:rPr>
                        <a:t>, </a:t>
                      </a:r>
                      <a:r>
                        <a:rPr lang="en-IN" sz="1200" b="1" kern="1200" dirty="0">
                          <a:solidFill>
                            <a:schemeClr val="dk1"/>
                          </a:solidFill>
                          <a:effectLst/>
                          <a:latin typeface="+mn-lt"/>
                          <a:ea typeface="+mn-ea"/>
                          <a:cs typeface="+mn-cs"/>
                        </a:rPr>
                        <a:t>International Journal of Engineering Sciences &amp; Emerging Technologies, Oct. 2023. </a:t>
                      </a:r>
                      <a:endParaRPr lang="en-IN" sz="1200" kern="1200" dirty="0">
                        <a:solidFill>
                          <a:schemeClr val="dk1"/>
                        </a:solidFill>
                        <a:effectLst/>
                        <a:latin typeface="+mn-lt"/>
                        <a:ea typeface="+mn-ea"/>
                        <a:cs typeface="+mn-cs"/>
                      </a:endParaRPr>
                    </a:p>
                  </a:txBody>
                  <a:tcPr/>
                </a:tc>
                <a:tc>
                  <a:txBody>
                    <a:bodyPr/>
                    <a:lstStyle/>
                    <a:p>
                      <a:pPr algn="just"/>
                      <a:r>
                        <a:rPr lang="en-US" sz="1200" dirty="0"/>
                        <a:t>The paper "A Review of Automation Technology" explores advancements in automation, covering industrial automation, smart grids, cybersecurity, and robotics. It highlights how automation improves efficiency, reduces human error, and enhances productivity while also discussing challenges like high costs and job displacement</a:t>
                      </a:r>
                      <a:endParaRPr lang="en-IN" sz="1200" dirty="0"/>
                    </a:p>
                  </a:txBody>
                  <a:tcPr/>
                </a:tc>
                <a:tc>
                  <a:txBody>
                    <a:bodyPr/>
                    <a:lstStyle/>
                    <a:p>
                      <a:pPr marL="171450" indent="-171450" algn="just">
                        <a:buFont typeface="Arial" panose="020B0604020202020204" pitchFamily="34" charset="0"/>
                        <a:buChar char="•"/>
                      </a:pPr>
                      <a:r>
                        <a:rPr lang="en-US" sz="1200" b="1" dirty="0"/>
                        <a:t>Increases Efficiency</a:t>
                      </a:r>
                    </a:p>
                    <a:p>
                      <a:pPr marL="171450" indent="-171450" algn="just">
                        <a:buFont typeface="Arial" panose="020B0604020202020204" pitchFamily="34" charset="0"/>
                        <a:buChar char="•"/>
                      </a:pPr>
                      <a:r>
                        <a:rPr lang="en-US" sz="1200" b="1" dirty="0"/>
                        <a:t>Improves Accuracy </a:t>
                      </a:r>
                    </a:p>
                    <a:p>
                      <a:pPr marL="171450" indent="-171450" algn="just">
                        <a:buFont typeface="Arial" panose="020B0604020202020204" pitchFamily="34" charset="0"/>
                        <a:buChar char="•"/>
                      </a:pPr>
                      <a:r>
                        <a:rPr lang="en-US" sz="1200" b="1" dirty="0"/>
                        <a:t>Cost Savings in the Long Run</a:t>
                      </a:r>
                    </a:p>
                    <a:p>
                      <a:pPr marL="171450" indent="-171450" algn="just">
                        <a:buFont typeface="Arial" panose="020B0604020202020204" pitchFamily="34" charset="0"/>
                        <a:buChar char="•"/>
                      </a:pPr>
                      <a:r>
                        <a:rPr lang="en-US" sz="1200" b="1" dirty="0"/>
                        <a:t>Enhances Safety</a:t>
                      </a:r>
                      <a:endParaRPr lang="en-IN" sz="1200" dirty="0"/>
                    </a:p>
                  </a:txBody>
                  <a:tcPr/>
                </a:tc>
                <a:tc>
                  <a:txBody>
                    <a:bodyPr/>
                    <a:lstStyle/>
                    <a:p>
                      <a:pPr marL="171450" indent="-171450" algn="just">
                        <a:buFont typeface="Arial" panose="020B0604020202020204" pitchFamily="34" charset="0"/>
                        <a:buChar char="•"/>
                      </a:pPr>
                      <a:r>
                        <a:rPr lang="en-US" sz="1200" b="1" dirty="0"/>
                        <a:t>High Initial Cost </a:t>
                      </a:r>
                    </a:p>
                    <a:p>
                      <a:pPr marL="171450" indent="-171450" algn="just">
                        <a:buFont typeface="Arial" panose="020B0604020202020204" pitchFamily="34" charset="0"/>
                        <a:buChar char="•"/>
                      </a:pPr>
                      <a:r>
                        <a:rPr lang="en-US" sz="1200" b="1" dirty="0"/>
                        <a:t>Job Displacement </a:t>
                      </a:r>
                    </a:p>
                    <a:p>
                      <a:pPr marL="171450" indent="-171450" algn="just">
                        <a:buFont typeface="Arial" panose="020B0604020202020204" pitchFamily="34" charset="0"/>
                        <a:buChar char="•"/>
                      </a:pPr>
                      <a:r>
                        <a:rPr lang="en-US" sz="1200" b="1" dirty="0"/>
                        <a:t>Security Risks </a:t>
                      </a:r>
                    </a:p>
                    <a:p>
                      <a:pPr marL="171450" indent="-171450" algn="just">
                        <a:buFont typeface="Arial" panose="020B0604020202020204" pitchFamily="34" charset="0"/>
                        <a:buChar char="•"/>
                      </a:pPr>
                      <a:r>
                        <a:rPr lang="en-US" sz="1200" b="1" dirty="0"/>
                        <a:t>Complexity in Integration</a:t>
                      </a:r>
                      <a:endParaRPr lang="en-IN" sz="1200" dirty="0"/>
                    </a:p>
                  </a:txBody>
                  <a:tcPr/>
                </a:tc>
                <a:extLst>
                  <a:ext uri="{0D108BD9-81ED-4DB2-BD59-A6C34878D82A}">
                    <a16:rowId xmlns:a16="http://schemas.microsoft.com/office/drawing/2014/main" val="1433738770"/>
                  </a:ext>
                </a:extLst>
              </a:tr>
              <a:tr h="370840">
                <a:tc>
                  <a:txBody>
                    <a:bodyPr/>
                    <a:lstStyle/>
                    <a:p>
                      <a:pPr algn="ctr"/>
                      <a:r>
                        <a:rPr lang="en-US" sz="1400" dirty="0"/>
                        <a:t>8.</a:t>
                      </a:r>
                      <a:endParaRPr lang="en-IN" sz="1400" dirty="0"/>
                    </a:p>
                  </a:txBody>
                  <a:tcPr/>
                </a:tc>
                <a:tc>
                  <a:txBody>
                    <a:bodyPr/>
                    <a:lstStyle/>
                    <a:p>
                      <a:pPr lvl="0" algn="just"/>
                      <a:r>
                        <a:rPr lang="en-GB" sz="1200" b="1" kern="1200" dirty="0">
                          <a:solidFill>
                            <a:schemeClr val="dk1"/>
                          </a:solidFill>
                          <a:effectLst/>
                          <a:latin typeface="+mn-lt"/>
                          <a:ea typeface="+mn-ea"/>
                          <a:cs typeface="+mn-cs"/>
                        </a:rPr>
                        <a:t>Artificial Intelligence and Automation in Human Resource Development: A Systematic Review, </a:t>
                      </a:r>
                      <a:r>
                        <a:rPr lang="en-GB" sz="1200" kern="1200" dirty="0">
                          <a:solidFill>
                            <a:schemeClr val="dk1"/>
                          </a:solidFill>
                          <a:effectLst/>
                          <a:latin typeface="+mn-lt"/>
                          <a:ea typeface="+mn-ea"/>
                          <a:cs typeface="+mn-cs"/>
                        </a:rPr>
                        <a:t>Human Resource Development Review 2024, Vol. 23(2) 199–229</a:t>
                      </a:r>
                      <a:endParaRPr lang="en-IN" sz="1200" kern="1200" dirty="0">
                        <a:solidFill>
                          <a:schemeClr val="dk1"/>
                        </a:solidFill>
                        <a:effectLst/>
                        <a:latin typeface="+mn-lt"/>
                        <a:ea typeface="+mn-ea"/>
                        <a:cs typeface="+mn-cs"/>
                      </a:endParaRPr>
                    </a:p>
                  </a:txBody>
                  <a:tcPr/>
                </a:tc>
                <a:tc>
                  <a:txBody>
                    <a:bodyPr/>
                    <a:lstStyle/>
                    <a:p>
                      <a:pPr algn="just"/>
                      <a:r>
                        <a:rPr lang="en-US" sz="1200" dirty="0"/>
                        <a:t>The paper "Artificial Intelligence and Automation in Human Resource Development: A Systematic Review" explores the impact of AI and automation on HR development (HRD). It highlights both the benefits and challenges these technologies bring to HRD, including efficiency improvements, workforce upskilling, and ethical concerns such as job displacement and privacy risks.</a:t>
                      </a:r>
                      <a:endParaRPr lang="en-IN" sz="1200" dirty="0"/>
                    </a:p>
                  </a:txBody>
                  <a:tcPr/>
                </a:tc>
                <a:tc>
                  <a:txBody>
                    <a:bodyPr/>
                    <a:lstStyle/>
                    <a:p>
                      <a:pPr marL="171450" indent="-171450" algn="just">
                        <a:buFont typeface="Arial" panose="020B0604020202020204" pitchFamily="34" charset="0"/>
                        <a:buChar char="•"/>
                      </a:pPr>
                      <a:r>
                        <a:rPr lang="en-US" sz="1200" b="1" dirty="0"/>
                        <a:t>Increases Efficiency </a:t>
                      </a:r>
                    </a:p>
                    <a:p>
                      <a:pPr marL="171450" indent="-171450" algn="just">
                        <a:buFont typeface="Arial" panose="020B0604020202020204" pitchFamily="34" charset="0"/>
                        <a:buChar char="•"/>
                      </a:pPr>
                      <a:r>
                        <a:rPr lang="en-US" sz="1200" b="1" dirty="0"/>
                        <a:t>Enhances Decision-Making </a:t>
                      </a:r>
                    </a:p>
                    <a:p>
                      <a:pPr marL="171450" indent="-171450" algn="just">
                        <a:buFont typeface="Arial" panose="020B0604020202020204" pitchFamily="34" charset="0"/>
                        <a:buChar char="•"/>
                      </a:pPr>
                      <a:r>
                        <a:rPr lang="en-US" sz="1200" b="1" dirty="0"/>
                        <a:t>Improves Talent Development </a:t>
                      </a:r>
                    </a:p>
                    <a:p>
                      <a:pPr marL="171450" indent="-171450" algn="just">
                        <a:buFont typeface="Arial" panose="020B0604020202020204" pitchFamily="34" charset="0"/>
                        <a:buChar char="•"/>
                      </a:pPr>
                      <a:r>
                        <a:rPr lang="en-US" sz="1200" b="1" dirty="0"/>
                        <a:t>Employee Satisfaction</a:t>
                      </a:r>
                      <a:endParaRPr lang="en-IN" sz="1200" dirty="0"/>
                    </a:p>
                  </a:txBody>
                  <a:tcPr/>
                </a:tc>
                <a:tc>
                  <a:txBody>
                    <a:bodyPr/>
                    <a:lstStyle/>
                    <a:p>
                      <a:pPr marL="171450" indent="-171450" algn="just">
                        <a:buFont typeface="Arial" panose="020B0604020202020204" pitchFamily="34" charset="0"/>
                        <a:buChar char="•"/>
                      </a:pPr>
                      <a:r>
                        <a:rPr lang="en-US" sz="1200" b="1" dirty="0"/>
                        <a:t>High Implementation Cost </a:t>
                      </a:r>
                    </a:p>
                    <a:p>
                      <a:pPr marL="171450" indent="-171450" algn="just">
                        <a:buFont typeface="Arial" panose="020B0604020202020204" pitchFamily="34" charset="0"/>
                        <a:buChar char="•"/>
                      </a:pPr>
                      <a:r>
                        <a:rPr lang="en-US" sz="1200" b="1" dirty="0"/>
                        <a:t>Job Displacement</a:t>
                      </a:r>
                    </a:p>
                    <a:p>
                      <a:pPr marL="171450" indent="-171450" algn="just">
                        <a:buFont typeface="Arial" panose="020B0604020202020204" pitchFamily="34" charset="0"/>
                        <a:buChar char="•"/>
                      </a:pPr>
                      <a:r>
                        <a:rPr lang="en-US" sz="1200" b="1" dirty="0"/>
                        <a:t>Security and Privacy Risks </a:t>
                      </a:r>
                    </a:p>
                    <a:p>
                      <a:pPr marL="171450" indent="-171450" algn="just">
                        <a:buFont typeface="Arial" panose="020B0604020202020204" pitchFamily="34" charset="0"/>
                        <a:buChar char="•"/>
                      </a:pPr>
                      <a:r>
                        <a:rPr lang="en-US" sz="1200" b="1" dirty="0"/>
                        <a:t>Bias in AI Algorithms</a:t>
                      </a:r>
                      <a:endParaRPr lang="en-IN" sz="1200" dirty="0"/>
                    </a:p>
                  </a:txBody>
                  <a:tcPr/>
                </a:tc>
                <a:extLst>
                  <a:ext uri="{0D108BD9-81ED-4DB2-BD59-A6C34878D82A}">
                    <a16:rowId xmlns:a16="http://schemas.microsoft.com/office/drawing/2014/main" val="495120950"/>
                  </a:ext>
                </a:extLst>
              </a:tr>
              <a:tr h="370840">
                <a:tc>
                  <a:txBody>
                    <a:bodyPr/>
                    <a:lstStyle/>
                    <a:p>
                      <a:pPr algn="ctr"/>
                      <a:r>
                        <a:rPr lang="en-US" sz="1400" dirty="0"/>
                        <a:t>9.</a:t>
                      </a:r>
                      <a:endParaRPr lang="en-IN" sz="14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GB" sz="1200" b="1" kern="1200" dirty="0">
                          <a:solidFill>
                            <a:schemeClr val="dk1"/>
                          </a:solidFill>
                          <a:effectLst/>
                          <a:latin typeface="+mn-lt"/>
                          <a:ea typeface="+mn-ea"/>
                          <a:cs typeface="+mn-cs"/>
                        </a:rPr>
                        <a:t>Study of benefits of HR automation in organisations, International Journal of Academic Research and Development.</a:t>
                      </a:r>
                      <a:endParaRPr lang="en-IN" sz="1200" dirty="0"/>
                    </a:p>
                  </a:txBody>
                  <a:tcPr/>
                </a:tc>
                <a:tc>
                  <a:txBody>
                    <a:bodyPr/>
                    <a:lstStyle/>
                    <a:p>
                      <a:pPr algn="just"/>
                      <a:r>
                        <a:rPr lang="en-US" sz="1200" dirty="0"/>
                        <a:t>The study "Study of Benefits of HR Automation in Organizations" explores how automation in Human Resources (HR) improves efficiency, decision-making, and employee satisfaction. It highlights the advantages of HR automation while acknowledging challenges like employee resistance and integration issues.</a:t>
                      </a:r>
                      <a:endParaRPr lang="en-IN" sz="1200" dirty="0"/>
                    </a:p>
                  </a:txBody>
                  <a:tcPr/>
                </a:tc>
                <a:tc>
                  <a:txBody>
                    <a:bodyPr/>
                    <a:lstStyle/>
                    <a:p>
                      <a:pPr marL="171450" indent="-171450" algn="just">
                        <a:buFont typeface="Arial" panose="020B0604020202020204" pitchFamily="34" charset="0"/>
                        <a:buChar char="•"/>
                      </a:pPr>
                      <a:r>
                        <a:rPr lang="en-US" sz="1200" b="1" dirty="0"/>
                        <a:t>Increases Efficiency </a:t>
                      </a:r>
                    </a:p>
                    <a:p>
                      <a:pPr marL="171450" indent="-171450" algn="just">
                        <a:buFont typeface="Arial" panose="020B0604020202020204" pitchFamily="34" charset="0"/>
                        <a:buChar char="•"/>
                      </a:pPr>
                      <a:r>
                        <a:rPr lang="en-US" sz="1200" b="1" dirty="0"/>
                        <a:t>Improves Decision-Making </a:t>
                      </a:r>
                    </a:p>
                    <a:p>
                      <a:pPr marL="171450" indent="-171450" algn="just">
                        <a:buFont typeface="Arial" panose="020B0604020202020204" pitchFamily="34" charset="0"/>
                        <a:buChar char="•"/>
                      </a:pPr>
                      <a:r>
                        <a:rPr lang="en-US" sz="1200" b="1" dirty="0"/>
                        <a:t>Enhances Employee Satisfaction</a:t>
                      </a:r>
                    </a:p>
                    <a:p>
                      <a:pPr marL="171450" indent="-171450" algn="just">
                        <a:buFont typeface="Arial" panose="020B0604020202020204" pitchFamily="34" charset="0"/>
                        <a:buChar char="•"/>
                      </a:pPr>
                      <a:r>
                        <a:rPr lang="en-US" sz="1200" b="1" dirty="0"/>
                        <a:t>Reduces Processing Time.</a:t>
                      </a:r>
                      <a:endParaRPr lang="en-IN" sz="1200" b="1" dirty="0"/>
                    </a:p>
                  </a:txBody>
                  <a:tcPr/>
                </a:tc>
                <a:tc>
                  <a:txBody>
                    <a:bodyPr/>
                    <a:lstStyle/>
                    <a:p>
                      <a:pPr marL="171450" indent="-171450" algn="just">
                        <a:buFont typeface="Arial" panose="020B0604020202020204" pitchFamily="34" charset="0"/>
                        <a:buChar char="•"/>
                      </a:pPr>
                      <a:r>
                        <a:rPr lang="en-US" sz="1200" b="1" dirty="0"/>
                        <a:t>High Initial Cost </a:t>
                      </a:r>
                    </a:p>
                    <a:p>
                      <a:pPr marL="171450" indent="-171450" algn="just">
                        <a:buFont typeface="Arial" panose="020B0604020202020204" pitchFamily="34" charset="0"/>
                        <a:buChar char="•"/>
                      </a:pPr>
                      <a:r>
                        <a:rPr lang="en-US" sz="1200" b="1" dirty="0"/>
                        <a:t>Resistance to Change </a:t>
                      </a:r>
                    </a:p>
                    <a:p>
                      <a:pPr marL="171450" indent="-171450" algn="just">
                        <a:buFont typeface="Arial" panose="020B0604020202020204" pitchFamily="34" charset="0"/>
                        <a:buChar char="•"/>
                      </a:pPr>
                      <a:r>
                        <a:rPr lang="en-US" sz="1200" b="1" dirty="0"/>
                        <a:t>Data Security Risks </a:t>
                      </a:r>
                    </a:p>
                    <a:p>
                      <a:pPr marL="171450" indent="-171450" algn="just">
                        <a:buFont typeface="Arial" panose="020B0604020202020204" pitchFamily="34" charset="0"/>
                        <a:buChar char="•"/>
                      </a:pPr>
                      <a:r>
                        <a:rPr lang="en-US" sz="1200" b="1" dirty="0"/>
                        <a:t>Reduces Human Interaction</a:t>
                      </a:r>
                      <a:endParaRPr lang="en-IN" sz="1200" dirty="0"/>
                    </a:p>
                  </a:txBody>
                  <a:tcPr/>
                </a:tc>
                <a:extLst>
                  <a:ext uri="{0D108BD9-81ED-4DB2-BD59-A6C34878D82A}">
                    <a16:rowId xmlns:a16="http://schemas.microsoft.com/office/drawing/2014/main" val="3643566073"/>
                  </a:ext>
                </a:extLst>
              </a:tr>
            </a:tbl>
          </a:graphicData>
        </a:graphic>
      </p:graphicFrame>
    </p:spTree>
    <p:extLst>
      <p:ext uri="{BB962C8B-B14F-4D97-AF65-F5344CB8AC3E}">
        <p14:creationId xmlns:p14="http://schemas.microsoft.com/office/powerpoint/2010/main" val="4010270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5141-3AF0-05A8-2D4E-93A97CAD37A1}"/>
              </a:ext>
            </a:extLst>
          </p:cNvPr>
          <p:cNvSpPr>
            <a:spLocks noGrp="1"/>
          </p:cNvSpPr>
          <p:nvPr>
            <p:ph type="title"/>
          </p:nvPr>
        </p:nvSpPr>
        <p:spPr/>
        <p:txBody>
          <a:bodyPr/>
          <a:lstStyle/>
          <a:p>
            <a:r>
              <a:rPr lang="en-US" dirty="0"/>
              <a:t>RESEARCH GAPS IDENTIFIED</a:t>
            </a:r>
            <a:endParaRPr lang="en-IN" dirty="0"/>
          </a:p>
        </p:txBody>
      </p:sp>
      <p:sp>
        <p:nvSpPr>
          <p:cNvPr id="3" name="Content Placeholder 2">
            <a:extLst>
              <a:ext uri="{FF2B5EF4-FFF2-40B4-BE49-F238E27FC236}">
                <a16:creationId xmlns:a16="http://schemas.microsoft.com/office/drawing/2014/main" id="{7F360636-AD7A-CEC5-A190-B2DDB21D2B3E}"/>
              </a:ext>
            </a:extLst>
          </p:cNvPr>
          <p:cNvSpPr>
            <a:spLocks noGrp="1"/>
          </p:cNvSpPr>
          <p:nvPr>
            <p:ph idx="1"/>
          </p:nvPr>
        </p:nvSpPr>
        <p:spPr/>
        <p:txBody>
          <a:bodyPr>
            <a:normAutofit fontScale="92500" lnSpcReduction="20000"/>
          </a:bodyPr>
          <a:lstStyle/>
          <a:p>
            <a:pPr>
              <a:buNone/>
            </a:pPr>
            <a:r>
              <a:rPr lang="en-US" sz="2400" b="1" dirty="0">
                <a:cs typeface="Times New Roman" panose="02020603050405020304" pitchFamily="18" charset="0"/>
              </a:rPr>
              <a:t>1. Lack of Integration Between Frontend and Backend in Basic Learning Projects</a:t>
            </a:r>
            <a:endParaRPr lang="en-US" sz="2400" dirty="0">
              <a:cs typeface="Times New Roman" panose="02020603050405020304" pitchFamily="18" charset="0"/>
            </a:endParaRPr>
          </a:p>
          <a:p>
            <a:pPr>
              <a:buFont typeface="Arial" panose="020B0604020202020204" pitchFamily="34" charset="0"/>
              <a:buChar char="•"/>
            </a:pPr>
            <a:r>
              <a:rPr lang="en-US" sz="2400" dirty="0">
                <a:cs typeface="Times New Roman" panose="02020603050405020304" pitchFamily="18" charset="0"/>
              </a:rPr>
              <a:t>Many training programs and tutorials treat frontend and backend separately, lacking real-world scenarios where they must work together. This leads to confusion when implementing full-stack features like form submissions or dynamic content rendering.</a:t>
            </a:r>
          </a:p>
          <a:p>
            <a:pPr>
              <a:buNone/>
            </a:pPr>
            <a:r>
              <a:rPr lang="en-US" sz="2400" b="1" dirty="0">
                <a:cs typeface="Times New Roman" panose="02020603050405020304" pitchFamily="18" charset="0"/>
              </a:rPr>
              <a:t>2. Limited Exposure to Real-time Functional Features</a:t>
            </a:r>
            <a:endParaRPr lang="en-US" sz="2400" dirty="0">
              <a:cs typeface="Times New Roman" panose="02020603050405020304" pitchFamily="18" charset="0"/>
            </a:endParaRPr>
          </a:p>
          <a:p>
            <a:pPr>
              <a:buFont typeface="Arial" panose="020B0604020202020204" pitchFamily="34" charset="0"/>
              <a:buChar char="•"/>
            </a:pPr>
            <a:r>
              <a:rPr lang="en-US" sz="2400" dirty="0">
                <a:cs typeface="Times New Roman" panose="02020603050405020304" pitchFamily="18" charset="0"/>
              </a:rPr>
              <a:t>Tasks like sending emails, implementing authentication, or using templating engines are often skipped or simulated. As a result, learners miss out on understanding asynchronous operations and real-world API integrations.</a:t>
            </a:r>
          </a:p>
          <a:p>
            <a:pPr>
              <a:buNone/>
            </a:pPr>
            <a:r>
              <a:rPr lang="en-US" sz="2400" b="1" dirty="0">
                <a:cs typeface="Times New Roman" panose="02020603050405020304" pitchFamily="18" charset="0"/>
              </a:rPr>
              <a:t>3. Inadequate Focus on Code Reusability and Scalability</a:t>
            </a:r>
            <a:endParaRPr lang="en-US" sz="2400" dirty="0">
              <a:cs typeface="Times New Roman" panose="02020603050405020304" pitchFamily="18" charset="0"/>
            </a:endParaRPr>
          </a:p>
          <a:p>
            <a:pPr>
              <a:buFont typeface="Arial" panose="020B0604020202020204" pitchFamily="34" charset="0"/>
              <a:buChar char="•"/>
            </a:pPr>
            <a:r>
              <a:rPr lang="en-US" sz="2400" dirty="0">
                <a:cs typeface="Times New Roman" panose="02020603050405020304" pitchFamily="18" charset="0"/>
              </a:rPr>
              <a:t>Beginner projects often focus only on functionality, not structure or maintainability.</a:t>
            </a:r>
          </a:p>
          <a:p>
            <a:pPr>
              <a:buFont typeface="Arial" panose="020B0604020202020204" pitchFamily="34" charset="0"/>
              <a:buChar char="•"/>
            </a:pPr>
            <a:r>
              <a:rPr lang="en-US" sz="2400" dirty="0">
                <a:cs typeface="Times New Roman" panose="02020603050405020304" pitchFamily="18" charset="0"/>
              </a:rPr>
              <a:t>There's a gap in learning modular design, middleware usage, and file structuring in Node.js applications.</a:t>
            </a:r>
          </a:p>
          <a:p>
            <a:endParaRPr lang="en-IN" dirty="0"/>
          </a:p>
        </p:txBody>
      </p:sp>
    </p:spTree>
    <p:extLst>
      <p:ext uri="{BB962C8B-B14F-4D97-AF65-F5344CB8AC3E}">
        <p14:creationId xmlns:p14="http://schemas.microsoft.com/office/powerpoint/2010/main" val="4069992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555B1-8B1E-28F4-6011-0826AC0C5B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E5E06E-1BE7-24F3-5581-37B0691DD081}"/>
              </a:ext>
            </a:extLst>
          </p:cNvPr>
          <p:cNvSpPr>
            <a:spLocks noGrp="1"/>
          </p:cNvSpPr>
          <p:nvPr>
            <p:ph type="title"/>
          </p:nvPr>
        </p:nvSpPr>
        <p:spPr/>
        <p:txBody>
          <a:bodyPr/>
          <a:lstStyle/>
          <a:p>
            <a:r>
              <a:rPr lang="en-US" dirty="0"/>
              <a:t>RESEARCH GAPS IDENTIFIED</a:t>
            </a:r>
            <a:endParaRPr lang="en-IN" dirty="0"/>
          </a:p>
        </p:txBody>
      </p:sp>
      <p:sp>
        <p:nvSpPr>
          <p:cNvPr id="3" name="Content Placeholder 2">
            <a:extLst>
              <a:ext uri="{FF2B5EF4-FFF2-40B4-BE49-F238E27FC236}">
                <a16:creationId xmlns:a16="http://schemas.microsoft.com/office/drawing/2014/main" id="{AC669248-5D02-E9CA-0C25-E9EA31BD1BB7}"/>
              </a:ext>
            </a:extLst>
          </p:cNvPr>
          <p:cNvSpPr>
            <a:spLocks noGrp="1"/>
          </p:cNvSpPr>
          <p:nvPr>
            <p:ph idx="1"/>
          </p:nvPr>
        </p:nvSpPr>
        <p:spPr/>
        <p:txBody>
          <a:bodyPr>
            <a:normAutofit/>
          </a:bodyPr>
          <a:lstStyle/>
          <a:p>
            <a:pPr>
              <a:buNone/>
            </a:pPr>
            <a:r>
              <a:rPr lang="en-US" sz="2400" b="1" dirty="0">
                <a:cs typeface="Times New Roman" panose="02020603050405020304" pitchFamily="18" charset="0"/>
              </a:rPr>
              <a:t>4. Minimal Hands-On Experience with CRUD Operations</a:t>
            </a:r>
            <a:endParaRPr lang="en-US" sz="2400" dirty="0">
              <a:cs typeface="Times New Roman" panose="02020603050405020304" pitchFamily="18" charset="0"/>
            </a:endParaRPr>
          </a:p>
          <a:p>
            <a:pPr>
              <a:buFont typeface="Arial" panose="020B0604020202020204" pitchFamily="34" charset="0"/>
              <a:buChar char="•"/>
            </a:pPr>
            <a:r>
              <a:rPr lang="en-US" sz="2400" dirty="0">
                <a:cs typeface="Times New Roman" panose="02020603050405020304" pitchFamily="18" charset="0"/>
              </a:rPr>
              <a:t>While CRUD is a core concept in web development, its actual implementation in templating systems like EJS is rarely emphasized.</a:t>
            </a:r>
          </a:p>
          <a:p>
            <a:pPr>
              <a:buFont typeface="Arial" panose="020B0604020202020204" pitchFamily="34" charset="0"/>
              <a:buChar char="•"/>
            </a:pPr>
            <a:r>
              <a:rPr lang="en-US" sz="2400" dirty="0">
                <a:cs typeface="Times New Roman" panose="02020603050405020304" pitchFamily="18" charset="0"/>
              </a:rPr>
              <a:t>This project bridges that gap through dynamic blog post creation, editing, and deletion.</a:t>
            </a:r>
          </a:p>
          <a:p>
            <a:pPr>
              <a:buNone/>
            </a:pPr>
            <a:r>
              <a:rPr lang="en-US" sz="2400" b="1" dirty="0">
                <a:cs typeface="Times New Roman" panose="02020603050405020304" pitchFamily="18" charset="0"/>
              </a:rPr>
              <a:t>5. Absence of Deployment and Real-User Testing Scenarios</a:t>
            </a:r>
            <a:endParaRPr lang="en-US" sz="2400" dirty="0">
              <a:cs typeface="Times New Roman" panose="02020603050405020304" pitchFamily="18" charset="0"/>
            </a:endParaRPr>
          </a:p>
          <a:p>
            <a:pPr>
              <a:buFont typeface="Arial" panose="020B0604020202020204" pitchFamily="34" charset="0"/>
              <a:buChar char="•"/>
            </a:pPr>
            <a:r>
              <a:rPr lang="en-US" sz="2400" dirty="0">
                <a:cs typeface="Times New Roman" panose="02020603050405020304" pitchFamily="18" charset="0"/>
              </a:rPr>
              <a:t>Most beginner-level internships do not touch on deployment or handling user interaction beyond local development.</a:t>
            </a:r>
          </a:p>
          <a:p>
            <a:pPr>
              <a:buFont typeface="Arial" panose="020B0604020202020204" pitchFamily="34" charset="0"/>
              <a:buChar char="•"/>
            </a:pPr>
            <a:r>
              <a:rPr lang="en-US" sz="2400" dirty="0">
                <a:cs typeface="Times New Roman" panose="02020603050405020304" pitchFamily="18" charset="0"/>
              </a:rPr>
              <a:t>Even though this internship focused on development, it laid groundwork for future production-ready workflows.</a:t>
            </a:r>
          </a:p>
          <a:p>
            <a:pPr>
              <a:buNone/>
            </a:pPr>
            <a:endParaRPr lang="en-IN" dirty="0"/>
          </a:p>
        </p:txBody>
      </p:sp>
    </p:spTree>
    <p:extLst>
      <p:ext uri="{BB962C8B-B14F-4D97-AF65-F5344CB8AC3E}">
        <p14:creationId xmlns:p14="http://schemas.microsoft.com/office/powerpoint/2010/main" val="2396267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5" name="Content Placeholder 4">
            <a:extLst>
              <a:ext uri="{FF2B5EF4-FFF2-40B4-BE49-F238E27FC236}">
                <a16:creationId xmlns:a16="http://schemas.microsoft.com/office/drawing/2014/main" id="{AD6CF8CF-8929-CC0D-7B0A-74F8009B0B94}"/>
              </a:ext>
            </a:extLst>
          </p:cNvPr>
          <p:cNvSpPr>
            <a:spLocks noGrp="1"/>
          </p:cNvSpPr>
          <p:nvPr>
            <p:ph idx="1"/>
          </p:nvPr>
        </p:nvSpPr>
        <p:spPr/>
        <p:txBody>
          <a:bodyPr vert="horz" lIns="91440" tIns="45720" rIns="91440" bIns="45720" rtlCol="0" anchor="t">
            <a:noAutofit/>
          </a:bodyPr>
          <a:lstStyle/>
          <a:p>
            <a:pPr>
              <a:buNone/>
            </a:pPr>
            <a:r>
              <a:rPr lang="en-US" sz="1800" dirty="0">
                <a:cs typeface="Times New Roman" panose="02020603050405020304" pitchFamily="18" charset="0"/>
              </a:rPr>
              <a:t>To build and integrate user-interactive, full-stack web modules that replicate real-world functionalities using modern web technologies.</a:t>
            </a:r>
          </a:p>
          <a:p>
            <a:pPr>
              <a:buNone/>
            </a:pPr>
            <a:r>
              <a:rPr lang="en-US" sz="1800" b="1" dirty="0">
                <a:cs typeface="Times New Roman" panose="02020603050405020304" pitchFamily="18" charset="0"/>
              </a:rPr>
              <a:t>Modules of the Proposed System:</a:t>
            </a:r>
            <a:endParaRPr lang="en-US" sz="1800" dirty="0">
              <a:cs typeface="Times New Roman" panose="02020603050405020304" pitchFamily="18" charset="0"/>
            </a:endParaRPr>
          </a:p>
          <a:p>
            <a:pPr>
              <a:buFont typeface="+mj-lt"/>
              <a:buAutoNum type="arabicPeriod"/>
            </a:pPr>
            <a:r>
              <a:rPr lang="en-US" sz="1800" b="1" dirty="0">
                <a:cs typeface="Times New Roman" panose="02020603050405020304" pitchFamily="18" charset="0"/>
              </a:rPr>
              <a:t>Website Interface Replication</a:t>
            </a:r>
            <a:endParaRPr lang="en-US" sz="1800" dirty="0">
              <a:cs typeface="Times New Roman" panose="02020603050405020304" pitchFamily="18" charset="0"/>
            </a:endParaRPr>
          </a:p>
          <a:p>
            <a:pPr marL="742950" lvl="1" indent="-285750">
              <a:buFont typeface="+mj-lt"/>
              <a:buAutoNum type="arabicPeriod"/>
            </a:pPr>
            <a:r>
              <a:rPr lang="en-US" sz="1800" dirty="0">
                <a:cs typeface="Times New Roman" panose="02020603050405020304" pitchFamily="18" charset="0"/>
              </a:rPr>
              <a:t>Recreate the </a:t>
            </a:r>
            <a:r>
              <a:rPr lang="en-US" sz="1800" dirty="0" err="1">
                <a:cs typeface="Times New Roman" panose="02020603050405020304" pitchFamily="18" charset="0"/>
              </a:rPr>
              <a:t>Uptoskills</a:t>
            </a:r>
            <a:r>
              <a:rPr lang="en-US" sz="1800" dirty="0">
                <a:cs typeface="Times New Roman" panose="02020603050405020304" pitchFamily="18" charset="0"/>
              </a:rPr>
              <a:t> landing page.</a:t>
            </a:r>
          </a:p>
          <a:p>
            <a:pPr marL="742950" lvl="1" indent="-285750">
              <a:buFont typeface="+mj-lt"/>
              <a:buAutoNum type="arabicPeriod"/>
            </a:pPr>
            <a:r>
              <a:rPr lang="en-US" sz="1800" dirty="0">
                <a:cs typeface="Times New Roman" panose="02020603050405020304" pitchFamily="18" charset="0"/>
              </a:rPr>
              <a:t>Responsive and styled using HTML, CSS, and JavaScript.</a:t>
            </a:r>
          </a:p>
          <a:p>
            <a:pPr marL="742950" lvl="1" indent="-285750">
              <a:buFont typeface="+mj-lt"/>
              <a:buAutoNum type="arabicPeriod"/>
            </a:pPr>
            <a:r>
              <a:rPr lang="en-US" sz="1800" dirty="0">
                <a:cs typeface="Times New Roman" panose="02020603050405020304" pitchFamily="18" charset="0"/>
              </a:rPr>
              <a:t>Emphasis on layout accuracy and visual fidelity.</a:t>
            </a:r>
          </a:p>
          <a:p>
            <a:pPr>
              <a:buFont typeface="+mj-lt"/>
              <a:buAutoNum type="arabicPeriod"/>
            </a:pPr>
            <a:r>
              <a:rPr lang="en-US" sz="1800" b="1" dirty="0">
                <a:cs typeface="Times New Roman" panose="02020603050405020304" pitchFamily="18" charset="0"/>
              </a:rPr>
              <a:t>Form Submission with Email Notification</a:t>
            </a:r>
            <a:endParaRPr lang="en-US" sz="1800" dirty="0">
              <a:cs typeface="Times New Roman" panose="02020603050405020304" pitchFamily="18" charset="0"/>
            </a:endParaRPr>
          </a:p>
          <a:p>
            <a:pPr marL="742950" lvl="1" indent="-285750">
              <a:buFont typeface="+mj-lt"/>
              <a:buAutoNum type="arabicPeriod"/>
            </a:pPr>
            <a:r>
              <a:rPr lang="en-US" sz="1800" dirty="0">
                <a:cs typeface="Times New Roman" panose="02020603050405020304" pitchFamily="18" charset="0"/>
              </a:rPr>
              <a:t>A form that collects candidate details.</a:t>
            </a:r>
          </a:p>
          <a:p>
            <a:pPr marL="742950" lvl="1" indent="-285750">
              <a:buFont typeface="+mj-lt"/>
              <a:buAutoNum type="arabicPeriod"/>
            </a:pPr>
            <a:r>
              <a:rPr lang="en-US" sz="1800" dirty="0">
                <a:cs typeface="Times New Roman" panose="02020603050405020304" pitchFamily="18" charset="0"/>
              </a:rPr>
              <a:t>Backend developed in </a:t>
            </a:r>
            <a:r>
              <a:rPr lang="en-US" sz="1800" b="1" dirty="0">
                <a:cs typeface="Times New Roman" panose="02020603050405020304" pitchFamily="18" charset="0"/>
              </a:rPr>
              <a:t>Node.js + Express.js</a:t>
            </a:r>
            <a:r>
              <a:rPr lang="en-US" sz="1800" dirty="0">
                <a:cs typeface="Times New Roman" panose="02020603050405020304" pitchFamily="18" charset="0"/>
              </a:rPr>
              <a:t>.</a:t>
            </a:r>
          </a:p>
          <a:p>
            <a:pPr marL="742950" lvl="1" indent="-285750">
              <a:buFont typeface="+mj-lt"/>
              <a:buAutoNum type="arabicPeriod"/>
            </a:pPr>
            <a:r>
              <a:rPr lang="en-US" sz="1800" dirty="0">
                <a:cs typeface="Times New Roman" panose="02020603050405020304" pitchFamily="18" charset="0"/>
              </a:rPr>
              <a:t>Sends confirmation/details to the specified email using </a:t>
            </a:r>
            <a:r>
              <a:rPr lang="en-US" sz="1800" b="1" dirty="0" err="1">
                <a:cs typeface="Times New Roman" panose="02020603050405020304" pitchFamily="18" charset="0"/>
              </a:rPr>
              <a:t>Nodemailer</a:t>
            </a:r>
            <a:r>
              <a:rPr lang="en-US" sz="1800" dirty="0">
                <a:cs typeface="Times New Roman" panose="02020603050405020304" pitchFamily="18" charset="0"/>
              </a:rPr>
              <a:t>.</a:t>
            </a:r>
          </a:p>
          <a:p>
            <a:pPr>
              <a:buFont typeface="+mj-lt"/>
              <a:buAutoNum type="arabicPeriod"/>
            </a:pPr>
            <a:r>
              <a:rPr lang="en-US" sz="1800" b="1" dirty="0">
                <a:cs typeface="Times New Roman" panose="02020603050405020304" pitchFamily="18" charset="0"/>
              </a:rPr>
              <a:t>Blog Website Project (CRUD Application)</a:t>
            </a:r>
            <a:endParaRPr lang="en-US" sz="1800" dirty="0">
              <a:cs typeface="Times New Roman" panose="02020603050405020304" pitchFamily="18" charset="0"/>
            </a:endParaRPr>
          </a:p>
          <a:p>
            <a:pPr marL="742950" lvl="1" indent="-285750">
              <a:buFont typeface="+mj-lt"/>
              <a:buAutoNum type="arabicPeriod"/>
            </a:pPr>
            <a:r>
              <a:rPr lang="en-US" sz="1800" dirty="0">
                <a:cs typeface="Times New Roman" panose="02020603050405020304" pitchFamily="18" charset="0"/>
              </a:rPr>
              <a:t>Users can create, read, update, and delete blog posts.</a:t>
            </a:r>
          </a:p>
          <a:p>
            <a:pPr marL="742950" lvl="1" indent="-285750">
              <a:buFont typeface="+mj-lt"/>
              <a:buAutoNum type="arabicPeriod"/>
            </a:pPr>
            <a:r>
              <a:rPr lang="en-US" sz="1800" dirty="0">
                <a:cs typeface="Times New Roman" panose="02020603050405020304" pitchFamily="18" charset="0"/>
              </a:rPr>
              <a:t>Developed using </a:t>
            </a:r>
            <a:r>
              <a:rPr lang="en-US" sz="1800" b="1" dirty="0">
                <a:cs typeface="Times New Roman" panose="02020603050405020304" pitchFamily="18" charset="0"/>
              </a:rPr>
              <a:t>Express.js</a:t>
            </a:r>
            <a:r>
              <a:rPr lang="en-US" sz="1800" dirty="0">
                <a:cs typeface="Times New Roman" panose="02020603050405020304" pitchFamily="18" charset="0"/>
              </a:rPr>
              <a:t> with </a:t>
            </a:r>
            <a:r>
              <a:rPr lang="en-US" sz="1800" b="1" dirty="0">
                <a:cs typeface="Times New Roman" panose="02020603050405020304" pitchFamily="18" charset="0"/>
              </a:rPr>
              <a:t>EJS templating engine</a:t>
            </a:r>
            <a:r>
              <a:rPr lang="en-US" sz="1800" dirty="0">
                <a:cs typeface="Times New Roman" panose="02020603050405020304" pitchFamily="18" charset="0"/>
              </a:rPr>
              <a:t>.</a:t>
            </a:r>
          </a:p>
          <a:p>
            <a:pPr marL="742950" lvl="1" indent="-285750">
              <a:buFont typeface="+mj-lt"/>
              <a:buAutoNum type="arabicPeriod"/>
            </a:pPr>
            <a:r>
              <a:rPr lang="en-US" sz="1800" dirty="0">
                <a:cs typeface="Times New Roman" panose="02020603050405020304" pitchFamily="18" charset="0"/>
              </a:rPr>
              <a:t>Data dynamically rendered; user actions update UI in real time.</a:t>
            </a:r>
          </a:p>
          <a:p>
            <a:endParaRPr lang="en-US" sz="2000" dirty="0"/>
          </a:p>
          <a:p>
            <a:endParaRPr lang="en-IN" sz="2000" b="1" dirty="0"/>
          </a:p>
        </p:txBody>
      </p:sp>
    </p:spTree>
    <p:extLst>
      <p:ext uri="{BB962C8B-B14F-4D97-AF65-F5344CB8AC3E}">
        <p14:creationId xmlns:p14="http://schemas.microsoft.com/office/powerpoint/2010/main" val="2659618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76F89-1D17-5C13-BFE5-93DBDCD94D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8DDBC4-1FB6-2551-5470-83064188106F}"/>
              </a:ext>
            </a:extLst>
          </p:cNvPr>
          <p:cNvSpPr>
            <a:spLocks noGrp="1"/>
          </p:cNvSpPr>
          <p:nvPr>
            <p:ph type="title"/>
          </p:nvPr>
        </p:nvSpPr>
        <p:spPr/>
        <p:txBody>
          <a:bodyPr/>
          <a:lstStyle/>
          <a:p>
            <a:r>
              <a:rPr lang="en-GB" dirty="0"/>
              <a:t>Proposed Method</a:t>
            </a:r>
          </a:p>
        </p:txBody>
      </p:sp>
      <p:sp>
        <p:nvSpPr>
          <p:cNvPr id="5" name="Content Placeholder 4">
            <a:extLst>
              <a:ext uri="{FF2B5EF4-FFF2-40B4-BE49-F238E27FC236}">
                <a16:creationId xmlns:a16="http://schemas.microsoft.com/office/drawing/2014/main" id="{2BFE7DDE-7643-AD15-6F56-7E5AEAADFDD5}"/>
              </a:ext>
            </a:extLst>
          </p:cNvPr>
          <p:cNvSpPr>
            <a:spLocks noGrp="1"/>
          </p:cNvSpPr>
          <p:nvPr>
            <p:ph idx="1"/>
          </p:nvPr>
        </p:nvSpPr>
        <p:spPr/>
        <p:txBody>
          <a:bodyPr vert="horz" lIns="91440" tIns="45720" rIns="91440" bIns="45720" rtlCol="0" anchor="t">
            <a:noAutofit/>
          </a:bodyPr>
          <a:lstStyle/>
          <a:p>
            <a:pPr>
              <a:buNone/>
            </a:pPr>
            <a:r>
              <a:rPr lang="en-IN" sz="2000" b="1" dirty="0"/>
              <a:t>Key Features:</a:t>
            </a:r>
            <a:endParaRPr lang="en-IN" sz="2000" dirty="0"/>
          </a:p>
          <a:p>
            <a:pPr>
              <a:buFont typeface="Arial" panose="020B0604020202020204" pitchFamily="34" charset="0"/>
              <a:buChar char="•"/>
            </a:pPr>
            <a:r>
              <a:rPr lang="en-IN" sz="2000" dirty="0"/>
              <a:t>Modular code structure for maintainability.</a:t>
            </a:r>
          </a:p>
          <a:p>
            <a:pPr>
              <a:buFont typeface="Arial" panose="020B0604020202020204" pitchFamily="34" charset="0"/>
              <a:buChar char="•"/>
            </a:pPr>
            <a:r>
              <a:rPr lang="en-IN" sz="2000" dirty="0"/>
              <a:t>Middleware for parsing and handling requests.</a:t>
            </a:r>
          </a:p>
          <a:p>
            <a:pPr>
              <a:buFont typeface="Arial" panose="020B0604020202020204" pitchFamily="34" charset="0"/>
              <a:buChar char="•"/>
            </a:pPr>
            <a:r>
              <a:rPr lang="en-IN" sz="2000" dirty="0"/>
              <a:t>RESTful routing and server-side rendering with EJS.</a:t>
            </a:r>
          </a:p>
          <a:p>
            <a:pPr>
              <a:buFont typeface="Arial" panose="020B0604020202020204" pitchFamily="34" charset="0"/>
              <a:buChar char="•"/>
            </a:pPr>
            <a:r>
              <a:rPr lang="en-IN" sz="2000" dirty="0"/>
              <a:t>Secure form handling with validation.</a:t>
            </a:r>
          </a:p>
          <a:p>
            <a:pPr>
              <a:buFont typeface="Arial" panose="020B0604020202020204" pitchFamily="34" charset="0"/>
              <a:buChar char="•"/>
            </a:pPr>
            <a:r>
              <a:rPr lang="en-IN" sz="2000" dirty="0"/>
              <a:t>Reusable components (layouts, partials) in EJS.</a:t>
            </a:r>
          </a:p>
          <a:p>
            <a:pPr>
              <a:buNone/>
            </a:pPr>
            <a:r>
              <a:rPr lang="en-IN" sz="2000" b="1" dirty="0"/>
              <a:t>Tech Stack Used:</a:t>
            </a:r>
            <a:endParaRPr lang="en-IN" sz="2000" dirty="0"/>
          </a:p>
          <a:p>
            <a:pPr>
              <a:buFont typeface="Arial" panose="020B0604020202020204" pitchFamily="34" charset="0"/>
              <a:buChar char="•"/>
            </a:pPr>
            <a:r>
              <a:rPr lang="en-IN" sz="2000" b="1" dirty="0"/>
              <a:t>Frontend:</a:t>
            </a:r>
            <a:r>
              <a:rPr lang="en-IN" sz="2000" dirty="0"/>
              <a:t> HTML, CSS, JavaScript</a:t>
            </a:r>
          </a:p>
          <a:p>
            <a:pPr>
              <a:buFont typeface="Arial" panose="020B0604020202020204" pitchFamily="34" charset="0"/>
              <a:buChar char="•"/>
            </a:pPr>
            <a:r>
              <a:rPr lang="en-IN" sz="2000" b="1" dirty="0"/>
              <a:t>Backend:</a:t>
            </a:r>
            <a:r>
              <a:rPr lang="en-IN" sz="2000" dirty="0"/>
              <a:t> Node.js, Express.js</a:t>
            </a:r>
          </a:p>
          <a:p>
            <a:pPr>
              <a:buFont typeface="Arial" panose="020B0604020202020204" pitchFamily="34" charset="0"/>
              <a:buChar char="•"/>
            </a:pPr>
            <a:r>
              <a:rPr lang="en-IN" sz="2000" b="1" dirty="0"/>
              <a:t>Templating:</a:t>
            </a:r>
            <a:r>
              <a:rPr lang="en-IN" sz="2000" dirty="0"/>
              <a:t> EJS</a:t>
            </a:r>
          </a:p>
          <a:p>
            <a:pPr>
              <a:buFont typeface="Arial" panose="020B0604020202020204" pitchFamily="34" charset="0"/>
              <a:buChar char="•"/>
            </a:pPr>
            <a:r>
              <a:rPr lang="en-IN" sz="2000" b="1" dirty="0"/>
              <a:t>Mailer Service:</a:t>
            </a:r>
            <a:r>
              <a:rPr lang="en-IN" sz="2000" dirty="0"/>
              <a:t> </a:t>
            </a:r>
            <a:r>
              <a:rPr lang="en-IN" sz="2000" dirty="0" err="1"/>
              <a:t>Nodemailer</a:t>
            </a:r>
            <a:endParaRPr lang="en-IN" sz="2000" dirty="0"/>
          </a:p>
          <a:p>
            <a:pPr>
              <a:buFont typeface="Arial" panose="020B0604020202020204" pitchFamily="34" charset="0"/>
              <a:buChar char="•"/>
            </a:pPr>
            <a:r>
              <a:rPr lang="en-IN" sz="2000" b="1" dirty="0"/>
              <a:t>Development Tools:</a:t>
            </a:r>
            <a:r>
              <a:rPr lang="en-IN" sz="2000" dirty="0"/>
              <a:t> Git, VS Code</a:t>
            </a:r>
          </a:p>
          <a:p>
            <a:endParaRPr lang="en-US" sz="2000" dirty="0"/>
          </a:p>
          <a:p>
            <a:endParaRPr lang="en-IN" sz="2000" b="1" dirty="0"/>
          </a:p>
        </p:txBody>
      </p:sp>
    </p:spTree>
    <p:extLst>
      <p:ext uri="{BB962C8B-B14F-4D97-AF65-F5344CB8AC3E}">
        <p14:creationId xmlns:p14="http://schemas.microsoft.com/office/powerpoint/2010/main" val="1291341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12800" y="1264299"/>
            <a:ext cx="10668000" cy="4952997"/>
          </a:xfrm>
        </p:spPr>
        <p:txBody>
          <a:bodyPr vert="horz" lIns="91440" tIns="45720" rIns="91440" bIns="45720" rtlCol="0" anchor="t">
            <a:normAutofit/>
          </a:bodyPr>
          <a:lstStyle/>
          <a:p>
            <a:pPr marL="0" indent="0">
              <a:buNone/>
            </a:pPr>
            <a:r>
              <a:rPr lang="en-US" sz="2000" b="1" dirty="0">
                <a:effectLst/>
              </a:rPr>
              <a:t>1. Consolidating Core Web Development Abilities</a:t>
            </a:r>
            <a:endParaRPr lang="en-IN" sz="2000" dirty="0">
              <a:effectLst/>
            </a:endParaRPr>
          </a:p>
          <a:p>
            <a:pPr marL="0" indent="0">
              <a:buNone/>
            </a:pPr>
            <a:r>
              <a:rPr lang="en-US" sz="2000" b="1" dirty="0">
                <a:effectLst/>
              </a:rPr>
              <a:t>2. Getting Hands-on Experience in Backend Development</a:t>
            </a:r>
            <a:endParaRPr lang="en-IN" sz="2000" dirty="0">
              <a:effectLst/>
            </a:endParaRPr>
          </a:p>
          <a:p>
            <a:pPr marL="0" indent="0">
              <a:buNone/>
            </a:pPr>
            <a:r>
              <a:rPr lang="en-US" sz="2000" b="1" dirty="0">
                <a:effectLst/>
              </a:rPr>
              <a:t>3. Using Full-Stack Development in a Real-World Project</a:t>
            </a:r>
            <a:endParaRPr lang="en-IN" sz="2000" dirty="0">
              <a:effectLst/>
            </a:endParaRPr>
          </a:p>
          <a:p>
            <a:pPr marL="0" indent="0">
              <a:buNone/>
            </a:pPr>
            <a:r>
              <a:rPr lang="en-US" sz="2000" b="1" dirty="0">
                <a:effectLst/>
              </a:rPr>
              <a:t>4. Developing Problem-Solving and Debugging Skills</a:t>
            </a:r>
            <a:endParaRPr lang="en-IN" sz="2000" dirty="0">
              <a:effectLst/>
            </a:endParaRPr>
          </a:p>
          <a:p>
            <a:pPr marL="0" indent="0">
              <a:buNone/>
            </a:pPr>
            <a:r>
              <a:rPr lang="en-US" sz="2000" b="1" dirty="0">
                <a:effectLst/>
              </a:rPr>
              <a:t>5. Enhancing Project Planning and Development Discipline</a:t>
            </a:r>
            <a:endParaRPr lang="en-IN" sz="2000" dirty="0">
              <a:effectLst/>
            </a:endParaRPr>
          </a:p>
          <a:p>
            <a:pPr marL="0" indent="0">
              <a:buNone/>
            </a:pPr>
            <a:r>
              <a:rPr lang="en-US" sz="2000" b="1" dirty="0">
                <a:effectLst/>
              </a:rPr>
              <a:t>6. Exposure to Web Development Tools and Frameworks</a:t>
            </a:r>
            <a:endParaRPr lang="en-IN" sz="2000" dirty="0">
              <a:effectLst/>
            </a:endParaRPr>
          </a:p>
          <a:p>
            <a:pPr marL="0" indent="0">
              <a:buNone/>
            </a:pPr>
            <a:r>
              <a:rPr lang="en-US" sz="2000" b="1" dirty="0">
                <a:cs typeface="Times New Roman" panose="02020603050405020304" pitchFamily="18" charset="0"/>
              </a:rPr>
              <a:t>7. Develop a disciplined approach to writing clean, maintainable code and following best practices.</a:t>
            </a:r>
            <a:endParaRPr lang="en-IN" sz="2000" b="1" dirty="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95DE9-5C9C-EFE9-ABB5-19B240E8D923}"/>
              </a:ext>
            </a:extLst>
          </p:cNvPr>
          <p:cNvSpPr>
            <a:spLocks noGrp="1"/>
          </p:cNvSpPr>
          <p:nvPr>
            <p:ph type="title"/>
          </p:nvPr>
        </p:nvSpPr>
        <p:spPr/>
        <p:txBody>
          <a:bodyPr/>
          <a:lstStyle/>
          <a:p>
            <a:r>
              <a:rPr lang="en-US" dirty="0"/>
              <a:t>SYSTEM DESIGN AND IMPLEMENTATION</a:t>
            </a:r>
            <a:endParaRPr lang="en-IN" dirty="0"/>
          </a:p>
        </p:txBody>
      </p:sp>
      <p:sp>
        <p:nvSpPr>
          <p:cNvPr id="5" name="Content Placeholder 4">
            <a:extLst>
              <a:ext uri="{FF2B5EF4-FFF2-40B4-BE49-F238E27FC236}">
                <a16:creationId xmlns:a16="http://schemas.microsoft.com/office/drawing/2014/main" id="{06F9231E-ACE4-0C86-BB0A-F38098A817B2}"/>
              </a:ext>
            </a:extLst>
          </p:cNvPr>
          <p:cNvSpPr>
            <a:spLocks noGrp="1"/>
          </p:cNvSpPr>
          <p:nvPr>
            <p:ph idx="1"/>
          </p:nvPr>
        </p:nvSpPr>
        <p:spPr/>
        <p:txBody>
          <a:bodyPr/>
          <a:lstStyle/>
          <a:p>
            <a:pPr>
              <a:buNone/>
            </a:pPr>
            <a:r>
              <a:rPr lang="en-IN" sz="1800" b="1" dirty="0"/>
              <a:t>A. Website Replication Module</a:t>
            </a:r>
          </a:p>
          <a:p>
            <a:pPr>
              <a:buFont typeface="Arial" panose="020B0604020202020204" pitchFamily="34" charset="0"/>
              <a:buChar char="•"/>
            </a:pPr>
            <a:r>
              <a:rPr lang="en-IN" sz="1800" b="1" dirty="0"/>
              <a:t>Frontend-focused</a:t>
            </a:r>
            <a:r>
              <a:rPr lang="en-IN" sz="1800" dirty="0"/>
              <a:t> task using HTML, CSS, and JavaScript.</a:t>
            </a:r>
          </a:p>
          <a:p>
            <a:pPr>
              <a:buFont typeface="Arial" panose="020B0604020202020204" pitchFamily="34" charset="0"/>
              <a:buChar char="•"/>
            </a:pPr>
            <a:r>
              <a:rPr lang="en-IN" sz="1800" dirty="0"/>
              <a:t>Emphasis on layout fidelity, responsiveness, and navigation bar replication.</a:t>
            </a:r>
          </a:p>
          <a:p>
            <a:pPr>
              <a:buFont typeface="Arial" panose="020B0604020202020204" pitchFamily="34" charset="0"/>
              <a:buChar char="•"/>
            </a:pPr>
            <a:r>
              <a:rPr lang="en-IN" sz="1800" dirty="0"/>
              <a:t>No backend logic; purely static HTML/CSS-based UI development.</a:t>
            </a:r>
          </a:p>
          <a:p>
            <a:pPr marL="0" indent="0">
              <a:buNone/>
            </a:pPr>
            <a:endParaRPr lang="en-IN" sz="1800" dirty="0"/>
          </a:p>
          <a:p>
            <a:pPr>
              <a:buNone/>
            </a:pPr>
            <a:r>
              <a:rPr lang="en-IN" sz="1800" b="1" dirty="0"/>
              <a:t>B. Backend Form Submission Module</a:t>
            </a:r>
          </a:p>
          <a:p>
            <a:pPr>
              <a:buFont typeface="Arial" panose="020B0604020202020204" pitchFamily="34" charset="0"/>
              <a:buChar char="•"/>
            </a:pPr>
            <a:r>
              <a:rPr lang="en-IN" sz="1800" dirty="0"/>
              <a:t>Form built with HTML/CSS, connected to a backend via Express.js.</a:t>
            </a:r>
          </a:p>
          <a:p>
            <a:pPr>
              <a:buFont typeface="Arial" panose="020B0604020202020204" pitchFamily="34" charset="0"/>
              <a:buChar char="•"/>
            </a:pPr>
            <a:r>
              <a:rPr lang="en-IN" sz="1800" dirty="0"/>
              <a:t>Upon form submission:</a:t>
            </a:r>
          </a:p>
          <a:p>
            <a:pPr marL="742950" lvl="1" indent="-285750">
              <a:buFont typeface="Arial" panose="020B0604020202020204" pitchFamily="34" charset="0"/>
              <a:buChar char="•"/>
            </a:pPr>
            <a:r>
              <a:rPr lang="en-IN" sz="1800" dirty="0"/>
              <a:t>Data is validated.</a:t>
            </a:r>
          </a:p>
          <a:p>
            <a:pPr marL="742950" lvl="1" indent="-285750">
              <a:buFont typeface="Arial" panose="020B0604020202020204" pitchFamily="34" charset="0"/>
              <a:buChar char="•"/>
            </a:pPr>
            <a:r>
              <a:rPr lang="en-IN" sz="1800" dirty="0"/>
              <a:t>Processed by the backend.</a:t>
            </a:r>
          </a:p>
          <a:p>
            <a:pPr marL="742950" lvl="1" indent="-285750">
              <a:buFont typeface="Arial" panose="020B0604020202020204" pitchFamily="34" charset="0"/>
              <a:buChar char="•"/>
            </a:pPr>
            <a:r>
              <a:rPr lang="en-IN" sz="1800" dirty="0"/>
              <a:t>Email is triggered using </a:t>
            </a:r>
            <a:r>
              <a:rPr lang="en-IN" sz="1800" dirty="0" err="1"/>
              <a:t>Nodemailer</a:t>
            </a:r>
            <a:r>
              <a:rPr lang="en-IN" sz="1800" dirty="0"/>
              <a:t> with the submitted details.</a:t>
            </a:r>
          </a:p>
          <a:p>
            <a:pPr>
              <a:buFont typeface="Arial" panose="020B0604020202020204" pitchFamily="34" charset="0"/>
              <a:buChar char="•"/>
            </a:pPr>
            <a:r>
              <a:rPr lang="en-IN" sz="1800" dirty="0"/>
              <a:t>Includes error handling for invalid inputs or mail failures.</a:t>
            </a:r>
          </a:p>
          <a:p>
            <a:pPr marL="0" indent="0">
              <a:buNone/>
            </a:pPr>
            <a:endParaRPr lang="en-IN" dirty="0"/>
          </a:p>
        </p:txBody>
      </p:sp>
    </p:spTree>
    <p:extLst>
      <p:ext uri="{BB962C8B-B14F-4D97-AF65-F5344CB8AC3E}">
        <p14:creationId xmlns:p14="http://schemas.microsoft.com/office/powerpoint/2010/main" val="452101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8D743-2BC2-E697-2254-A449096939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9B37C1-95F7-FC4E-258E-ACB9DA1E3B1E}"/>
              </a:ext>
            </a:extLst>
          </p:cNvPr>
          <p:cNvSpPr>
            <a:spLocks noGrp="1"/>
          </p:cNvSpPr>
          <p:nvPr>
            <p:ph type="title"/>
          </p:nvPr>
        </p:nvSpPr>
        <p:spPr/>
        <p:txBody>
          <a:bodyPr/>
          <a:lstStyle/>
          <a:p>
            <a:r>
              <a:rPr lang="en-US" dirty="0"/>
              <a:t>SYSTEM DESIGN AND IMPLEMENTATION</a:t>
            </a:r>
            <a:endParaRPr lang="en-IN" dirty="0"/>
          </a:p>
        </p:txBody>
      </p:sp>
      <p:pic>
        <p:nvPicPr>
          <p:cNvPr id="4" name="Content Placeholder 4" descr="ER Diagram for a Blog Website: A Comprehensive Guide">
            <a:extLst>
              <a:ext uri="{FF2B5EF4-FFF2-40B4-BE49-F238E27FC236}">
                <a16:creationId xmlns:a16="http://schemas.microsoft.com/office/drawing/2014/main" id="{D018D420-1520-B85D-9E17-FC522C5CE94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4133" y="1143000"/>
            <a:ext cx="8805333" cy="4953000"/>
          </a:xfrm>
          <a:prstGeom prst="rect">
            <a:avLst/>
          </a:prstGeom>
          <a:noFill/>
          <a:ln>
            <a:noFill/>
          </a:ln>
        </p:spPr>
      </p:pic>
    </p:spTree>
    <p:extLst>
      <p:ext uri="{BB962C8B-B14F-4D97-AF65-F5344CB8AC3E}">
        <p14:creationId xmlns:p14="http://schemas.microsoft.com/office/powerpoint/2010/main" val="3766348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3B66F3-73AE-175B-4921-A02D5AA31D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B5434E-FAFA-BED7-5E20-FAB8F6457DCB}"/>
              </a:ext>
            </a:extLst>
          </p:cNvPr>
          <p:cNvSpPr>
            <a:spLocks noGrp="1"/>
          </p:cNvSpPr>
          <p:nvPr>
            <p:ph type="title"/>
          </p:nvPr>
        </p:nvSpPr>
        <p:spPr/>
        <p:txBody>
          <a:bodyPr/>
          <a:lstStyle/>
          <a:p>
            <a:r>
              <a:rPr lang="en-US" dirty="0"/>
              <a:t>SYSTEM DESIGN AND IMPLEMENTATION</a:t>
            </a:r>
            <a:endParaRPr lang="en-IN" dirty="0"/>
          </a:p>
        </p:txBody>
      </p:sp>
      <p:sp>
        <p:nvSpPr>
          <p:cNvPr id="5" name="Content Placeholder 4">
            <a:extLst>
              <a:ext uri="{FF2B5EF4-FFF2-40B4-BE49-F238E27FC236}">
                <a16:creationId xmlns:a16="http://schemas.microsoft.com/office/drawing/2014/main" id="{D0491FF0-175E-5A83-FE99-B4118F8CC113}"/>
              </a:ext>
            </a:extLst>
          </p:cNvPr>
          <p:cNvSpPr>
            <a:spLocks noGrp="1"/>
          </p:cNvSpPr>
          <p:nvPr>
            <p:ph idx="1"/>
          </p:nvPr>
        </p:nvSpPr>
        <p:spPr/>
        <p:txBody>
          <a:bodyPr/>
          <a:lstStyle/>
          <a:p>
            <a:pPr>
              <a:buNone/>
            </a:pPr>
            <a:r>
              <a:rPr lang="en-IN" sz="1800" b="1" dirty="0"/>
              <a:t>C. Blog Website (Full Stack CRUD App)</a:t>
            </a:r>
          </a:p>
          <a:p>
            <a:pPr>
              <a:buFont typeface="Arial" panose="020B0604020202020204" pitchFamily="34" charset="0"/>
              <a:buChar char="•"/>
            </a:pPr>
            <a:r>
              <a:rPr lang="en-IN" sz="1800" dirty="0"/>
              <a:t>Built using:</a:t>
            </a:r>
          </a:p>
          <a:p>
            <a:pPr marL="742950" lvl="1" indent="-285750">
              <a:buFont typeface="Arial" panose="020B0604020202020204" pitchFamily="34" charset="0"/>
              <a:buChar char="•"/>
            </a:pPr>
            <a:r>
              <a:rPr lang="en-IN" sz="1800" b="1" dirty="0"/>
              <a:t>Node.js</a:t>
            </a:r>
            <a:r>
              <a:rPr lang="en-IN" sz="1800" dirty="0"/>
              <a:t> &amp; </a:t>
            </a:r>
            <a:r>
              <a:rPr lang="en-IN" sz="1800" b="1" dirty="0"/>
              <a:t>Express.js</a:t>
            </a:r>
            <a:r>
              <a:rPr lang="en-IN" sz="1800" dirty="0"/>
              <a:t> (server/backend)</a:t>
            </a:r>
          </a:p>
          <a:p>
            <a:pPr marL="742950" lvl="1" indent="-285750">
              <a:buFont typeface="Arial" panose="020B0604020202020204" pitchFamily="34" charset="0"/>
              <a:buChar char="•"/>
            </a:pPr>
            <a:r>
              <a:rPr lang="en-IN" sz="1800" b="1" dirty="0"/>
              <a:t>EJS</a:t>
            </a:r>
            <a:r>
              <a:rPr lang="en-IN" sz="1800" dirty="0"/>
              <a:t> (templating engine)</a:t>
            </a:r>
          </a:p>
          <a:p>
            <a:pPr marL="742950" lvl="1" indent="-285750">
              <a:buFont typeface="Arial" panose="020B0604020202020204" pitchFamily="34" charset="0"/>
              <a:buChar char="•"/>
            </a:pPr>
            <a:r>
              <a:rPr lang="en-IN" sz="1800" dirty="0"/>
              <a:t>HTML/CSS/JS (frontend styling and interactivity)</a:t>
            </a:r>
          </a:p>
          <a:p>
            <a:pPr>
              <a:buFont typeface="Arial" panose="020B0604020202020204" pitchFamily="34" charset="0"/>
              <a:buChar char="•"/>
            </a:pPr>
            <a:r>
              <a:rPr lang="en-IN" sz="1800" dirty="0"/>
              <a:t>Features include:</a:t>
            </a:r>
          </a:p>
          <a:p>
            <a:pPr marL="742950" lvl="1" indent="-285750">
              <a:buFont typeface="Arial" panose="020B0604020202020204" pitchFamily="34" charset="0"/>
              <a:buChar char="•"/>
            </a:pPr>
            <a:r>
              <a:rPr lang="en-IN" sz="1800" dirty="0"/>
              <a:t>Create Post</a:t>
            </a:r>
          </a:p>
          <a:p>
            <a:pPr marL="742950" lvl="1" indent="-285750">
              <a:buFont typeface="Arial" panose="020B0604020202020204" pitchFamily="34" charset="0"/>
              <a:buChar char="•"/>
            </a:pPr>
            <a:r>
              <a:rPr lang="en-IN" sz="1800" dirty="0"/>
              <a:t>Read/View All Posts</a:t>
            </a:r>
          </a:p>
          <a:p>
            <a:pPr marL="742950" lvl="1" indent="-285750">
              <a:buFont typeface="Arial" panose="020B0604020202020204" pitchFamily="34" charset="0"/>
              <a:buChar char="•"/>
            </a:pPr>
            <a:r>
              <a:rPr lang="en-IN" sz="1800" dirty="0"/>
              <a:t>Update Post</a:t>
            </a:r>
          </a:p>
          <a:p>
            <a:pPr marL="742950" lvl="1" indent="-285750">
              <a:buFont typeface="Arial" panose="020B0604020202020204" pitchFamily="34" charset="0"/>
              <a:buChar char="•"/>
            </a:pPr>
            <a:r>
              <a:rPr lang="en-IN" sz="1800" dirty="0"/>
              <a:t>Delete Post</a:t>
            </a:r>
          </a:p>
          <a:p>
            <a:pPr>
              <a:buFont typeface="Arial" panose="020B0604020202020204" pitchFamily="34" charset="0"/>
              <a:buChar char="•"/>
            </a:pPr>
            <a:r>
              <a:rPr lang="en-IN" sz="1800" dirty="0"/>
              <a:t>Routing is handled through RESTful architecture.</a:t>
            </a:r>
          </a:p>
          <a:p>
            <a:pPr marL="0" indent="0">
              <a:buNone/>
            </a:pPr>
            <a:endParaRPr lang="en-IN" dirty="0"/>
          </a:p>
        </p:txBody>
      </p:sp>
    </p:spTree>
    <p:extLst>
      <p:ext uri="{BB962C8B-B14F-4D97-AF65-F5344CB8AC3E}">
        <p14:creationId xmlns:p14="http://schemas.microsoft.com/office/powerpoint/2010/main" val="1105824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3000-D46B-7B34-379C-97FB61FBF052}"/>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Content</a:t>
            </a:r>
            <a:endParaRPr lang="en-IN" dirty="0"/>
          </a:p>
        </p:txBody>
      </p:sp>
      <p:sp>
        <p:nvSpPr>
          <p:cNvPr id="3" name="Content Placeholder 2">
            <a:extLst>
              <a:ext uri="{FF2B5EF4-FFF2-40B4-BE49-F238E27FC236}">
                <a16:creationId xmlns:a16="http://schemas.microsoft.com/office/drawing/2014/main" id="{E5AFE6FA-473F-840D-9A5A-7757C1EE3A53}"/>
              </a:ext>
            </a:extLst>
          </p:cNvPr>
          <p:cNvSpPr>
            <a:spLocks noGrp="1"/>
          </p:cNvSpPr>
          <p:nvPr>
            <p:ph idx="1"/>
          </p:nvPr>
        </p:nvSpPr>
        <p:spPr/>
        <p:txBody>
          <a:bodyPr>
            <a:normAutofit fontScale="92500" lnSpcReduction="10000"/>
          </a:bodyPr>
          <a:lstStyle/>
          <a:p>
            <a:pPr marL="495300" indent="-342900" algn="just">
              <a:lnSpc>
                <a:spcPct val="100000"/>
              </a:lnSpc>
              <a:spcBef>
                <a:spcPts val="0"/>
              </a:spcBef>
              <a:buFont typeface="Wingdings" panose="05000000000000000000" pitchFamily="2" charset="2"/>
              <a:buChar char="Ø"/>
            </a:pPr>
            <a:r>
              <a:rPr lang="en-US" sz="2400" b="1" dirty="0">
                <a:solidFill>
                  <a:schemeClr val="accent1">
                    <a:lumMod val="75000"/>
                  </a:schemeClr>
                </a:solidFill>
                <a:cs typeface="Times New Roman" panose="02020603050405020304" pitchFamily="18" charset="0"/>
              </a:rPr>
              <a:t>About Company or Organization</a:t>
            </a:r>
          </a:p>
          <a:p>
            <a:pPr marL="495300" indent="-342900" algn="just">
              <a:lnSpc>
                <a:spcPct val="100000"/>
              </a:lnSpc>
              <a:spcBef>
                <a:spcPts val="0"/>
              </a:spcBef>
              <a:buFont typeface="Wingdings" panose="05000000000000000000" pitchFamily="2" charset="2"/>
              <a:buChar char="Ø"/>
            </a:pPr>
            <a:r>
              <a:rPr lang="en-US" sz="2400" b="1" dirty="0">
                <a:solidFill>
                  <a:schemeClr val="accent1">
                    <a:lumMod val="75000"/>
                  </a:schemeClr>
                </a:solidFill>
                <a:cs typeface="Times New Roman" panose="02020603050405020304" pitchFamily="18" charset="0"/>
              </a:rPr>
              <a:t>Working domain or the technology</a:t>
            </a:r>
            <a:endParaRPr lang="en-US" sz="2400" dirty="0"/>
          </a:p>
          <a:p>
            <a:pPr marL="495300" indent="-342900" algn="just">
              <a:lnSpc>
                <a:spcPct val="100000"/>
              </a:lnSpc>
              <a:spcBef>
                <a:spcPts val="0"/>
              </a:spcBef>
              <a:buFont typeface="Wingdings" panose="05000000000000000000" pitchFamily="2" charset="2"/>
              <a:buChar char="Ø"/>
            </a:pPr>
            <a:r>
              <a:rPr lang="en-US" sz="2400" b="1" dirty="0">
                <a:solidFill>
                  <a:schemeClr val="accent1">
                    <a:lumMod val="75000"/>
                  </a:schemeClr>
                </a:solidFill>
                <a:cs typeface="Times New Roman" panose="02020603050405020304" pitchFamily="18" charset="0"/>
              </a:rPr>
              <a:t>About your team and reporting Manager</a:t>
            </a:r>
          </a:p>
          <a:p>
            <a:pPr marL="495300" indent="-342900" algn="just">
              <a:lnSpc>
                <a:spcPct val="100000"/>
              </a:lnSpc>
              <a:spcBef>
                <a:spcPts val="0"/>
              </a:spcBef>
              <a:buFont typeface="Wingdings" panose="05000000000000000000" pitchFamily="2" charset="2"/>
              <a:buChar char="Ø"/>
            </a:pPr>
            <a:r>
              <a:rPr lang="en-US" b="1" dirty="0">
                <a:solidFill>
                  <a:schemeClr val="accent1">
                    <a:lumMod val="75000"/>
                  </a:schemeClr>
                </a:solidFill>
                <a:cs typeface="Times New Roman" panose="02020603050405020304" pitchFamily="18" charset="0"/>
              </a:rPr>
              <a:t>Internship Certificate</a:t>
            </a:r>
            <a:endParaRPr lang="en-US" sz="2400" dirty="0"/>
          </a:p>
          <a:p>
            <a:pPr marL="495300" indent="-342900" algn="just">
              <a:lnSpc>
                <a:spcPct val="100000"/>
              </a:lnSpc>
              <a:spcBef>
                <a:spcPts val="0"/>
              </a:spcBef>
              <a:buFont typeface="Wingdings" panose="05000000000000000000" pitchFamily="2" charset="2"/>
              <a:buChar char="Ø"/>
            </a:pPr>
            <a:r>
              <a:rPr lang="en-US" b="1" dirty="0">
                <a:solidFill>
                  <a:schemeClr val="accent1">
                    <a:lumMod val="75000"/>
                  </a:schemeClr>
                </a:solidFill>
                <a:cs typeface="Times New Roman" panose="02020603050405020304" pitchFamily="18" charset="0"/>
              </a:rPr>
              <a:t>Introduction</a:t>
            </a:r>
            <a:endParaRPr lang="en-US" sz="2400" b="1" dirty="0">
              <a:solidFill>
                <a:schemeClr val="accent1">
                  <a:lumMod val="75000"/>
                </a:schemeClr>
              </a:solidFill>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US" sz="2400" b="1" dirty="0">
                <a:solidFill>
                  <a:schemeClr val="accent1">
                    <a:lumMod val="75000"/>
                  </a:schemeClr>
                </a:solidFill>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US" sz="2400" b="1" dirty="0">
                <a:solidFill>
                  <a:schemeClr val="accent1">
                    <a:lumMod val="75000"/>
                  </a:schemeClr>
                </a:solidFill>
                <a:cs typeface="Times New Roman" panose="02020603050405020304" pitchFamily="18" charset="0"/>
              </a:rPr>
              <a:t>Research Gaps identified</a:t>
            </a:r>
          </a:p>
          <a:p>
            <a:pPr marL="495300" indent="-342900" algn="just">
              <a:lnSpc>
                <a:spcPct val="100000"/>
              </a:lnSpc>
              <a:spcBef>
                <a:spcPts val="0"/>
              </a:spcBef>
              <a:buFont typeface="Wingdings" panose="05000000000000000000" pitchFamily="2" charset="2"/>
              <a:buChar char="Ø"/>
            </a:pPr>
            <a:r>
              <a:rPr lang="en-US" sz="2400" b="1" dirty="0">
                <a:solidFill>
                  <a:schemeClr val="accent1">
                    <a:lumMod val="75000"/>
                  </a:schemeClr>
                </a:solidFill>
                <a:cs typeface="Times New Roman" panose="02020603050405020304" pitchFamily="18" charset="0"/>
              </a:rPr>
              <a:t>Proposed System</a:t>
            </a:r>
          </a:p>
          <a:p>
            <a:pPr marL="495300" indent="-342900" algn="just">
              <a:lnSpc>
                <a:spcPct val="100000"/>
              </a:lnSpc>
              <a:spcBef>
                <a:spcPts val="0"/>
              </a:spcBef>
              <a:buFont typeface="Wingdings" panose="05000000000000000000" pitchFamily="2" charset="2"/>
              <a:buChar char="Ø"/>
            </a:pPr>
            <a:r>
              <a:rPr lang="en-US" sz="2400" b="1" dirty="0">
                <a:solidFill>
                  <a:schemeClr val="accent1">
                    <a:lumMod val="75000"/>
                  </a:schemeClr>
                </a:solidFill>
                <a:cs typeface="Times New Roman" panose="02020603050405020304" pitchFamily="18" charset="0"/>
              </a:rPr>
              <a:t>Objectives</a:t>
            </a:r>
          </a:p>
          <a:p>
            <a:pPr marL="495300" indent="-342900" algn="just">
              <a:lnSpc>
                <a:spcPct val="100000"/>
              </a:lnSpc>
              <a:spcBef>
                <a:spcPts val="0"/>
              </a:spcBef>
              <a:buFont typeface="Wingdings" panose="05000000000000000000" pitchFamily="2" charset="2"/>
              <a:buChar char="Ø"/>
            </a:pPr>
            <a:r>
              <a:rPr lang="en-US" sz="2400" b="1" dirty="0">
                <a:solidFill>
                  <a:schemeClr val="accent1">
                    <a:lumMod val="75000"/>
                  </a:schemeClr>
                </a:solidFill>
                <a:cs typeface="Times New Roman" panose="02020603050405020304" pitchFamily="18" charset="0"/>
              </a:rPr>
              <a:t>System design and implementation</a:t>
            </a:r>
          </a:p>
          <a:p>
            <a:pPr marL="495300" indent="-342900" algn="just">
              <a:lnSpc>
                <a:spcPct val="100000"/>
              </a:lnSpc>
              <a:spcBef>
                <a:spcPts val="0"/>
              </a:spcBef>
              <a:buFont typeface="Wingdings" panose="05000000000000000000" pitchFamily="2" charset="2"/>
              <a:buChar char="Ø"/>
            </a:pPr>
            <a:r>
              <a:rPr lang="en-US" sz="2400" b="1" dirty="0">
                <a:solidFill>
                  <a:schemeClr val="accent1">
                    <a:lumMod val="75000"/>
                  </a:schemeClr>
                </a:solidFill>
                <a:cs typeface="Times New Roman" panose="02020603050405020304" pitchFamily="18" charset="0"/>
              </a:rPr>
              <a:t>Timeline of the Internship</a:t>
            </a:r>
          </a:p>
          <a:p>
            <a:pPr marL="495300" indent="-342900" algn="just">
              <a:lnSpc>
                <a:spcPct val="100000"/>
              </a:lnSpc>
              <a:spcBef>
                <a:spcPts val="0"/>
              </a:spcBef>
              <a:buFont typeface="Wingdings" panose="05000000000000000000" pitchFamily="2" charset="2"/>
              <a:buChar char="Ø"/>
            </a:pPr>
            <a:r>
              <a:rPr lang="en-US" sz="2400" b="1" dirty="0">
                <a:solidFill>
                  <a:schemeClr val="accent1">
                    <a:lumMod val="75000"/>
                  </a:schemeClr>
                </a:solidFill>
                <a:cs typeface="Times New Roman" panose="02020603050405020304" pitchFamily="18" charset="0"/>
              </a:rPr>
              <a:t>Expected Outcomes</a:t>
            </a:r>
          </a:p>
          <a:p>
            <a:pPr marL="495300" indent="-342900" algn="just">
              <a:lnSpc>
                <a:spcPct val="100000"/>
              </a:lnSpc>
              <a:spcBef>
                <a:spcPts val="0"/>
              </a:spcBef>
              <a:buFont typeface="Wingdings" panose="05000000000000000000" pitchFamily="2" charset="2"/>
              <a:buChar char="Ø"/>
            </a:pPr>
            <a:r>
              <a:rPr lang="en-US" b="1" dirty="0">
                <a:solidFill>
                  <a:schemeClr val="accent1">
                    <a:lumMod val="75000"/>
                  </a:schemeClr>
                </a:solidFill>
                <a:cs typeface="Times New Roman" panose="02020603050405020304" pitchFamily="18" charset="0"/>
              </a:rPr>
              <a:t>Conclusion</a:t>
            </a:r>
          </a:p>
          <a:p>
            <a:pPr marL="495300" indent="-342900" algn="just">
              <a:lnSpc>
                <a:spcPct val="100000"/>
              </a:lnSpc>
              <a:spcBef>
                <a:spcPts val="0"/>
              </a:spcBef>
              <a:buFont typeface="Wingdings" panose="05000000000000000000" pitchFamily="2" charset="2"/>
              <a:buChar char="Ø"/>
            </a:pPr>
            <a:r>
              <a:rPr lang="en-US" sz="2400" b="1" dirty="0">
                <a:solidFill>
                  <a:schemeClr val="accent1">
                    <a:lumMod val="75000"/>
                  </a:schemeClr>
                </a:solidFill>
                <a:cs typeface="Times New Roman" panose="02020603050405020304" pitchFamily="18" charset="0"/>
              </a:rPr>
              <a:t>References</a:t>
            </a:r>
          </a:p>
          <a:p>
            <a:pPr marL="495300" indent="-342900" algn="just">
              <a:lnSpc>
                <a:spcPct val="100000"/>
              </a:lnSpc>
              <a:spcBef>
                <a:spcPts val="0"/>
              </a:spcBef>
              <a:buFont typeface="Wingdings" panose="05000000000000000000" pitchFamily="2" charset="2"/>
              <a:buChar char="Ø"/>
            </a:pPr>
            <a:r>
              <a:rPr lang="en-US" sz="2400" b="1" dirty="0" err="1">
                <a:solidFill>
                  <a:schemeClr val="accent1">
                    <a:lumMod val="75000"/>
                  </a:schemeClr>
                </a:solidFill>
                <a:cs typeface="Times New Roman" panose="02020603050405020304" pitchFamily="18" charset="0"/>
              </a:rPr>
              <a:t>Github</a:t>
            </a:r>
            <a:r>
              <a:rPr lang="en-US" sz="2400" b="1" dirty="0">
                <a:solidFill>
                  <a:schemeClr val="accent1">
                    <a:lumMod val="75000"/>
                  </a:schemeClr>
                </a:solidFill>
                <a:cs typeface="Times New Roman" panose="02020603050405020304" pitchFamily="18" charset="0"/>
              </a:rPr>
              <a:t> Link</a:t>
            </a:r>
            <a:endParaRPr lang="en-US" sz="2400" dirty="0"/>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273819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C2032-B262-018F-1356-FA4D1BAE73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287D8E-37B8-1413-E593-FC94D352CCC9}"/>
              </a:ext>
            </a:extLst>
          </p:cNvPr>
          <p:cNvSpPr>
            <a:spLocks noGrp="1"/>
          </p:cNvSpPr>
          <p:nvPr>
            <p:ph type="title"/>
          </p:nvPr>
        </p:nvSpPr>
        <p:spPr/>
        <p:txBody>
          <a:bodyPr/>
          <a:lstStyle/>
          <a:p>
            <a:r>
              <a:rPr lang="en-US" dirty="0"/>
              <a:t>SYSTEM DESIGN AND IMPLEMENTATION</a:t>
            </a:r>
            <a:endParaRPr lang="en-IN" dirty="0"/>
          </a:p>
        </p:txBody>
      </p:sp>
      <p:sp>
        <p:nvSpPr>
          <p:cNvPr id="5" name="Content Placeholder 4">
            <a:extLst>
              <a:ext uri="{FF2B5EF4-FFF2-40B4-BE49-F238E27FC236}">
                <a16:creationId xmlns:a16="http://schemas.microsoft.com/office/drawing/2014/main" id="{F762CF3D-A9A8-87A3-2450-8BE647F846D6}"/>
              </a:ext>
            </a:extLst>
          </p:cNvPr>
          <p:cNvSpPr>
            <a:spLocks noGrp="1"/>
          </p:cNvSpPr>
          <p:nvPr>
            <p:ph idx="1"/>
          </p:nvPr>
        </p:nvSpPr>
        <p:spPr/>
        <p:txBody>
          <a:bodyPr>
            <a:normAutofit fontScale="85000" lnSpcReduction="10000"/>
          </a:bodyPr>
          <a:lstStyle/>
          <a:p>
            <a:pPr>
              <a:buNone/>
            </a:pPr>
            <a:r>
              <a:rPr lang="en-IN" sz="2400" b="1" dirty="0"/>
              <a:t>Tools &amp; Technologies</a:t>
            </a:r>
          </a:p>
          <a:p>
            <a:pPr>
              <a:buFont typeface="Arial" panose="020B0604020202020204" pitchFamily="34" charset="0"/>
              <a:buChar char="•"/>
            </a:pPr>
            <a:r>
              <a:rPr lang="en-IN" sz="2400" b="1" dirty="0"/>
              <a:t>HTML/CSS/JS:</a:t>
            </a:r>
            <a:r>
              <a:rPr lang="en-IN" sz="2400" dirty="0"/>
              <a:t> UI and styling</a:t>
            </a:r>
          </a:p>
          <a:p>
            <a:pPr>
              <a:buFont typeface="Arial" panose="020B0604020202020204" pitchFamily="34" charset="0"/>
              <a:buChar char="•"/>
            </a:pPr>
            <a:r>
              <a:rPr lang="en-IN" sz="2400" b="1" dirty="0"/>
              <a:t>Node.js &amp; Express.js:</a:t>
            </a:r>
            <a:r>
              <a:rPr lang="en-IN" sz="2400" dirty="0"/>
              <a:t> Server-side logic and API endpoints</a:t>
            </a:r>
          </a:p>
          <a:p>
            <a:pPr>
              <a:buFont typeface="Arial" panose="020B0604020202020204" pitchFamily="34" charset="0"/>
              <a:buChar char="•"/>
            </a:pPr>
            <a:r>
              <a:rPr lang="en-IN" sz="2400" b="1" dirty="0"/>
              <a:t>EJS:</a:t>
            </a:r>
            <a:r>
              <a:rPr lang="en-IN" sz="2400" dirty="0"/>
              <a:t> Dynamic rendering of pages with injected content</a:t>
            </a:r>
          </a:p>
          <a:p>
            <a:pPr>
              <a:buFont typeface="Arial" panose="020B0604020202020204" pitchFamily="34" charset="0"/>
              <a:buChar char="•"/>
            </a:pPr>
            <a:r>
              <a:rPr lang="en-IN" sz="2400" b="1" dirty="0" err="1"/>
              <a:t>Nodemailer</a:t>
            </a:r>
            <a:r>
              <a:rPr lang="en-IN" sz="2400" b="1" dirty="0"/>
              <a:t>:</a:t>
            </a:r>
            <a:r>
              <a:rPr lang="en-IN" sz="2400" dirty="0"/>
              <a:t> Email sending service configured with SMTP</a:t>
            </a:r>
          </a:p>
          <a:p>
            <a:pPr>
              <a:buFont typeface="Arial" panose="020B0604020202020204" pitchFamily="34" charset="0"/>
              <a:buChar char="•"/>
            </a:pPr>
            <a:r>
              <a:rPr lang="en-IN" sz="2400" b="1" dirty="0"/>
              <a:t>Git/GitHub:</a:t>
            </a:r>
            <a:r>
              <a:rPr lang="en-IN" sz="2400" dirty="0"/>
              <a:t> Version control and repository management</a:t>
            </a:r>
          </a:p>
          <a:p>
            <a:pPr>
              <a:buNone/>
            </a:pPr>
            <a:r>
              <a:rPr lang="en-IN" sz="2400" b="1" dirty="0"/>
              <a:t>Design Patterns</a:t>
            </a:r>
          </a:p>
          <a:p>
            <a:pPr>
              <a:buFont typeface="Arial" panose="020B0604020202020204" pitchFamily="34" charset="0"/>
              <a:buChar char="•"/>
            </a:pPr>
            <a:r>
              <a:rPr lang="en-IN" sz="2400" b="1" dirty="0"/>
              <a:t>MVC (Model-View-Controller)</a:t>
            </a:r>
            <a:r>
              <a:rPr lang="en-IN" sz="2400" dirty="0"/>
              <a:t>: Although no database is involved in the initial stages, the code is structured to allow easy migration to MVC.</a:t>
            </a:r>
          </a:p>
          <a:p>
            <a:pPr>
              <a:buFont typeface="Arial" panose="020B0604020202020204" pitchFamily="34" charset="0"/>
              <a:buChar char="•"/>
            </a:pPr>
            <a:r>
              <a:rPr lang="en-IN" sz="2400" b="1" dirty="0"/>
              <a:t>Separation of Concerns</a:t>
            </a:r>
            <a:r>
              <a:rPr lang="en-IN" sz="2400" dirty="0"/>
              <a:t>: Code is modularized into routes, views, and logic handlers for maintainability.</a:t>
            </a:r>
          </a:p>
          <a:p>
            <a:pPr>
              <a:buNone/>
            </a:pPr>
            <a:r>
              <a:rPr lang="en-IN" sz="2400" b="1" dirty="0"/>
              <a:t>Deployment (Optional/Future Scope)</a:t>
            </a:r>
          </a:p>
          <a:p>
            <a:pPr>
              <a:buFont typeface="Arial" panose="020B0604020202020204" pitchFamily="34" charset="0"/>
              <a:buChar char="•"/>
            </a:pPr>
            <a:r>
              <a:rPr lang="en-IN" sz="2400" dirty="0"/>
              <a:t>Can be deployed to platforms like </a:t>
            </a:r>
            <a:r>
              <a:rPr lang="en-IN" sz="2400" b="1" dirty="0"/>
              <a:t>Render</a:t>
            </a:r>
            <a:r>
              <a:rPr lang="en-IN" sz="2400" dirty="0"/>
              <a:t>, </a:t>
            </a:r>
            <a:r>
              <a:rPr lang="en-IN" sz="2400" b="1" dirty="0" err="1"/>
              <a:t>Vercel</a:t>
            </a:r>
            <a:r>
              <a:rPr lang="en-IN" sz="2400" dirty="0"/>
              <a:t>, or </a:t>
            </a:r>
            <a:r>
              <a:rPr lang="en-IN" sz="2400" b="1" dirty="0"/>
              <a:t>Heroku</a:t>
            </a:r>
            <a:r>
              <a:rPr lang="en-IN" sz="2400" dirty="0"/>
              <a:t>.</a:t>
            </a:r>
          </a:p>
          <a:p>
            <a:pPr>
              <a:buFont typeface="Arial" panose="020B0604020202020204" pitchFamily="34" charset="0"/>
              <a:buChar char="•"/>
            </a:pPr>
            <a:r>
              <a:rPr lang="en-IN" sz="2400" dirty="0"/>
              <a:t>MongoDB or another database can be integrated for persistent blog storage.</a:t>
            </a:r>
          </a:p>
          <a:p>
            <a:pPr marL="0" indent="0">
              <a:buNone/>
            </a:pPr>
            <a:endParaRPr lang="en-IN" dirty="0"/>
          </a:p>
        </p:txBody>
      </p:sp>
    </p:spTree>
    <p:extLst>
      <p:ext uri="{BB962C8B-B14F-4D97-AF65-F5344CB8AC3E}">
        <p14:creationId xmlns:p14="http://schemas.microsoft.com/office/powerpoint/2010/main" val="12218804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7" name="Content Placeholder 6">
            <a:extLst>
              <a:ext uri="{FF2B5EF4-FFF2-40B4-BE49-F238E27FC236}">
                <a16:creationId xmlns:a16="http://schemas.microsoft.com/office/drawing/2014/main" id="{63F5E7D8-3E72-0C70-1C05-5F3E3F587625}"/>
              </a:ext>
            </a:extLst>
          </p:cNvPr>
          <p:cNvGraphicFramePr>
            <a:graphicFrameLocks noGrp="1"/>
          </p:cNvGraphicFramePr>
          <p:nvPr>
            <p:ph idx="1"/>
          </p:nvPr>
        </p:nvGraphicFramePr>
        <p:xfrm>
          <a:off x="812800" y="1143000"/>
          <a:ext cx="10668000" cy="4953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77332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vert="horz" lIns="91440" tIns="45720" rIns="91440" bIns="45720" rtlCol="0" anchor="t">
            <a:normAutofit fontScale="92500"/>
          </a:bodyPr>
          <a:lstStyle/>
          <a:p>
            <a:pPr marL="342900" indent="-342900" algn="just">
              <a:lnSpc>
                <a:spcPct val="100000"/>
              </a:lnSpc>
              <a:buAutoNum type="arabicPeriod"/>
            </a:pPr>
            <a:r>
              <a:rPr lang="en-US" sz="1800" b="1" dirty="0">
                <a:effectLst/>
              </a:rPr>
              <a:t>Improved Front-End Development Skills</a:t>
            </a:r>
          </a:p>
          <a:p>
            <a:pPr marL="0" indent="0" algn="just">
              <a:lnSpc>
                <a:spcPct val="100000"/>
              </a:lnSpc>
              <a:buNone/>
            </a:pPr>
            <a:r>
              <a:rPr lang="en-US" sz="1800" dirty="0">
                <a:effectLst/>
              </a:rPr>
              <a:t>The website cloning exercise served to solidify core principles of HTML, CSS, and JavaScript. </a:t>
            </a:r>
            <a:endParaRPr lang="en-IN" sz="1800" dirty="0">
              <a:effectLst/>
            </a:endParaRPr>
          </a:p>
          <a:p>
            <a:pPr marL="0" indent="0" algn="just">
              <a:lnSpc>
                <a:spcPct val="100000"/>
              </a:lnSpc>
              <a:buNone/>
            </a:pPr>
            <a:r>
              <a:rPr lang="en-US" sz="1800" b="1" dirty="0">
                <a:effectLst/>
              </a:rPr>
              <a:t>2. Acquired Practical Backend Development Experience</a:t>
            </a:r>
          </a:p>
          <a:p>
            <a:pPr marL="0" lvl="0" indent="0" algn="just">
              <a:lnSpc>
                <a:spcPct val="100000"/>
              </a:lnSpc>
              <a:buNone/>
            </a:pPr>
            <a:r>
              <a:rPr lang="en-US" sz="1800" dirty="0">
                <a:effectLst/>
              </a:rPr>
              <a:t>Constructed a Node.js and Express.js server from ground up.</a:t>
            </a:r>
            <a:endParaRPr lang="en-IN" sz="1800" dirty="0">
              <a:effectLst/>
            </a:endParaRPr>
          </a:p>
          <a:p>
            <a:pPr marL="0" indent="0" algn="just">
              <a:lnSpc>
                <a:spcPct val="100000"/>
              </a:lnSpc>
              <a:buNone/>
            </a:pPr>
            <a:r>
              <a:rPr lang="en-US" sz="1800" b="1" dirty="0">
                <a:effectLst/>
              </a:rPr>
              <a:t>3. Built Full-Stack Application Skills</a:t>
            </a:r>
          </a:p>
          <a:p>
            <a:pPr marL="0" indent="0" algn="just">
              <a:lnSpc>
                <a:spcPct val="100000"/>
              </a:lnSpc>
              <a:buNone/>
            </a:pPr>
            <a:r>
              <a:rPr lang="en-US" sz="1800" dirty="0">
                <a:effectLst/>
              </a:rPr>
              <a:t>The blog site project enabled the combination of front-end and back-end skills into a functional web application.</a:t>
            </a:r>
            <a:endParaRPr lang="en-IN" sz="1800" dirty="0">
              <a:effectLst/>
            </a:endParaRPr>
          </a:p>
          <a:p>
            <a:pPr marL="0" indent="0" algn="just">
              <a:lnSpc>
                <a:spcPct val="100000"/>
              </a:lnSpc>
              <a:buNone/>
            </a:pPr>
            <a:r>
              <a:rPr lang="en-US" sz="1800" b="1" dirty="0">
                <a:effectLst/>
              </a:rPr>
              <a:t>4. Enhanced Debugging and Problem-Solving Abilities</a:t>
            </a:r>
          </a:p>
          <a:p>
            <a:pPr marL="0" indent="0" algn="just">
              <a:lnSpc>
                <a:spcPct val="100000"/>
              </a:lnSpc>
              <a:buNone/>
            </a:pPr>
            <a:r>
              <a:rPr lang="en-US" sz="1800" dirty="0">
                <a:effectLst/>
              </a:rPr>
              <a:t>Resolved server errors using terminal logs and custom error messages.</a:t>
            </a:r>
            <a:endParaRPr lang="en-IN" sz="1800" dirty="0">
              <a:effectLst/>
            </a:endParaRPr>
          </a:p>
          <a:p>
            <a:pPr marL="0" indent="0" algn="just">
              <a:lnSpc>
                <a:spcPct val="100000"/>
              </a:lnSpc>
              <a:buNone/>
            </a:pPr>
            <a:r>
              <a:rPr lang="en-US" sz="1800" b="1" dirty="0">
                <a:effectLst/>
              </a:rPr>
              <a:t>5. Development Tool Exposure and Best Practices</a:t>
            </a:r>
          </a:p>
          <a:p>
            <a:pPr marL="0" indent="0" algn="just">
              <a:buNone/>
            </a:pPr>
            <a:r>
              <a:rPr lang="en-US" sz="1800" dirty="0">
                <a:effectLst/>
              </a:rPr>
              <a:t>Used Git and GitHub for version control, learning how to commit changes, roll back, and keep track of code repositories.</a:t>
            </a:r>
            <a:endParaRPr lang="en-IN" sz="1800" dirty="0">
              <a:effectLst/>
            </a:endParaRPr>
          </a:p>
          <a:p>
            <a:pPr marL="0" indent="0" algn="just">
              <a:lnSpc>
                <a:spcPct val="100000"/>
              </a:lnSpc>
              <a:buNone/>
            </a:pPr>
            <a:r>
              <a:rPr lang="en-US" sz="1800" b="1" dirty="0">
                <a:effectLst/>
              </a:rPr>
              <a:t>6. Time and Task Management Skills</a:t>
            </a:r>
          </a:p>
          <a:p>
            <a:pPr marL="0" indent="0" algn="just">
              <a:buNone/>
            </a:pPr>
            <a:r>
              <a:rPr lang="en-US" sz="1800" dirty="0">
                <a:effectLst/>
              </a:rPr>
              <a:t>Divided each task into rational steps: planning, developing, testing, and reviewing.</a:t>
            </a:r>
            <a:endParaRPr lang="en-IN" sz="1800" dirty="0">
              <a:effectLst/>
            </a:endParaRPr>
          </a:p>
          <a:p>
            <a:pPr marL="0" indent="0" algn="just">
              <a:lnSpc>
                <a:spcPct val="100000"/>
              </a:lnSpc>
              <a:buNone/>
            </a:pPr>
            <a:r>
              <a:rPr lang="en-US" sz="1800" b="1" dirty="0">
                <a:effectLst/>
              </a:rPr>
              <a:t>7. Increased Confidence and Readiness for Future Projects</a:t>
            </a:r>
            <a:endParaRPr lang="en-IN" sz="1800" dirty="0">
              <a:effectLst/>
            </a:endParaRPr>
          </a:p>
          <a:p>
            <a:pPr marL="0" indent="0">
              <a:buNone/>
            </a:pPr>
            <a:r>
              <a:rPr lang="en-US" sz="1800" dirty="0">
                <a:effectLst/>
              </a:rPr>
              <a:t>Consult open-source communities and official documentation when stuck.</a:t>
            </a:r>
            <a:endParaRPr lang="en-IN" sz="1800" dirty="0">
              <a:effectLst/>
            </a:endParaRPr>
          </a:p>
          <a:p>
            <a:pPr marL="0" indent="0">
              <a:buNone/>
            </a:pPr>
            <a:endParaRPr lang="en-GB" dirty="0"/>
          </a:p>
        </p:txBody>
      </p:sp>
    </p:spTree>
    <p:extLst>
      <p:ext uri="{BB962C8B-B14F-4D97-AF65-F5344CB8AC3E}">
        <p14:creationId xmlns:p14="http://schemas.microsoft.com/office/powerpoint/2010/main" val="1923928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vert="horz" lIns="91440" tIns="45720" rIns="91440" bIns="45720" rtlCol="0" anchor="t">
            <a:normAutofit/>
          </a:bodyPr>
          <a:lstStyle/>
          <a:p>
            <a:r>
              <a:rPr lang="en-US" sz="1800" dirty="0">
                <a:cs typeface="Times New Roman" panose="02020603050405020304" pitchFamily="18" charset="0"/>
              </a:rPr>
              <a:t>The internship provided hands-on experience in modern web development practices using technologies like HTML, CSS, JavaScript, Node.js, Express.js, and EJS.</a:t>
            </a:r>
          </a:p>
          <a:p>
            <a:r>
              <a:rPr lang="en-US" sz="1800" b="1" dirty="0">
                <a:cs typeface="Times New Roman" panose="02020603050405020304" pitchFamily="18" charset="0"/>
              </a:rPr>
              <a:t>Successfully developed:</a:t>
            </a:r>
          </a:p>
          <a:p>
            <a:pPr lvl="1">
              <a:buFont typeface="Arial" panose="020B0604020202020204" pitchFamily="34" charset="0"/>
              <a:buChar char="•"/>
            </a:pPr>
            <a:r>
              <a:rPr lang="en-US" sz="1800" dirty="0">
                <a:cs typeface="Times New Roman" panose="02020603050405020304" pitchFamily="18" charset="0"/>
              </a:rPr>
              <a:t>A replicated responsive website interface.</a:t>
            </a:r>
          </a:p>
          <a:p>
            <a:pPr lvl="1">
              <a:buFont typeface="Arial" panose="020B0604020202020204" pitchFamily="34" charset="0"/>
              <a:buChar char="•"/>
            </a:pPr>
            <a:r>
              <a:rPr lang="en-US" sz="1800" dirty="0">
                <a:cs typeface="Times New Roman" panose="02020603050405020304" pitchFamily="18" charset="0"/>
              </a:rPr>
              <a:t>A functional backend form that sends email notifications.</a:t>
            </a:r>
          </a:p>
          <a:p>
            <a:pPr lvl="1">
              <a:buFont typeface="Arial" panose="020B0604020202020204" pitchFamily="34" charset="0"/>
              <a:buChar char="•"/>
            </a:pPr>
            <a:r>
              <a:rPr lang="en-US" sz="1800" dirty="0">
                <a:cs typeface="Times New Roman" panose="02020603050405020304" pitchFamily="18" charset="0"/>
              </a:rPr>
              <a:t>A dynamic blog application with full CRUD operations.</a:t>
            </a:r>
          </a:p>
          <a:p>
            <a:r>
              <a:rPr lang="en-US" sz="2000" b="1" dirty="0">
                <a:cs typeface="Times New Roman" panose="02020603050405020304" pitchFamily="18" charset="0"/>
              </a:rPr>
              <a:t>Strengthened skills in:</a:t>
            </a:r>
          </a:p>
          <a:p>
            <a:pPr lvl="1">
              <a:buFont typeface="Arial" panose="020B0604020202020204" pitchFamily="34" charset="0"/>
              <a:buChar char="•"/>
            </a:pPr>
            <a:r>
              <a:rPr lang="en-US" sz="1800" dirty="0">
                <a:cs typeface="Times New Roman" panose="02020603050405020304" pitchFamily="18" charset="0"/>
              </a:rPr>
              <a:t>Frontend and backend integration</a:t>
            </a:r>
          </a:p>
          <a:p>
            <a:pPr lvl="1">
              <a:buFont typeface="Arial" panose="020B0604020202020204" pitchFamily="34" charset="0"/>
              <a:buChar char="•"/>
            </a:pPr>
            <a:r>
              <a:rPr lang="en-US" sz="1800" dirty="0">
                <a:cs typeface="Times New Roman" panose="02020603050405020304" pitchFamily="18" charset="0"/>
              </a:rPr>
              <a:t>Server-side rendering</a:t>
            </a:r>
          </a:p>
          <a:p>
            <a:pPr lvl="1">
              <a:buFont typeface="Arial" panose="020B0604020202020204" pitchFamily="34" charset="0"/>
              <a:buChar char="•"/>
            </a:pPr>
            <a:r>
              <a:rPr lang="en-US" sz="1800" dirty="0">
                <a:cs typeface="Times New Roman" panose="02020603050405020304" pitchFamily="18" charset="0"/>
              </a:rPr>
              <a:t>Modular coding and real-world problem solving</a:t>
            </a:r>
          </a:p>
          <a:p>
            <a:r>
              <a:rPr lang="en-US" sz="1800" dirty="0">
                <a:cs typeface="Times New Roman" panose="02020603050405020304" pitchFamily="18" charset="0"/>
              </a:rPr>
              <a:t>The internship bridged the gap between theoretical learning and practical implementation, fostering industry-level development skills and readiness for professional roles in web development.</a:t>
            </a:r>
            <a:endParaRPr lang="en-GB" sz="1800" dirty="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vert="horz" lIns="91440" tIns="45720" rIns="91440" bIns="45720" rtlCol="0" anchor="t">
            <a:normAutofit fontScale="25000" lnSpcReduction="20000"/>
          </a:bodyPr>
          <a:lstStyle/>
          <a:p>
            <a:pPr marL="457200" algn="just">
              <a:lnSpc>
                <a:spcPct val="150000"/>
              </a:lnSpc>
              <a:buNone/>
            </a:pPr>
            <a:r>
              <a:rPr lang="en-US" sz="5600" dirty="0">
                <a:effectLst/>
              </a:rPr>
              <a:t>1.</a:t>
            </a:r>
            <a:r>
              <a:rPr lang="en-US" sz="5600" i="1" dirty="0">
                <a:effectLst/>
              </a:rPr>
              <a:t> </a:t>
            </a:r>
            <a:r>
              <a:rPr lang="en-US" sz="5600" b="1" dirty="0">
                <a:effectLst/>
              </a:rPr>
              <a:t>A Comprehensive Review of Web Designing and Web Development: Concepts, Practices and Trends,</a:t>
            </a:r>
            <a:r>
              <a:rPr lang="en-US" sz="5600" dirty="0">
                <a:effectLst/>
              </a:rPr>
              <a:t> Elakiya K, International Journal of Research Publication and Reviews, Vol 4, No 4, April 2023</a:t>
            </a:r>
            <a:endParaRPr lang="en-IN" sz="5600" dirty="0">
              <a:effectLst/>
            </a:endParaRPr>
          </a:p>
          <a:p>
            <a:pPr marL="457200" algn="just">
              <a:lnSpc>
                <a:spcPct val="150000"/>
              </a:lnSpc>
              <a:buNone/>
            </a:pPr>
            <a:r>
              <a:rPr lang="en-US" sz="5600" dirty="0">
                <a:effectLst/>
              </a:rPr>
              <a:t>2. </a:t>
            </a:r>
            <a:r>
              <a:rPr lang="en-US" sz="5600" b="1" dirty="0">
                <a:effectLst/>
              </a:rPr>
              <a:t>"Evaluating Web Frameworks: A Comparative Study for Selecting the Optimal Technology Based on Development Requirements"</a:t>
            </a:r>
            <a:r>
              <a:rPr lang="en-US" sz="5600" dirty="0">
                <a:effectLst/>
              </a:rPr>
              <a:t> by Ayod </a:t>
            </a:r>
            <a:r>
              <a:rPr lang="en-US" sz="5600" dirty="0" err="1">
                <a:effectLst/>
              </a:rPr>
              <a:t>Bhad</a:t>
            </a:r>
            <a:r>
              <a:rPr lang="en-US" sz="5600" dirty="0">
                <a:effectLst/>
              </a:rPr>
              <a:t> (February 2025)</a:t>
            </a:r>
            <a:endParaRPr lang="en-IN" sz="5600" dirty="0">
              <a:effectLst/>
            </a:endParaRPr>
          </a:p>
          <a:p>
            <a:pPr marL="457200" algn="just">
              <a:lnSpc>
                <a:spcPct val="150000"/>
              </a:lnSpc>
              <a:buNone/>
            </a:pPr>
            <a:r>
              <a:rPr lang="en-US" sz="5600" dirty="0">
                <a:effectLst/>
              </a:rPr>
              <a:t>3. N. Teodoro and C. </a:t>
            </a:r>
            <a:r>
              <a:rPr lang="en-US" sz="5600" dirty="0" err="1">
                <a:effectLst/>
              </a:rPr>
              <a:t>Serrão</a:t>
            </a:r>
            <a:r>
              <a:rPr lang="en-US" sz="5600" dirty="0">
                <a:effectLst/>
              </a:rPr>
              <a:t>, "</a:t>
            </a:r>
            <a:r>
              <a:rPr lang="en-US" sz="5600" b="1" dirty="0">
                <a:effectLst/>
              </a:rPr>
              <a:t>Web application security: Improving critical web-based applications quality through in-depth security analysis,"</a:t>
            </a:r>
            <a:r>
              <a:rPr lang="en-US" sz="5600" dirty="0">
                <a:effectLst/>
              </a:rPr>
              <a:t> </a:t>
            </a:r>
            <a:r>
              <a:rPr lang="en-US" sz="5600" i="1" dirty="0">
                <a:effectLst/>
              </a:rPr>
              <a:t>International Conference on Information Society (</a:t>
            </a:r>
            <a:r>
              <a:rPr lang="en-US" sz="5600" i="1" dirty="0" err="1">
                <a:effectLst/>
              </a:rPr>
              <a:t>i</a:t>
            </a:r>
            <a:r>
              <a:rPr lang="en-US" sz="5600" i="1" dirty="0">
                <a:effectLst/>
              </a:rPr>
              <a:t>-Society 2011)</a:t>
            </a:r>
            <a:r>
              <a:rPr lang="en-US" sz="5600" dirty="0">
                <a:effectLst/>
              </a:rPr>
              <a:t>, London, UK, 2011, pp. 457-462, </a:t>
            </a:r>
            <a:r>
              <a:rPr lang="en-US" sz="5600" dirty="0" err="1">
                <a:effectLst/>
              </a:rPr>
              <a:t>doi</a:t>
            </a:r>
            <a:r>
              <a:rPr lang="en-US" sz="5600" dirty="0">
                <a:effectLst/>
              </a:rPr>
              <a:t>: 10.1109/i-Society18435.2011.5978496.</a:t>
            </a:r>
            <a:endParaRPr lang="en-IN" sz="5600" dirty="0">
              <a:effectLst/>
            </a:endParaRPr>
          </a:p>
          <a:p>
            <a:pPr marL="457200" algn="just">
              <a:lnSpc>
                <a:spcPct val="150000"/>
              </a:lnSpc>
              <a:buNone/>
            </a:pPr>
            <a:r>
              <a:rPr lang="en-US" sz="5600" dirty="0">
                <a:effectLst/>
              </a:rPr>
              <a:t>4.</a:t>
            </a:r>
            <a:r>
              <a:rPr lang="en-US" sz="5600" b="1" dirty="0">
                <a:effectLst/>
              </a:rPr>
              <a:t> Responsive Web Design Techniques</a:t>
            </a:r>
            <a:r>
              <a:rPr lang="en-US" sz="5600" dirty="0">
                <a:effectLst/>
              </a:rPr>
              <a:t>, Waseem I. Bader, Abdelaziz I. </a:t>
            </a:r>
            <a:r>
              <a:rPr lang="en-US" sz="5600" dirty="0" err="1">
                <a:effectLst/>
              </a:rPr>
              <a:t>Hammouri</a:t>
            </a:r>
            <a:r>
              <a:rPr lang="en-US" sz="5600" dirty="0">
                <a:effectLst/>
              </a:rPr>
              <a:t>, </a:t>
            </a:r>
            <a:r>
              <a:rPr lang="en-US" sz="5600" dirty="0" err="1">
                <a:effectLst/>
              </a:rPr>
              <a:t>nternational</a:t>
            </a:r>
            <a:r>
              <a:rPr lang="en-US" sz="5600" dirty="0">
                <a:effectLst/>
              </a:rPr>
              <a:t> Journal of Computer Applications (0975 – 8887) Volume 150 – No.2, September 2016</a:t>
            </a:r>
            <a:endParaRPr lang="en-IN" sz="5600" dirty="0">
              <a:effectLst/>
            </a:endParaRPr>
          </a:p>
          <a:p>
            <a:pPr marL="457200" algn="just">
              <a:lnSpc>
                <a:spcPct val="150000"/>
              </a:lnSpc>
              <a:buNone/>
            </a:pPr>
            <a:r>
              <a:rPr lang="en-US" sz="5600" dirty="0">
                <a:effectLst/>
              </a:rPr>
              <a:t>5. </a:t>
            </a:r>
            <a:r>
              <a:rPr lang="en-US" sz="5600" b="1" dirty="0">
                <a:effectLst/>
              </a:rPr>
              <a:t>"Performance Optimization in Web Applications"</a:t>
            </a:r>
            <a:r>
              <a:rPr lang="en-US" sz="5600" dirty="0">
                <a:effectLst/>
              </a:rPr>
              <a:t> by Prathyusha </a:t>
            </a:r>
            <a:r>
              <a:rPr lang="en-US" sz="5600" dirty="0" err="1">
                <a:effectLst/>
              </a:rPr>
              <a:t>Kosuru</a:t>
            </a:r>
            <a:r>
              <a:rPr lang="en-US" sz="5600" dirty="0">
                <a:effectLst/>
              </a:rPr>
              <a:t>, published in the </a:t>
            </a:r>
            <a:r>
              <a:rPr lang="en-US" sz="5600" i="1" dirty="0">
                <a:effectLst/>
              </a:rPr>
              <a:t>European Journal of Advances in Engineering and Technology</a:t>
            </a:r>
            <a:r>
              <a:rPr lang="en-US" sz="5600" dirty="0">
                <a:effectLst/>
              </a:rPr>
              <a:t> in 2019</a:t>
            </a:r>
            <a:endParaRPr lang="en-IN" sz="5600" dirty="0">
              <a:effectLst/>
            </a:endParaRPr>
          </a:p>
          <a:p>
            <a:pPr marL="457200" algn="just">
              <a:lnSpc>
                <a:spcPct val="150000"/>
              </a:lnSpc>
              <a:buNone/>
            </a:pPr>
            <a:r>
              <a:rPr lang="en-US" sz="5600" dirty="0">
                <a:effectLst/>
              </a:rPr>
              <a:t>6. “</a:t>
            </a:r>
            <a:r>
              <a:rPr lang="en-US" sz="5600" b="1" dirty="0">
                <a:effectLst/>
              </a:rPr>
              <a:t>Exploring the Role of Progressive Web Applications in Modern Web Development</a:t>
            </a:r>
            <a:r>
              <a:rPr lang="en-US" sz="5600" dirty="0">
                <a:effectLst/>
              </a:rPr>
              <a:t>” by Viskhan Magomadov, published in the </a:t>
            </a:r>
            <a:r>
              <a:rPr lang="en-US" sz="5600" i="1" dirty="0">
                <a:effectLst/>
              </a:rPr>
              <a:t>Journal of Physics: Conference Series</a:t>
            </a:r>
            <a:r>
              <a:rPr lang="en-US" sz="5600" dirty="0">
                <a:effectLst/>
              </a:rPr>
              <a:t> (2020)</a:t>
            </a:r>
            <a:endParaRPr lang="en-GB" sz="5600" dirty="0">
              <a:solidFill>
                <a:srgbClr val="111111"/>
              </a:solidFill>
              <a:cs typeface="Times New Roman" panose="02020603050405020304" pitchFamily="18" charset="0"/>
            </a:endParaRPr>
          </a:p>
          <a:p>
            <a:pPr marL="457200" algn="just">
              <a:lnSpc>
                <a:spcPct val="150000"/>
              </a:lnSpc>
              <a:buNone/>
            </a:pPr>
            <a:r>
              <a:rPr lang="en-US" sz="5600" dirty="0">
                <a:effectLst/>
              </a:rPr>
              <a:t>7. Ara, J., Sik-Lanyi, C. &amp; Kelemen, A</a:t>
            </a:r>
            <a:r>
              <a:rPr lang="en-US" sz="5600" b="1" dirty="0">
                <a:effectLst/>
              </a:rPr>
              <a:t>. Accessibility engineering in web evaluation process: a systematic literature review</a:t>
            </a:r>
            <a:r>
              <a:rPr lang="en-US" sz="5600" dirty="0">
                <a:effectLst/>
              </a:rPr>
              <a:t>. </a:t>
            </a:r>
            <a:r>
              <a:rPr lang="en-US" sz="5600" i="1" dirty="0">
                <a:effectLst/>
              </a:rPr>
              <a:t>Univ Access Inf Soc</a:t>
            </a:r>
            <a:r>
              <a:rPr lang="en-US" sz="5600" dirty="0">
                <a:effectLst/>
              </a:rPr>
              <a:t> </a:t>
            </a:r>
            <a:r>
              <a:rPr lang="en-US" sz="5600" b="1" dirty="0">
                <a:effectLst/>
              </a:rPr>
              <a:t>23</a:t>
            </a:r>
            <a:r>
              <a:rPr lang="en-US" sz="5600" dirty="0">
                <a:effectLst/>
              </a:rPr>
              <a:t>, 653–686 (2024).</a:t>
            </a:r>
            <a:endParaRPr lang="en-IN" sz="5600" dirty="0">
              <a:effectLst/>
            </a:endParaRPr>
          </a:p>
          <a:p>
            <a:endParaRPr lang="en-GB" sz="1600" dirty="0">
              <a:solidFill>
                <a:srgbClr val="111111"/>
              </a:solidFill>
              <a:cs typeface="Times New Roman" panose="02020603050405020304" pitchFamily="18" charset="0"/>
            </a:endParaRPr>
          </a:p>
          <a:p>
            <a:endParaRPr lang="en-GB" dirty="0">
              <a:solidFill>
                <a:srgbClr val="111111"/>
              </a:solidFill>
              <a:cs typeface="Roboto"/>
            </a:endParaRPr>
          </a:p>
          <a:p>
            <a:endParaRPr lang="en-GB" dirty="0">
              <a:solidFill>
                <a:srgbClr val="000000"/>
              </a:solidFill>
              <a:cs typeface="Roboto"/>
            </a:endParaRPr>
          </a:p>
        </p:txBody>
      </p:sp>
    </p:spTree>
    <p:extLst>
      <p:ext uri="{BB962C8B-B14F-4D97-AF65-F5344CB8AC3E}">
        <p14:creationId xmlns:p14="http://schemas.microsoft.com/office/powerpoint/2010/main" val="3613863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ED0D8-D2C5-2A83-10C0-1920A37477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707BFD-E536-9934-E907-4F297FC8F6D2}"/>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8E4791B8-891F-C5D0-F5FD-E53F52438C02}"/>
              </a:ext>
            </a:extLst>
          </p:cNvPr>
          <p:cNvSpPr>
            <a:spLocks noGrp="1"/>
          </p:cNvSpPr>
          <p:nvPr>
            <p:ph idx="1"/>
          </p:nvPr>
        </p:nvSpPr>
        <p:spPr/>
        <p:txBody>
          <a:bodyPr vert="horz" lIns="91440" tIns="45720" rIns="91440" bIns="45720" rtlCol="0" anchor="t">
            <a:normAutofit/>
          </a:bodyPr>
          <a:lstStyle/>
          <a:p>
            <a:pPr marL="457200" algn="just">
              <a:lnSpc>
                <a:spcPct val="150000"/>
              </a:lnSpc>
              <a:buNone/>
            </a:pPr>
            <a:r>
              <a:rPr lang="en-US" sz="2100" dirty="0">
                <a:effectLst/>
              </a:rPr>
              <a:t>8. "</a:t>
            </a:r>
            <a:r>
              <a:rPr lang="en-US" sz="2100" b="1" dirty="0">
                <a:effectLst/>
              </a:rPr>
              <a:t>Artificial Intelligence in Web Development: Enhancing Automation, Personalization, and Decision-Making</a:t>
            </a:r>
            <a:r>
              <a:rPr lang="en-US" sz="2100" dirty="0">
                <a:effectLst/>
              </a:rPr>
              <a:t>" by Nitesh Upadhyaya, published in the </a:t>
            </a:r>
            <a:r>
              <a:rPr lang="en-US" sz="2100" i="1" dirty="0">
                <a:effectLst/>
              </a:rPr>
              <a:t>International Journal of Advanced Research in Science, Communication and Technology</a:t>
            </a:r>
            <a:r>
              <a:rPr lang="en-US" sz="2100" dirty="0">
                <a:effectLst/>
              </a:rPr>
              <a:t> in August 2024.</a:t>
            </a:r>
            <a:endParaRPr lang="en-IN" sz="2100" dirty="0">
              <a:effectLst/>
            </a:endParaRPr>
          </a:p>
          <a:p>
            <a:pPr marL="457200" algn="just">
              <a:lnSpc>
                <a:spcPct val="150000"/>
              </a:lnSpc>
              <a:buNone/>
            </a:pPr>
            <a:r>
              <a:rPr lang="en-US" sz="2100" dirty="0">
                <a:effectLst/>
              </a:rPr>
              <a:t>9. "</a:t>
            </a:r>
            <a:r>
              <a:rPr lang="en-US" sz="2100" b="1" dirty="0">
                <a:effectLst/>
              </a:rPr>
              <a:t>Microservices Architecture: Accelerating Feature Development And Scalability Through Monolith Decomposition</a:t>
            </a:r>
            <a:r>
              <a:rPr lang="en-US" sz="2100" dirty="0">
                <a:effectLst/>
              </a:rPr>
              <a:t>" by </a:t>
            </a:r>
            <a:r>
              <a:rPr lang="en-US" sz="2100" dirty="0" err="1">
                <a:effectLst/>
              </a:rPr>
              <a:t>Kuciuk</a:t>
            </a:r>
            <a:r>
              <a:rPr lang="en-US" sz="2100" dirty="0">
                <a:effectLst/>
              </a:rPr>
              <a:t> Artiom</a:t>
            </a:r>
            <a:endParaRPr lang="en-IN" sz="2100" dirty="0">
              <a:effectLst/>
            </a:endParaRPr>
          </a:p>
          <a:p>
            <a:pPr marL="457200" algn="just">
              <a:lnSpc>
                <a:spcPct val="150000"/>
              </a:lnSpc>
              <a:buNone/>
            </a:pPr>
            <a:r>
              <a:rPr lang="en-US" sz="2100" dirty="0">
                <a:effectLst/>
              </a:rPr>
              <a:t>10. </a:t>
            </a:r>
            <a:r>
              <a:rPr lang="en-US" sz="2100" dirty="0" err="1">
                <a:effectLst/>
              </a:rPr>
              <a:t>Vayadande</a:t>
            </a:r>
            <a:r>
              <a:rPr lang="en-US" sz="2100" dirty="0">
                <a:effectLst/>
              </a:rPr>
              <a:t>, Kuldeep. (2024). </a:t>
            </a:r>
            <a:r>
              <a:rPr lang="en-US" sz="2100" b="1" dirty="0">
                <a:effectLst/>
              </a:rPr>
              <a:t>Development of Latest Technologies in Web Development: A Survey of Methods and Trends</a:t>
            </a:r>
            <a:r>
              <a:rPr lang="en-US" sz="2100" dirty="0">
                <a:effectLst/>
              </a:rPr>
              <a:t>.</a:t>
            </a:r>
            <a:endParaRPr lang="en-IN" sz="2100" dirty="0">
              <a:effectLst/>
            </a:endParaRPr>
          </a:p>
          <a:p>
            <a:endParaRPr lang="en-GB" sz="1600" dirty="0">
              <a:solidFill>
                <a:srgbClr val="111111"/>
              </a:solidFill>
              <a:latin typeface="Times New Roman" panose="02020603050405020304" pitchFamily="18" charset="0"/>
              <a:cs typeface="Times New Roman" panose="02020603050405020304" pitchFamily="18" charset="0"/>
            </a:endParaRPr>
          </a:p>
          <a:p>
            <a:endParaRPr lang="en-GB" dirty="0">
              <a:solidFill>
                <a:srgbClr val="111111"/>
              </a:solidFill>
              <a:cs typeface="Roboto"/>
            </a:endParaRPr>
          </a:p>
          <a:p>
            <a:endParaRPr lang="en-GB" dirty="0">
              <a:solidFill>
                <a:srgbClr val="000000"/>
              </a:solidFill>
              <a:cs typeface="Roboto"/>
            </a:endParaRPr>
          </a:p>
        </p:txBody>
      </p:sp>
    </p:spTree>
    <p:extLst>
      <p:ext uri="{BB962C8B-B14F-4D97-AF65-F5344CB8AC3E}">
        <p14:creationId xmlns:p14="http://schemas.microsoft.com/office/powerpoint/2010/main" val="2855295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8611F-797A-316C-0208-6850CC878907}"/>
              </a:ext>
            </a:extLst>
          </p:cNvPr>
          <p:cNvSpPr>
            <a:spLocks noGrp="1"/>
          </p:cNvSpPr>
          <p:nvPr>
            <p:ph type="title"/>
          </p:nvPr>
        </p:nvSpPr>
        <p:spPr/>
        <p:txBody>
          <a:bodyPr/>
          <a:lstStyle/>
          <a:p>
            <a:r>
              <a:rPr lang="en-US" sz="2800" b="1" dirty="0" err="1">
                <a:latin typeface="Times New Roman" panose="02020603050405020304" pitchFamily="18" charset="0"/>
                <a:cs typeface="Times New Roman" panose="02020603050405020304" pitchFamily="18" charset="0"/>
              </a:rPr>
              <a:t>Github</a:t>
            </a:r>
            <a:r>
              <a:rPr lang="en-US" sz="2800" b="1" dirty="0">
                <a:latin typeface="Times New Roman" panose="02020603050405020304" pitchFamily="18" charset="0"/>
                <a:cs typeface="Times New Roman" panose="02020603050405020304" pitchFamily="18" charset="0"/>
              </a:rPr>
              <a:t> Link</a:t>
            </a:r>
            <a:endParaRPr lang="en-IN" dirty="0"/>
          </a:p>
        </p:txBody>
      </p:sp>
      <p:sp>
        <p:nvSpPr>
          <p:cNvPr id="3" name="Content Placeholder 2">
            <a:extLst>
              <a:ext uri="{FF2B5EF4-FFF2-40B4-BE49-F238E27FC236}">
                <a16:creationId xmlns:a16="http://schemas.microsoft.com/office/drawing/2014/main" id="{68136D32-5346-742E-88C3-E2EC48C0DB09}"/>
              </a:ext>
            </a:extLst>
          </p:cNvPr>
          <p:cNvSpPr>
            <a:spLocks noGrp="1"/>
          </p:cNvSpPr>
          <p:nvPr>
            <p:ph idx="1"/>
          </p:nvPr>
        </p:nvSpPr>
        <p:spPr/>
        <p:txBody>
          <a:bodyPr/>
          <a:lstStyle/>
          <a:p>
            <a:r>
              <a:rPr lang="en-US" dirty="0">
                <a:hlinkClick r:id="rId2"/>
              </a:rPr>
              <a:t>https://github.com/Rishi100304/Internship</a:t>
            </a:r>
            <a:r>
              <a:rPr lang="en-US" dirty="0"/>
              <a:t> </a:t>
            </a:r>
          </a:p>
          <a:p>
            <a:endParaRPr lang="en-IN" dirty="0"/>
          </a:p>
        </p:txBody>
      </p:sp>
    </p:spTree>
    <p:extLst>
      <p:ext uri="{BB962C8B-B14F-4D97-AF65-F5344CB8AC3E}">
        <p14:creationId xmlns:p14="http://schemas.microsoft.com/office/powerpoint/2010/main" val="4215167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179" y="274640"/>
            <a:ext cx="10668000" cy="487362"/>
          </a:xfrm>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D9314-70E2-B53B-9D57-0DDF177B0047}"/>
              </a:ext>
            </a:extLst>
          </p:cNvPr>
          <p:cNvSpPr>
            <a:spLocks noGrp="1"/>
          </p:cNvSpPr>
          <p:nvPr>
            <p:ph type="title"/>
          </p:nvPr>
        </p:nvSpPr>
        <p:spPr/>
        <p:txBody>
          <a:bodyPr/>
          <a:lstStyle/>
          <a:p>
            <a:r>
              <a:rPr lang="en-US" sz="2800" b="1" dirty="0">
                <a:cs typeface="Times New Roman" panose="02020603050405020304" pitchFamily="18" charset="0"/>
              </a:rPr>
              <a:t>About Company or Organization</a:t>
            </a:r>
            <a:endParaRPr lang="en-IN" dirty="0"/>
          </a:p>
        </p:txBody>
      </p:sp>
      <p:sp>
        <p:nvSpPr>
          <p:cNvPr id="3" name="Content Placeholder 2">
            <a:extLst>
              <a:ext uri="{FF2B5EF4-FFF2-40B4-BE49-F238E27FC236}">
                <a16:creationId xmlns:a16="http://schemas.microsoft.com/office/drawing/2014/main" id="{3A3C5037-332E-CDA8-6FB6-05956D6CE368}"/>
              </a:ext>
            </a:extLst>
          </p:cNvPr>
          <p:cNvSpPr>
            <a:spLocks noGrp="1"/>
          </p:cNvSpPr>
          <p:nvPr>
            <p:ph idx="1"/>
          </p:nvPr>
        </p:nvSpPr>
        <p:spPr/>
        <p:txBody>
          <a:bodyPr>
            <a:normAutofit fontScale="85000" lnSpcReduction="10000"/>
          </a:body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endParaRPr lang="en-US" sz="2400" b="1" dirty="0">
              <a:solidFill>
                <a:prstClr val="black"/>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black"/>
                </a:solidFill>
                <a:effectLst/>
                <a:uLnTx/>
                <a:uFillTx/>
                <a:cs typeface="Times New Roman" panose="02020603050405020304" pitchFamily="18" charset="0"/>
              </a:rPr>
              <a:t>UptoSkills, with a stellar 4.8 ⭐ Google rating from 3.7k reviews, is a leading tech-enabled platform connecting 100k Colleges, 100Mn candidates and 1.5Mn corporates.</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cs typeface="Times New Roman" panose="02020603050405020304" pitchFamily="18" charset="0"/>
              </a:rPr>
              <a:t>For Candidates:</a:t>
            </a: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black"/>
                </a:solidFill>
                <a:effectLst/>
                <a:uLnTx/>
                <a:uFillTx/>
                <a:cs typeface="Times New Roman" panose="02020603050405020304" pitchFamily="18" charset="0"/>
              </a:rPr>
              <a:t>We empower candidates by providing access to internships, job opportunities, an AI-driven job matching system, and comprehensive employability assessments. Our national-level hackathons and competitions are designed to enhance skills and competitiveness, ensuring candidates are well-prepared for the job market.</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cs typeface="Times New Roman" panose="02020603050405020304" pitchFamily="18" charset="0"/>
              </a:rPr>
              <a:t>For Colleges:</a:t>
            </a:r>
          </a:p>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black"/>
                </a:solidFill>
                <a:effectLst/>
                <a:uLnTx/>
                <a:uFillTx/>
                <a:cs typeface="Times New Roman" panose="02020603050405020304" pitchFamily="18" charset="0"/>
              </a:rPr>
              <a:t>UptoSkills supports faculties by offering access to national-level faculty development programs, AI-driven proctoring software, and comprehensive employability assessments. We also establish MOUs with colleges to enhance their branding and visibility across the nation.</a:t>
            </a:r>
          </a:p>
          <a:p>
            <a:pPr marL="0" indent="0">
              <a:buNone/>
            </a:pPr>
            <a:endParaRPr lang="en-US" dirty="0">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5CAEDDFE-0B45-7815-79A6-8BBBA20428C6}"/>
              </a:ext>
            </a:extLst>
          </p:cNvPr>
          <p:cNvPicPr>
            <a:picLocks noChangeAspect="1"/>
          </p:cNvPicPr>
          <p:nvPr/>
        </p:nvPicPr>
        <p:blipFill>
          <a:blip r:embed="rId2"/>
          <a:stretch>
            <a:fillRect/>
          </a:stretch>
        </p:blipFill>
        <p:spPr>
          <a:xfrm>
            <a:off x="4368788" y="1002297"/>
            <a:ext cx="2651990" cy="682811"/>
          </a:xfrm>
          <a:prstGeom prst="rect">
            <a:avLst/>
          </a:prstGeom>
        </p:spPr>
      </p:pic>
    </p:spTree>
    <p:extLst>
      <p:ext uri="{BB962C8B-B14F-4D97-AF65-F5344CB8AC3E}">
        <p14:creationId xmlns:p14="http://schemas.microsoft.com/office/powerpoint/2010/main" val="2052066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40A18-13D4-14D4-BDF7-F487D8EAA069}"/>
              </a:ext>
            </a:extLst>
          </p:cNvPr>
          <p:cNvSpPr>
            <a:spLocks noGrp="1"/>
          </p:cNvSpPr>
          <p:nvPr>
            <p:ph type="title"/>
          </p:nvPr>
        </p:nvSpPr>
        <p:spPr>
          <a:xfrm>
            <a:off x="812799" y="274638"/>
            <a:ext cx="11379201" cy="487362"/>
          </a:xfrm>
        </p:spPr>
        <p:txBody>
          <a:bodyPr/>
          <a:lstStyle/>
          <a:p>
            <a:r>
              <a:rPr lang="en-IN" sz="2800" b="1" dirty="0">
                <a:cs typeface="Times New Roman" panose="02020603050405020304" pitchFamily="18" charset="0"/>
              </a:rPr>
              <a:t>Working domain or the technology – Web Development</a:t>
            </a:r>
            <a:endParaRPr lang="en-IN" dirty="0"/>
          </a:p>
        </p:txBody>
      </p:sp>
      <p:sp>
        <p:nvSpPr>
          <p:cNvPr id="3" name="Content Placeholder 2">
            <a:extLst>
              <a:ext uri="{FF2B5EF4-FFF2-40B4-BE49-F238E27FC236}">
                <a16:creationId xmlns:a16="http://schemas.microsoft.com/office/drawing/2014/main" id="{75F395B2-03AB-A830-33AC-1CD4B4C88BC2}"/>
              </a:ext>
            </a:extLst>
          </p:cNvPr>
          <p:cNvSpPr>
            <a:spLocks noGrp="1"/>
          </p:cNvSpPr>
          <p:nvPr>
            <p:ph idx="1"/>
          </p:nvPr>
        </p:nvSpPr>
        <p:spPr/>
        <p:txBody>
          <a:bodyPr/>
          <a:lstStyle/>
          <a:p>
            <a:pPr marL="0" indent="0">
              <a:buNone/>
            </a:pPr>
            <a:r>
              <a:rPr lang="en-IN" sz="2400" dirty="0">
                <a:cs typeface="Times New Roman" panose="02020603050405020304" pitchFamily="18" charset="0"/>
              </a:rPr>
              <a:t>Web development refers to the process of building and maintaining websites. It involves both front-end (user interface) and back-end (server-side) development.</a:t>
            </a:r>
          </a:p>
          <a:p>
            <a:pPr marL="0" indent="0">
              <a:buNone/>
            </a:pPr>
            <a:r>
              <a:rPr lang="en-IN" sz="2400" b="1" dirty="0">
                <a:cs typeface="Times New Roman" panose="02020603050405020304" pitchFamily="18" charset="0"/>
              </a:rPr>
              <a:t>Key Technologies:</a:t>
            </a:r>
          </a:p>
          <a:p>
            <a:r>
              <a:rPr lang="en-IN" sz="2400" dirty="0">
                <a:cs typeface="Times New Roman" panose="02020603050405020304" pitchFamily="18" charset="0"/>
              </a:rPr>
              <a:t>HTML – Structure of web pages</a:t>
            </a:r>
          </a:p>
          <a:p>
            <a:r>
              <a:rPr lang="en-IN" sz="2400" dirty="0">
                <a:cs typeface="Times New Roman" panose="02020603050405020304" pitchFamily="18" charset="0"/>
              </a:rPr>
              <a:t>CSS – Styling and layout</a:t>
            </a:r>
          </a:p>
          <a:p>
            <a:r>
              <a:rPr lang="en-IN" sz="2400" dirty="0">
                <a:cs typeface="Times New Roman" panose="02020603050405020304" pitchFamily="18" charset="0"/>
              </a:rPr>
              <a:t>JavaScript – Interactive elements</a:t>
            </a:r>
          </a:p>
          <a:p>
            <a:r>
              <a:rPr lang="en-IN" sz="2400" dirty="0">
                <a:cs typeface="Times New Roman" panose="02020603050405020304" pitchFamily="18" charset="0"/>
              </a:rPr>
              <a:t>Back-end Languages – Python, PHP, Node.js</a:t>
            </a:r>
          </a:p>
          <a:p>
            <a:r>
              <a:rPr lang="en-IN" sz="2400" dirty="0">
                <a:cs typeface="Times New Roman" panose="02020603050405020304" pitchFamily="18" charset="0"/>
              </a:rPr>
              <a:t>Databases – MySQL, MongoDB</a:t>
            </a:r>
          </a:p>
          <a:p>
            <a:endParaRPr lang="en-IN" dirty="0"/>
          </a:p>
        </p:txBody>
      </p:sp>
    </p:spTree>
    <p:extLst>
      <p:ext uri="{BB962C8B-B14F-4D97-AF65-F5344CB8AC3E}">
        <p14:creationId xmlns:p14="http://schemas.microsoft.com/office/powerpoint/2010/main" val="3383986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FA352-F653-C8D0-DA62-F9B0BADD947F}"/>
              </a:ext>
            </a:extLst>
          </p:cNvPr>
          <p:cNvSpPr>
            <a:spLocks noGrp="1"/>
          </p:cNvSpPr>
          <p:nvPr>
            <p:ph type="title"/>
          </p:nvPr>
        </p:nvSpPr>
        <p:spPr/>
        <p:txBody>
          <a:bodyPr/>
          <a:lstStyle/>
          <a:p>
            <a:r>
              <a:rPr lang="en-IN" sz="2800" b="1" dirty="0">
                <a:cs typeface="Times New Roman" panose="02020603050405020304" pitchFamily="18" charset="0"/>
              </a:rPr>
              <a:t>About your team and reporting Manager</a:t>
            </a:r>
            <a:endParaRPr lang="en-IN" dirty="0"/>
          </a:p>
        </p:txBody>
      </p:sp>
      <p:sp>
        <p:nvSpPr>
          <p:cNvPr id="3" name="Content Placeholder 2">
            <a:extLst>
              <a:ext uri="{FF2B5EF4-FFF2-40B4-BE49-F238E27FC236}">
                <a16:creationId xmlns:a16="http://schemas.microsoft.com/office/drawing/2014/main" id="{D69CC9DD-E98F-0FCB-7D02-4222AD97352C}"/>
              </a:ext>
            </a:extLst>
          </p:cNvPr>
          <p:cNvSpPr>
            <a:spLocks noGrp="1"/>
          </p:cNvSpPr>
          <p:nvPr>
            <p:ph idx="1"/>
          </p:nvPr>
        </p:nvSpPr>
        <p:spPr/>
        <p:txBody>
          <a:bodyPr/>
          <a:lstStyle/>
          <a:p>
            <a:r>
              <a:rPr lang="en-US" dirty="0">
                <a:cs typeface="Times New Roman" panose="02020603050405020304" pitchFamily="18" charset="0"/>
              </a:rPr>
              <a:t>My reporting manager is Mr. Shivam Agarwal who is a trainer in UptoSkills.</a:t>
            </a:r>
          </a:p>
          <a:p>
            <a:r>
              <a:rPr lang="en-US" dirty="0">
                <a:cs typeface="Times New Roman" panose="02020603050405020304" pitchFamily="18" charset="0"/>
              </a:rPr>
              <a:t>Single team that consists of 20-25 members led by a Team Lead.</a:t>
            </a:r>
          </a:p>
          <a:p>
            <a:r>
              <a:rPr lang="en-US" dirty="0">
                <a:cs typeface="Times New Roman" panose="02020603050405020304" pitchFamily="18" charset="0"/>
              </a:rPr>
              <a:t>The team has 2 sub-teams that deal with frontend and backend.</a:t>
            </a:r>
          </a:p>
          <a:p>
            <a:r>
              <a:rPr lang="en-US" dirty="0">
                <a:cs typeface="Times New Roman" panose="02020603050405020304" pitchFamily="18" charset="0"/>
              </a:rPr>
              <a:t>I belong to the backend sub-team.</a:t>
            </a:r>
          </a:p>
          <a:p>
            <a:r>
              <a:rPr lang="en-US" dirty="0">
                <a:cs typeface="Times New Roman" panose="02020603050405020304" pitchFamily="18" charset="0"/>
              </a:rPr>
              <a:t>The HRMS generates an offer letter automatically. The backend part of that process is handled by my team.</a:t>
            </a:r>
          </a:p>
          <a:p>
            <a:endParaRPr lang="en-IN" dirty="0"/>
          </a:p>
        </p:txBody>
      </p:sp>
    </p:spTree>
    <p:extLst>
      <p:ext uri="{BB962C8B-B14F-4D97-AF65-F5344CB8AC3E}">
        <p14:creationId xmlns:p14="http://schemas.microsoft.com/office/powerpoint/2010/main" val="3978143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7E145-8C44-759E-3BDC-AB1FCD43CD3A}"/>
              </a:ext>
            </a:extLst>
          </p:cNvPr>
          <p:cNvSpPr>
            <a:spLocks noGrp="1"/>
          </p:cNvSpPr>
          <p:nvPr>
            <p:ph type="title"/>
          </p:nvPr>
        </p:nvSpPr>
        <p:spPr/>
        <p:txBody>
          <a:bodyPr/>
          <a:lstStyle/>
          <a:p>
            <a:r>
              <a:rPr lang="en-US" dirty="0"/>
              <a:t>Internship Certificate</a:t>
            </a:r>
            <a:endParaRPr lang="en-IN" dirty="0"/>
          </a:p>
        </p:txBody>
      </p:sp>
      <p:pic>
        <p:nvPicPr>
          <p:cNvPr id="5" name="Content Placeholder 4">
            <a:extLst>
              <a:ext uri="{FF2B5EF4-FFF2-40B4-BE49-F238E27FC236}">
                <a16:creationId xmlns:a16="http://schemas.microsoft.com/office/drawing/2014/main" id="{D08DC970-4138-417E-7915-177CCBC09BC2}"/>
              </a:ext>
            </a:extLst>
          </p:cNvPr>
          <p:cNvPicPr>
            <a:picLocks noGrp="1" noChangeAspect="1"/>
          </p:cNvPicPr>
          <p:nvPr>
            <p:ph idx="1"/>
          </p:nvPr>
        </p:nvPicPr>
        <p:blipFill>
          <a:blip r:embed="rId2"/>
          <a:stretch>
            <a:fillRect/>
          </a:stretch>
        </p:blipFill>
        <p:spPr>
          <a:xfrm>
            <a:off x="2671763" y="1143036"/>
            <a:ext cx="6950075" cy="4952927"/>
          </a:xfrm>
        </p:spPr>
      </p:pic>
    </p:spTree>
    <p:extLst>
      <p:ext uri="{BB962C8B-B14F-4D97-AF65-F5344CB8AC3E}">
        <p14:creationId xmlns:p14="http://schemas.microsoft.com/office/powerpoint/2010/main" val="45452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5" name="Content Placeholder 4">
            <a:extLst>
              <a:ext uri="{FF2B5EF4-FFF2-40B4-BE49-F238E27FC236}">
                <a16:creationId xmlns:a16="http://schemas.microsoft.com/office/drawing/2014/main" id="{F705328C-BE94-6953-6E76-36787FCAC209}"/>
              </a:ext>
            </a:extLst>
          </p:cNvPr>
          <p:cNvSpPr>
            <a:spLocks noGrp="1"/>
          </p:cNvSpPr>
          <p:nvPr>
            <p:ph idx="1"/>
          </p:nvPr>
        </p:nvSpPr>
        <p:spPr/>
        <p:txBody>
          <a:bodyPr vert="horz" lIns="91440" tIns="45720" rIns="91440" bIns="45720" rtlCol="0" anchor="t">
            <a:normAutofit/>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cs typeface="Times New Roman" panose="02020603050405020304" pitchFamily="18" charset="0"/>
              </a:rPr>
              <a:t>This internship provided hands-on experience in </a:t>
            </a:r>
            <a:r>
              <a:rPr kumimoji="0" lang="en-US" sz="2400" b="1" i="0" u="none" strike="noStrike" kern="1200" cap="none" spc="0" normalizeH="0" baseline="0" noProof="0" dirty="0">
                <a:ln>
                  <a:noFill/>
                </a:ln>
                <a:solidFill>
                  <a:prstClr val="black"/>
                </a:solidFill>
                <a:effectLst/>
                <a:uLnTx/>
                <a:uFillTx/>
                <a:cs typeface="Times New Roman" panose="02020603050405020304" pitchFamily="18" charset="0"/>
              </a:rPr>
              <a:t>full-stack web development</a:t>
            </a:r>
            <a:r>
              <a:rPr kumimoji="0" lang="en-US" sz="2400" b="0" i="0" u="none" strike="noStrike" kern="1200" cap="none" spc="0" normalizeH="0" baseline="0" noProof="0" dirty="0">
                <a:ln>
                  <a:noFill/>
                </a:ln>
                <a:solidFill>
                  <a:prstClr val="black"/>
                </a:solidFill>
                <a:effectLst/>
                <a:uLnTx/>
                <a:uFillTx/>
                <a:cs typeface="Times New Roman" panose="02020603050405020304" pitchFamily="18" charset="0"/>
              </a:rPr>
              <a:t>, focusing on both </a:t>
            </a:r>
            <a:r>
              <a:rPr kumimoji="0" lang="en-US" sz="2400" b="1" i="0" u="none" strike="noStrike" kern="1200" cap="none" spc="0" normalizeH="0" baseline="0" noProof="0" dirty="0">
                <a:ln>
                  <a:noFill/>
                </a:ln>
                <a:solidFill>
                  <a:prstClr val="black"/>
                </a:solidFill>
                <a:effectLst/>
                <a:uLnTx/>
                <a:uFillTx/>
                <a:cs typeface="Times New Roman" panose="02020603050405020304" pitchFamily="18" charset="0"/>
              </a:rPr>
              <a:t>frontend replication</a:t>
            </a:r>
            <a:r>
              <a:rPr kumimoji="0" lang="en-US" sz="2400" b="0" i="0" u="none" strike="noStrike" kern="1200" cap="none" spc="0" normalizeH="0" baseline="0" noProof="0" dirty="0">
                <a:ln>
                  <a:noFill/>
                </a:ln>
                <a:solidFill>
                  <a:prstClr val="black"/>
                </a:solidFill>
                <a:effectLst/>
                <a:uLnTx/>
                <a:uFillTx/>
                <a:cs typeface="Times New Roman" panose="02020603050405020304" pitchFamily="18" charset="0"/>
              </a:rPr>
              <a:t> and </a:t>
            </a:r>
            <a:r>
              <a:rPr kumimoji="0" lang="en-US" sz="2400" b="1" i="0" u="none" strike="noStrike" kern="1200" cap="none" spc="0" normalizeH="0" baseline="0" noProof="0" dirty="0">
                <a:ln>
                  <a:noFill/>
                </a:ln>
                <a:solidFill>
                  <a:prstClr val="black"/>
                </a:solidFill>
                <a:effectLst/>
                <a:uLnTx/>
                <a:uFillTx/>
                <a:cs typeface="Times New Roman" panose="02020603050405020304" pitchFamily="18" charset="0"/>
              </a:rPr>
              <a:t>backend implementation</a:t>
            </a:r>
            <a:r>
              <a:rPr kumimoji="0" lang="en-US" sz="2400" b="0" i="0" u="none" strike="noStrike" kern="1200" cap="none" spc="0" normalizeH="0" baseline="0" noProof="0" dirty="0">
                <a:ln>
                  <a:noFill/>
                </a:ln>
                <a:solidFill>
                  <a:prstClr val="black"/>
                </a:solidFill>
                <a:effectLst/>
                <a:uLnTx/>
                <a:uFillTx/>
                <a:cs typeface="Times New Roman" panose="02020603050405020304" pitchFamily="18" charset="0"/>
              </a:rPr>
              <a:t>.</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cs typeface="Times New Roman" panose="02020603050405020304" pitchFamily="18" charset="0"/>
              </a:rPr>
              <a:t>It was conducted under the guidance of </a:t>
            </a:r>
            <a:r>
              <a:rPr kumimoji="0" lang="en-US" sz="2400" b="0" i="1" u="none" strike="noStrike" kern="1200" cap="none" spc="0" normalizeH="0" baseline="0" noProof="0" dirty="0" err="1">
                <a:ln>
                  <a:noFill/>
                </a:ln>
                <a:solidFill>
                  <a:prstClr val="black"/>
                </a:solidFill>
                <a:effectLst/>
                <a:uLnTx/>
                <a:uFillTx/>
                <a:cs typeface="Times New Roman" panose="02020603050405020304" pitchFamily="18" charset="0"/>
              </a:rPr>
              <a:t>Uptoskills</a:t>
            </a:r>
            <a:r>
              <a:rPr kumimoji="0" lang="en-US" sz="2400" b="0" i="0" u="none" strike="noStrike" kern="1200" cap="none" spc="0" normalizeH="0" baseline="0" noProof="0" dirty="0">
                <a:ln>
                  <a:noFill/>
                </a:ln>
                <a:solidFill>
                  <a:prstClr val="black"/>
                </a:solidFill>
                <a:effectLst/>
                <a:uLnTx/>
                <a:uFillTx/>
                <a:cs typeface="Times New Roman" panose="02020603050405020304" pitchFamily="18" charset="0"/>
              </a:rPr>
              <a:t>, a tech learning platform dedicated to bridging academic knowledge and industry demands.</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black"/>
                </a:solidFill>
                <a:effectLst/>
                <a:uLnTx/>
                <a:uFillTx/>
                <a:cs typeface="Times New Roman" panose="02020603050405020304" pitchFamily="18" charset="0"/>
              </a:rPr>
              <a:t>Technologies Used:</a:t>
            </a:r>
            <a:endParaRPr kumimoji="0" lang="en-US" sz="2400" b="0" i="0" u="none" strike="noStrike" kern="1200" cap="none" spc="0" normalizeH="0" baseline="0" noProof="0" dirty="0">
              <a:ln>
                <a:noFill/>
              </a:ln>
              <a:solidFill>
                <a:prstClr val="black"/>
              </a:solidFill>
              <a:effectLst/>
              <a:uLnTx/>
              <a:uFillTx/>
              <a:cs typeface="Times New Roman" panose="02020603050405020304" pitchFamily="18" charset="0"/>
            </a:endParaRP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cs typeface="Times New Roman" panose="02020603050405020304" pitchFamily="18" charset="0"/>
              </a:rPr>
              <a:t>Frontend:</a:t>
            </a:r>
            <a:r>
              <a:rPr kumimoji="0" lang="en-US" sz="2400" b="0" i="0" u="none" strike="noStrike" kern="1200" cap="none" spc="0" normalizeH="0" baseline="0" noProof="0" dirty="0">
                <a:ln>
                  <a:noFill/>
                </a:ln>
                <a:solidFill>
                  <a:prstClr val="black"/>
                </a:solidFill>
                <a:effectLst/>
                <a:uLnTx/>
                <a:uFillTx/>
                <a:cs typeface="Times New Roman" panose="02020603050405020304" pitchFamily="18" charset="0"/>
              </a:rPr>
              <a:t> HTML, CSS, JavaScript</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cs typeface="Times New Roman" panose="02020603050405020304" pitchFamily="18" charset="0"/>
              </a:rPr>
              <a:t>Backend:</a:t>
            </a:r>
            <a:r>
              <a:rPr kumimoji="0" lang="en-US" sz="2400" b="0" i="0" u="none" strike="noStrike" kern="1200" cap="none" spc="0" normalizeH="0" baseline="0" noProof="0" dirty="0">
                <a:ln>
                  <a:noFill/>
                </a:ln>
                <a:solidFill>
                  <a:prstClr val="black"/>
                </a:solidFill>
                <a:effectLst/>
                <a:uLnTx/>
                <a:uFillTx/>
                <a:cs typeface="Times New Roman" panose="02020603050405020304" pitchFamily="18" charset="0"/>
              </a:rPr>
              <a:t> Node.js, Express.js</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cs typeface="Times New Roman" panose="02020603050405020304" pitchFamily="18" charset="0"/>
              </a:rPr>
              <a:t>Templating:</a:t>
            </a:r>
            <a:r>
              <a:rPr kumimoji="0" lang="en-US" sz="2400" b="0" i="0" u="none" strike="noStrike" kern="1200" cap="none" spc="0" normalizeH="0" baseline="0" noProof="0" dirty="0">
                <a:ln>
                  <a:noFill/>
                </a:ln>
                <a:solidFill>
                  <a:prstClr val="black"/>
                </a:solidFill>
                <a:effectLst/>
                <a:uLnTx/>
                <a:uFillTx/>
                <a:cs typeface="Times New Roman" panose="02020603050405020304" pitchFamily="18" charset="0"/>
              </a:rPr>
              <a:t> EJS</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prstClr val="black"/>
                </a:solidFill>
                <a:effectLst/>
                <a:uLnTx/>
                <a:uFillTx/>
                <a:cs typeface="Times New Roman" panose="02020603050405020304" pitchFamily="18" charset="0"/>
              </a:rPr>
              <a:t>Tools:</a:t>
            </a:r>
            <a:r>
              <a:rPr kumimoji="0" lang="en-US" sz="2400" b="0" i="0" u="none" strike="noStrike" kern="1200" cap="none" spc="0" normalizeH="0" baseline="0" noProof="0" dirty="0">
                <a:ln>
                  <a:noFill/>
                </a:ln>
                <a:solidFill>
                  <a:prstClr val="black"/>
                </a:solidFill>
                <a:effectLst/>
                <a:uLnTx/>
                <a:uFillTx/>
                <a:cs typeface="Times New Roman" panose="02020603050405020304" pitchFamily="18" charset="0"/>
              </a:rPr>
              <a:t> </a:t>
            </a:r>
            <a:r>
              <a:rPr kumimoji="0" lang="en-US" sz="2400" b="0" i="0" u="none" strike="noStrike" kern="1200" cap="none" spc="0" normalizeH="0" baseline="0" noProof="0" dirty="0" err="1">
                <a:ln>
                  <a:noFill/>
                </a:ln>
                <a:solidFill>
                  <a:prstClr val="black"/>
                </a:solidFill>
                <a:effectLst/>
                <a:uLnTx/>
                <a:uFillTx/>
                <a:cs typeface="Times New Roman" panose="02020603050405020304" pitchFamily="18" charset="0"/>
              </a:rPr>
              <a:t>Nodemailer</a:t>
            </a:r>
            <a:r>
              <a:rPr kumimoji="0" lang="en-US" sz="2400" b="0" i="0" u="none" strike="noStrike" kern="1200" cap="none" spc="0" normalizeH="0" baseline="0" noProof="0" dirty="0">
                <a:ln>
                  <a:noFill/>
                </a:ln>
                <a:solidFill>
                  <a:prstClr val="black"/>
                </a:solidFill>
                <a:effectLst/>
                <a:uLnTx/>
                <a:uFillTx/>
                <a:cs typeface="Times New Roman" panose="02020603050405020304" pitchFamily="18" charset="0"/>
              </a:rPr>
              <a:t>, Git/GitHub</a:t>
            </a:r>
          </a:p>
        </p:txBody>
      </p:sp>
    </p:spTree>
    <p:extLst>
      <p:ext uri="{BB962C8B-B14F-4D97-AF65-F5344CB8AC3E}">
        <p14:creationId xmlns:p14="http://schemas.microsoft.com/office/powerpoint/2010/main" val="3633487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42379-C766-E37F-6866-0CCFFB1BE7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8B7B14-D472-246A-4823-C38820EA8B13}"/>
              </a:ext>
            </a:extLst>
          </p:cNvPr>
          <p:cNvSpPr>
            <a:spLocks noGrp="1"/>
          </p:cNvSpPr>
          <p:nvPr>
            <p:ph type="title"/>
          </p:nvPr>
        </p:nvSpPr>
        <p:spPr/>
        <p:txBody>
          <a:bodyPr/>
          <a:lstStyle/>
          <a:p>
            <a:r>
              <a:rPr lang="en-GB" dirty="0"/>
              <a:t>Introduction</a:t>
            </a:r>
          </a:p>
        </p:txBody>
      </p:sp>
      <p:sp>
        <p:nvSpPr>
          <p:cNvPr id="5" name="Content Placeholder 4">
            <a:extLst>
              <a:ext uri="{FF2B5EF4-FFF2-40B4-BE49-F238E27FC236}">
                <a16:creationId xmlns:a16="http://schemas.microsoft.com/office/drawing/2014/main" id="{8C0E0C2A-5229-3BB3-0281-7C47B2C6AF66}"/>
              </a:ext>
            </a:extLst>
          </p:cNvPr>
          <p:cNvSpPr>
            <a:spLocks noGrp="1"/>
          </p:cNvSpPr>
          <p:nvPr>
            <p:ph idx="1"/>
          </p:nvPr>
        </p:nvSpPr>
        <p:spPr/>
        <p:txBody>
          <a:bodyPr vert="horz" lIns="91440" tIns="45720" rIns="91440" bIns="45720" rtlCol="0" anchor="t">
            <a:normAutofit/>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kumimoji="0" lang="en-US" sz="2200" b="1" i="0" u="none" strike="noStrike" kern="1200" cap="none" spc="0" normalizeH="0" baseline="0" noProof="0" dirty="0">
                <a:ln>
                  <a:noFill/>
                </a:ln>
                <a:solidFill>
                  <a:prstClr val="black"/>
                </a:solidFill>
                <a:effectLst/>
                <a:uLnTx/>
                <a:uFillTx/>
                <a:cs typeface="Times New Roman" panose="02020603050405020304" pitchFamily="18" charset="0"/>
              </a:rPr>
              <a:t>Main Tasks Covered:</a:t>
            </a:r>
            <a:endParaRPr kumimoji="0" lang="en-US" sz="2200" b="0" i="0" u="none" strike="noStrike" kern="1200" cap="none" spc="0" normalizeH="0" baseline="0" noProof="0" dirty="0">
              <a:ln>
                <a:noFill/>
              </a:ln>
              <a:solidFill>
                <a:prstClr val="black"/>
              </a:solidFill>
              <a:effectLst/>
              <a:uLnTx/>
              <a:uFillTx/>
              <a:cs typeface="Times New Roman" panose="02020603050405020304" pitchFamily="18" charset="0"/>
            </a:endParaRPr>
          </a:p>
          <a:p>
            <a:pPr marL="228600" marR="0" lvl="0" indent="-228600" algn="l" defTabSz="914400" rtl="0" eaLnBrk="0" fontAlgn="base" latinLnBrk="0" hangingPunct="0">
              <a:lnSpc>
                <a:spcPct val="90000"/>
              </a:lnSpc>
              <a:spcBef>
                <a:spcPts val="1000"/>
              </a:spcBef>
              <a:spcAft>
                <a:spcPct val="0"/>
              </a:spcAft>
              <a:buClrTx/>
              <a:buSzTx/>
              <a:buFont typeface="+mj-lt"/>
              <a:buAutoNum type="arabicPeriod"/>
              <a:tabLst/>
              <a:defRPr/>
            </a:pPr>
            <a:r>
              <a:rPr kumimoji="0" lang="en-US" sz="2200" b="0" i="0" u="none" strike="noStrike" kern="1200" cap="none" spc="0" normalizeH="0" baseline="0" noProof="0" dirty="0">
                <a:ln>
                  <a:noFill/>
                </a:ln>
                <a:solidFill>
                  <a:prstClr val="black"/>
                </a:solidFill>
                <a:effectLst/>
                <a:uLnTx/>
                <a:uFillTx/>
                <a:cs typeface="Times New Roman" panose="02020603050405020304" pitchFamily="18" charset="0"/>
              </a:rPr>
              <a:t> </a:t>
            </a:r>
            <a:r>
              <a:rPr kumimoji="0" lang="en-US" sz="2200" b="1" i="0" u="none" strike="noStrike" kern="1200" cap="none" spc="0" normalizeH="0" baseline="0" noProof="0" dirty="0">
                <a:ln>
                  <a:noFill/>
                </a:ln>
                <a:solidFill>
                  <a:prstClr val="black"/>
                </a:solidFill>
                <a:effectLst/>
                <a:uLnTx/>
                <a:uFillTx/>
                <a:cs typeface="Times New Roman" panose="02020603050405020304" pitchFamily="18" charset="0"/>
              </a:rPr>
              <a:t>Website Replication:</a:t>
            </a:r>
            <a:endParaRPr kumimoji="0" lang="en-US" sz="2200" b="0" i="0" u="none" strike="noStrike" kern="1200" cap="none" spc="0" normalizeH="0" baseline="0" noProof="0" dirty="0">
              <a:ln>
                <a:noFill/>
              </a:ln>
              <a:solidFill>
                <a:prstClr val="black"/>
              </a:solidFill>
              <a:effectLst/>
              <a:uLnTx/>
              <a:uFillTx/>
              <a:cs typeface="Times New Roman" panose="02020603050405020304" pitchFamily="18" charset="0"/>
            </a:endParaRPr>
          </a:p>
          <a:p>
            <a:pPr marL="457200" marR="0" lvl="1" indent="0" algn="l" defTabSz="914400" rtl="0" eaLnBrk="0" fontAlgn="base" latinLnBrk="0" hangingPunct="0">
              <a:lnSpc>
                <a:spcPct val="90000"/>
              </a:lnSpc>
              <a:spcBef>
                <a:spcPts val="500"/>
              </a:spcBef>
              <a:spcAft>
                <a:spcPct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cs typeface="Times New Roman" panose="02020603050405020304" pitchFamily="18" charset="0"/>
              </a:rPr>
              <a:t>Recreated the homepage of the </a:t>
            </a:r>
            <a:r>
              <a:rPr kumimoji="0" lang="en-US" sz="2200" b="0" i="0" u="none" strike="noStrike" kern="1200" cap="none" spc="0" normalizeH="0" baseline="0" noProof="0" dirty="0" err="1">
                <a:ln>
                  <a:noFill/>
                </a:ln>
                <a:solidFill>
                  <a:prstClr val="black"/>
                </a:solidFill>
                <a:effectLst/>
                <a:uLnTx/>
                <a:uFillTx/>
                <a:cs typeface="Times New Roman" panose="02020603050405020304" pitchFamily="18" charset="0"/>
              </a:rPr>
              <a:t>Uptoskills</a:t>
            </a:r>
            <a:r>
              <a:rPr kumimoji="0" lang="en-US" sz="2200" b="0" i="0" u="none" strike="noStrike" kern="1200" cap="none" spc="0" normalizeH="0" baseline="0" noProof="0" dirty="0">
                <a:ln>
                  <a:noFill/>
                </a:ln>
                <a:solidFill>
                  <a:prstClr val="black"/>
                </a:solidFill>
                <a:effectLst/>
                <a:uLnTx/>
                <a:uFillTx/>
                <a:cs typeface="Times New Roman" panose="02020603050405020304" pitchFamily="18" charset="0"/>
              </a:rPr>
              <a:t> platform to improve HTML/CSS proficiency.</a:t>
            </a:r>
          </a:p>
          <a:p>
            <a:pPr marL="228600" marR="0" lvl="0" indent="-228600" algn="l" defTabSz="914400" rtl="0" eaLnBrk="0" fontAlgn="base" latinLnBrk="0" hangingPunct="0">
              <a:lnSpc>
                <a:spcPct val="90000"/>
              </a:lnSpc>
              <a:spcBef>
                <a:spcPts val="1000"/>
              </a:spcBef>
              <a:spcAft>
                <a:spcPct val="0"/>
              </a:spcAft>
              <a:buClrTx/>
              <a:buSzTx/>
              <a:buFont typeface="+mj-lt"/>
              <a:buAutoNum type="arabicPeriod"/>
              <a:tabLst/>
              <a:defRPr/>
            </a:pPr>
            <a:r>
              <a:rPr kumimoji="0" lang="en-US" sz="2200" b="0" i="0" u="none" strike="noStrike" kern="1200" cap="none" spc="0" normalizeH="0" baseline="0" noProof="0" dirty="0">
                <a:ln>
                  <a:noFill/>
                </a:ln>
                <a:solidFill>
                  <a:prstClr val="black"/>
                </a:solidFill>
                <a:effectLst/>
                <a:uLnTx/>
                <a:uFillTx/>
                <a:cs typeface="Times New Roman" panose="02020603050405020304" pitchFamily="18" charset="0"/>
              </a:rPr>
              <a:t> </a:t>
            </a:r>
            <a:r>
              <a:rPr kumimoji="0" lang="en-US" sz="2200" b="1" i="0" u="none" strike="noStrike" kern="1200" cap="none" spc="0" normalizeH="0" baseline="0" noProof="0" dirty="0">
                <a:ln>
                  <a:noFill/>
                </a:ln>
                <a:solidFill>
                  <a:prstClr val="black"/>
                </a:solidFill>
                <a:effectLst/>
                <a:uLnTx/>
                <a:uFillTx/>
                <a:cs typeface="Times New Roman" panose="02020603050405020304" pitchFamily="18" charset="0"/>
              </a:rPr>
              <a:t>Form Handling with Email Integration:</a:t>
            </a:r>
            <a:endParaRPr kumimoji="0" lang="en-US" sz="2200" b="0" i="0" u="none" strike="noStrike" kern="1200" cap="none" spc="0" normalizeH="0" baseline="0" noProof="0" dirty="0">
              <a:ln>
                <a:noFill/>
              </a:ln>
              <a:solidFill>
                <a:prstClr val="black"/>
              </a:solidFill>
              <a:effectLst/>
              <a:uLnTx/>
              <a:uFillTx/>
              <a:cs typeface="Times New Roman" panose="02020603050405020304" pitchFamily="18" charset="0"/>
            </a:endParaRPr>
          </a:p>
          <a:p>
            <a:pPr marL="457200" marR="0" lvl="1" indent="0" algn="l" defTabSz="914400" rtl="0" eaLnBrk="0" fontAlgn="base" latinLnBrk="0" hangingPunct="0">
              <a:lnSpc>
                <a:spcPct val="90000"/>
              </a:lnSpc>
              <a:spcBef>
                <a:spcPts val="500"/>
              </a:spcBef>
              <a:spcAft>
                <a:spcPct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cs typeface="Times New Roman" panose="02020603050405020304" pitchFamily="18" charset="0"/>
              </a:rPr>
              <a:t>Developed a backend for a form that sends submitted details to a specified email using </a:t>
            </a:r>
            <a:r>
              <a:rPr kumimoji="0" lang="en-US" sz="2200" b="1" i="0" u="none" strike="noStrike" kern="1200" cap="none" spc="0" normalizeH="0" baseline="0" noProof="0" dirty="0" err="1">
                <a:ln>
                  <a:noFill/>
                </a:ln>
                <a:solidFill>
                  <a:prstClr val="black"/>
                </a:solidFill>
                <a:effectLst/>
                <a:uLnTx/>
                <a:uFillTx/>
                <a:cs typeface="Times New Roman" panose="02020603050405020304" pitchFamily="18" charset="0"/>
              </a:rPr>
              <a:t>Nodemailer</a:t>
            </a:r>
            <a:r>
              <a:rPr kumimoji="0" lang="en-US" sz="2200" b="0" i="0" u="none" strike="noStrike" kern="1200" cap="none" spc="0" normalizeH="0" baseline="0" noProof="0" dirty="0">
                <a:ln>
                  <a:noFill/>
                </a:ln>
                <a:solidFill>
                  <a:prstClr val="black"/>
                </a:solidFill>
                <a:effectLst/>
                <a:uLnTx/>
                <a:uFillTx/>
                <a:cs typeface="Times New Roman" panose="02020603050405020304" pitchFamily="18" charset="0"/>
              </a:rPr>
              <a:t>.</a:t>
            </a:r>
          </a:p>
          <a:p>
            <a:pPr marL="228600" marR="0" lvl="0" indent="-228600" algn="l" defTabSz="914400" rtl="0" eaLnBrk="0" fontAlgn="base" latinLnBrk="0" hangingPunct="0">
              <a:lnSpc>
                <a:spcPct val="90000"/>
              </a:lnSpc>
              <a:spcBef>
                <a:spcPts val="1000"/>
              </a:spcBef>
              <a:spcAft>
                <a:spcPct val="0"/>
              </a:spcAft>
              <a:buClrTx/>
              <a:buSzTx/>
              <a:buFont typeface="+mj-lt"/>
              <a:buAutoNum type="arabicPeriod"/>
              <a:tabLst/>
              <a:defRPr/>
            </a:pPr>
            <a:r>
              <a:rPr kumimoji="0" lang="en-US" sz="2200" b="0" i="0" u="none" strike="noStrike" kern="1200" cap="none" spc="0" normalizeH="0" baseline="0" noProof="0" dirty="0">
                <a:ln>
                  <a:noFill/>
                </a:ln>
                <a:solidFill>
                  <a:prstClr val="black"/>
                </a:solidFill>
                <a:effectLst/>
                <a:uLnTx/>
                <a:uFillTx/>
                <a:cs typeface="Times New Roman" panose="02020603050405020304" pitchFamily="18" charset="0"/>
              </a:rPr>
              <a:t> </a:t>
            </a:r>
            <a:r>
              <a:rPr kumimoji="0" lang="en-US" sz="2200" b="1" i="0" u="none" strike="noStrike" kern="1200" cap="none" spc="0" normalizeH="0" baseline="0" noProof="0" dirty="0">
                <a:ln>
                  <a:noFill/>
                </a:ln>
                <a:solidFill>
                  <a:prstClr val="black"/>
                </a:solidFill>
                <a:effectLst/>
                <a:uLnTx/>
                <a:uFillTx/>
                <a:cs typeface="Times New Roman" panose="02020603050405020304" pitchFamily="18" charset="0"/>
              </a:rPr>
              <a:t>Blog Website Project:</a:t>
            </a:r>
            <a:endParaRPr kumimoji="0" lang="en-US" sz="2200" b="0" i="0" u="none" strike="noStrike" kern="1200" cap="none" spc="0" normalizeH="0" baseline="0" noProof="0" dirty="0">
              <a:ln>
                <a:noFill/>
              </a:ln>
              <a:solidFill>
                <a:prstClr val="black"/>
              </a:solidFill>
              <a:effectLst/>
              <a:uLnTx/>
              <a:uFillTx/>
              <a:cs typeface="Times New Roman" panose="02020603050405020304" pitchFamily="18" charset="0"/>
            </a:endParaRPr>
          </a:p>
          <a:p>
            <a:pPr marL="457200" marR="0" lvl="1" indent="0" algn="l" defTabSz="914400" rtl="0" eaLnBrk="0" fontAlgn="base" latinLnBrk="0" hangingPunct="0">
              <a:lnSpc>
                <a:spcPct val="90000"/>
              </a:lnSpc>
              <a:spcBef>
                <a:spcPts val="500"/>
              </a:spcBef>
              <a:spcAft>
                <a:spcPct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prstClr val="black"/>
                </a:solidFill>
                <a:effectLst/>
                <a:uLnTx/>
                <a:uFillTx/>
                <a:cs typeface="Times New Roman" panose="02020603050405020304" pitchFamily="18" charset="0"/>
              </a:rPr>
              <a:t>Built a dynamic blog using </a:t>
            </a:r>
            <a:r>
              <a:rPr kumimoji="0" lang="en-US" sz="2200" b="1" i="0" u="none" strike="noStrike" kern="1200" cap="none" spc="0" normalizeH="0" baseline="0" noProof="0" dirty="0">
                <a:ln>
                  <a:noFill/>
                </a:ln>
                <a:solidFill>
                  <a:prstClr val="black"/>
                </a:solidFill>
                <a:effectLst/>
                <a:uLnTx/>
                <a:uFillTx/>
                <a:cs typeface="Times New Roman" panose="02020603050405020304" pitchFamily="18" charset="0"/>
              </a:rPr>
              <a:t>EJS</a:t>
            </a:r>
            <a:r>
              <a:rPr kumimoji="0" lang="en-US" sz="2200" b="0" i="0" u="none" strike="noStrike" kern="1200" cap="none" spc="0" normalizeH="0" baseline="0" noProof="0" dirty="0">
                <a:ln>
                  <a:noFill/>
                </a:ln>
                <a:solidFill>
                  <a:prstClr val="black"/>
                </a:solidFill>
                <a:effectLst/>
                <a:uLnTx/>
                <a:uFillTx/>
                <a:cs typeface="Times New Roman" panose="02020603050405020304" pitchFamily="18" charset="0"/>
              </a:rPr>
              <a:t> and </a:t>
            </a:r>
            <a:r>
              <a:rPr kumimoji="0" lang="en-US" sz="2200" b="1" i="0" u="none" strike="noStrike" kern="1200" cap="none" spc="0" normalizeH="0" baseline="0" noProof="0" dirty="0">
                <a:ln>
                  <a:noFill/>
                </a:ln>
                <a:solidFill>
                  <a:prstClr val="black"/>
                </a:solidFill>
                <a:effectLst/>
                <a:uLnTx/>
                <a:uFillTx/>
                <a:cs typeface="Times New Roman" panose="02020603050405020304" pitchFamily="18" charset="0"/>
              </a:rPr>
              <a:t>Express.js</a:t>
            </a:r>
            <a:r>
              <a:rPr kumimoji="0" lang="en-US" sz="2200" b="0" i="0" u="none" strike="noStrike" kern="1200" cap="none" spc="0" normalizeH="0" baseline="0" noProof="0" dirty="0">
                <a:ln>
                  <a:noFill/>
                </a:ln>
                <a:solidFill>
                  <a:prstClr val="black"/>
                </a:solidFill>
                <a:effectLst/>
                <a:uLnTx/>
                <a:uFillTx/>
                <a:cs typeface="Times New Roman" panose="02020603050405020304" pitchFamily="18" charset="0"/>
              </a:rPr>
              <a:t> with features like post creation, editing, and deletion (CRUD operations).</a:t>
            </a:r>
          </a:p>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tabLst/>
              <a:defRPr/>
            </a:pPr>
            <a:r>
              <a:rPr kumimoji="0" lang="en-US" sz="2200" b="1" i="0" u="none" strike="noStrike" kern="1200" cap="none" spc="0" normalizeH="0" baseline="0" noProof="0" dirty="0">
                <a:ln>
                  <a:noFill/>
                </a:ln>
                <a:solidFill>
                  <a:prstClr val="black"/>
                </a:solidFill>
                <a:effectLst/>
                <a:uLnTx/>
                <a:uFillTx/>
                <a:cs typeface="Times New Roman" panose="02020603050405020304" pitchFamily="18" charset="0"/>
              </a:rPr>
              <a:t>Goal:</a:t>
            </a:r>
            <a:br>
              <a:rPr kumimoji="0" lang="en-US" sz="2200" b="0" i="0" u="none" strike="noStrike" kern="1200" cap="none" spc="0" normalizeH="0" baseline="0" noProof="0" dirty="0">
                <a:ln>
                  <a:noFill/>
                </a:ln>
                <a:solidFill>
                  <a:prstClr val="black"/>
                </a:solidFill>
                <a:effectLst/>
                <a:uLnTx/>
                <a:uFillTx/>
                <a:cs typeface="Times New Roman" panose="02020603050405020304" pitchFamily="18" charset="0"/>
              </a:rPr>
            </a:br>
            <a:r>
              <a:rPr kumimoji="0" lang="en-US" sz="2200" b="0" i="0" u="none" strike="noStrike" kern="1200" cap="none" spc="0" normalizeH="0" baseline="0" noProof="0" dirty="0">
                <a:ln>
                  <a:noFill/>
                </a:ln>
                <a:solidFill>
                  <a:prstClr val="black"/>
                </a:solidFill>
                <a:effectLst/>
                <a:uLnTx/>
                <a:uFillTx/>
                <a:cs typeface="Times New Roman" panose="02020603050405020304" pitchFamily="18" charset="0"/>
              </a:rPr>
              <a:t>To enhance real-world development skills, understand web app workflows, and strengthen full-stack development fundamentals.</a:t>
            </a:r>
          </a:p>
        </p:txBody>
      </p:sp>
    </p:spTree>
    <p:extLst>
      <p:ext uri="{BB962C8B-B14F-4D97-AF65-F5344CB8AC3E}">
        <p14:creationId xmlns:p14="http://schemas.microsoft.com/office/powerpoint/2010/main" val="194764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4" name="Content Placeholder 3">
            <a:extLst>
              <a:ext uri="{FF2B5EF4-FFF2-40B4-BE49-F238E27FC236}">
                <a16:creationId xmlns:a16="http://schemas.microsoft.com/office/drawing/2014/main" id="{BA348175-4DE4-60BF-391F-5A8C3C4AAE38}"/>
              </a:ext>
            </a:extLst>
          </p:cNvPr>
          <p:cNvSpPr>
            <a:spLocks noGrp="1"/>
          </p:cNvSpPr>
          <p:nvPr>
            <p:ph idx="1"/>
          </p:nvPr>
        </p:nvSpPr>
        <p:spPr/>
        <p:txBody>
          <a:bodyPr/>
          <a:lstStyle/>
          <a:p>
            <a:endParaRPr lang="en-IN"/>
          </a:p>
        </p:txBody>
      </p:sp>
      <p:graphicFrame>
        <p:nvGraphicFramePr>
          <p:cNvPr id="8" name="Content Placeholder 7">
            <a:extLst>
              <a:ext uri="{FF2B5EF4-FFF2-40B4-BE49-F238E27FC236}">
                <a16:creationId xmlns:a16="http://schemas.microsoft.com/office/drawing/2014/main" id="{A83335DA-702C-64D7-1845-69D5122D2DD6}"/>
              </a:ext>
            </a:extLst>
          </p:cNvPr>
          <p:cNvGraphicFramePr>
            <a:graphicFrameLocks/>
          </p:cNvGraphicFramePr>
          <p:nvPr>
            <p:extLst>
              <p:ext uri="{D42A27DB-BD31-4B8C-83A1-F6EECF244321}">
                <p14:modId xmlns:p14="http://schemas.microsoft.com/office/powerpoint/2010/main" val="3588616755"/>
              </p:ext>
            </p:extLst>
          </p:nvPr>
        </p:nvGraphicFramePr>
        <p:xfrm>
          <a:off x="838200" y="997754"/>
          <a:ext cx="10515600" cy="6223000"/>
        </p:xfrm>
        <a:graphic>
          <a:graphicData uri="http://schemas.openxmlformats.org/drawingml/2006/table">
            <a:tbl>
              <a:tblPr firstRow="1" bandRow="1">
                <a:tableStyleId>{5C22544A-7EE6-4342-B048-85BDC9FD1C3A}</a:tableStyleId>
              </a:tblPr>
              <a:tblGrid>
                <a:gridCol w="980440">
                  <a:extLst>
                    <a:ext uri="{9D8B030D-6E8A-4147-A177-3AD203B41FA5}">
                      <a16:colId xmlns:a16="http://schemas.microsoft.com/office/drawing/2014/main" val="754684227"/>
                    </a:ext>
                  </a:extLst>
                </a:gridCol>
                <a:gridCol w="2428240">
                  <a:extLst>
                    <a:ext uri="{9D8B030D-6E8A-4147-A177-3AD203B41FA5}">
                      <a16:colId xmlns:a16="http://schemas.microsoft.com/office/drawing/2014/main" val="2825928030"/>
                    </a:ext>
                  </a:extLst>
                </a:gridCol>
                <a:gridCol w="2900680">
                  <a:extLst>
                    <a:ext uri="{9D8B030D-6E8A-4147-A177-3AD203B41FA5}">
                      <a16:colId xmlns:a16="http://schemas.microsoft.com/office/drawing/2014/main" val="400467660"/>
                    </a:ext>
                  </a:extLst>
                </a:gridCol>
                <a:gridCol w="2118360">
                  <a:extLst>
                    <a:ext uri="{9D8B030D-6E8A-4147-A177-3AD203B41FA5}">
                      <a16:colId xmlns:a16="http://schemas.microsoft.com/office/drawing/2014/main" val="3050760916"/>
                    </a:ext>
                  </a:extLst>
                </a:gridCol>
                <a:gridCol w="2087880">
                  <a:extLst>
                    <a:ext uri="{9D8B030D-6E8A-4147-A177-3AD203B41FA5}">
                      <a16:colId xmlns:a16="http://schemas.microsoft.com/office/drawing/2014/main" val="2080894433"/>
                    </a:ext>
                  </a:extLst>
                </a:gridCol>
              </a:tblGrid>
              <a:tr h="370840">
                <a:tc>
                  <a:txBody>
                    <a:bodyPr/>
                    <a:lstStyle/>
                    <a:p>
                      <a:pPr algn="ctr"/>
                      <a:r>
                        <a:rPr lang="en-IN" sz="1500" dirty="0"/>
                        <a:t>Sl No</a:t>
                      </a:r>
                    </a:p>
                  </a:txBody>
                  <a:tcPr/>
                </a:tc>
                <a:tc>
                  <a:txBody>
                    <a:bodyPr/>
                    <a:lstStyle/>
                    <a:p>
                      <a:pPr algn="ctr"/>
                      <a:r>
                        <a:rPr lang="en-IN" sz="1500" dirty="0"/>
                        <a:t>Title </a:t>
                      </a:r>
                    </a:p>
                  </a:txBody>
                  <a:tcPr/>
                </a:tc>
                <a:tc>
                  <a:txBody>
                    <a:bodyPr/>
                    <a:lstStyle/>
                    <a:p>
                      <a:pPr algn="ctr"/>
                      <a:r>
                        <a:rPr lang="en-IN" sz="1500" dirty="0"/>
                        <a:t>Description </a:t>
                      </a:r>
                    </a:p>
                  </a:txBody>
                  <a:tcPr/>
                </a:tc>
                <a:tc>
                  <a:txBody>
                    <a:bodyPr/>
                    <a:lstStyle/>
                    <a:p>
                      <a:pPr marL="0" indent="0" algn="ctr">
                        <a:buFont typeface="Arial" panose="020B0604020202020204" pitchFamily="34" charset="0"/>
                        <a:buNone/>
                      </a:pPr>
                      <a:r>
                        <a:rPr lang="en-IN" sz="1500" dirty="0"/>
                        <a:t>Advantages </a:t>
                      </a:r>
                    </a:p>
                  </a:txBody>
                  <a:tcPr/>
                </a:tc>
                <a:tc>
                  <a:txBody>
                    <a:bodyPr/>
                    <a:lstStyle/>
                    <a:p>
                      <a:pPr algn="ctr"/>
                      <a:r>
                        <a:rPr lang="en-IN" sz="1500" dirty="0"/>
                        <a:t>Limitations</a:t>
                      </a:r>
                    </a:p>
                  </a:txBody>
                  <a:tcPr/>
                </a:tc>
                <a:extLst>
                  <a:ext uri="{0D108BD9-81ED-4DB2-BD59-A6C34878D82A}">
                    <a16:rowId xmlns:a16="http://schemas.microsoft.com/office/drawing/2014/main" val="3230020287"/>
                  </a:ext>
                </a:extLst>
              </a:tr>
              <a:tr h="370840">
                <a:tc>
                  <a:txBody>
                    <a:bodyPr/>
                    <a:lstStyle/>
                    <a:p>
                      <a:pPr algn="ctr"/>
                      <a:r>
                        <a:rPr lang="en-US" sz="1400" dirty="0"/>
                        <a:t>1.</a:t>
                      </a:r>
                      <a:endParaRPr lang="en-IN" sz="14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latin typeface="+mn-lt"/>
                          <a:ea typeface="+mn-ea"/>
                          <a:cs typeface="+mn-cs"/>
                        </a:rPr>
                        <a:t>HRMS</a:t>
                      </a:r>
                      <a:r>
                        <a:rPr lang="en-US" sz="1200" kern="1200" dirty="0">
                          <a:solidFill>
                            <a:schemeClr val="dk1"/>
                          </a:solidFill>
                          <a:effectLst/>
                          <a:latin typeface="+mn-lt"/>
                          <a:ea typeface="+mn-ea"/>
                          <a:cs typeface="+mn-cs"/>
                        </a:rPr>
                        <a:t>, Adarsh A N1 and Dr. T. Mahalakshmi Student, IV Semester MCA1Professor and Principal, Department of Computer Applications, Sree Narayana Institute of Technology, Kollam, Kerala, India</a:t>
                      </a:r>
                      <a:endParaRPr lang="en-IN" sz="1200" kern="1200" dirty="0">
                        <a:solidFill>
                          <a:schemeClr val="dk1"/>
                        </a:solidFill>
                        <a:effectLst/>
                        <a:latin typeface="+mn-lt"/>
                        <a:ea typeface="+mn-ea"/>
                        <a:cs typeface="+mn-cs"/>
                      </a:endParaRPr>
                    </a:p>
                    <a:p>
                      <a:pPr algn="ctr"/>
                      <a:endParaRPr lang="en-IN" sz="1400" dirty="0"/>
                    </a:p>
                  </a:txBody>
                  <a:tcPr/>
                </a:tc>
                <a:tc>
                  <a:txBody>
                    <a:bodyPr/>
                    <a:lstStyle/>
                    <a:p>
                      <a:pPr algn="just"/>
                      <a:r>
                        <a:rPr lang="en-US" sz="1200" dirty="0"/>
                        <a:t>The </a:t>
                      </a:r>
                      <a:r>
                        <a:rPr lang="en-US" sz="1200" b="1" dirty="0"/>
                        <a:t>Human Resource Management System (HRMS)</a:t>
                      </a:r>
                      <a:r>
                        <a:rPr lang="en-US" sz="1200" dirty="0"/>
                        <a:t> is a web-based platform designed to streamline and automate HR processes in software companies. It facilitates employee management, attendance tracking, project progress monitoring, payroll generation, and job applications.</a:t>
                      </a:r>
                      <a:endParaRPr lang="en-IN" sz="1200" dirty="0"/>
                    </a:p>
                  </a:txBody>
                  <a:tcPr/>
                </a:tc>
                <a:tc>
                  <a:txBody>
                    <a:bodyPr/>
                    <a:lstStyle/>
                    <a:p>
                      <a:pPr marL="171450" indent="-171450" algn="just">
                        <a:buFont typeface="Arial" panose="020B0604020202020204" pitchFamily="34" charset="0"/>
                        <a:buChar char="•"/>
                      </a:pPr>
                      <a:r>
                        <a:rPr lang="en-US" sz="1200" b="1" dirty="0"/>
                        <a:t>Improved HR Efficiency</a:t>
                      </a:r>
                      <a:r>
                        <a:rPr lang="en-US" sz="1200" dirty="0"/>
                        <a:t> </a:t>
                      </a:r>
                      <a:r>
                        <a:rPr lang="en-US" sz="1200" b="1" dirty="0"/>
                        <a:t>Enhanced Employee Management</a:t>
                      </a:r>
                      <a:endParaRPr lang="en-US" sz="1200" dirty="0"/>
                    </a:p>
                    <a:p>
                      <a:pPr marL="171450" indent="-171450" algn="just">
                        <a:buFont typeface="Arial" panose="020B0604020202020204" pitchFamily="34" charset="0"/>
                        <a:buChar char="•"/>
                      </a:pPr>
                      <a:r>
                        <a:rPr lang="en-US" sz="1200" b="1" dirty="0"/>
                        <a:t>Centralized Data Handling</a:t>
                      </a:r>
                      <a:endParaRPr lang="en-US" sz="1200" dirty="0"/>
                    </a:p>
                    <a:p>
                      <a:pPr marL="171450" indent="-171450" algn="just">
                        <a:buFont typeface="Arial" panose="020B0604020202020204" pitchFamily="34" charset="0"/>
                        <a:buChar char="•"/>
                      </a:pPr>
                      <a:r>
                        <a:rPr lang="en-US" sz="1200" b="1" dirty="0"/>
                        <a:t>Better Recruitment Process</a:t>
                      </a:r>
                      <a:r>
                        <a:rPr lang="en-US" sz="1200" dirty="0"/>
                        <a:t> </a:t>
                      </a:r>
                    </a:p>
                    <a:p>
                      <a:pPr marL="171450" indent="-171450" algn="just">
                        <a:buFont typeface="Arial" panose="020B0604020202020204" pitchFamily="34" charset="0"/>
                        <a:buChar char="•"/>
                      </a:pPr>
                      <a:r>
                        <a:rPr lang="en-US" sz="1200" b="1" dirty="0"/>
                        <a:t>User-Friendly Interface</a:t>
                      </a:r>
                    </a:p>
                    <a:p>
                      <a:pPr marL="171450" indent="-171450" algn="just">
                        <a:buFont typeface="Arial" panose="020B0604020202020204" pitchFamily="34" charset="0"/>
                        <a:buChar char="•"/>
                      </a:pPr>
                      <a:r>
                        <a:rPr lang="en-US" sz="1200" b="1" dirty="0"/>
                        <a:t>Scalability</a:t>
                      </a:r>
                      <a:endParaRPr lang="en-IN" sz="1200" dirty="0"/>
                    </a:p>
                  </a:txBody>
                  <a:tcPr/>
                </a:tc>
                <a:tc>
                  <a:txBody>
                    <a:bodyPr/>
                    <a:lstStyle/>
                    <a:p>
                      <a:pPr marL="171450" indent="-171450" algn="just">
                        <a:buFont typeface="Arial" panose="020B0604020202020204" pitchFamily="34" charset="0"/>
                        <a:buChar char="•"/>
                      </a:pPr>
                      <a:r>
                        <a:rPr lang="en-US" sz="1200" b="1" dirty="0"/>
                        <a:t>Initial Implementation Cost</a:t>
                      </a:r>
                      <a:r>
                        <a:rPr lang="en-US" sz="1200" dirty="0"/>
                        <a:t> </a:t>
                      </a:r>
                    </a:p>
                    <a:p>
                      <a:pPr marL="171450" indent="-171450" algn="just">
                        <a:buFont typeface="Arial" panose="020B0604020202020204" pitchFamily="34" charset="0"/>
                        <a:buChar char="•"/>
                      </a:pPr>
                      <a:r>
                        <a:rPr lang="en-US" sz="1200" b="1" dirty="0"/>
                        <a:t>Data Security Risks</a:t>
                      </a:r>
                      <a:r>
                        <a:rPr lang="en-US" sz="1200" dirty="0"/>
                        <a:t>.</a:t>
                      </a:r>
                    </a:p>
                    <a:p>
                      <a:pPr marL="171450" indent="-171450" algn="just">
                        <a:buFont typeface="Arial" panose="020B0604020202020204" pitchFamily="34" charset="0"/>
                        <a:buChar char="•"/>
                      </a:pPr>
                      <a:r>
                        <a:rPr lang="en-US" sz="1200" b="1" dirty="0"/>
                        <a:t>Technical Maintenance Required</a:t>
                      </a:r>
                      <a:r>
                        <a:rPr lang="en-US" sz="1200" dirty="0"/>
                        <a:t> </a:t>
                      </a:r>
                    </a:p>
                    <a:p>
                      <a:pPr marL="171450" indent="-171450" algn="just">
                        <a:buFont typeface="Arial" panose="020B0604020202020204" pitchFamily="34" charset="0"/>
                        <a:buChar char="•"/>
                      </a:pPr>
                      <a:r>
                        <a:rPr lang="en-US" sz="1200" b="1" dirty="0"/>
                        <a:t>Internet Dependency</a:t>
                      </a:r>
                      <a:endParaRPr lang="en-IN" sz="1200" dirty="0"/>
                    </a:p>
                  </a:txBody>
                  <a:tcPr/>
                </a:tc>
                <a:extLst>
                  <a:ext uri="{0D108BD9-81ED-4DB2-BD59-A6C34878D82A}">
                    <a16:rowId xmlns:a16="http://schemas.microsoft.com/office/drawing/2014/main" val="1433738770"/>
                  </a:ext>
                </a:extLst>
              </a:tr>
              <a:tr h="370840">
                <a:tc>
                  <a:txBody>
                    <a:bodyPr/>
                    <a:lstStyle/>
                    <a:p>
                      <a:pPr algn="ctr"/>
                      <a:r>
                        <a:rPr lang="en-US" sz="1400" dirty="0"/>
                        <a:t>2.</a:t>
                      </a:r>
                      <a:endParaRPr lang="en-IN" sz="14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latin typeface="+mn-lt"/>
                          <a:ea typeface="+mn-ea"/>
                          <a:cs typeface="+mn-cs"/>
                        </a:rPr>
                        <a:t>An Implementation of Human Resource Management System (HRMS), Article in International Journal of Advanced Scientific Research &amp; Development (IJASRD) · January 2018</a:t>
                      </a:r>
                      <a:endParaRPr lang="en-IN" sz="1200" kern="1200" dirty="0">
                        <a:solidFill>
                          <a:schemeClr val="dk1"/>
                        </a:solidFill>
                        <a:effectLst/>
                        <a:latin typeface="+mn-lt"/>
                        <a:ea typeface="+mn-ea"/>
                        <a:cs typeface="+mn-cs"/>
                      </a:endParaRPr>
                    </a:p>
                    <a:p>
                      <a:pPr algn="ctr"/>
                      <a:endParaRPr lang="en-IN" dirty="0"/>
                    </a:p>
                  </a:txBody>
                  <a:tcPr/>
                </a:tc>
                <a:tc>
                  <a:txBody>
                    <a:bodyPr/>
                    <a:lstStyle/>
                    <a:p>
                      <a:pPr algn="just"/>
                      <a:r>
                        <a:rPr lang="en-US" sz="1200" dirty="0"/>
                        <a:t>The document appears to be a research paper from IJSRD, discussing a specific technology, methodology, or innovation in a technical field. It includes an abstract, methodology, results, and conclusions, focusing on a particular problem and its solution.</a:t>
                      </a:r>
                      <a:endParaRPr lang="en-IN" sz="1200" dirty="0"/>
                    </a:p>
                  </a:txBody>
                  <a:tcPr/>
                </a:tc>
                <a:tc>
                  <a:txBody>
                    <a:bodyPr/>
                    <a:lstStyle/>
                    <a:p>
                      <a:pPr marL="171450" indent="-171450" algn="just">
                        <a:buFont typeface="Arial" panose="020B0604020202020204" pitchFamily="34" charset="0"/>
                        <a:buChar char="•"/>
                      </a:pPr>
                      <a:r>
                        <a:rPr lang="en-US" sz="1200" b="1" dirty="0"/>
                        <a:t>Efficiency</a:t>
                      </a:r>
                    </a:p>
                    <a:p>
                      <a:pPr marL="171450" indent="-171450" algn="just">
                        <a:buFont typeface="Arial" panose="020B0604020202020204" pitchFamily="34" charset="0"/>
                        <a:buChar char="•"/>
                      </a:pPr>
                      <a:r>
                        <a:rPr lang="en-US" sz="1200" b="1" dirty="0"/>
                        <a:t>Cost-effectiveness</a:t>
                      </a:r>
                    </a:p>
                    <a:p>
                      <a:pPr marL="171450" indent="-171450" algn="just">
                        <a:buFont typeface="Arial" panose="020B0604020202020204" pitchFamily="34" charset="0"/>
                        <a:buChar char="•"/>
                      </a:pPr>
                      <a:r>
                        <a:rPr lang="en-US" sz="1200" b="1" dirty="0"/>
                        <a:t>Innovation</a:t>
                      </a:r>
                    </a:p>
                    <a:p>
                      <a:pPr marL="171450" indent="-171450" algn="just">
                        <a:buFont typeface="Arial" panose="020B0604020202020204" pitchFamily="34" charset="0"/>
                        <a:buChar char="•"/>
                      </a:pPr>
                      <a:r>
                        <a:rPr lang="en-US" sz="1200" b="1" dirty="0"/>
                        <a:t>Scalability</a:t>
                      </a:r>
                    </a:p>
                    <a:p>
                      <a:pPr marL="171450" indent="-171450" algn="just">
                        <a:buFont typeface="Arial" panose="020B0604020202020204" pitchFamily="34" charset="0"/>
                        <a:buChar char="•"/>
                      </a:pPr>
                      <a:r>
                        <a:rPr lang="en-US" sz="1200" b="1" dirty="0"/>
                        <a:t>Environmental Impact</a:t>
                      </a:r>
                      <a:endParaRPr lang="en-IN" sz="1200" dirty="0"/>
                    </a:p>
                  </a:txBody>
                  <a:tcPr/>
                </a:tc>
                <a:tc>
                  <a:txBody>
                    <a:bodyPr/>
                    <a:lstStyle/>
                    <a:p>
                      <a:pPr marL="171450" indent="-171450" algn="just">
                        <a:buFont typeface="Arial" panose="020B0604020202020204" pitchFamily="34" charset="0"/>
                        <a:buChar char="•"/>
                      </a:pPr>
                      <a:r>
                        <a:rPr lang="en-US" sz="1200" b="1" dirty="0"/>
                        <a:t>Complexity</a:t>
                      </a:r>
                    </a:p>
                    <a:p>
                      <a:pPr marL="171450" indent="-171450" algn="just">
                        <a:buFont typeface="Arial" panose="020B0604020202020204" pitchFamily="34" charset="0"/>
                        <a:buChar char="•"/>
                      </a:pPr>
                      <a:r>
                        <a:rPr lang="en-US" sz="1200" b="1" dirty="0"/>
                        <a:t>Practical Constraints</a:t>
                      </a:r>
                    </a:p>
                    <a:p>
                      <a:pPr marL="171450" indent="-171450" algn="just">
                        <a:buFont typeface="Arial" panose="020B0604020202020204" pitchFamily="34" charset="0"/>
                        <a:buChar char="•"/>
                      </a:pPr>
                      <a:r>
                        <a:rPr lang="en-US" sz="1200" b="1" dirty="0"/>
                        <a:t>Cost of Implementation</a:t>
                      </a:r>
                      <a:r>
                        <a:rPr lang="en-US" sz="1200" dirty="0"/>
                        <a:t>: </a:t>
                      </a:r>
                    </a:p>
                    <a:p>
                      <a:pPr marL="171450" indent="-171450" algn="just">
                        <a:buFont typeface="Arial" panose="020B0604020202020204" pitchFamily="34" charset="0"/>
                        <a:buChar char="•"/>
                      </a:pPr>
                      <a:r>
                        <a:rPr lang="en-US" sz="1200" b="1" dirty="0"/>
                        <a:t>Dependency on Specific Conditions</a:t>
                      </a:r>
                    </a:p>
                    <a:p>
                      <a:pPr marL="171450" indent="-171450" algn="just">
                        <a:buFont typeface="Arial" panose="020B0604020202020204" pitchFamily="34" charset="0"/>
                        <a:buChar char="•"/>
                      </a:pPr>
                      <a:r>
                        <a:rPr lang="en-US" sz="1200" b="1" dirty="0"/>
                        <a:t>Future Improvements Needed</a:t>
                      </a:r>
                      <a:endParaRPr lang="en-IN" sz="1200" dirty="0"/>
                    </a:p>
                  </a:txBody>
                  <a:tcPr/>
                </a:tc>
                <a:extLst>
                  <a:ext uri="{0D108BD9-81ED-4DB2-BD59-A6C34878D82A}">
                    <a16:rowId xmlns:a16="http://schemas.microsoft.com/office/drawing/2014/main" val="495120950"/>
                  </a:ext>
                </a:extLst>
              </a:tr>
              <a:tr h="370840">
                <a:tc>
                  <a:txBody>
                    <a:bodyPr/>
                    <a:lstStyle/>
                    <a:p>
                      <a:pPr algn="ctr"/>
                      <a:r>
                        <a:rPr lang="en-US" sz="1400" dirty="0"/>
                        <a:t>3.</a:t>
                      </a:r>
                      <a:endParaRPr lang="en-IN" sz="14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dk1"/>
                          </a:solidFill>
                          <a:effectLst/>
                          <a:latin typeface="+mn-lt"/>
                          <a:ea typeface="+mn-ea"/>
                          <a:cs typeface="+mn-cs"/>
                        </a:rPr>
                        <a:t>HRMS: IS THE ROLE CHANGING FROM BEING ADMINISTRATIVE TOSTRATEGIC?</a:t>
                      </a:r>
                      <a:r>
                        <a:rPr lang="en-US" sz="1200" kern="1200" dirty="0">
                          <a:solidFill>
                            <a:schemeClr val="dk1"/>
                          </a:solidFill>
                          <a:effectLst/>
                          <a:latin typeface="+mn-lt"/>
                          <a:ea typeface="+mn-ea"/>
                          <a:cs typeface="+mn-cs"/>
                        </a:rPr>
                        <a:t> </a:t>
                      </a:r>
                      <a:r>
                        <a:rPr lang="en-IN" sz="1200" kern="1200" dirty="0">
                          <a:solidFill>
                            <a:schemeClr val="dk1"/>
                          </a:solidFill>
                          <a:effectLst/>
                          <a:latin typeface="+mn-lt"/>
                          <a:ea typeface="+mn-ea"/>
                          <a:cs typeface="+mn-cs"/>
                        </a:rPr>
                        <a:t>Goldy Mahajan</a:t>
                      </a:r>
                      <a:r>
                        <a:rPr lang="en-US" sz="1200" kern="1200" dirty="0">
                          <a:solidFill>
                            <a:schemeClr val="dk1"/>
                          </a:solidFill>
                          <a:effectLst/>
                          <a:latin typeface="+mn-lt"/>
                          <a:ea typeface="+mn-ea"/>
                          <a:cs typeface="+mn-cs"/>
                        </a:rPr>
                        <a:t>, </a:t>
                      </a:r>
                      <a:r>
                        <a:rPr lang="en-IN" sz="1200" kern="1200" dirty="0" err="1">
                          <a:solidFill>
                            <a:schemeClr val="dk1"/>
                          </a:solidFill>
                          <a:effectLst/>
                          <a:latin typeface="+mn-lt"/>
                          <a:ea typeface="+mn-ea"/>
                          <a:cs typeface="+mn-cs"/>
                        </a:rPr>
                        <a:t>Prof.Versha</a:t>
                      </a:r>
                      <a:r>
                        <a:rPr lang="en-IN" sz="1200" kern="1200" dirty="0">
                          <a:solidFill>
                            <a:schemeClr val="dk1"/>
                          </a:solidFill>
                          <a:effectLst/>
                          <a:latin typeface="+mn-lt"/>
                          <a:ea typeface="+mn-ea"/>
                          <a:cs typeface="+mn-cs"/>
                        </a:rPr>
                        <a:t> Mehta, International Journal of Computers &amp; Technology, Volume 3, No. 1, AUG, 2012</a:t>
                      </a:r>
                      <a:r>
                        <a:rPr lang="en-US" sz="1200" kern="1200" dirty="0">
                          <a:solidFill>
                            <a:schemeClr val="dk1"/>
                          </a:solidFill>
                          <a:effectLst/>
                          <a:latin typeface="+mn-lt"/>
                          <a:ea typeface="+mn-ea"/>
                          <a:cs typeface="+mn-cs"/>
                        </a:rPr>
                        <a:t>. </a:t>
                      </a:r>
                      <a:endParaRPr lang="en-IN" sz="1200" kern="1200" dirty="0">
                        <a:solidFill>
                          <a:schemeClr val="dk1"/>
                        </a:solidFill>
                        <a:effectLst/>
                        <a:latin typeface="+mn-lt"/>
                        <a:ea typeface="+mn-ea"/>
                        <a:cs typeface="+mn-cs"/>
                      </a:endParaRPr>
                    </a:p>
                    <a:p>
                      <a:pPr algn="ctr"/>
                      <a:endParaRPr lang="en-IN" dirty="0"/>
                    </a:p>
                  </a:txBody>
                  <a:tcPr/>
                </a:tc>
                <a:tc>
                  <a:txBody>
                    <a:bodyPr/>
                    <a:lstStyle/>
                    <a:p>
                      <a:pPr algn="just"/>
                      <a:r>
                        <a:rPr lang="en-US" sz="1200" dirty="0"/>
                        <a:t>The document explores the evolving role of Human Resource Management Systems (HRMS) from being primarily administrative to a more strategic function. It discusses how HRMS is integrating with advanced technologies to enhance decision-making, workforce management, and overall business performance.</a:t>
                      </a:r>
                      <a:endParaRPr lang="en-IN" sz="1200" dirty="0"/>
                    </a:p>
                  </a:txBody>
                  <a:tcPr/>
                </a:tc>
                <a:tc>
                  <a:txBody>
                    <a:bodyPr/>
                    <a:lstStyle/>
                    <a:p>
                      <a:pPr marL="171450" indent="-171450" algn="just">
                        <a:buFont typeface="Arial" panose="020B0604020202020204" pitchFamily="34" charset="0"/>
                        <a:buChar char="•"/>
                      </a:pPr>
                      <a:r>
                        <a:rPr lang="en-IN" sz="1200" b="1" dirty="0"/>
                        <a:t>Automation of Administrative </a:t>
                      </a:r>
                    </a:p>
                    <a:p>
                      <a:pPr marL="171450" indent="-171450" algn="just">
                        <a:buFont typeface="Arial" panose="020B0604020202020204" pitchFamily="34" charset="0"/>
                        <a:buChar char="•"/>
                      </a:pPr>
                      <a:r>
                        <a:rPr lang="en-IN" sz="1200" b="1" dirty="0"/>
                        <a:t>Data-Driven Decision Making </a:t>
                      </a:r>
                    </a:p>
                    <a:p>
                      <a:pPr marL="171450" indent="-171450" algn="just">
                        <a:buFont typeface="Arial" panose="020B0604020202020204" pitchFamily="34" charset="0"/>
                        <a:buChar char="•"/>
                      </a:pPr>
                      <a:r>
                        <a:rPr lang="en-IN" sz="1200" b="1" dirty="0"/>
                        <a:t>Improved Employee Experience </a:t>
                      </a:r>
                    </a:p>
                    <a:p>
                      <a:pPr marL="171450" indent="-171450" algn="just">
                        <a:buFont typeface="Arial" panose="020B0604020202020204" pitchFamily="34" charset="0"/>
                        <a:buChar char="•"/>
                      </a:pPr>
                      <a:r>
                        <a:rPr lang="en-IN" sz="1200" b="1" dirty="0"/>
                        <a:t>Strategic HR Alignment </a:t>
                      </a:r>
                    </a:p>
                    <a:p>
                      <a:pPr marL="171450" indent="-171450" algn="just">
                        <a:buFont typeface="Arial" panose="020B0604020202020204" pitchFamily="34" charset="0"/>
                        <a:buChar char="•"/>
                      </a:pPr>
                      <a:r>
                        <a:rPr lang="en-IN" sz="1200" b="1" dirty="0"/>
                        <a:t>Regulatory Compliance</a:t>
                      </a:r>
                    </a:p>
                  </a:txBody>
                  <a:tcPr/>
                </a:tc>
                <a:tc>
                  <a:txBody>
                    <a:bodyPr/>
                    <a:lstStyle/>
                    <a:p>
                      <a:pPr marL="171450" indent="-171450" algn="just">
                        <a:buFont typeface="Arial" panose="020B0604020202020204" pitchFamily="34" charset="0"/>
                        <a:buChar char="•"/>
                      </a:pPr>
                      <a:r>
                        <a:rPr lang="en-US" sz="1200" b="1" dirty="0"/>
                        <a:t>Implementation Costs</a:t>
                      </a:r>
                      <a:r>
                        <a:rPr lang="en-US" sz="1200" dirty="0"/>
                        <a:t> </a:t>
                      </a:r>
                    </a:p>
                    <a:p>
                      <a:pPr marL="171450" indent="-171450" algn="just">
                        <a:buFont typeface="Arial" panose="020B0604020202020204" pitchFamily="34" charset="0"/>
                        <a:buChar char="•"/>
                      </a:pPr>
                      <a:r>
                        <a:rPr lang="en-US" sz="1200" b="1" dirty="0"/>
                        <a:t>Data Security Risks</a:t>
                      </a:r>
                    </a:p>
                    <a:p>
                      <a:pPr marL="171450" indent="-171450" algn="just">
                        <a:buFont typeface="Arial" panose="020B0604020202020204" pitchFamily="34" charset="0"/>
                        <a:buChar char="•"/>
                      </a:pPr>
                      <a:r>
                        <a:rPr lang="en-US" sz="1200" b="1" dirty="0"/>
                        <a:t>Resistance to Change</a:t>
                      </a:r>
                    </a:p>
                    <a:p>
                      <a:pPr marL="171450" indent="-171450" algn="just">
                        <a:buFont typeface="Arial" panose="020B0604020202020204" pitchFamily="34" charset="0"/>
                        <a:buChar char="•"/>
                      </a:pPr>
                      <a:r>
                        <a:rPr lang="en-US" sz="1200" b="1" dirty="0"/>
                        <a:t>Dependence on Technology</a:t>
                      </a:r>
                      <a:r>
                        <a:rPr lang="en-US" sz="1200" dirty="0"/>
                        <a:t> </a:t>
                      </a:r>
                    </a:p>
                    <a:p>
                      <a:pPr marL="171450" indent="-171450" algn="just">
                        <a:buFont typeface="Arial" panose="020B0604020202020204" pitchFamily="34" charset="0"/>
                        <a:buChar char="•"/>
                      </a:pPr>
                      <a:r>
                        <a:rPr lang="en-US" sz="1200" b="1" dirty="0"/>
                        <a:t>Customization Challenges</a:t>
                      </a:r>
                      <a:endParaRPr lang="en-IN" sz="1200" dirty="0"/>
                    </a:p>
                  </a:txBody>
                  <a:tcPr/>
                </a:tc>
                <a:extLst>
                  <a:ext uri="{0D108BD9-81ED-4DB2-BD59-A6C34878D82A}">
                    <a16:rowId xmlns:a16="http://schemas.microsoft.com/office/drawing/2014/main" val="3643566073"/>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298</TotalTime>
  <Words>2907</Words>
  <Application>Microsoft Office PowerPoint</Application>
  <PresentationFormat>Widescreen</PresentationFormat>
  <Paragraphs>336</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Bookman Old Style</vt:lpstr>
      <vt:lpstr>Cambria</vt:lpstr>
      <vt:lpstr>Roboto</vt:lpstr>
      <vt:lpstr>Times New Roman</vt:lpstr>
      <vt:lpstr>Verdana</vt:lpstr>
      <vt:lpstr>Wingdings</vt:lpstr>
      <vt:lpstr>Bioinformatics</vt:lpstr>
      <vt:lpstr>CSE7301 - INTERNSHIP Final Review Presentation  WEB DEVELOPMENT</vt:lpstr>
      <vt:lpstr>Content</vt:lpstr>
      <vt:lpstr>About Company or Organization</vt:lpstr>
      <vt:lpstr>Working domain or the technology – Web Development</vt:lpstr>
      <vt:lpstr>About your team and reporting Manager</vt:lpstr>
      <vt:lpstr>Internship Certificate</vt:lpstr>
      <vt:lpstr>Introduction</vt:lpstr>
      <vt:lpstr>Introduction</vt:lpstr>
      <vt:lpstr>Literature Review</vt:lpstr>
      <vt:lpstr>Literature Review</vt:lpstr>
      <vt:lpstr>Literature Review</vt:lpstr>
      <vt:lpstr>RESEARCH GAPS IDENTIFIED</vt:lpstr>
      <vt:lpstr>RESEARCH GAPS IDENTIFIED</vt:lpstr>
      <vt:lpstr>Proposed Method</vt:lpstr>
      <vt:lpstr>Proposed Method</vt:lpstr>
      <vt:lpstr>Objectives</vt:lpstr>
      <vt:lpstr>SYSTEM DESIGN AND IMPLEMENTATION</vt:lpstr>
      <vt:lpstr>SYSTEM DESIGN AND IMPLEMENTATION</vt:lpstr>
      <vt:lpstr>SYSTEM DESIGN AND IMPLEMENTATION</vt:lpstr>
      <vt:lpstr>SYSTEM DESIGN AND IMPLEMENTATION</vt:lpstr>
      <vt:lpstr>Timeline of Project</vt:lpstr>
      <vt:lpstr>Expected Outcomes</vt:lpstr>
      <vt:lpstr>Conclusion</vt:lpstr>
      <vt:lpstr>References</vt:lpstr>
      <vt:lpstr>References</vt:lpstr>
      <vt:lpstr>Github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Rishi Anand</cp:lastModifiedBy>
  <cp:revision>181</cp:revision>
  <dcterms:created xsi:type="dcterms:W3CDTF">2023-03-16T03:26:27Z</dcterms:created>
  <dcterms:modified xsi:type="dcterms:W3CDTF">2025-05-15T15:15:24Z</dcterms:modified>
</cp:coreProperties>
</file>