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4" r:id="rId15"/>
    <p:sldId id="269" r:id="rId16"/>
    <p:sldId id="272" r:id="rId17"/>
    <p:sldId id="270" r:id="rId18"/>
    <p:sldId id="271" r:id="rId19"/>
    <p:sldId id="275" r:id="rId20"/>
    <p:sldId id="273" r:id="rId21"/>
  </p:sldIdLst>
  <p:sldSz cx="7772400" cy="10058400"/>
  <p:notesSz cx="7772400" cy="10058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98" autoAdjust="0"/>
    <p:restoredTop sz="94660"/>
  </p:normalViewPr>
  <p:slideViewPr>
    <p:cSldViewPr>
      <p:cViewPr varScale="1">
        <p:scale>
          <a:sx n="58" d="100"/>
          <a:sy n="58" d="100"/>
        </p:scale>
        <p:origin x="2765"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11/19/2024</a:t>
            </a:fld>
            <a:endParaRPr lang="en-US"/>
          </a:p>
        </p:txBody>
      </p:sp>
      <p:sp>
        <p:nvSpPr>
          <p:cNvPr id="6" name="Holder 6"/>
          <p:cNvSpPr>
            <a:spLocks noGrp="1"/>
          </p:cNvSpPr>
          <p:nvPr>
            <p:ph type="sldNum" sz="quarter" idx="7"/>
          </p:nvPr>
        </p:nvSpPr>
        <p:spPr/>
        <p:txBody>
          <a:bodyPr lIns="0" tIns="0" rIns="0" bIns="0"/>
          <a:lstStyle>
            <a:lvl1pPr>
              <a:defRPr sz="1100" b="0" i="0">
                <a:solidFill>
                  <a:schemeClr val="tx1"/>
                </a:solidFill>
                <a:latin typeface="Arial MT"/>
                <a:cs typeface="Arial MT"/>
              </a:defRPr>
            </a:lvl1pPr>
          </a:lstStyle>
          <a:p>
            <a:pPr marL="38100">
              <a:lnSpc>
                <a:spcPct val="100000"/>
              </a:lnSpc>
              <a:spcBef>
                <a:spcPts val="1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11/19/2024</a:t>
            </a:fld>
            <a:endParaRPr lang="en-US"/>
          </a:p>
        </p:txBody>
      </p:sp>
      <p:sp>
        <p:nvSpPr>
          <p:cNvPr id="6" name="Holder 6"/>
          <p:cNvSpPr>
            <a:spLocks noGrp="1"/>
          </p:cNvSpPr>
          <p:nvPr>
            <p:ph type="sldNum" sz="quarter" idx="7"/>
          </p:nvPr>
        </p:nvSpPr>
        <p:spPr/>
        <p:txBody>
          <a:bodyPr lIns="0" tIns="0" rIns="0" bIns="0"/>
          <a:lstStyle>
            <a:lvl1pPr>
              <a:defRPr sz="1100" b="0" i="0">
                <a:solidFill>
                  <a:schemeClr val="tx1"/>
                </a:solidFill>
                <a:latin typeface="Arial MT"/>
                <a:cs typeface="Arial MT"/>
              </a:defRPr>
            </a:lvl1pPr>
          </a:lstStyle>
          <a:p>
            <a:pPr marL="38100">
              <a:lnSpc>
                <a:spcPct val="100000"/>
              </a:lnSpc>
              <a:spcBef>
                <a:spcPts val="1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11/19/2024</a:t>
            </a:fld>
            <a:endParaRPr lang="en-US"/>
          </a:p>
        </p:txBody>
      </p:sp>
      <p:sp>
        <p:nvSpPr>
          <p:cNvPr id="7" name="Holder 7"/>
          <p:cNvSpPr>
            <a:spLocks noGrp="1"/>
          </p:cNvSpPr>
          <p:nvPr>
            <p:ph type="sldNum" sz="quarter" idx="7"/>
          </p:nvPr>
        </p:nvSpPr>
        <p:spPr/>
        <p:txBody>
          <a:bodyPr lIns="0" tIns="0" rIns="0" bIns="0"/>
          <a:lstStyle>
            <a:lvl1pPr>
              <a:defRPr sz="1100" b="0" i="0">
                <a:solidFill>
                  <a:schemeClr val="tx1"/>
                </a:solidFill>
                <a:latin typeface="Arial MT"/>
                <a:cs typeface="Arial MT"/>
              </a:defRPr>
            </a:lvl1pPr>
          </a:lstStyle>
          <a:p>
            <a:pPr marL="38100">
              <a:lnSpc>
                <a:spcPct val="100000"/>
              </a:lnSpc>
              <a:spcBef>
                <a:spcPts val="1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11/19/2024</a:t>
            </a:fld>
            <a:endParaRPr lang="en-US"/>
          </a:p>
        </p:txBody>
      </p:sp>
      <p:sp>
        <p:nvSpPr>
          <p:cNvPr id="5" name="Holder 5"/>
          <p:cNvSpPr>
            <a:spLocks noGrp="1"/>
          </p:cNvSpPr>
          <p:nvPr>
            <p:ph type="sldNum" sz="quarter" idx="7"/>
          </p:nvPr>
        </p:nvSpPr>
        <p:spPr/>
        <p:txBody>
          <a:bodyPr lIns="0" tIns="0" rIns="0" bIns="0"/>
          <a:lstStyle>
            <a:lvl1pPr>
              <a:defRPr sz="1100" b="0" i="0">
                <a:solidFill>
                  <a:schemeClr val="tx1"/>
                </a:solidFill>
                <a:latin typeface="Arial MT"/>
                <a:cs typeface="Arial MT"/>
              </a:defRPr>
            </a:lvl1pPr>
          </a:lstStyle>
          <a:p>
            <a:pPr marL="38100">
              <a:lnSpc>
                <a:spcPct val="100000"/>
              </a:lnSpc>
              <a:spcBef>
                <a:spcPts val="1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11/19/2024</a:t>
            </a:fld>
            <a:endParaRPr lang="en-US"/>
          </a:p>
        </p:txBody>
      </p:sp>
      <p:sp>
        <p:nvSpPr>
          <p:cNvPr id="4" name="Holder 4"/>
          <p:cNvSpPr>
            <a:spLocks noGrp="1"/>
          </p:cNvSpPr>
          <p:nvPr>
            <p:ph type="sldNum" sz="quarter" idx="7"/>
          </p:nvPr>
        </p:nvSpPr>
        <p:spPr/>
        <p:txBody>
          <a:bodyPr lIns="0" tIns="0" rIns="0" bIns="0"/>
          <a:lstStyle>
            <a:lvl1pPr>
              <a:defRPr sz="1100" b="0" i="0">
                <a:solidFill>
                  <a:schemeClr val="tx1"/>
                </a:solidFill>
                <a:latin typeface="Arial MT"/>
                <a:cs typeface="Arial MT"/>
              </a:defRPr>
            </a:lvl1pPr>
          </a:lstStyle>
          <a:p>
            <a:pPr marL="38100">
              <a:lnSpc>
                <a:spcPct val="100000"/>
              </a:lnSpc>
              <a:spcBef>
                <a:spcPts val="1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88620" y="402336"/>
            <a:ext cx="6995160" cy="16093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11/19/2024</a:t>
            </a:fld>
            <a:endParaRPr lang="en-US"/>
          </a:p>
        </p:txBody>
      </p:sp>
      <p:sp>
        <p:nvSpPr>
          <p:cNvPr id="6" name="Holder 6"/>
          <p:cNvSpPr>
            <a:spLocks noGrp="1"/>
          </p:cNvSpPr>
          <p:nvPr>
            <p:ph type="sldNum" sz="quarter" idx="7"/>
          </p:nvPr>
        </p:nvSpPr>
        <p:spPr>
          <a:xfrm>
            <a:off x="3743325" y="9272151"/>
            <a:ext cx="243204" cy="185420"/>
          </a:xfrm>
          <a:prstGeom prst="rect">
            <a:avLst/>
          </a:prstGeom>
        </p:spPr>
        <p:txBody>
          <a:bodyPr wrap="square" lIns="0" tIns="0" rIns="0" bIns="0">
            <a:spAutoFit/>
          </a:bodyPr>
          <a:lstStyle>
            <a:lvl1pPr>
              <a:defRPr sz="1100" b="0" i="0">
                <a:solidFill>
                  <a:schemeClr val="tx1"/>
                </a:solidFill>
                <a:latin typeface="Arial MT"/>
                <a:cs typeface="Arial MT"/>
              </a:defRPr>
            </a:lvl1pPr>
          </a:lstStyle>
          <a:p>
            <a:pPr marL="38100">
              <a:lnSpc>
                <a:spcPct val="100000"/>
              </a:lnSpc>
              <a:spcBef>
                <a:spcPts val="1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www.robots.ox.ac.uk/~vgg/publications/2015/Parkhi15/parkhi15.pdf" TargetMode="External"/><Relationship Id="rId7" Type="http://schemas.openxmlformats.org/officeDocument/2006/relationships/hyperlink" Target="http://ieeexplore.ieee.org/document/7780459" TargetMode="External"/><Relationship Id="rId2" Type="http://schemas.openxmlformats.org/officeDocument/2006/relationships/hyperlink" Target="http://ieeexplore.ieee.org/document/990517" TargetMode="External"/><Relationship Id="rId1" Type="http://schemas.openxmlformats.org/officeDocument/2006/relationships/slideLayout" Target="../slideLayouts/slideLayout5.xml"/><Relationship Id="rId6" Type="http://schemas.openxmlformats.org/officeDocument/2006/relationships/hyperlink" Target="http://ieeexplore.ieee.org/document/9010751" TargetMode="External"/><Relationship Id="rId5" Type="http://schemas.openxmlformats.org/officeDocument/2006/relationships/hyperlink" Target="https://jmlr.org/papers/volume10/king09a/king09a.pdf" TargetMode="External"/><Relationship Id="rId4" Type="http://schemas.openxmlformats.org/officeDocument/2006/relationships/hyperlink" Target="http://ieeexplore.ieee.org/document/729868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167001" y="3318891"/>
            <a:ext cx="3648710" cy="1798569"/>
          </a:xfrm>
          <a:prstGeom prst="rect">
            <a:avLst/>
          </a:prstGeom>
        </p:spPr>
        <p:txBody>
          <a:bodyPr vert="horz" wrap="square" lIns="0" tIns="15875" rIns="0" bIns="0" rtlCol="0">
            <a:spAutoFit/>
          </a:bodyPr>
          <a:lstStyle/>
          <a:p>
            <a:pPr marL="5080" algn="ctr">
              <a:lnSpc>
                <a:spcPts val="1664"/>
              </a:lnSpc>
              <a:spcBef>
                <a:spcPts val="125"/>
              </a:spcBef>
            </a:pPr>
            <a:r>
              <a:rPr lang="en-US" sz="1400" b="1" dirty="0">
                <a:latin typeface="Times New Roman"/>
                <a:cs typeface="Times New Roman"/>
              </a:rPr>
              <a:t>DEEP LEARNING-FACE ENABLED ATTENDANCE MANAGEMENT SYSTEM USING HAAR CASCADE CLASSIFIER</a:t>
            </a:r>
            <a:endParaRPr lang="en-US" sz="1400" dirty="0">
              <a:latin typeface="Times New Roman"/>
              <a:cs typeface="Times New Roman"/>
            </a:endParaRPr>
          </a:p>
          <a:p>
            <a:pPr>
              <a:lnSpc>
                <a:spcPct val="100000"/>
              </a:lnSpc>
            </a:pPr>
            <a:endParaRPr sz="1400" dirty="0">
              <a:latin typeface="Times New Roman"/>
              <a:cs typeface="Times New Roman"/>
            </a:endParaRPr>
          </a:p>
          <a:p>
            <a:pPr>
              <a:lnSpc>
                <a:spcPct val="100000"/>
              </a:lnSpc>
              <a:spcBef>
                <a:spcPts val="275"/>
              </a:spcBef>
            </a:pPr>
            <a:endParaRPr sz="1400" dirty="0">
              <a:latin typeface="Times New Roman"/>
              <a:cs typeface="Times New Roman"/>
            </a:endParaRPr>
          </a:p>
          <a:p>
            <a:pPr algn="ctr">
              <a:lnSpc>
                <a:spcPct val="100000"/>
              </a:lnSpc>
              <a:spcBef>
                <a:spcPts val="5"/>
              </a:spcBef>
            </a:pPr>
            <a:r>
              <a:rPr sz="1400" dirty="0">
                <a:latin typeface="Times New Roman"/>
                <a:cs typeface="Times New Roman"/>
              </a:rPr>
              <a:t>A</a:t>
            </a:r>
            <a:r>
              <a:rPr sz="1400" spc="-105" dirty="0">
                <a:latin typeface="Times New Roman"/>
                <a:cs typeface="Times New Roman"/>
              </a:rPr>
              <a:t> </a:t>
            </a:r>
            <a:r>
              <a:rPr sz="1400" dirty="0">
                <a:latin typeface="Times New Roman"/>
                <a:cs typeface="Times New Roman"/>
              </a:rPr>
              <a:t>Project</a:t>
            </a:r>
            <a:r>
              <a:rPr sz="1400" spc="-85" dirty="0">
                <a:latin typeface="Times New Roman"/>
                <a:cs typeface="Times New Roman"/>
              </a:rPr>
              <a:t> </a:t>
            </a:r>
            <a:r>
              <a:rPr sz="1400" spc="-10" dirty="0">
                <a:latin typeface="Times New Roman"/>
                <a:cs typeface="Times New Roman"/>
              </a:rPr>
              <a:t>Report</a:t>
            </a:r>
            <a:endParaRPr sz="1400" dirty="0">
              <a:latin typeface="Times New Roman"/>
              <a:cs typeface="Times New Roman"/>
            </a:endParaRPr>
          </a:p>
          <a:p>
            <a:pPr>
              <a:lnSpc>
                <a:spcPct val="100000"/>
              </a:lnSpc>
              <a:spcBef>
                <a:spcPts val="90"/>
              </a:spcBef>
            </a:pPr>
            <a:endParaRPr sz="1400" dirty="0">
              <a:latin typeface="Times New Roman"/>
              <a:cs typeface="Times New Roman"/>
            </a:endParaRPr>
          </a:p>
          <a:p>
            <a:pPr marL="8890" algn="ctr">
              <a:lnSpc>
                <a:spcPct val="100000"/>
              </a:lnSpc>
            </a:pPr>
            <a:r>
              <a:rPr sz="1400" spc="-10" dirty="0">
                <a:latin typeface="Times New Roman"/>
                <a:cs typeface="Times New Roman"/>
              </a:rPr>
              <a:t>Submitted </a:t>
            </a:r>
            <a:r>
              <a:rPr sz="1400" spc="-25" dirty="0">
                <a:latin typeface="Times New Roman"/>
                <a:cs typeface="Times New Roman"/>
              </a:rPr>
              <a:t>by</a:t>
            </a:r>
            <a:endParaRPr sz="1400" dirty="0">
              <a:latin typeface="Times New Roman"/>
              <a:cs typeface="Times New Roman"/>
            </a:endParaRPr>
          </a:p>
        </p:txBody>
      </p:sp>
      <p:sp>
        <p:nvSpPr>
          <p:cNvPr id="3" name="object 3"/>
          <p:cNvSpPr txBox="1"/>
          <p:nvPr/>
        </p:nvSpPr>
        <p:spPr>
          <a:xfrm>
            <a:off x="1876044" y="6747891"/>
            <a:ext cx="4138295" cy="242570"/>
          </a:xfrm>
          <a:prstGeom prst="rect">
            <a:avLst/>
          </a:prstGeom>
        </p:spPr>
        <p:txBody>
          <a:bodyPr vert="horz" wrap="square" lIns="0" tIns="15875" rIns="0" bIns="0" rtlCol="0">
            <a:spAutoFit/>
          </a:bodyPr>
          <a:lstStyle/>
          <a:p>
            <a:pPr marL="12700">
              <a:lnSpc>
                <a:spcPct val="100000"/>
              </a:lnSpc>
              <a:spcBef>
                <a:spcPts val="125"/>
              </a:spcBef>
              <a:tabLst>
                <a:tab pos="789940" algn="l"/>
              </a:tabLst>
            </a:pPr>
            <a:r>
              <a:rPr sz="1400" b="1" spc="-10" dirty="0">
                <a:latin typeface="Times New Roman"/>
                <a:cs typeface="Times New Roman"/>
              </a:rPr>
              <a:t>AI19441</a:t>
            </a:r>
            <a:r>
              <a:rPr sz="1400" b="1" dirty="0">
                <a:latin typeface="Times New Roman"/>
                <a:cs typeface="Times New Roman"/>
              </a:rPr>
              <a:t>	</a:t>
            </a:r>
            <a:r>
              <a:rPr sz="1400" b="1" spc="-10" dirty="0">
                <a:latin typeface="Times New Roman"/>
                <a:cs typeface="Times New Roman"/>
              </a:rPr>
              <a:t>FUNDAMENTALS</a:t>
            </a:r>
            <a:r>
              <a:rPr sz="1400" b="1" spc="-40" dirty="0">
                <a:latin typeface="Times New Roman"/>
                <a:cs typeface="Times New Roman"/>
              </a:rPr>
              <a:t> </a:t>
            </a:r>
            <a:r>
              <a:rPr sz="1400" b="1" dirty="0">
                <a:latin typeface="Times New Roman"/>
                <a:cs typeface="Times New Roman"/>
              </a:rPr>
              <a:t>OF</a:t>
            </a:r>
            <a:r>
              <a:rPr sz="1400" b="1" spc="310" dirty="0">
                <a:latin typeface="Times New Roman"/>
                <a:cs typeface="Times New Roman"/>
              </a:rPr>
              <a:t> </a:t>
            </a:r>
            <a:r>
              <a:rPr sz="1400" b="1" spc="-10" dirty="0">
                <a:latin typeface="Times New Roman"/>
                <a:cs typeface="Times New Roman"/>
              </a:rPr>
              <a:t>DEEP</a:t>
            </a:r>
            <a:r>
              <a:rPr sz="1400" b="1" spc="-15" dirty="0">
                <a:latin typeface="Times New Roman"/>
                <a:cs typeface="Times New Roman"/>
              </a:rPr>
              <a:t> </a:t>
            </a:r>
            <a:r>
              <a:rPr sz="1400" b="1" spc="-10" dirty="0">
                <a:latin typeface="Times New Roman"/>
                <a:cs typeface="Times New Roman"/>
              </a:rPr>
              <a:t>LEARNING</a:t>
            </a:r>
            <a:endParaRPr sz="1400">
              <a:latin typeface="Times New Roman"/>
              <a:cs typeface="Times New Roman"/>
            </a:endParaRPr>
          </a:p>
        </p:txBody>
      </p:sp>
      <p:sp>
        <p:nvSpPr>
          <p:cNvPr id="4" name="object 4"/>
          <p:cNvSpPr txBox="1"/>
          <p:nvPr/>
        </p:nvSpPr>
        <p:spPr>
          <a:xfrm>
            <a:off x="1571625" y="7610792"/>
            <a:ext cx="4852035" cy="767715"/>
          </a:xfrm>
          <a:prstGeom prst="rect">
            <a:avLst/>
          </a:prstGeom>
        </p:spPr>
        <p:txBody>
          <a:bodyPr vert="horz" wrap="square" lIns="0" tIns="15875" rIns="0" bIns="0" rtlCol="0">
            <a:spAutoFit/>
          </a:bodyPr>
          <a:lstStyle/>
          <a:p>
            <a:pPr algn="ctr">
              <a:lnSpc>
                <a:spcPct val="100000"/>
              </a:lnSpc>
              <a:spcBef>
                <a:spcPts val="125"/>
              </a:spcBef>
            </a:pPr>
            <a:r>
              <a:rPr sz="1400" b="1" spc="-10" dirty="0">
                <a:latin typeface="Times New Roman"/>
                <a:cs typeface="Times New Roman"/>
              </a:rPr>
              <a:t>Department</a:t>
            </a:r>
            <a:r>
              <a:rPr sz="1400" b="1" spc="-55" dirty="0">
                <a:latin typeface="Times New Roman"/>
                <a:cs typeface="Times New Roman"/>
              </a:rPr>
              <a:t> </a:t>
            </a:r>
            <a:r>
              <a:rPr sz="1400" b="1" dirty="0">
                <a:latin typeface="Times New Roman"/>
                <a:cs typeface="Times New Roman"/>
              </a:rPr>
              <a:t>of</a:t>
            </a:r>
            <a:r>
              <a:rPr sz="1400" b="1" spc="-65" dirty="0">
                <a:latin typeface="Times New Roman"/>
                <a:cs typeface="Times New Roman"/>
              </a:rPr>
              <a:t> </a:t>
            </a:r>
            <a:r>
              <a:rPr sz="1400" b="1" spc="-10" dirty="0">
                <a:latin typeface="Times New Roman"/>
                <a:cs typeface="Times New Roman"/>
              </a:rPr>
              <a:t>Artificial Intelligence</a:t>
            </a:r>
            <a:r>
              <a:rPr sz="1400" b="1" spc="-50" dirty="0">
                <a:latin typeface="Times New Roman"/>
                <a:cs typeface="Times New Roman"/>
              </a:rPr>
              <a:t> </a:t>
            </a:r>
            <a:r>
              <a:rPr sz="1400" b="1" dirty="0">
                <a:latin typeface="Times New Roman"/>
                <a:cs typeface="Times New Roman"/>
              </a:rPr>
              <a:t>and</a:t>
            </a:r>
            <a:r>
              <a:rPr sz="1400" b="1" spc="-85" dirty="0">
                <a:latin typeface="Times New Roman"/>
                <a:cs typeface="Times New Roman"/>
              </a:rPr>
              <a:t> </a:t>
            </a:r>
            <a:r>
              <a:rPr sz="1400" b="1" spc="-20" dirty="0">
                <a:latin typeface="Times New Roman"/>
                <a:cs typeface="Times New Roman"/>
              </a:rPr>
              <a:t>Machine</a:t>
            </a:r>
            <a:r>
              <a:rPr sz="1400" b="1" spc="-40" dirty="0">
                <a:latin typeface="Times New Roman"/>
                <a:cs typeface="Times New Roman"/>
              </a:rPr>
              <a:t> </a:t>
            </a:r>
            <a:r>
              <a:rPr sz="1400" b="1" spc="-10" dirty="0">
                <a:latin typeface="Times New Roman"/>
                <a:cs typeface="Times New Roman"/>
              </a:rPr>
              <a:t>Learning</a:t>
            </a:r>
            <a:endParaRPr sz="1400">
              <a:latin typeface="Times New Roman"/>
              <a:cs typeface="Times New Roman"/>
            </a:endParaRPr>
          </a:p>
          <a:p>
            <a:pPr>
              <a:lnSpc>
                <a:spcPct val="100000"/>
              </a:lnSpc>
              <a:spcBef>
                <a:spcPts val="840"/>
              </a:spcBef>
            </a:pPr>
            <a:endParaRPr sz="1400">
              <a:latin typeface="Times New Roman"/>
              <a:cs typeface="Times New Roman"/>
            </a:endParaRPr>
          </a:p>
          <a:p>
            <a:pPr algn="ctr">
              <a:lnSpc>
                <a:spcPct val="100000"/>
              </a:lnSpc>
            </a:pPr>
            <a:r>
              <a:rPr sz="1400" b="1" spc="-20" dirty="0">
                <a:latin typeface="Times New Roman"/>
                <a:cs typeface="Times New Roman"/>
              </a:rPr>
              <a:t>RAJALAKSHMI</a:t>
            </a:r>
            <a:r>
              <a:rPr sz="1400" b="1" spc="-45" dirty="0">
                <a:latin typeface="Times New Roman"/>
                <a:cs typeface="Times New Roman"/>
              </a:rPr>
              <a:t> </a:t>
            </a:r>
            <a:r>
              <a:rPr sz="1400" b="1" spc="-10" dirty="0">
                <a:latin typeface="Times New Roman"/>
                <a:cs typeface="Times New Roman"/>
              </a:rPr>
              <a:t>ENGINEERING</a:t>
            </a:r>
            <a:r>
              <a:rPr sz="1400" b="1" dirty="0">
                <a:latin typeface="Times New Roman"/>
                <a:cs typeface="Times New Roman"/>
              </a:rPr>
              <a:t> </a:t>
            </a:r>
            <a:r>
              <a:rPr sz="1400" b="1" spc="-10" dirty="0">
                <a:latin typeface="Times New Roman"/>
                <a:cs typeface="Times New Roman"/>
              </a:rPr>
              <a:t>COLLEGE,THANDALAM</a:t>
            </a:r>
            <a:r>
              <a:rPr sz="1350" b="1" spc="-10" dirty="0">
                <a:latin typeface="Times New Roman"/>
                <a:cs typeface="Times New Roman"/>
              </a:rPr>
              <a:t>.</a:t>
            </a:r>
            <a:endParaRPr sz="1350">
              <a:latin typeface="Times New Roman"/>
              <a:cs typeface="Times New Roman"/>
            </a:endParaRPr>
          </a:p>
        </p:txBody>
      </p:sp>
      <p:pic>
        <p:nvPicPr>
          <p:cNvPr id="5" name="object 5"/>
          <p:cNvPicPr/>
          <p:nvPr/>
        </p:nvPicPr>
        <p:blipFill>
          <a:blip r:embed="rId2" cstate="print"/>
          <a:stretch>
            <a:fillRect/>
          </a:stretch>
        </p:blipFill>
        <p:spPr>
          <a:xfrm>
            <a:off x="2000250" y="1085850"/>
            <a:ext cx="3657600" cy="1171575"/>
          </a:xfrm>
          <a:prstGeom prst="rect">
            <a:avLst/>
          </a:prstGeom>
        </p:spPr>
      </p:pic>
      <p:sp>
        <p:nvSpPr>
          <p:cNvPr id="6" name="object 6"/>
          <p:cNvSpPr txBox="1"/>
          <p:nvPr/>
        </p:nvSpPr>
        <p:spPr>
          <a:xfrm>
            <a:off x="2895345" y="5387340"/>
            <a:ext cx="2438655" cy="452496"/>
          </a:xfrm>
          <a:prstGeom prst="rect">
            <a:avLst/>
          </a:prstGeom>
        </p:spPr>
        <p:txBody>
          <a:bodyPr vert="horz" wrap="square" lIns="0" tIns="15875" rIns="0" bIns="0" rtlCol="0">
            <a:spAutoFit/>
          </a:bodyPr>
          <a:lstStyle/>
          <a:p>
            <a:pPr marL="12700">
              <a:lnSpc>
                <a:spcPts val="1664"/>
              </a:lnSpc>
              <a:spcBef>
                <a:spcPts val="125"/>
              </a:spcBef>
            </a:pPr>
            <a:r>
              <a:rPr lang="en-US" sz="1400" b="1" spc="-30" dirty="0">
                <a:latin typeface="Times New Roman"/>
                <a:cs typeface="Times New Roman"/>
              </a:rPr>
              <a:t>PRAGATHEESH I</a:t>
            </a:r>
            <a:r>
              <a:rPr sz="1400" b="1" spc="-30" dirty="0">
                <a:latin typeface="Times New Roman"/>
                <a:cs typeface="Times New Roman"/>
              </a:rPr>
              <a:t> </a:t>
            </a:r>
            <a:r>
              <a:rPr sz="1400" b="1" spc="-10" dirty="0">
                <a:latin typeface="Times New Roman"/>
                <a:cs typeface="Times New Roman"/>
              </a:rPr>
              <a:t>(2215010</a:t>
            </a:r>
            <a:r>
              <a:rPr lang="en-US" sz="1400" b="1" spc="-10" dirty="0">
                <a:latin typeface="Times New Roman"/>
                <a:cs typeface="Times New Roman"/>
              </a:rPr>
              <a:t>97</a:t>
            </a:r>
            <a:r>
              <a:rPr sz="1400" b="1" spc="-10" dirty="0">
                <a:latin typeface="Times New Roman"/>
                <a:cs typeface="Times New Roman"/>
              </a:rPr>
              <a:t>)</a:t>
            </a:r>
            <a:endParaRPr lang="en-US" sz="1400" dirty="0">
              <a:latin typeface="Times New Roman"/>
              <a:cs typeface="Times New Roman"/>
            </a:endParaRPr>
          </a:p>
          <a:p>
            <a:pPr marL="12700">
              <a:lnSpc>
                <a:spcPts val="1664"/>
              </a:lnSpc>
              <a:spcBef>
                <a:spcPts val="125"/>
              </a:spcBef>
            </a:pPr>
            <a:r>
              <a:rPr lang="en-IN" sz="1400" b="1" spc="-25" dirty="0">
                <a:latin typeface="Times New Roman"/>
                <a:cs typeface="Times New Roman"/>
              </a:rPr>
              <a:t>RISHI S</a:t>
            </a:r>
            <a:r>
              <a:rPr sz="1400" b="1" spc="-25" dirty="0">
                <a:latin typeface="Times New Roman"/>
                <a:cs typeface="Times New Roman"/>
              </a:rPr>
              <a:t> </a:t>
            </a:r>
            <a:r>
              <a:rPr sz="1400" b="1" spc="-10" dirty="0">
                <a:latin typeface="Times New Roman"/>
                <a:cs typeface="Times New Roman"/>
              </a:rPr>
              <a:t>(221501</a:t>
            </a:r>
            <a:r>
              <a:rPr lang="en-US" sz="1400" b="1" spc="-10" dirty="0">
                <a:latin typeface="Times New Roman"/>
                <a:cs typeface="Times New Roman"/>
              </a:rPr>
              <a:t>114</a:t>
            </a:r>
            <a:r>
              <a:rPr sz="1400" b="1" spc="-10" dirty="0">
                <a:latin typeface="Times New Roman"/>
                <a:cs typeface="Times New Roman"/>
              </a:rPr>
              <a:t>)</a:t>
            </a:r>
            <a:endParaRPr sz="1400" dirty="0">
              <a:latin typeface="Times New Roman"/>
              <a:cs typeface="Times New Roman"/>
            </a:endParaRPr>
          </a:p>
        </p:txBody>
      </p:sp>
      <p:sp>
        <p:nvSpPr>
          <p:cNvPr id="7" name="object 7"/>
          <p:cNvSpPr txBox="1"/>
          <p:nvPr/>
        </p:nvSpPr>
        <p:spPr>
          <a:xfrm>
            <a:off x="3967226" y="9023088"/>
            <a:ext cx="86360" cy="226695"/>
          </a:xfrm>
          <a:prstGeom prst="rect">
            <a:avLst/>
          </a:prstGeom>
        </p:spPr>
        <p:txBody>
          <a:bodyPr vert="horz" wrap="square" lIns="0" tIns="0" rIns="0" bIns="0" rtlCol="0">
            <a:spAutoFit/>
          </a:bodyPr>
          <a:lstStyle/>
          <a:p>
            <a:pPr marL="12700">
              <a:lnSpc>
                <a:spcPts val="1650"/>
              </a:lnSpc>
            </a:pPr>
            <a:r>
              <a:rPr sz="1400" spc="-50" dirty="0">
                <a:latin typeface="Times New Roman"/>
                <a:cs typeface="Times New Roman"/>
              </a:rPr>
              <a:t>I</a:t>
            </a:r>
            <a:endParaRPr sz="140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B23D7B9-335E-7B82-21D9-FF4190E608D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318331" y="-129782"/>
            <a:ext cx="4849988" cy="5837308"/>
          </a:xfrm>
          <a:prstGeom prst="rect">
            <a:avLst/>
          </a:prstGeom>
        </p:spPr>
      </p:pic>
      <p:sp>
        <p:nvSpPr>
          <p:cNvPr id="2" name="object 2"/>
          <p:cNvSpPr txBox="1"/>
          <p:nvPr/>
        </p:nvSpPr>
        <p:spPr>
          <a:xfrm>
            <a:off x="450215" y="613092"/>
            <a:ext cx="3042285" cy="266065"/>
          </a:xfrm>
          <a:prstGeom prst="rect">
            <a:avLst/>
          </a:prstGeom>
        </p:spPr>
        <p:txBody>
          <a:bodyPr vert="horz" wrap="square" lIns="0" tIns="15875" rIns="0" bIns="0" rtlCol="0">
            <a:spAutoFit/>
          </a:bodyPr>
          <a:lstStyle/>
          <a:p>
            <a:pPr marL="12700">
              <a:lnSpc>
                <a:spcPct val="100000"/>
              </a:lnSpc>
              <a:spcBef>
                <a:spcPts val="125"/>
              </a:spcBef>
            </a:pPr>
            <a:r>
              <a:rPr sz="1550" b="1" dirty="0">
                <a:latin typeface="Times New Roman"/>
                <a:cs typeface="Times New Roman"/>
              </a:rPr>
              <a:t>4.2.1</a:t>
            </a:r>
            <a:r>
              <a:rPr sz="1550" b="1" spc="409" dirty="0">
                <a:latin typeface="Times New Roman"/>
                <a:cs typeface="Times New Roman"/>
              </a:rPr>
              <a:t> </a:t>
            </a:r>
            <a:r>
              <a:rPr sz="1550" b="1" dirty="0">
                <a:latin typeface="Times New Roman"/>
                <a:cs typeface="Times New Roman"/>
              </a:rPr>
              <a:t>SYSTEM</a:t>
            </a:r>
            <a:r>
              <a:rPr sz="1550" b="1" spc="65" dirty="0">
                <a:latin typeface="Times New Roman"/>
                <a:cs typeface="Times New Roman"/>
              </a:rPr>
              <a:t> </a:t>
            </a:r>
            <a:r>
              <a:rPr sz="1550" b="1" spc="-10" dirty="0">
                <a:latin typeface="Times New Roman"/>
                <a:cs typeface="Times New Roman"/>
              </a:rPr>
              <a:t>ARCHITECTURE</a:t>
            </a:r>
            <a:endParaRPr sz="1550">
              <a:latin typeface="Times New Roman"/>
              <a:cs typeface="Times New Roman"/>
            </a:endParaRPr>
          </a:p>
        </p:txBody>
      </p:sp>
      <p:sp>
        <p:nvSpPr>
          <p:cNvPr id="4" name="object 4"/>
          <p:cNvSpPr txBox="1"/>
          <p:nvPr/>
        </p:nvSpPr>
        <p:spPr>
          <a:xfrm>
            <a:off x="391477" y="5274009"/>
            <a:ext cx="6946900" cy="4214423"/>
          </a:xfrm>
          <a:prstGeom prst="rect">
            <a:avLst/>
          </a:prstGeom>
        </p:spPr>
        <p:txBody>
          <a:bodyPr vert="horz" wrap="square" lIns="0" tIns="15875" rIns="0" bIns="0" rtlCol="0">
            <a:spAutoFit/>
          </a:bodyPr>
          <a:lstStyle/>
          <a:p>
            <a:pPr marL="18415" algn="ctr">
              <a:lnSpc>
                <a:spcPct val="100000"/>
              </a:lnSpc>
              <a:spcBef>
                <a:spcPts val="125"/>
              </a:spcBef>
            </a:pPr>
            <a:r>
              <a:rPr sz="1400" dirty="0">
                <a:latin typeface="Times New Roman"/>
                <a:cs typeface="Times New Roman"/>
              </a:rPr>
              <a:t>Fig</a:t>
            </a:r>
            <a:r>
              <a:rPr sz="1400" spc="-45" dirty="0">
                <a:latin typeface="Times New Roman"/>
                <a:cs typeface="Times New Roman"/>
              </a:rPr>
              <a:t> </a:t>
            </a:r>
            <a:r>
              <a:rPr sz="1400" dirty="0">
                <a:latin typeface="Times New Roman"/>
                <a:cs typeface="Times New Roman"/>
              </a:rPr>
              <a:t>1.1</a:t>
            </a:r>
            <a:r>
              <a:rPr sz="1400" spc="-10" dirty="0">
                <a:latin typeface="Times New Roman"/>
                <a:cs typeface="Times New Roman"/>
              </a:rPr>
              <a:t> </a:t>
            </a:r>
            <a:r>
              <a:rPr sz="1400" dirty="0">
                <a:latin typeface="Times New Roman"/>
                <a:cs typeface="Times New Roman"/>
              </a:rPr>
              <a:t>Overall</a:t>
            </a:r>
            <a:r>
              <a:rPr sz="1400" spc="-15" dirty="0">
                <a:latin typeface="Times New Roman"/>
                <a:cs typeface="Times New Roman"/>
              </a:rPr>
              <a:t> </a:t>
            </a:r>
            <a:r>
              <a:rPr sz="1400" dirty="0">
                <a:latin typeface="Times New Roman"/>
                <a:cs typeface="Times New Roman"/>
              </a:rPr>
              <a:t>diagram</a:t>
            </a:r>
            <a:r>
              <a:rPr sz="1400" spc="-50" dirty="0">
                <a:latin typeface="Times New Roman"/>
                <a:cs typeface="Times New Roman"/>
              </a:rPr>
              <a:t> </a:t>
            </a:r>
            <a:endParaRPr sz="1400" dirty="0">
              <a:latin typeface="Times New Roman"/>
              <a:cs typeface="Times New Roman"/>
            </a:endParaRPr>
          </a:p>
          <a:p>
            <a:pPr>
              <a:lnSpc>
                <a:spcPct val="100000"/>
              </a:lnSpc>
              <a:spcBef>
                <a:spcPts val="1160"/>
              </a:spcBef>
            </a:pPr>
            <a:endParaRPr sz="1400" dirty="0">
              <a:latin typeface="Times New Roman"/>
              <a:cs typeface="Times New Roman"/>
            </a:endParaRPr>
          </a:p>
          <a:p>
            <a:pPr marL="25400">
              <a:lnSpc>
                <a:spcPct val="100000"/>
              </a:lnSpc>
            </a:pPr>
            <a:r>
              <a:rPr sz="1400" b="1" dirty="0">
                <a:latin typeface="Times New Roman"/>
                <a:cs typeface="Times New Roman"/>
              </a:rPr>
              <a:t>4.2.2</a:t>
            </a:r>
            <a:r>
              <a:rPr sz="1400" b="1" spc="-40" dirty="0">
                <a:latin typeface="Times New Roman"/>
                <a:cs typeface="Times New Roman"/>
              </a:rPr>
              <a:t> </a:t>
            </a:r>
            <a:r>
              <a:rPr sz="1400" b="1" spc="-10" dirty="0">
                <a:latin typeface="Times New Roman"/>
                <a:cs typeface="Times New Roman"/>
              </a:rPr>
              <a:t>DESCRIPTION</a:t>
            </a:r>
            <a:endParaRPr sz="1400" dirty="0">
              <a:latin typeface="Times New Roman"/>
              <a:cs typeface="Times New Roman"/>
            </a:endParaRPr>
          </a:p>
          <a:p>
            <a:pPr marL="12700" marR="5080" algn="just">
              <a:lnSpc>
                <a:spcPct val="150000"/>
              </a:lnSpc>
              <a:spcBef>
                <a:spcPts val="1590"/>
              </a:spcBef>
            </a:pPr>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This diagram outlines with pre-processing the input images using techniques like resizing, normalization, and gray-scaling. The processed images are then passed through a Convolutional Neural Network (CNN) trained with a large dataset using the </a:t>
            </a:r>
            <a:r>
              <a:rPr lang="en-US" sz="14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Haar</a:t>
            </a:r>
            <a:r>
              <a:rPr lang="en-US"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Cascade Classifier (as we have claimed). This classifier helps detect facial features and landmarks, focusing on the unique characteristics of each face. The extracted features are fed into a fully connected neural network layer, which generates embeddings for each face. These embeddings are compared with stored embeddings in the database using similarity metrics like Euclidean distance. If the distance is below a certain threshold, the model identifies the individual and marks their attendance in the system automatically. This process ensures efficient and accurate recognition even with variations in lighting, facial orientation, and expressions.</a:t>
            </a:r>
            <a:endParaRPr sz="1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object 5"/>
          <p:cNvSpPr txBox="1">
            <a:spLocks noGrp="1"/>
          </p:cNvSpPr>
          <p:nvPr>
            <p:ph type="sldNum" sz="quarter" idx="7"/>
          </p:nvPr>
        </p:nvSpPr>
        <p:spPr>
          <a:xfrm>
            <a:off x="3764598" y="9601813"/>
            <a:ext cx="243204" cy="185420"/>
          </a:xfrm>
          <a:prstGeom prst="rect">
            <a:avLst/>
          </a:prstGeom>
        </p:spPr>
        <p:txBody>
          <a:bodyPr vert="horz" wrap="square" lIns="0" tIns="1905" rIns="0" bIns="0" rtlCol="0">
            <a:spAutoFit/>
          </a:bodyPr>
          <a:lstStyle/>
          <a:p>
            <a:pPr marL="38100">
              <a:lnSpc>
                <a:spcPct val="100000"/>
              </a:lnSpc>
              <a:spcBef>
                <a:spcPts val="15"/>
              </a:spcBef>
            </a:pPr>
            <a:r>
              <a:rPr spc="-50" dirty="0"/>
              <a:t>6</a:t>
            </a:r>
          </a:p>
        </p:txBody>
      </p:sp>
      <p:sp>
        <p:nvSpPr>
          <p:cNvPr id="7" name="TextBox 6">
            <a:extLst>
              <a:ext uri="{FF2B5EF4-FFF2-40B4-BE49-F238E27FC236}">
                <a16:creationId xmlns:a16="http://schemas.microsoft.com/office/drawing/2014/main" id="{B6164D84-96BF-B2A4-45D9-DB60B7067ACC}"/>
              </a:ext>
            </a:extLst>
          </p:cNvPr>
          <p:cNvSpPr txBox="1"/>
          <p:nvPr/>
        </p:nvSpPr>
        <p:spPr>
          <a:xfrm>
            <a:off x="1944757" y="4844534"/>
            <a:ext cx="3889512" cy="369332"/>
          </a:xfrm>
          <a:prstGeom prst="rect">
            <a:avLst/>
          </a:prstGeom>
          <a:noFill/>
        </p:spPr>
        <p:txBody>
          <a:bodyPr wrap="square">
            <a:spAutoFit/>
          </a:bodyPr>
          <a:lstStyle/>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48920" y="419163"/>
            <a:ext cx="7183755" cy="9665338"/>
          </a:xfrm>
          <a:prstGeom prst="rect">
            <a:avLst/>
          </a:prstGeom>
        </p:spPr>
        <p:txBody>
          <a:bodyPr vert="horz" wrap="square" lIns="0" tIns="15875" rIns="0" bIns="0" rtlCol="0">
            <a:spAutoFit/>
          </a:bodyPr>
          <a:lstStyle/>
          <a:p>
            <a:pPr marL="292735" algn="ctr">
              <a:lnSpc>
                <a:spcPct val="100000"/>
              </a:lnSpc>
              <a:spcBef>
                <a:spcPts val="125"/>
              </a:spcBef>
            </a:pPr>
            <a:r>
              <a:rPr sz="1550" b="1" dirty="0">
                <a:latin typeface="Times New Roman"/>
                <a:cs typeface="Times New Roman"/>
              </a:rPr>
              <a:t>CHAPTER-</a:t>
            </a:r>
            <a:r>
              <a:rPr sz="1550" b="1" spc="-50" dirty="0">
                <a:latin typeface="Times New Roman"/>
                <a:cs typeface="Times New Roman"/>
              </a:rPr>
              <a:t>5</a:t>
            </a:r>
            <a:endParaRPr sz="1550" dirty="0">
              <a:latin typeface="Times New Roman"/>
              <a:cs typeface="Times New Roman"/>
            </a:endParaRPr>
          </a:p>
          <a:p>
            <a:pPr>
              <a:lnSpc>
                <a:spcPct val="100000"/>
              </a:lnSpc>
              <a:spcBef>
                <a:spcPts val="190"/>
              </a:spcBef>
            </a:pPr>
            <a:endParaRPr sz="1550" dirty="0">
              <a:latin typeface="Times New Roman"/>
              <a:cs typeface="Times New Roman"/>
            </a:endParaRPr>
          </a:p>
          <a:p>
            <a:pPr marL="2768600">
              <a:lnSpc>
                <a:spcPct val="100000"/>
              </a:lnSpc>
            </a:pPr>
            <a:r>
              <a:rPr sz="1550" b="1" spc="-10" dirty="0">
                <a:latin typeface="Times New Roman"/>
                <a:cs typeface="Times New Roman"/>
              </a:rPr>
              <a:t>IMPLEMENTATION</a:t>
            </a:r>
            <a:endParaRPr sz="1550" dirty="0">
              <a:latin typeface="Times New Roman"/>
              <a:cs typeface="Times New Roman"/>
            </a:endParaRPr>
          </a:p>
          <a:p>
            <a:pPr marL="12700">
              <a:lnSpc>
                <a:spcPct val="100000"/>
              </a:lnSpc>
              <a:spcBef>
                <a:spcPts val="225"/>
              </a:spcBef>
            </a:pPr>
            <a:r>
              <a:rPr sz="1550" b="1" dirty="0">
                <a:latin typeface="Times New Roman"/>
                <a:cs typeface="Times New Roman"/>
              </a:rPr>
              <a:t>5.1 LIST</a:t>
            </a:r>
            <a:r>
              <a:rPr sz="1550" b="1" spc="55" dirty="0">
                <a:latin typeface="Times New Roman"/>
                <a:cs typeface="Times New Roman"/>
              </a:rPr>
              <a:t> </a:t>
            </a:r>
            <a:r>
              <a:rPr sz="1550" b="1" dirty="0">
                <a:latin typeface="Times New Roman"/>
                <a:cs typeface="Times New Roman"/>
              </a:rPr>
              <a:t>OF </a:t>
            </a:r>
            <a:r>
              <a:rPr sz="1550" b="1" spc="-10" dirty="0">
                <a:latin typeface="Times New Roman"/>
                <a:cs typeface="Times New Roman"/>
              </a:rPr>
              <a:t>MODULES</a:t>
            </a:r>
            <a:endParaRPr sz="1550" dirty="0">
              <a:latin typeface="Times New Roman"/>
              <a:cs typeface="Times New Roman"/>
            </a:endParaRPr>
          </a:p>
          <a:p>
            <a:pPr>
              <a:lnSpc>
                <a:spcPct val="100000"/>
              </a:lnSpc>
              <a:spcBef>
                <a:spcPts val="630"/>
              </a:spcBef>
            </a:pPr>
            <a:endParaRPr sz="1550" dirty="0">
              <a:latin typeface="Times New Roman"/>
              <a:cs typeface="Times New Roman"/>
            </a:endParaRPr>
          </a:p>
          <a:p>
            <a:pPr marL="298450" indent="-285750">
              <a:lnSpc>
                <a:spcPct val="100000"/>
              </a:lnSpc>
              <a:spcBef>
                <a:spcPts val="5"/>
              </a:spcBef>
              <a:buFont typeface="Arial MT"/>
              <a:buChar char="•"/>
              <a:tabLst>
                <a:tab pos="298450" algn="l"/>
              </a:tabLst>
            </a:pPr>
            <a:r>
              <a:rPr sz="1400" dirty="0">
                <a:latin typeface="Times New Roman"/>
                <a:cs typeface="Times New Roman"/>
              </a:rPr>
              <a:t>Data</a:t>
            </a:r>
            <a:r>
              <a:rPr sz="1400" spc="-25" dirty="0">
                <a:latin typeface="Times New Roman"/>
                <a:cs typeface="Times New Roman"/>
              </a:rPr>
              <a:t> </a:t>
            </a:r>
            <a:r>
              <a:rPr sz="1400" spc="-10" dirty="0">
                <a:latin typeface="Times New Roman"/>
                <a:cs typeface="Times New Roman"/>
              </a:rPr>
              <a:t>Preprocessing</a:t>
            </a:r>
            <a:endParaRPr sz="1400" dirty="0">
              <a:latin typeface="Times New Roman"/>
              <a:cs typeface="Times New Roman"/>
            </a:endParaRPr>
          </a:p>
          <a:p>
            <a:pPr marL="298450" indent="-285750">
              <a:lnSpc>
                <a:spcPct val="100000"/>
              </a:lnSpc>
              <a:spcBef>
                <a:spcPts val="869"/>
              </a:spcBef>
              <a:buFont typeface="Arial MT"/>
              <a:buChar char="•"/>
              <a:tabLst>
                <a:tab pos="298450" algn="l"/>
              </a:tabLst>
            </a:pPr>
            <a:r>
              <a:rPr lang="en-US" sz="1400" dirty="0">
                <a:latin typeface="Times New Roman" panose="02020603050405020304" pitchFamily="18" charset="0"/>
                <a:cs typeface="Times New Roman" panose="02020603050405020304" pitchFamily="18" charset="0"/>
              </a:rPr>
              <a:t>Face Detection and Feature Extraction</a:t>
            </a:r>
            <a:endParaRPr sz="1400" dirty="0">
              <a:latin typeface="Times New Roman" panose="02020603050405020304" pitchFamily="18" charset="0"/>
              <a:cs typeface="Times New Roman" panose="02020603050405020304" pitchFamily="18" charset="0"/>
            </a:endParaRPr>
          </a:p>
          <a:p>
            <a:pPr marL="298450" indent="-285750">
              <a:lnSpc>
                <a:spcPct val="100000"/>
              </a:lnSpc>
              <a:spcBef>
                <a:spcPts val="944"/>
              </a:spcBef>
              <a:buFont typeface="Arial MT"/>
              <a:buChar char="•"/>
              <a:tabLst>
                <a:tab pos="298450" algn="l"/>
              </a:tabLst>
            </a:pPr>
            <a:r>
              <a:rPr sz="1400" dirty="0">
                <a:latin typeface="Times New Roman"/>
                <a:cs typeface="Times New Roman"/>
              </a:rPr>
              <a:t>M</a:t>
            </a:r>
            <a:r>
              <a:rPr lang="en-IN" sz="1400" dirty="0" err="1">
                <a:latin typeface="Times New Roman"/>
                <a:cs typeface="Times New Roman"/>
              </a:rPr>
              <a:t>odel</a:t>
            </a:r>
            <a:r>
              <a:rPr lang="en-IN" sz="1400" dirty="0">
                <a:latin typeface="Times New Roman"/>
                <a:cs typeface="Times New Roman"/>
              </a:rPr>
              <a:t> Development and Training</a:t>
            </a:r>
            <a:endParaRPr sz="1400" dirty="0">
              <a:latin typeface="Times New Roman"/>
              <a:cs typeface="Times New Roman"/>
            </a:endParaRPr>
          </a:p>
          <a:p>
            <a:pPr marL="298450" indent="-285750">
              <a:lnSpc>
                <a:spcPct val="100000"/>
              </a:lnSpc>
              <a:spcBef>
                <a:spcPts val="950"/>
              </a:spcBef>
              <a:buFont typeface="Arial MT"/>
              <a:buChar char="•"/>
              <a:tabLst>
                <a:tab pos="298450" algn="l"/>
              </a:tabLst>
            </a:pPr>
            <a:r>
              <a:rPr lang="en-IN" sz="1400" spc="-10" dirty="0">
                <a:latin typeface="Times New Roman"/>
                <a:cs typeface="Times New Roman"/>
              </a:rPr>
              <a:t>Face Recognition and Matching</a:t>
            </a:r>
            <a:endParaRPr sz="1400" dirty="0">
              <a:latin typeface="Times New Roman"/>
              <a:cs typeface="Times New Roman"/>
            </a:endParaRPr>
          </a:p>
          <a:p>
            <a:pPr marL="298450" indent="-285750">
              <a:lnSpc>
                <a:spcPct val="100000"/>
              </a:lnSpc>
              <a:spcBef>
                <a:spcPts val="944"/>
              </a:spcBef>
              <a:buFont typeface="Arial MT"/>
              <a:buChar char="•"/>
              <a:tabLst>
                <a:tab pos="298450" algn="l"/>
              </a:tabLst>
            </a:pPr>
            <a:r>
              <a:rPr lang="en-IN" sz="1400" dirty="0">
                <a:latin typeface="Times New Roman"/>
                <a:cs typeface="Times New Roman"/>
              </a:rPr>
              <a:t>Attendance marking and Record Management</a:t>
            </a:r>
          </a:p>
          <a:p>
            <a:pPr marL="298450" indent="-285750">
              <a:lnSpc>
                <a:spcPct val="100000"/>
              </a:lnSpc>
              <a:spcBef>
                <a:spcPts val="944"/>
              </a:spcBef>
              <a:buFont typeface="Arial MT"/>
              <a:buChar char="•"/>
              <a:tabLst>
                <a:tab pos="298450" algn="l"/>
              </a:tabLst>
            </a:pPr>
            <a:r>
              <a:rPr lang="en-IN" sz="1400" dirty="0">
                <a:latin typeface="Times New Roman"/>
                <a:cs typeface="Times New Roman"/>
              </a:rPr>
              <a:t>Integrating with Flutter Application</a:t>
            </a:r>
            <a:endParaRPr sz="1400" dirty="0">
              <a:latin typeface="Times New Roman"/>
              <a:cs typeface="Times New Roman"/>
            </a:endParaRPr>
          </a:p>
          <a:p>
            <a:pPr>
              <a:lnSpc>
                <a:spcPct val="100000"/>
              </a:lnSpc>
            </a:pPr>
            <a:endParaRPr sz="1400" dirty="0">
              <a:latin typeface="Times New Roman"/>
              <a:cs typeface="Times New Roman"/>
            </a:endParaRPr>
          </a:p>
          <a:p>
            <a:pPr>
              <a:lnSpc>
                <a:spcPct val="100000"/>
              </a:lnSpc>
              <a:spcBef>
                <a:spcPts val="355"/>
              </a:spcBef>
            </a:pPr>
            <a:endParaRPr sz="1400" dirty="0">
              <a:latin typeface="Times New Roman"/>
              <a:cs typeface="Times New Roman"/>
            </a:endParaRPr>
          </a:p>
          <a:p>
            <a:pPr marL="12700">
              <a:lnSpc>
                <a:spcPct val="100000"/>
              </a:lnSpc>
            </a:pPr>
            <a:r>
              <a:rPr sz="1550" b="1" spc="-20" dirty="0">
                <a:latin typeface="Times New Roman"/>
                <a:cs typeface="Times New Roman"/>
              </a:rPr>
              <a:t>5.2</a:t>
            </a:r>
            <a:r>
              <a:rPr sz="1550" b="1" spc="-35" dirty="0">
                <a:latin typeface="Times New Roman"/>
                <a:cs typeface="Times New Roman"/>
              </a:rPr>
              <a:t> </a:t>
            </a:r>
            <a:r>
              <a:rPr sz="1550" b="1" dirty="0">
                <a:latin typeface="Times New Roman"/>
                <a:cs typeface="Times New Roman"/>
              </a:rPr>
              <a:t>MODULE</a:t>
            </a:r>
            <a:r>
              <a:rPr sz="1550" b="1" spc="60" dirty="0">
                <a:latin typeface="Times New Roman"/>
                <a:cs typeface="Times New Roman"/>
              </a:rPr>
              <a:t> </a:t>
            </a:r>
            <a:r>
              <a:rPr sz="1550" b="1" spc="-10" dirty="0">
                <a:latin typeface="Times New Roman"/>
                <a:cs typeface="Times New Roman"/>
              </a:rPr>
              <a:t>DESCRIPTION</a:t>
            </a:r>
            <a:endParaRPr sz="1550" dirty="0">
              <a:latin typeface="Times New Roman"/>
              <a:cs typeface="Times New Roman"/>
            </a:endParaRPr>
          </a:p>
          <a:p>
            <a:pPr marL="66040" marR="6985" indent="185420" algn="just">
              <a:lnSpc>
                <a:spcPct val="150400"/>
              </a:lnSpc>
              <a:spcBef>
                <a:spcPts val="1385"/>
              </a:spcBef>
              <a:buAutoNum type="arabicPeriod"/>
              <a:tabLst>
                <a:tab pos="251460" algn="l"/>
              </a:tabLst>
            </a:pPr>
            <a:r>
              <a:rPr sz="1400" b="1" dirty="0">
                <a:latin typeface="Times New Roman"/>
                <a:cs typeface="Times New Roman"/>
              </a:rPr>
              <a:t>Data</a:t>
            </a:r>
            <a:r>
              <a:rPr sz="1400" b="1" spc="30" dirty="0">
                <a:latin typeface="Times New Roman"/>
                <a:cs typeface="Times New Roman"/>
              </a:rPr>
              <a:t> </a:t>
            </a:r>
            <a:r>
              <a:rPr sz="1400" b="1" dirty="0">
                <a:latin typeface="Times New Roman"/>
                <a:cs typeface="Times New Roman"/>
              </a:rPr>
              <a:t>Preprocessing</a:t>
            </a:r>
            <a:r>
              <a:rPr sz="1400" b="1" spc="40" dirty="0">
                <a:latin typeface="Times New Roman"/>
                <a:cs typeface="Times New Roman"/>
              </a:rPr>
              <a:t> </a:t>
            </a:r>
            <a:r>
              <a:rPr sz="1400" b="1" dirty="0">
                <a:latin typeface="Times New Roman"/>
                <a:cs typeface="Times New Roman"/>
              </a:rPr>
              <a:t>Module</a:t>
            </a:r>
            <a:r>
              <a:rPr sz="1400" b="1" spc="25" dirty="0">
                <a:latin typeface="Times New Roman"/>
                <a:cs typeface="Times New Roman"/>
              </a:rPr>
              <a:t> </a:t>
            </a:r>
            <a:r>
              <a:rPr sz="1400" b="1" dirty="0">
                <a:latin typeface="Times New Roman"/>
                <a:cs typeface="Times New Roman"/>
              </a:rPr>
              <a:t>:</a:t>
            </a:r>
            <a:r>
              <a:rPr lang="en-IN" sz="1400" b="1" dirty="0">
                <a:latin typeface="Times New Roman"/>
                <a:cs typeface="Times New Roman"/>
              </a:rPr>
              <a:t> </a:t>
            </a:r>
            <a:r>
              <a:rPr lang="en-IN" sz="1400" dirty="0">
                <a:latin typeface="Times New Roman"/>
                <a:cs typeface="Times New Roman"/>
              </a:rPr>
              <a:t>Gathering facial images for the dataset. </a:t>
            </a:r>
            <a:r>
              <a:rPr lang="en-US" sz="1400" dirty="0">
                <a:latin typeface="Times New Roman" panose="02020603050405020304" pitchFamily="18" charset="0"/>
                <a:cs typeface="Times New Roman" panose="02020603050405020304" pitchFamily="18" charset="0"/>
              </a:rPr>
              <a:t>Preprocessing tasks include resizing, normalization, grayscale conversion, and data augmentation to improve model robustness.</a:t>
            </a:r>
          </a:p>
          <a:p>
            <a:pPr marL="66040" marR="6985" indent="185420" algn="just">
              <a:lnSpc>
                <a:spcPct val="150400"/>
              </a:lnSpc>
              <a:spcBef>
                <a:spcPts val="1385"/>
              </a:spcBef>
              <a:buAutoNum type="arabicPeriod"/>
              <a:tabLst>
                <a:tab pos="251460" algn="l"/>
              </a:tabLst>
            </a:pPr>
            <a:endParaRPr sz="1400" dirty="0">
              <a:latin typeface="Times New Roman" panose="02020603050405020304" pitchFamily="18" charset="0"/>
              <a:cs typeface="Times New Roman" panose="02020603050405020304" pitchFamily="18" charset="0"/>
            </a:endParaRPr>
          </a:p>
          <a:p>
            <a:pPr marL="66040" marR="7620" indent="205740" algn="just">
              <a:lnSpc>
                <a:spcPct val="150500"/>
              </a:lnSpc>
              <a:buAutoNum type="arabicPeriod"/>
              <a:tabLst>
                <a:tab pos="271780" algn="l"/>
              </a:tabLst>
            </a:pPr>
            <a:r>
              <a:rPr lang="en-IN" sz="1400" b="1" dirty="0">
                <a:latin typeface="Times New Roman"/>
                <a:cs typeface="Times New Roman"/>
              </a:rPr>
              <a:t>Face Detection and </a:t>
            </a:r>
            <a:r>
              <a:rPr sz="1400" b="1" dirty="0">
                <a:latin typeface="Times New Roman"/>
                <a:cs typeface="Times New Roman"/>
              </a:rPr>
              <a:t>Feature</a:t>
            </a:r>
            <a:r>
              <a:rPr sz="1400" b="1" spc="200" dirty="0">
                <a:latin typeface="Times New Roman"/>
                <a:cs typeface="Times New Roman"/>
              </a:rPr>
              <a:t> </a:t>
            </a:r>
            <a:r>
              <a:rPr sz="1400" b="1" dirty="0">
                <a:latin typeface="Times New Roman"/>
                <a:cs typeface="Times New Roman"/>
              </a:rPr>
              <a:t>Extraction</a:t>
            </a:r>
            <a:r>
              <a:rPr sz="1400" b="1" spc="170" dirty="0">
                <a:latin typeface="Times New Roman"/>
                <a:cs typeface="Times New Roman"/>
              </a:rPr>
              <a:t> </a:t>
            </a:r>
            <a:r>
              <a:rPr sz="1400" b="1" dirty="0">
                <a:latin typeface="Times New Roman"/>
                <a:cs typeface="Times New Roman"/>
              </a:rPr>
              <a:t>Module</a:t>
            </a:r>
            <a:r>
              <a:rPr sz="1400" b="1" spc="204" dirty="0">
                <a:latin typeface="Times New Roman"/>
                <a:cs typeface="Times New Roman"/>
              </a:rPr>
              <a:t> </a:t>
            </a:r>
            <a:r>
              <a:rPr sz="1400" b="1" dirty="0">
                <a:latin typeface="Times New Roman"/>
                <a:cs typeface="Times New Roman"/>
              </a:rPr>
              <a:t>:</a:t>
            </a:r>
            <a:r>
              <a:rPr lang="en-IN" sz="1400" b="1" dirty="0">
                <a:latin typeface="Times New Roman"/>
                <a:cs typeface="Times New Roman"/>
              </a:rPr>
              <a:t> </a:t>
            </a:r>
            <a:r>
              <a:rPr lang="en-US" sz="1400" dirty="0">
                <a:latin typeface="Times New Roman" panose="02020603050405020304" pitchFamily="18" charset="0"/>
                <a:cs typeface="Times New Roman" panose="02020603050405020304" pitchFamily="18" charset="0"/>
              </a:rPr>
              <a:t>Using the </a:t>
            </a:r>
            <a:r>
              <a:rPr lang="en-US" sz="1400" dirty="0" err="1">
                <a:latin typeface="Times New Roman" panose="02020603050405020304" pitchFamily="18" charset="0"/>
                <a:cs typeface="Times New Roman" panose="02020603050405020304" pitchFamily="18" charset="0"/>
              </a:rPr>
              <a:t>Haar</a:t>
            </a:r>
            <a:r>
              <a:rPr lang="en-US" sz="1400" dirty="0">
                <a:latin typeface="Times New Roman" panose="02020603050405020304" pitchFamily="18" charset="0"/>
                <a:cs typeface="Times New Roman" panose="02020603050405020304" pitchFamily="18" charset="0"/>
              </a:rPr>
              <a:t> Cascade Classifier (as claimed) to detect faces in images. Extracting facial features and landmarks to create unique facial attributes for recognition.</a:t>
            </a:r>
          </a:p>
          <a:p>
            <a:pPr marL="66040" marR="7620" indent="205740" algn="just">
              <a:lnSpc>
                <a:spcPct val="150500"/>
              </a:lnSpc>
              <a:buAutoNum type="arabicPeriod"/>
              <a:tabLst>
                <a:tab pos="271780" algn="l"/>
              </a:tabLst>
            </a:pPr>
            <a:endParaRPr sz="1400" dirty="0">
              <a:latin typeface="Times New Roman" panose="02020603050405020304" pitchFamily="18" charset="0"/>
              <a:cs typeface="Times New Roman" panose="02020603050405020304" pitchFamily="18" charset="0"/>
            </a:endParaRPr>
          </a:p>
          <a:p>
            <a:pPr marL="66040" marR="5080" indent="178435" algn="just">
              <a:lnSpc>
                <a:spcPct val="150800"/>
              </a:lnSpc>
              <a:spcBef>
                <a:spcPts val="5"/>
              </a:spcBef>
              <a:buAutoNum type="arabicPeriod"/>
              <a:tabLst>
                <a:tab pos="244475" algn="l"/>
              </a:tabLst>
            </a:pPr>
            <a:r>
              <a:rPr sz="1400" b="1" dirty="0">
                <a:latin typeface="Times New Roman"/>
                <a:cs typeface="Times New Roman"/>
              </a:rPr>
              <a:t>Model</a:t>
            </a:r>
            <a:r>
              <a:rPr sz="1400" b="1" spc="-35" dirty="0">
                <a:latin typeface="Times New Roman"/>
                <a:cs typeface="Times New Roman"/>
              </a:rPr>
              <a:t> </a:t>
            </a:r>
            <a:r>
              <a:rPr sz="1400" b="1" dirty="0">
                <a:latin typeface="Times New Roman"/>
                <a:cs typeface="Times New Roman"/>
              </a:rPr>
              <a:t>Development</a:t>
            </a:r>
            <a:r>
              <a:rPr sz="1400" b="1" spc="-40" dirty="0">
                <a:latin typeface="Times New Roman"/>
                <a:cs typeface="Times New Roman"/>
              </a:rPr>
              <a:t> </a:t>
            </a:r>
            <a:r>
              <a:rPr sz="1400" b="1" dirty="0">
                <a:latin typeface="Times New Roman"/>
                <a:cs typeface="Times New Roman"/>
              </a:rPr>
              <a:t>and</a:t>
            </a:r>
            <a:r>
              <a:rPr sz="1400" b="1" spc="-45" dirty="0">
                <a:latin typeface="Times New Roman"/>
                <a:cs typeface="Times New Roman"/>
              </a:rPr>
              <a:t> </a:t>
            </a:r>
            <a:r>
              <a:rPr sz="1400" b="1" dirty="0">
                <a:latin typeface="Times New Roman"/>
                <a:cs typeface="Times New Roman"/>
              </a:rPr>
              <a:t>Training</a:t>
            </a:r>
            <a:r>
              <a:rPr sz="1400" b="1" spc="-15" dirty="0">
                <a:latin typeface="Times New Roman"/>
                <a:cs typeface="Times New Roman"/>
              </a:rPr>
              <a:t> </a:t>
            </a:r>
            <a:r>
              <a:rPr sz="1400" b="1" dirty="0">
                <a:latin typeface="Times New Roman"/>
                <a:cs typeface="Times New Roman"/>
              </a:rPr>
              <a:t>Module</a:t>
            </a:r>
            <a:r>
              <a:rPr sz="1400" b="1" spc="-25" dirty="0">
                <a:latin typeface="Times New Roman"/>
                <a:cs typeface="Times New Roman"/>
              </a:rPr>
              <a:t> </a:t>
            </a:r>
            <a:r>
              <a:rPr sz="1400" b="1" dirty="0">
                <a:latin typeface="Times New Roman"/>
                <a:cs typeface="Times New Roman"/>
              </a:rPr>
              <a:t>:</a:t>
            </a:r>
            <a:r>
              <a:rPr lang="en-IN" sz="1400" b="1" dirty="0">
                <a:latin typeface="Times New Roman"/>
                <a:cs typeface="Times New Roman"/>
              </a:rPr>
              <a:t> </a:t>
            </a:r>
            <a:r>
              <a:rPr lang="en-US" sz="1400" dirty="0">
                <a:latin typeface="Times New Roman" panose="02020603050405020304" pitchFamily="18" charset="0"/>
                <a:cs typeface="Times New Roman" panose="02020603050405020304" pitchFamily="18" charset="0"/>
              </a:rPr>
              <a:t>Building a Convolutional Neural Network (CNN) to learn and generate embeddings for each face. Training the model with the preprocessed dataset, adjusting parameters for optimal accuracy.</a:t>
            </a:r>
          </a:p>
          <a:p>
            <a:pPr marL="66040" marR="5080" indent="178435" algn="just">
              <a:lnSpc>
                <a:spcPct val="150800"/>
              </a:lnSpc>
              <a:spcBef>
                <a:spcPts val="5"/>
              </a:spcBef>
              <a:buAutoNum type="arabicPeriod"/>
              <a:tabLst>
                <a:tab pos="244475" algn="l"/>
              </a:tabLst>
            </a:pPr>
            <a:endParaRPr lang="en-US" sz="1400" dirty="0">
              <a:latin typeface="Times New Roman" panose="02020603050405020304" pitchFamily="18" charset="0"/>
              <a:cs typeface="Times New Roman" panose="02020603050405020304" pitchFamily="18" charset="0"/>
            </a:endParaRPr>
          </a:p>
          <a:p>
            <a:pPr marL="66040" marR="5080" indent="178435" algn="just">
              <a:lnSpc>
                <a:spcPct val="150800"/>
              </a:lnSpc>
              <a:spcBef>
                <a:spcPts val="5"/>
              </a:spcBef>
              <a:buAutoNum type="arabicPeriod"/>
              <a:tabLst>
                <a:tab pos="244475" algn="l"/>
              </a:tabLst>
            </a:pPr>
            <a:r>
              <a:rPr lang="en-IN" sz="1400" b="1" dirty="0">
                <a:latin typeface="Times New Roman" panose="02020603050405020304" pitchFamily="18" charset="0"/>
                <a:cs typeface="Times New Roman" panose="02020603050405020304" pitchFamily="18" charset="0"/>
              </a:rPr>
              <a:t>Face Recognition and Matching</a:t>
            </a:r>
            <a:r>
              <a:rPr lang="en-US"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Capturing group photos and detecting faces in real-time. Extracting embeddings from the detected faces and matching them with stored embeddings using similarity metrics like Euclidean distance.</a:t>
            </a:r>
            <a:endParaRPr lang="en-US" sz="1400" b="1" dirty="0">
              <a:latin typeface="Times New Roman" panose="02020603050405020304" pitchFamily="18" charset="0"/>
              <a:cs typeface="Times New Roman" panose="02020603050405020304" pitchFamily="18" charset="0"/>
            </a:endParaRPr>
          </a:p>
          <a:p>
            <a:pPr marR="31115" algn="ctr">
              <a:lnSpc>
                <a:spcPct val="100000"/>
              </a:lnSpc>
              <a:spcBef>
                <a:spcPts val="5"/>
              </a:spcBef>
            </a:pPr>
            <a:r>
              <a:rPr sz="1100" spc="-50" dirty="0">
                <a:latin typeface="Times New Roman" panose="02020603050405020304" pitchFamily="18" charset="0"/>
                <a:cs typeface="Times New Roman" panose="02020603050405020304" pitchFamily="18" charset="0"/>
              </a:rPr>
              <a:t>7</a:t>
            </a:r>
            <a:endParaRPr sz="11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25754" y="308482"/>
            <a:ext cx="7121525" cy="9408345"/>
          </a:xfrm>
          <a:prstGeom prst="rect">
            <a:avLst/>
          </a:prstGeom>
        </p:spPr>
        <p:txBody>
          <a:bodyPr vert="horz" wrap="square" lIns="0" tIns="17145" rIns="0" bIns="0" rtlCol="0">
            <a:spAutoFit/>
          </a:bodyPr>
          <a:lstStyle/>
          <a:p>
            <a:pPr marL="25400" marR="7620" algn="just">
              <a:lnSpc>
                <a:spcPct val="149600"/>
              </a:lnSpc>
              <a:spcBef>
                <a:spcPts val="135"/>
              </a:spcBef>
              <a:tabLst>
                <a:tab pos="203835" algn="l"/>
              </a:tabLst>
            </a:pPr>
            <a:r>
              <a:rPr lang="en-US" sz="1400" b="1" dirty="0"/>
              <a:t>5. </a:t>
            </a:r>
            <a:r>
              <a:rPr lang="en-US" sz="1400" b="1" dirty="0">
                <a:latin typeface="Times New Roman" panose="02020603050405020304" pitchFamily="18" charset="0"/>
                <a:cs typeface="Times New Roman" panose="02020603050405020304" pitchFamily="18" charset="0"/>
              </a:rPr>
              <a:t>Attendance Marking and Record Management</a:t>
            </a:r>
            <a:r>
              <a:rPr sz="1400" b="1" dirty="0">
                <a:latin typeface="Times New Roman" panose="02020603050405020304" pitchFamily="18" charset="0"/>
                <a:cs typeface="Times New Roman" panose="02020603050405020304" pitchFamily="18" charset="0"/>
              </a:rPr>
              <a:t>:</a:t>
            </a:r>
            <a:r>
              <a:rPr lang="en-IN"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Automatically marking attendance based on successful face matching. Storing and managing attendance data in a database for easy retrieval and analysis.</a:t>
            </a:r>
          </a:p>
          <a:p>
            <a:pPr marL="25400" marR="7620" algn="just">
              <a:lnSpc>
                <a:spcPct val="149600"/>
              </a:lnSpc>
              <a:spcBef>
                <a:spcPts val="135"/>
              </a:spcBef>
              <a:tabLst>
                <a:tab pos="203835" algn="l"/>
              </a:tabLst>
            </a:pPr>
            <a:endParaRPr lang="en-IN" sz="1400" dirty="0">
              <a:latin typeface="Times New Roman" panose="02020603050405020304" pitchFamily="18" charset="0"/>
              <a:cs typeface="Times New Roman" panose="02020603050405020304" pitchFamily="18" charset="0"/>
            </a:endParaRPr>
          </a:p>
          <a:p>
            <a:pPr marL="25400" marR="5080" algn="just">
              <a:lnSpc>
                <a:spcPct val="148900"/>
              </a:lnSpc>
              <a:tabLst>
                <a:tab pos="226695" algn="l"/>
              </a:tabLst>
            </a:pPr>
            <a:r>
              <a:rPr lang="en-IN" sz="1400" b="1" spc="-10" dirty="0">
                <a:latin typeface="Times New Roman"/>
                <a:cs typeface="Times New Roman"/>
              </a:rPr>
              <a:t>6. </a:t>
            </a:r>
            <a:r>
              <a:rPr lang="en-IN" sz="1400" b="1" dirty="0">
                <a:latin typeface="Times New Roman" panose="02020603050405020304" pitchFamily="18" charset="0"/>
                <a:cs typeface="Times New Roman" panose="02020603050405020304" pitchFamily="18" charset="0"/>
              </a:rPr>
              <a:t>Integration with Flutter Application: </a:t>
            </a:r>
            <a:r>
              <a:rPr lang="en-US" sz="1400" dirty="0">
                <a:latin typeface="Times New Roman" panose="02020603050405020304" pitchFamily="18" charset="0"/>
                <a:cs typeface="Times New Roman" panose="02020603050405020304" pitchFamily="18" charset="0"/>
              </a:rPr>
              <a:t>Developing a mobile interface using Flutter for capturing photos, displaying attendance records, and managing the user experience.</a:t>
            </a:r>
            <a:r>
              <a:rPr lang="en-IN"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Ensuring smooth communication between the mobile app and the backend model.</a:t>
            </a:r>
          </a:p>
          <a:p>
            <a:pPr marL="25400" marR="5080" algn="just">
              <a:lnSpc>
                <a:spcPct val="148900"/>
              </a:lnSpc>
              <a:tabLst>
                <a:tab pos="226695" algn="l"/>
              </a:tabLst>
            </a:pPr>
            <a:endParaRPr sz="1400" dirty="0">
              <a:latin typeface="Times New Roman"/>
              <a:cs typeface="Times New Roman"/>
            </a:endParaRPr>
          </a:p>
          <a:p>
            <a:pPr marL="25400" algn="just">
              <a:lnSpc>
                <a:spcPct val="100000"/>
              </a:lnSpc>
            </a:pPr>
            <a:r>
              <a:rPr sz="1550" b="1" dirty="0">
                <a:latin typeface="Times New Roman"/>
                <a:cs typeface="Times New Roman"/>
              </a:rPr>
              <a:t>5.2.1</a:t>
            </a:r>
            <a:r>
              <a:rPr sz="1550" b="1" spc="-70" dirty="0">
                <a:latin typeface="Times New Roman"/>
                <a:cs typeface="Times New Roman"/>
              </a:rPr>
              <a:t> </a:t>
            </a:r>
            <a:r>
              <a:rPr sz="1550" b="1" spc="-10" dirty="0">
                <a:latin typeface="Times New Roman"/>
                <a:cs typeface="Times New Roman"/>
              </a:rPr>
              <a:t>ALGORITHMS</a:t>
            </a:r>
            <a:endParaRPr lang="en-IN" sz="1550" b="1" spc="-10" dirty="0">
              <a:latin typeface="Times New Roman"/>
              <a:cs typeface="Times New Roman"/>
            </a:endParaRPr>
          </a:p>
          <a:p>
            <a:pPr marL="25400" algn="just">
              <a:lnSpc>
                <a:spcPct val="100000"/>
              </a:lnSpc>
            </a:pPr>
            <a:endParaRPr sz="1550" dirty="0">
              <a:latin typeface="Times New Roman"/>
              <a:cs typeface="Times New Roman"/>
            </a:endParaRPr>
          </a:p>
          <a:p>
            <a:pPr marL="12700" marR="97155" indent="187960" algn="just">
              <a:lnSpc>
                <a:spcPct val="147400"/>
              </a:lnSpc>
              <a:spcBef>
                <a:spcPts val="725"/>
              </a:spcBef>
              <a:buFont typeface="Times New Roman"/>
              <a:buAutoNum type="arabicPeriod"/>
              <a:tabLst>
                <a:tab pos="200660" algn="l"/>
              </a:tabLst>
            </a:pPr>
            <a:r>
              <a:rPr lang="en-IN" sz="1400" b="1" dirty="0">
                <a:latin typeface="Times New Roman" panose="02020603050405020304" pitchFamily="18" charset="0"/>
                <a:cs typeface="Times New Roman" panose="02020603050405020304" pitchFamily="18" charset="0"/>
              </a:rPr>
              <a:t>Data Preprocessing</a:t>
            </a:r>
            <a:r>
              <a:rPr lang="en-IN"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Resize and normalize input images, converting them to grayscale for efficient processing.</a:t>
            </a:r>
            <a:endParaRPr sz="1400" dirty="0">
              <a:latin typeface="Times New Roman" panose="02020603050405020304" pitchFamily="18" charset="0"/>
              <a:cs typeface="Times New Roman" panose="02020603050405020304" pitchFamily="18" charset="0"/>
            </a:endParaRPr>
          </a:p>
          <a:p>
            <a:pPr>
              <a:lnSpc>
                <a:spcPct val="100000"/>
              </a:lnSpc>
              <a:spcBef>
                <a:spcPts val="200"/>
              </a:spcBef>
              <a:buFont typeface="Times New Roman"/>
              <a:buAutoNum type="arabicPeriod"/>
            </a:pPr>
            <a:endParaRPr sz="1400" dirty="0">
              <a:latin typeface="Times New Roman"/>
              <a:cs typeface="Times New Roman"/>
            </a:endParaRPr>
          </a:p>
          <a:p>
            <a:pPr marL="189865" indent="-177165" algn="just">
              <a:lnSpc>
                <a:spcPct val="100000"/>
              </a:lnSpc>
              <a:spcBef>
                <a:spcPts val="5"/>
              </a:spcBef>
              <a:buFont typeface="Times New Roman"/>
              <a:buAutoNum type="arabicPeriod"/>
              <a:tabLst>
                <a:tab pos="189865" algn="l"/>
              </a:tabLst>
            </a:pPr>
            <a:r>
              <a:rPr lang="en-US" sz="1400" b="1" dirty="0">
                <a:latin typeface="Times New Roman" panose="02020603050405020304" pitchFamily="18" charset="0"/>
                <a:cs typeface="Times New Roman" panose="02020603050405020304" pitchFamily="18" charset="0"/>
              </a:rPr>
              <a:t>Face Detection Using </a:t>
            </a:r>
            <a:r>
              <a:rPr lang="en-US" sz="1400" b="1" dirty="0" err="1">
                <a:latin typeface="Times New Roman" panose="02020603050405020304" pitchFamily="18" charset="0"/>
                <a:cs typeface="Times New Roman" panose="02020603050405020304" pitchFamily="18" charset="0"/>
              </a:rPr>
              <a:t>Haar</a:t>
            </a:r>
            <a:r>
              <a:rPr lang="en-US" sz="1400" b="1" dirty="0">
                <a:latin typeface="Times New Roman" panose="02020603050405020304" pitchFamily="18" charset="0"/>
                <a:cs typeface="Times New Roman" panose="02020603050405020304" pitchFamily="18" charset="0"/>
              </a:rPr>
              <a:t> Cascade Classifier</a:t>
            </a:r>
            <a:r>
              <a:rPr sz="1400" dirty="0">
                <a:latin typeface="Times New Roman"/>
                <a:cs typeface="Times New Roman"/>
              </a:rPr>
              <a:t>:</a:t>
            </a:r>
            <a:r>
              <a:rPr lang="en-IN" sz="1400" dirty="0">
                <a:latin typeface="Times New Roman"/>
                <a:cs typeface="Times New Roman"/>
              </a:rPr>
              <a:t> </a:t>
            </a:r>
            <a:r>
              <a:rPr lang="en-US" sz="1400" dirty="0">
                <a:latin typeface="Times New Roman" panose="02020603050405020304" pitchFamily="18" charset="0"/>
                <a:cs typeface="Times New Roman" panose="02020603050405020304" pitchFamily="18" charset="0"/>
              </a:rPr>
              <a:t>Utilize the </a:t>
            </a:r>
            <a:r>
              <a:rPr lang="en-US" sz="1400" dirty="0" err="1">
                <a:latin typeface="Times New Roman" panose="02020603050405020304" pitchFamily="18" charset="0"/>
                <a:cs typeface="Times New Roman" panose="02020603050405020304" pitchFamily="18" charset="0"/>
              </a:rPr>
              <a:t>Haar</a:t>
            </a:r>
            <a:r>
              <a:rPr lang="en-US" sz="1400" dirty="0">
                <a:latin typeface="Times New Roman" panose="02020603050405020304" pitchFamily="18" charset="0"/>
                <a:cs typeface="Times New Roman" panose="02020603050405020304" pitchFamily="18" charset="0"/>
              </a:rPr>
              <a:t> Cascade Classifier to detect</a:t>
            </a:r>
          </a:p>
          <a:p>
            <a:pPr marL="12700" algn="just">
              <a:lnSpc>
                <a:spcPct val="100000"/>
              </a:lnSpc>
              <a:spcBef>
                <a:spcPts val="5"/>
              </a:spcBef>
              <a:tabLst>
                <a:tab pos="189865" algn="l"/>
              </a:tabLst>
            </a:pPr>
            <a:r>
              <a:rPr lang="en-US" sz="1400" dirty="0">
                <a:latin typeface="Times New Roman" panose="02020603050405020304" pitchFamily="18" charset="0"/>
                <a:cs typeface="Times New Roman" panose="02020603050405020304" pitchFamily="18" charset="0"/>
              </a:rPr>
              <a:t>faces in the images, identifying key features like eyes and nose. Extract facial regions from the input images, focusing on specific facial landmarks.</a:t>
            </a:r>
          </a:p>
          <a:p>
            <a:pPr marL="189865" indent="-177165" algn="just">
              <a:lnSpc>
                <a:spcPct val="100000"/>
              </a:lnSpc>
              <a:spcBef>
                <a:spcPts val="5"/>
              </a:spcBef>
              <a:buFont typeface="Times New Roman"/>
              <a:buAutoNum type="arabicPeriod"/>
              <a:tabLst>
                <a:tab pos="189865" algn="l"/>
              </a:tabLst>
            </a:pPr>
            <a:endParaRPr sz="1400" dirty="0">
              <a:latin typeface="Times New Roman" panose="02020603050405020304" pitchFamily="18" charset="0"/>
              <a:cs typeface="Times New Roman" panose="02020603050405020304" pitchFamily="18" charset="0"/>
            </a:endParaRPr>
          </a:p>
          <a:p>
            <a:pPr marL="12700" marR="95250" algn="just">
              <a:lnSpc>
                <a:spcPct val="147500"/>
              </a:lnSpc>
              <a:tabLst>
                <a:tab pos="203200" algn="l"/>
              </a:tabLst>
            </a:pPr>
            <a:r>
              <a:rPr lang="en-US" sz="1400" b="1" dirty="0">
                <a:latin typeface="Times New Roman" panose="02020603050405020304" pitchFamily="18" charset="0"/>
                <a:cs typeface="Times New Roman" panose="02020603050405020304" pitchFamily="18" charset="0"/>
              </a:rPr>
              <a:t>3.Feature Extraction and Embedding Generation</a:t>
            </a:r>
            <a:r>
              <a:rPr sz="1400" dirty="0">
                <a:latin typeface="Times New Roman" panose="02020603050405020304" pitchFamily="18" charset="0"/>
                <a:cs typeface="Times New Roman" panose="02020603050405020304" pitchFamily="18" charset="0"/>
              </a:rPr>
              <a:t>:</a:t>
            </a:r>
            <a:r>
              <a:rPr sz="1400" spc="8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Pass the detected facial regions through a Convolutional Neural Network (CNN) to extract unique facial features. Generate embeddings representing each face based on learned feature representations.</a:t>
            </a:r>
          </a:p>
          <a:p>
            <a:pPr marL="12700" marR="95250" indent="190500" algn="just">
              <a:lnSpc>
                <a:spcPct val="147500"/>
              </a:lnSpc>
              <a:buFont typeface="Times New Roman"/>
              <a:buAutoNum type="arabicPeriod"/>
              <a:tabLst>
                <a:tab pos="203200" algn="l"/>
              </a:tabLst>
            </a:pPr>
            <a:endParaRPr sz="1400" dirty="0">
              <a:latin typeface="Times New Roman" panose="02020603050405020304" pitchFamily="18" charset="0"/>
              <a:cs typeface="Times New Roman" panose="02020603050405020304" pitchFamily="18" charset="0"/>
            </a:endParaRPr>
          </a:p>
          <a:p>
            <a:pPr marL="12700" marR="99695" algn="just">
              <a:lnSpc>
                <a:spcPct val="147500"/>
              </a:lnSpc>
              <a:tabLst>
                <a:tab pos="206375" algn="l"/>
              </a:tabLst>
            </a:pPr>
            <a:r>
              <a:rPr lang="en-IN" sz="1400" b="1" dirty="0">
                <a:latin typeface="Times New Roman" panose="02020603050405020304" pitchFamily="18" charset="0"/>
                <a:cs typeface="Times New Roman" panose="02020603050405020304" pitchFamily="18" charset="0"/>
              </a:rPr>
              <a:t>4.Face Recognition and Matching</a:t>
            </a:r>
            <a:r>
              <a:rPr lang="en-IN"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Compare the extracted facial embeddings against pre-stored embeddings using a similarity measure (e.g., Euclidean distance). Determine the identity of the individual if the similarity score is below a defined threshold.</a:t>
            </a:r>
          </a:p>
          <a:p>
            <a:pPr marL="12700" marR="99695" indent="193675" algn="just">
              <a:lnSpc>
                <a:spcPct val="147500"/>
              </a:lnSpc>
              <a:buFont typeface="Times New Roman"/>
              <a:buAutoNum type="arabicPeriod"/>
              <a:tabLst>
                <a:tab pos="206375" algn="l"/>
              </a:tabLst>
            </a:pPr>
            <a:endParaRPr sz="1400" dirty="0">
              <a:latin typeface="Times New Roman" panose="02020603050405020304" pitchFamily="18" charset="0"/>
              <a:cs typeface="Times New Roman" panose="02020603050405020304" pitchFamily="18" charset="0"/>
            </a:endParaRPr>
          </a:p>
          <a:p>
            <a:pPr marL="12700" marR="106680">
              <a:lnSpc>
                <a:spcPct val="151900"/>
              </a:lnSpc>
              <a:tabLst>
                <a:tab pos="217170" algn="l"/>
              </a:tabLst>
            </a:pPr>
            <a:r>
              <a:rPr lang="en-IN" sz="1400" b="1" dirty="0">
                <a:latin typeface="Times New Roman" panose="02020603050405020304" pitchFamily="18" charset="0"/>
                <a:cs typeface="Times New Roman" panose="02020603050405020304" pitchFamily="18" charset="0"/>
              </a:rPr>
              <a:t>5.Attendance Marking</a:t>
            </a:r>
            <a:r>
              <a:rPr sz="1400" dirty="0">
                <a:latin typeface="Times New Roman" panose="02020603050405020304" pitchFamily="18" charset="0"/>
                <a:cs typeface="Times New Roman" panose="02020603050405020304" pitchFamily="18" charset="0"/>
              </a:rPr>
              <a:t>:</a:t>
            </a:r>
            <a:r>
              <a:rPr sz="1400" spc="18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Automatically mark attendance by updating the database with recognized individuals from the group photo.</a:t>
            </a:r>
            <a:endParaRPr lang="en-IN" sz="1100" spc="-50" dirty="0">
              <a:latin typeface="Times New Roman" panose="02020603050405020304" pitchFamily="18" charset="0"/>
              <a:cs typeface="Times New Roman" panose="02020603050405020304" pitchFamily="18" charset="0"/>
            </a:endParaRPr>
          </a:p>
          <a:p>
            <a:pPr marR="71755" algn="ctr">
              <a:lnSpc>
                <a:spcPct val="100000"/>
              </a:lnSpc>
              <a:spcBef>
                <a:spcPts val="1185"/>
              </a:spcBef>
            </a:pPr>
            <a:endParaRPr lang="en-IN" sz="1100" spc="-50" dirty="0">
              <a:latin typeface="Arial MT"/>
              <a:cs typeface="Arial MT"/>
            </a:endParaRPr>
          </a:p>
          <a:p>
            <a:pPr marR="71755" algn="ctr">
              <a:lnSpc>
                <a:spcPct val="100000"/>
              </a:lnSpc>
              <a:spcBef>
                <a:spcPts val="1185"/>
              </a:spcBef>
            </a:pPr>
            <a:endParaRPr lang="en-IN" sz="1100" spc="-50" dirty="0">
              <a:latin typeface="Arial MT"/>
              <a:cs typeface="Arial MT"/>
            </a:endParaRPr>
          </a:p>
          <a:p>
            <a:pPr marR="71755" algn="ctr">
              <a:lnSpc>
                <a:spcPct val="100000"/>
              </a:lnSpc>
              <a:spcBef>
                <a:spcPts val="1185"/>
              </a:spcBef>
            </a:pPr>
            <a:endParaRPr lang="en-IN" sz="1100" spc="-50" dirty="0">
              <a:latin typeface="Arial MT"/>
              <a:cs typeface="Arial MT"/>
            </a:endParaRPr>
          </a:p>
          <a:p>
            <a:pPr marR="71755" algn="ctr">
              <a:lnSpc>
                <a:spcPct val="100000"/>
              </a:lnSpc>
              <a:spcBef>
                <a:spcPts val="1185"/>
              </a:spcBef>
            </a:pPr>
            <a:r>
              <a:rPr sz="1100" spc="-50" dirty="0">
                <a:latin typeface="Arial MT"/>
                <a:cs typeface="Arial MT"/>
              </a:rPr>
              <a:t>8</a:t>
            </a:r>
            <a:endParaRPr sz="1100" dirty="0">
              <a:latin typeface="Arial MT"/>
              <a:cs typeface="Arial M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r>
              <a:rPr spc="-25" dirty="0"/>
              <a:t>9</a:t>
            </a:r>
          </a:p>
        </p:txBody>
      </p:sp>
      <p:sp>
        <p:nvSpPr>
          <p:cNvPr id="2" name="object 2"/>
          <p:cNvSpPr txBox="1"/>
          <p:nvPr/>
        </p:nvSpPr>
        <p:spPr>
          <a:xfrm>
            <a:off x="2663570" y="621856"/>
            <a:ext cx="2574925" cy="788035"/>
          </a:xfrm>
          <a:prstGeom prst="rect">
            <a:avLst/>
          </a:prstGeom>
        </p:spPr>
        <p:txBody>
          <a:bodyPr vert="horz" wrap="square" lIns="0" tIns="12065" rIns="0" bIns="0" rtlCol="0">
            <a:spAutoFit/>
          </a:bodyPr>
          <a:lstStyle/>
          <a:p>
            <a:pPr marL="12700" marR="5080" indent="647065">
              <a:lnSpc>
                <a:spcPct val="161400"/>
              </a:lnSpc>
              <a:spcBef>
                <a:spcPts val="95"/>
              </a:spcBef>
            </a:pPr>
            <a:r>
              <a:rPr sz="1550" b="1" dirty="0">
                <a:latin typeface="Times New Roman"/>
                <a:cs typeface="Times New Roman"/>
              </a:rPr>
              <a:t>CHAPTER-</a:t>
            </a:r>
            <a:r>
              <a:rPr sz="1550" b="1" spc="-50" dirty="0">
                <a:latin typeface="Times New Roman"/>
                <a:cs typeface="Times New Roman"/>
              </a:rPr>
              <a:t>6 </a:t>
            </a:r>
            <a:r>
              <a:rPr sz="1550" b="1" dirty="0">
                <a:latin typeface="Times New Roman"/>
                <a:cs typeface="Times New Roman"/>
              </a:rPr>
              <a:t>RESULT</a:t>
            </a:r>
            <a:r>
              <a:rPr sz="1550" b="1" spc="-15" dirty="0">
                <a:latin typeface="Times New Roman"/>
                <a:cs typeface="Times New Roman"/>
              </a:rPr>
              <a:t> </a:t>
            </a:r>
            <a:r>
              <a:rPr sz="1550" b="1" dirty="0">
                <a:latin typeface="Times New Roman"/>
                <a:cs typeface="Times New Roman"/>
              </a:rPr>
              <a:t>AND</a:t>
            </a:r>
            <a:r>
              <a:rPr sz="1550" b="1" spc="-25" dirty="0">
                <a:latin typeface="Times New Roman"/>
                <a:cs typeface="Times New Roman"/>
              </a:rPr>
              <a:t> </a:t>
            </a:r>
            <a:r>
              <a:rPr sz="1550" b="1" spc="-10" dirty="0">
                <a:latin typeface="Times New Roman"/>
                <a:cs typeface="Times New Roman"/>
              </a:rPr>
              <a:t>DISCUSSION</a:t>
            </a:r>
            <a:endParaRPr sz="1550">
              <a:latin typeface="Times New Roman"/>
              <a:cs typeface="Times New Roman"/>
            </a:endParaRPr>
          </a:p>
        </p:txBody>
      </p:sp>
      <p:sp>
        <p:nvSpPr>
          <p:cNvPr id="3" name="object 3"/>
          <p:cNvSpPr txBox="1"/>
          <p:nvPr/>
        </p:nvSpPr>
        <p:spPr>
          <a:xfrm>
            <a:off x="536575" y="2265361"/>
            <a:ext cx="6789420" cy="3855351"/>
          </a:xfrm>
          <a:prstGeom prst="rect">
            <a:avLst/>
          </a:prstGeom>
        </p:spPr>
        <p:txBody>
          <a:bodyPr vert="horz" wrap="square" lIns="0" tIns="15875" rIns="0" bIns="0" rtlCol="0">
            <a:spAutoFit/>
          </a:bodyPr>
          <a:lstStyle/>
          <a:p>
            <a:pPr marL="12700" marR="5080" algn="just">
              <a:lnSpc>
                <a:spcPct val="150100"/>
              </a:lnSpc>
              <a:spcBef>
                <a:spcPts val="125"/>
              </a:spcBef>
            </a:pPr>
            <a:r>
              <a:rPr lang="en-US" sz="1400" dirty="0">
                <a:latin typeface="Times New Roman" panose="02020603050405020304" pitchFamily="18" charset="0"/>
                <a:cs typeface="Times New Roman" panose="02020603050405020304" pitchFamily="18" charset="0"/>
              </a:rPr>
              <a:t>Finally, our project evaluates the effectiveness of the proposed facial recognition-based attendance system. During testing, the system demonstrated high accuracy in detecting and recognizing faces from group photos, even in diverse environments with varying lighting conditions. The implementation of the claimed </a:t>
            </a:r>
            <a:r>
              <a:rPr lang="en-US" sz="1400" dirty="0" err="1">
                <a:latin typeface="Times New Roman" panose="02020603050405020304" pitchFamily="18" charset="0"/>
                <a:cs typeface="Times New Roman" panose="02020603050405020304" pitchFamily="18" charset="0"/>
              </a:rPr>
              <a:t>Haar</a:t>
            </a:r>
            <a:r>
              <a:rPr lang="en-US" sz="1400" dirty="0">
                <a:latin typeface="Times New Roman" panose="02020603050405020304" pitchFamily="18" charset="0"/>
                <a:cs typeface="Times New Roman" panose="02020603050405020304" pitchFamily="18" charset="0"/>
              </a:rPr>
              <a:t> Cascade Classifier, combined with deep learning feature extraction, enabled the system to effectively identify faces with minimal false positives. The model's ability to handle real-time group photos showcases its scalability and potential for practical application. However, challenges such as partial occlusions, facial expressions, and varying angles slightly impacted recognition performance. The integration with a Flutter-based mobile app provided a user-friendly interface, streamlining the attendance process. Overall, the system showed significant improvements in efficiency and accuracy compared to traditional attendance methods, highlighting its potential for widespread adoption in educational and corporate settings.</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98475" y="672147"/>
            <a:ext cx="6789420" cy="7375545"/>
          </a:xfrm>
          <a:prstGeom prst="rect">
            <a:avLst/>
          </a:prstGeom>
        </p:spPr>
        <p:txBody>
          <a:bodyPr vert="horz" wrap="square" lIns="0" tIns="15875" rIns="0" bIns="0" rtlCol="0">
            <a:spAutoFit/>
          </a:bodyPr>
          <a:lstStyle/>
          <a:p>
            <a:pPr marR="135255" algn="ctr">
              <a:lnSpc>
                <a:spcPct val="100000"/>
              </a:lnSpc>
              <a:spcBef>
                <a:spcPts val="125"/>
              </a:spcBef>
            </a:pPr>
            <a:r>
              <a:rPr sz="1550" b="1" spc="-10" dirty="0">
                <a:latin typeface="Times New Roman"/>
                <a:cs typeface="Times New Roman"/>
              </a:rPr>
              <a:t>REFERENCES</a:t>
            </a:r>
            <a:endParaRPr sz="1550" dirty="0">
              <a:latin typeface="Times New Roman"/>
              <a:cs typeface="Times New Roman"/>
            </a:endParaRPr>
          </a:p>
          <a:p>
            <a:pPr marL="12700" marR="9525" indent="274955" algn="just">
              <a:lnSpc>
                <a:spcPct val="149700"/>
              </a:lnSpc>
              <a:spcBef>
                <a:spcPts val="1675"/>
              </a:spcBef>
              <a:buAutoNum type="arabicPlain"/>
              <a:tabLst>
                <a:tab pos="287655" algn="l"/>
              </a:tabLst>
            </a:pPr>
            <a:r>
              <a:rPr lang="en-US" sz="1400" b="1" dirty="0">
                <a:latin typeface="Times New Roman" panose="02020603050405020304" pitchFamily="18" charset="0"/>
                <a:cs typeface="Times New Roman" panose="02020603050405020304" pitchFamily="18" charset="0"/>
              </a:rPr>
              <a:t>Viola, P., &amp; Jones, M. (2001). </a:t>
            </a:r>
            <a:r>
              <a:rPr lang="en-US" sz="1400" dirty="0">
                <a:latin typeface="Times New Roman" panose="02020603050405020304" pitchFamily="18" charset="0"/>
                <a:cs typeface="Times New Roman" panose="02020603050405020304" pitchFamily="18" charset="0"/>
              </a:rPr>
              <a:t>"Rapid Object Detection using a Boosted Cascade of Simple Features." </a:t>
            </a:r>
            <a:r>
              <a:rPr lang="en-US" sz="1400" i="1" dirty="0">
                <a:latin typeface="Times New Roman" panose="02020603050405020304" pitchFamily="18" charset="0"/>
                <a:cs typeface="Times New Roman" panose="02020603050405020304" pitchFamily="18" charset="0"/>
              </a:rPr>
              <a:t>Proceedings of the IEEE Computer Society Conference on Computer Vision and Pattern Recognition (CVPR), 1-9</a:t>
            </a:r>
            <a:r>
              <a:rPr 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hlinkClick r:id="rId2"/>
              </a:rPr>
              <a:t>http://ieeexplore.ieee.org/document/990517</a:t>
            </a:r>
            <a:endParaRPr lang="en-US" sz="1400" dirty="0">
              <a:latin typeface="Times New Roman" panose="02020603050405020304" pitchFamily="18" charset="0"/>
              <a:cs typeface="Times New Roman" panose="02020603050405020304" pitchFamily="18" charset="0"/>
            </a:endParaRPr>
          </a:p>
          <a:p>
            <a:pPr marL="12700" marR="9525" indent="274955" algn="just">
              <a:lnSpc>
                <a:spcPct val="149700"/>
              </a:lnSpc>
              <a:spcBef>
                <a:spcPts val="1675"/>
              </a:spcBef>
              <a:buAutoNum type="arabicPlain"/>
              <a:tabLst>
                <a:tab pos="287655" algn="l"/>
              </a:tabLst>
            </a:pPr>
            <a:endParaRPr lang="en-US" sz="1400" dirty="0">
              <a:latin typeface="Times New Roman" panose="02020603050405020304" pitchFamily="18" charset="0"/>
              <a:cs typeface="Times New Roman" panose="02020603050405020304" pitchFamily="18" charset="0"/>
            </a:endParaRPr>
          </a:p>
          <a:p>
            <a:pPr marL="12700" marR="8890" indent="252095" algn="just">
              <a:lnSpc>
                <a:spcPct val="149700"/>
              </a:lnSpc>
              <a:buAutoNum type="arabicPlain"/>
              <a:tabLst>
                <a:tab pos="264795" algn="l"/>
              </a:tabLst>
            </a:pPr>
            <a:r>
              <a:rPr lang="en-US" sz="1400" b="1" dirty="0" err="1">
                <a:latin typeface="Times New Roman" panose="02020603050405020304" pitchFamily="18" charset="0"/>
                <a:cs typeface="Times New Roman" panose="02020603050405020304" pitchFamily="18" charset="0"/>
              </a:rPr>
              <a:t>Parkhi</a:t>
            </a:r>
            <a:r>
              <a:rPr lang="en-US" sz="1400" b="1" dirty="0">
                <a:latin typeface="Times New Roman" panose="02020603050405020304" pitchFamily="18" charset="0"/>
                <a:cs typeface="Times New Roman" panose="02020603050405020304" pitchFamily="18" charset="0"/>
              </a:rPr>
              <a:t>, O. M., </a:t>
            </a:r>
            <a:r>
              <a:rPr lang="en-US" sz="1400" b="1" dirty="0" err="1">
                <a:latin typeface="Times New Roman" panose="02020603050405020304" pitchFamily="18" charset="0"/>
                <a:cs typeface="Times New Roman" panose="02020603050405020304" pitchFamily="18" charset="0"/>
              </a:rPr>
              <a:t>Vedaldi</a:t>
            </a:r>
            <a:r>
              <a:rPr lang="en-US" sz="1400" b="1" dirty="0">
                <a:latin typeface="Times New Roman" panose="02020603050405020304" pitchFamily="18" charset="0"/>
                <a:cs typeface="Times New Roman" panose="02020603050405020304" pitchFamily="18" charset="0"/>
              </a:rPr>
              <a:t>, A., &amp; Zisserman, A. (2015). </a:t>
            </a:r>
            <a:r>
              <a:rPr lang="en-US" sz="1400" dirty="0">
                <a:latin typeface="Times New Roman" panose="02020603050405020304" pitchFamily="18" charset="0"/>
                <a:cs typeface="Times New Roman" panose="02020603050405020304" pitchFamily="18" charset="0"/>
              </a:rPr>
              <a:t>"Deep Face Recognition." </a:t>
            </a:r>
            <a:r>
              <a:rPr lang="en-US" sz="1400" i="1" dirty="0">
                <a:latin typeface="Times New Roman" panose="02020603050405020304" pitchFamily="18" charset="0"/>
                <a:cs typeface="Times New Roman" panose="02020603050405020304" pitchFamily="18" charset="0"/>
              </a:rPr>
              <a:t>Proceedings of the British Machine Vision Conference (BMVC), 1-12. </a:t>
            </a:r>
            <a:r>
              <a:rPr lang="en-US" sz="1400" dirty="0">
                <a:latin typeface="Times New Roman" panose="02020603050405020304" pitchFamily="18" charset="0"/>
                <a:cs typeface="Times New Roman" panose="02020603050405020304" pitchFamily="18" charset="0"/>
                <a:hlinkClick r:id="rId3"/>
              </a:rPr>
              <a:t>https://www.robots.ox.ac.uk/~vgg/publications/2015/Parkhi15/parkhi15.pdf</a:t>
            </a:r>
            <a:endParaRPr lang="en-US" sz="1400" dirty="0">
              <a:latin typeface="Times New Roman" panose="02020603050405020304" pitchFamily="18" charset="0"/>
              <a:cs typeface="Times New Roman" panose="02020603050405020304" pitchFamily="18" charset="0"/>
            </a:endParaRPr>
          </a:p>
          <a:p>
            <a:pPr marL="12700" marR="8890" indent="252095" algn="just">
              <a:lnSpc>
                <a:spcPct val="149700"/>
              </a:lnSpc>
              <a:buAutoNum type="arabicPlain"/>
              <a:tabLst>
                <a:tab pos="264795" algn="l"/>
              </a:tabLst>
            </a:pPr>
            <a:endParaRPr lang="en-US" sz="1400" dirty="0">
              <a:latin typeface="Times New Roman" panose="02020603050405020304" pitchFamily="18" charset="0"/>
              <a:cs typeface="Times New Roman" panose="02020603050405020304" pitchFamily="18" charset="0"/>
            </a:endParaRPr>
          </a:p>
          <a:p>
            <a:pPr marL="12700" marR="12065" indent="262255" algn="just">
              <a:lnSpc>
                <a:spcPct val="151900"/>
              </a:lnSpc>
              <a:buAutoNum type="arabicPlain"/>
              <a:tabLst>
                <a:tab pos="274955" algn="l"/>
              </a:tabLst>
            </a:pPr>
            <a:r>
              <a:rPr lang="en-IN" sz="1400" b="1" dirty="0" err="1">
                <a:latin typeface="Times New Roman" panose="02020603050405020304" pitchFamily="18" charset="0"/>
                <a:cs typeface="Times New Roman" panose="02020603050405020304" pitchFamily="18" charset="0"/>
              </a:rPr>
              <a:t>Schroff</a:t>
            </a:r>
            <a:r>
              <a:rPr lang="en-IN" sz="1400" b="1" dirty="0">
                <a:latin typeface="Times New Roman" panose="02020603050405020304" pitchFamily="18" charset="0"/>
                <a:cs typeface="Times New Roman" panose="02020603050405020304" pitchFamily="18" charset="0"/>
              </a:rPr>
              <a:t>, F., </a:t>
            </a:r>
            <a:r>
              <a:rPr lang="en-IN" sz="1400" b="1" dirty="0" err="1">
                <a:latin typeface="Times New Roman" panose="02020603050405020304" pitchFamily="18" charset="0"/>
                <a:cs typeface="Times New Roman" panose="02020603050405020304" pitchFamily="18" charset="0"/>
              </a:rPr>
              <a:t>Kalenichenko</a:t>
            </a:r>
            <a:r>
              <a:rPr lang="en-IN" sz="1400" b="1" dirty="0">
                <a:latin typeface="Times New Roman" panose="02020603050405020304" pitchFamily="18" charset="0"/>
                <a:cs typeface="Times New Roman" panose="02020603050405020304" pitchFamily="18" charset="0"/>
              </a:rPr>
              <a:t>, D., &amp; Philbin, J. (2015). </a:t>
            </a:r>
            <a:r>
              <a:rPr lang="en-IN" sz="1400" dirty="0">
                <a:latin typeface="Times New Roman" panose="02020603050405020304" pitchFamily="18" charset="0"/>
                <a:cs typeface="Times New Roman" panose="02020603050405020304" pitchFamily="18" charset="0"/>
              </a:rPr>
              <a:t>"</a:t>
            </a:r>
            <a:r>
              <a:rPr lang="en-IN" sz="1400" dirty="0" err="1">
                <a:latin typeface="Times New Roman" panose="02020603050405020304" pitchFamily="18" charset="0"/>
                <a:cs typeface="Times New Roman" panose="02020603050405020304" pitchFamily="18" charset="0"/>
              </a:rPr>
              <a:t>FaceNet</a:t>
            </a:r>
            <a:r>
              <a:rPr lang="en-IN" sz="1400" dirty="0">
                <a:latin typeface="Times New Roman" panose="02020603050405020304" pitchFamily="18" charset="0"/>
                <a:cs typeface="Times New Roman" panose="02020603050405020304" pitchFamily="18" charset="0"/>
              </a:rPr>
              <a:t>: A Unified Embedding for Face Recognition and Clustering." </a:t>
            </a:r>
            <a:r>
              <a:rPr lang="en-IN" sz="1400" i="1" dirty="0">
                <a:latin typeface="Times New Roman" panose="02020603050405020304" pitchFamily="18" charset="0"/>
                <a:cs typeface="Times New Roman" panose="02020603050405020304" pitchFamily="18" charset="0"/>
              </a:rPr>
              <a:t>Proceedings of the IEEE Conference on Computer Vision and Pattern Recognition (CVPR), 815-823</a:t>
            </a:r>
            <a:r>
              <a:rPr lang="en-IN" sz="1400"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hlinkClick r:id="rId4"/>
              </a:rPr>
              <a:t>http://ieeexplore.ieee.org/document/7298682</a:t>
            </a:r>
            <a:endParaRPr lang="en-IN" sz="1400" dirty="0">
              <a:latin typeface="Times New Roman" panose="02020603050405020304" pitchFamily="18" charset="0"/>
              <a:cs typeface="Times New Roman" panose="02020603050405020304" pitchFamily="18" charset="0"/>
            </a:endParaRPr>
          </a:p>
          <a:p>
            <a:pPr marL="12700" marR="12065" indent="262255" algn="just">
              <a:lnSpc>
                <a:spcPct val="151900"/>
              </a:lnSpc>
              <a:buAutoNum type="arabicPlain"/>
              <a:tabLst>
                <a:tab pos="274955" algn="l"/>
              </a:tabLst>
            </a:pPr>
            <a:endParaRPr lang="en-US" sz="1400" dirty="0">
              <a:latin typeface="Times New Roman" panose="02020603050405020304" pitchFamily="18" charset="0"/>
              <a:cs typeface="Times New Roman" panose="02020603050405020304" pitchFamily="18" charset="0"/>
            </a:endParaRPr>
          </a:p>
          <a:p>
            <a:pPr>
              <a:lnSpc>
                <a:spcPct val="100000"/>
              </a:lnSpc>
              <a:spcBef>
                <a:spcPts val="890"/>
              </a:spcBef>
              <a:buFont typeface="Times New Roman"/>
              <a:buAutoNum type="arabicPlain"/>
            </a:pPr>
            <a:r>
              <a:rPr lang="en-US" sz="1400" b="1" dirty="0">
                <a:latin typeface="Times New Roman" panose="02020603050405020304" pitchFamily="18" charset="0"/>
                <a:cs typeface="Times New Roman" panose="02020603050405020304" pitchFamily="18" charset="0"/>
              </a:rPr>
              <a:t>  King, D. E. (2009). "</a:t>
            </a:r>
            <a:r>
              <a:rPr lang="en-US" sz="1400" b="1" dirty="0" err="1">
                <a:latin typeface="Times New Roman" panose="02020603050405020304" pitchFamily="18" charset="0"/>
                <a:cs typeface="Times New Roman" panose="02020603050405020304" pitchFamily="18" charset="0"/>
              </a:rPr>
              <a:t>Dlib</a:t>
            </a:r>
            <a:r>
              <a:rPr lang="en-US" sz="1400" b="1" dirty="0">
                <a:latin typeface="Times New Roman" panose="02020603050405020304" pitchFamily="18" charset="0"/>
                <a:cs typeface="Times New Roman" panose="02020603050405020304" pitchFamily="18" charset="0"/>
              </a:rPr>
              <a:t>-ml: </a:t>
            </a:r>
            <a:r>
              <a:rPr lang="en-US" sz="1400" dirty="0">
                <a:latin typeface="Times New Roman" panose="02020603050405020304" pitchFamily="18" charset="0"/>
                <a:cs typeface="Times New Roman" panose="02020603050405020304" pitchFamily="18" charset="0"/>
              </a:rPr>
              <a:t>A Machine Learning Toolkit." Journal of Machine Learning Research, 10, 1755-1758. </a:t>
            </a:r>
            <a:r>
              <a:rPr lang="en-US" sz="1400" dirty="0">
                <a:latin typeface="Times New Roman" panose="02020603050405020304" pitchFamily="18" charset="0"/>
                <a:cs typeface="Times New Roman" panose="02020603050405020304" pitchFamily="18" charset="0"/>
                <a:hlinkClick r:id="rId5"/>
              </a:rPr>
              <a:t>https://jmlr.org/papers/volume10/king09a/king09a.pdf</a:t>
            </a:r>
            <a:endParaRPr lang="en-US" sz="1400" dirty="0">
              <a:latin typeface="Times New Roman" panose="02020603050405020304" pitchFamily="18" charset="0"/>
              <a:cs typeface="Times New Roman" panose="02020603050405020304" pitchFamily="18" charset="0"/>
            </a:endParaRPr>
          </a:p>
          <a:p>
            <a:pPr>
              <a:lnSpc>
                <a:spcPct val="100000"/>
              </a:lnSpc>
              <a:spcBef>
                <a:spcPts val="890"/>
              </a:spcBef>
              <a:buFont typeface="Times New Roman"/>
              <a:buAutoNum type="arabicPlain"/>
            </a:pPr>
            <a:endParaRPr lang="en-US" sz="1400" dirty="0">
              <a:latin typeface="Times New Roman" panose="02020603050405020304" pitchFamily="18" charset="0"/>
              <a:cs typeface="Times New Roman" panose="02020603050405020304" pitchFamily="18" charset="0"/>
            </a:endParaRPr>
          </a:p>
          <a:p>
            <a:pPr marL="12700" marR="6985" indent="313690" algn="just">
              <a:lnSpc>
                <a:spcPct val="150500"/>
              </a:lnSpc>
              <a:spcBef>
                <a:spcPts val="5"/>
              </a:spcBef>
              <a:buAutoNum type="arabicPlain"/>
              <a:tabLst>
                <a:tab pos="326390" algn="l"/>
                <a:tab pos="1016000" algn="l"/>
                <a:tab pos="2100580" algn="l"/>
                <a:tab pos="2902585" algn="l"/>
                <a:tab pos="3891915" algn="l"/>
                <a:tab pos="5220335" algn="l"/>
                <a:tab pos="6489065" algn="l"/>
              </a:tabLst>
            </a:pPr>
            <a:r>
              <a:rPr lang="en-US" sz="1400" b="1" dirty="0">
                <a:latin typeface="Times New Roman" panose="02020603050405020304" pitchFamily="18" charset="0"/>
                <a:cs typeface="Times New Roman" panose="02020603050405020304" pitchFamily="18" charset="0"/>
              </a:rPr>
              <a:t>Chen, S., &amp; Liu, C. (2020). </a:t>
            </a:r>
            <a:r>
              <a:rPr lang="en-US" sz="1400" dirty="0">
                <a:latin typeface="Times New Roman" panose="02020603050405020304" pitchFamily="18" charset="0"/>
                <a:cs typeface="Times New Roman" panose="02020603050405020304" pitchFamily="18" charset="0"/>
              </a:rPr>
              <a:t>"A Robust Real-Time Face Recognition System Using Deep Learning." </a:t>
            </a:r>
            <a:r>
              <a:rPr lang="en-US" sz="1400" i="1" dirty="0">
                <a:latin typeface="Times New Roman" panose="02020603050405020304" pitchFamily="18" charset="0"/>
                <a:cs typeface="Times New Roman" panose="02020603050405020304" pitchFamily="18" charset="0"/>
              </a:rPr>
              <a:t>IEEE Access, 8, 28045-28055. </a:t>
            </a:r>
            <a:r>
              <a:rPr lang="en-US" sz="1400" dirty="0">
                <a:latin typeface="Times New Roman" panose="02020603050405020304" pitchFamily="18" charset="0"/>
                <a:cs typeface="Times New Roman" panose="02020603050405020304" pitchFamily="18" charset="0"/>
                <a:hlinkClick r:id="rId6"/>
              </a:rPr>
              <a:t>http://ieeexplore.ieee.org/document/9010751</a:t>
            </a:r>
            <a:endParaRPr lang="en-US" sz="1400" dirty="0">
              <a:latin typeface="Times New Roman" panose="02020603050405020304" pitchFamily="18" charset="0"/>
              <a:cs typeface="Times New Roman" panose="02020603050405020304" pitchFamily="18" charset="0"/>
            </a:endParaRPr>
          </a:p>
          <a:p>
            <a:pPr marL="12700" marR="6985" indent="313690" algn="just">
              <a:lnSpc>
                <a:spcPct val="150500"/>
              </a:lnSpc>
              <a:spcBef>
                <a:spcPts val="5"/>
              </a:spcBef>
              <a:buAutoNum type="arabicPlain"/>
              <a:tabLst>
                <a:tab pos="326390" algn="l"/>
                <a:tab pos="1016000" algn="l"/>
                <a:tab pos="2100580" algn="l"/>
                <a:tab pos="2902585" algn="l"/>
                <a:tab pos="3891915" algn="l"/>
                <a:tab pos="5220335" algn="l"/>
                <a:tab pos="6489065" algn="l"/>
              </a:tabLst>
            </a:pPr>
            <a:endParaRPr lang="en-US" sz="1400" dirty="0">
              <a:latin typeface="Times New Roman" panose="02020603050405020304" pitchFamily="18" charset="0"/>
              <a:cs typeface="Times New Roman" panose="02020603050405020304" pitchFamily="18" charset="0"/>
            </a:endParaRPr>
          </a:p>
          <a:p>
            <a:pPr marL="12700" marR="5080" indent="273685" algn="just">
              <a:lnSpc>
                <a:spcPct val="150500"/>
              </a:lnSpc>
              <a:buAutoNum type="arabicPlain"/>
              <a:tabLst>
                <a:tab pos="286385" algn="l"/>
              </a:tabLst>
            </a:pPr>
            <a:r>
              <a:rPr lang="en-US" sz="1400" b="1" dirty="0">
                <a:latin typeface="Times New Roman" panose="02020603050405020304" pitchFamily="18" charset="0"/>
                <a:cs typeface="Times New Roman" panose="02020603050405020304" pitchFamily="18" charset="0"/>
              </a:rPr>
              <a:t>He, K., Zhang, X., Ren, S., &amp; Sun, J. (2016). </a:t>
            </a:r>
            <a:r>
              <a:rPr lang="en-US" sz="1400" dirty="0">
                <a:latin typeface="Times New Roman" panose="02020603050405020304" pitchFamily="18" charset="0"/>
                <a:cs typeface="Times New Roman" panose="02020603050405020304" pitchFamily="18" charset="0"/>
              </a:rPr>
              <a:t>"Deep Residual Learning for Image Recognition." </a:t>
            </a:r>
            <a:r>
              <a:rPr lang="en-US" sz="1400" i="1" dirty="0">
                <a:latin typeface="Times New Roman" panose="02020603050405020304" pitchFamily="18" charset="0"/>
                <a:cs typeface="Times New Roman" panose="02020603050405020304" pitchFamily="18" charset="0"/>
              </a:rPr>
              <a:t>Proceedings of the IEEE Conference on Computer Vision and Pattern Recognition (CVPR), 770-778</a:t>
            </a:r>
            <a:r>
              <a:rPr lang="en-US" sz="140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hlinkClick r:id="rId7"/>
              </a:rPr>
              <a:t>http://ieeexplore.ieee.org/document/7780459</a:t>
            </a:r>
            <a:endParaRPr lang="en-US" sz="14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3702684" y="9357042"/>
            <a:ext cx="197485" cy="197490"/>
          </a:xfrm>
          <a:prstGeom prst="rect">
            <a:avLst/>
          </a:prstGeom>
        </p:spPr>
        <p:txBody>
          <a:bodyPr vert="horz" wrap="square" lIns="0" tIns="12700" rIns="0" bIns="0" rtlCol="0">
            <a:spAutoFit/>
          </a:bodyPr>
          <a:lstStyle/>
          <a:p>
            <a:pPr marL="12700">
              <a:lnSpc>
                <a:spcPct val="100000"/>
              </a:lnSpc>
              <a:spcBef>
                <a:spcPts val="100"/>
              </a:spcBef>
            </a:pPr>
            <a:r>
              <a:rPr sz="1200" spc="-25" dirty="0">
                <a:latin typeface="Arial MT"/>
                <a:cs typeface="Arial MT"/>
              </a:rPr>
              <a:t>1</a:t>
            </a:r>
            <a:r>
              <a:rPr lang="en-IN" sz="1200" spc="-25" dirty="0">
                <a:latin typeface="Arial MT"/>
                <a:cs typeface="Arial MT"/>
              </a:rPr>
              <a:t>0</a:t>
            </a:r>
            <a:endParaRPr sz="1200" dirty="0">
              <a:latin typeface="Arial MT"/>
              <a:cs typeface="Arial M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3743325" y="9272151"/>
            <a:ext cx="243204" cy="171201"/>
          </a:xfrm>
          <a:prstGeom prst="rect">
            <a:avLst/>
          </a:prstGeom>
        </p:spPr>
        <p:txBody>
          <a:bodyPr vert="horz" wrap="square" lIns="0" tIns="1905" rIns="0" bIns="0" rtlCol="0">
            <a:spAutoFit/>
          </a:bodyPr>
          <a:lstStyle/>
          <a:p>
            <a:pPr marL="38100">
              <a:lnSpc>
                <a:spcPct val="100000"/>
              </a:lnSpc>
              <a:spcBef>
                <a:spcPts val="15"/>
              </a:spcBef>
            </a:pPr>
            <a:r>
              <a:rPr spc="-25" dirty="0"/>
              <a:t>1</a:t>
            </a:r>
            <a:r>
              <a:rPr lang="en-IN" spc="-25" dirty="0"/>
              <a:t>1</a:t>
            </a:r>
            <a:endParaRPr spc="-25" dirty="0"/>
          </a:p>
        </p:txBody>
      </p:sp>
      <p:sp>
        <p:nvSpPr>
          <p:cNvPr id="2" name="object 2"/>
          <p:cNvSpPr txBox="1"/>
          <p:nvPr/>
        </p:nvSpPr>
        <p:spPr>
          <a:xfrm>
            <a:off x="384175" y="595947"/>
            <a:ext cx="6793230" cy="8771825"/>
          </a:xfrm>
          <a:prstGeom prst="rect">
            <a:avLst/>
          </a:prstGeom>
        </p:spPr>
        <p:txBody>
          <a:bodyPr vert="horz" wrap="square" lIns="0" tIns="12700" rIns="0" bIns="0" rtlCol="0">
            <a:spAutoFit/>
          </a:bodyPr>
          <a:lstStyle/>
          <a:p>
            <a:pPr marL="129539" algn="ctr">
              <a:lnSpc>
                <a:spcPct val="100000"/>
              </a:lnSpc>
              <a:spcBef>
                <a:spcPts val="100"/>
              </a:spcBef>
            </a:pPr>
            <a:r>
              <a:rPr sz="1500" b="1" spc="-10" dirty="0">
                <a:latin typeface="Times New Roman"/>
                <a:cs typeface="Times New Roman"/>
              </a:rPr>
              <a:t>APPENDIX</a:t>
            </a:r>
            <a:endParaRPr sz="1500" dirty="0">
              <a:latin typeface="Times New Roman"/>
              <a:cs typeface="Times New Roman"/>
            </a:endParaRPr>
          </a:p>
          <a:p>
            <a:pPr marL="126364" algn="ctr">
              <a:lnSpc>
                <a:spcPct val="100000"/>
              </a:lnSpc>
              <a:spcBef>
                <a:spcPts val="1130"/>
              </a:spcBef>
            </a:pPr>
            <a:r>
              <a:rPr sz="1500" b="1" dirty="0">
                <a:latin typeface="Times New Roman"/>
                <a:cs typeface="Times New Roman"/>
              </a:rPr>
              <a:t>SAMPLE</a:t>
            </a:r>
            <a:r>
              <a:rPr sz="1500" b="1" spc="-40" dirty="0">
                <a:latin typeface="Times New Roman"/>
                <a:cs typeface="Times New Roman"/>
              </a:rPr>
              <a:t> </a:t>
            </a:r>
            <a:r>
              <a:rPr sz="1500" b="1" spc="-20" dirty="0">
                <a:latin typeface="Times New Roman"/>
                <a:cs typeface="Times New Roman"/>
              </a:rPr>
              <a:t>CODE</a:t>
            </a:r>
            <a:endParaRPr lang="en-IN" sz="1500" b="1" spc="-20" dirty="0">
              <a:latin typeface="Times New Roman"/>
              <a:cs typeface="Times New Roman"/>
            </a:endParaRPr>
          </a:p>
          <a:p>
            <a:pPr algn="l">
              <a:spcBef>
                <a:spcPts val="1230"/>
              </a:spcBef>
            </a:pPr>
            <a:endParaRPr lang="en-IN" sz="1500" b="1" spc="-20" dirty="0">
              <a:latin typeface="Times New Roman" panose="02020603050405020304" pitchFamily="18" charset="0"/>
              <a:cs typeface="Times New Roman" panose="02020603050405020304" pitchFamily="18" charset="0"/>
            </a:endParaRPr>
          </a:p>
          <a:p>
            <a:pPr algn="l">
              <a:spcBef>
                <a:spcPts val="1230"/>
              </a:spcBef>
            </a:pPr>
            <a:r>
              <a:rPr lang="en-IN" sz="1500" b="1" spc="-20" dirty="0">
                <a:latin typeface="Times New Roman" panose="02020603050405020304" pitchFamily="18" charset="0"/>
                <a:cs typeface="Times New Roman" panose="02020603050405020304" pitchFamily="18" charset="0"/>
              </a:rPr>
              <a:t>datasetcreate.py</a:t>
            </a:r>
          </a:p>
          <a:p>
            <a:pPr algn="l">
              <a:spcBef>
                <a:spcPts val="1230"/>
              </a:spcBef>
            </a:pPr>
            <a:endParaRPr lang="en-IN" sz="1500" b="1" spc="-20" dirty="0">
              <a:latin typeface="Times New Roman" panose="02020603050405020304" pitchFamily="18" charset="0"/>
              <a:cs typeface="Times New Roman" panose="02020603050405020304" pitchFamily="18" charset="0"/>
            </a:endParaRPr>
          </a:p>
          <a:p>
            <a:pPr>
              <a:lnSpc>
                <a:spcPts val="1425"/>
              </a:lnSpc>
            </a:pPr>
            <a:r>
              <a:rPr lang="en-IN" sz="1600" b="0" dirty="0">
                <a:solidFill>
                  <a:schemeClr val="tx1"/>
                </a:solidFill>
                <a:effectLst/>
                <a:latin typeface="Times New Roman" panose="02020603050405020304" pitchFamily="18" charset="0"/>
                <a:cs typeface="Times New Roman" panose="02020603050405020304" pitchFamily="18" charset="0"/>
              </a:rPr>
              <a:t>import cv2</a:t>
            </a:r>
          </a:p>
          <a:p>
            <a:pPr>
              <a:lnSpc>
                <a:spcPts val="1425"/>
              </a:lnSpc>
            </a:pPr>
            <a:r>
              <a:rPr lang="en-IN" sz="1600" b="0" dirty="0">
                <a:solidFill>
                  <a:schemeClr val="tx1"/>
                </a:solidFill>
                <a:effectLst/>
                <a:latin typeface="Times New Roman" panose="02020603050405020304" pitchFamily="18" charset="0"/>
                <a:cs typeface="Times New Roman" panose="02020603050405020304" pitchFamily="18" charset="0"/>
              </a:rPr>
              <a:t>import </a:t>
            </a:r>
            <a:r>
              <a:rPr lang="en-IN" sz="1600" b="0" dirty="0" err="1">
                <a:solidFill>
                  <a:schemeClr val="tx1"/>
                </a:solidFill>
                <a:effectLst/>
                <a:latin typeface="Times New Roman" panose="02020603050405020304" pitchFamily="18" charset="0"/>
                <a:cs typeface="Times New Roman" panose="02020603050405020304" pitchFamily="18" charset="0"/>
              </a:rPr>
              <a:t>pymongo</a:t>
            </a:r>
            <a:endParaRPr lang="en-IN" sz="1600" b="0" dirty="0">
              <a:solidFill>
                <a:schemeClr val="tx1"/>
              </a:solidFill>
              <a:effectLst/>
              <a:latin typeface="Times New Roman" panose="02020603050405020304" pitchFamily="18" charset="0"/>
              <a:cs typeface="Times New Roman" panose="02020603050405020304" pitchFamily="18" charset="0"/>
            </a:endParaRPr>
          </a:p>
          <a:p>
            <a:pPr>
              <a:lnSpc>
                <a:spcPts val="1425"/>
              </a:lnSpc>
            </a:pPr>
            <a:r>
              <a:rPr lang="en-IN" sz="1600" b="0" dirty="0">
                <a:solidFill>
                  <a:schemeClr val="tx1"/>
                </a:solidFill>
                <a:effectLst/>
                <a:latin typeface="Times New Roman" panose="02020603050405020304" pitchFamily="18" charset="0"/>
                <a:cs typeface="Times New Roman" panose="02020603050405020304" pitchFamily="18" charset="0"/>
              </a:rPr>
              <a:t>from </a:t>
            </a:r>
            <a:r>
              <a:rPr lang="en-IN" sz="1600" b="0" dirty="0" err="1">
                <a:solidFill>
                  <a:schemeClr val="tx1"/>
                </a:solidFill>
                <a:effectLst/>
                <a:latin typeface="Times New Roman" panose="02020603050405020304" pitchFamily="18" charset="0"/>
                <a:cs typeface="Times New Roman" panose="02020603050405020304" pitchFamily="18" charset="0"/>
              </a:rPr>
              <a:t>pymongo</a:t>
            </a:r>
            <a:r>
              <a:rPr lang="en-IN" sz="1600" b="0" dirty="0">
                <a:solidFill>
                  <a:schemeClr val="tx1"/>
                </a:solidFill>
                <a:effectLst/>
                <a:latin typeface="Times New Roman" panose="02020603050405020304" pitchFamily="18" charset="0"/>
                <a:cs typeface="Times New Roman" panose="02020603050405020304" pitchFamily="18" charset="0"/>
              </a:rPr>
              <a:t> import </a:t>
            </a:r>
            <a:r>
              <a:rPr lang="en-IN" sz="1600" b="0" dirty="0" err="1">
                <a:solidFill>
                  <a:schemeClr val="tx1"/>
                </a:solidFill>
                <a:effectLst/>
                <a:latin typeface="Times New Roman" panose="02020603050405020304" pitchFamily="18" charset="0"/>
                <a:cs typeface="Times New Roman" panose="02020603050405020304" pitchFamily="18" charset="0"/>
              </a:rPr>
              <a:t>MongoClient</a:t>
            </a:r>
            <a:endParaRPr lang="en-IN" sz="1600" b="0" dirty="0">
              <a:solidFill>
                <a:schemeClr val="tx1"/>
              </a:solidFill>
              <a:effectLst/>
              <a:latin typeface="Times New Roman" panose="02020603050405020304" pitchFamily="18" charset="0"/>
              <a:cs typeface="Times New Roman" panose="02020603050405020304" pitchFamily="18" charset="0"/>
            </a:endParaRPr>
          </a:p>
          <a:p>
            <a:pPr>
              <a:lnSpc>
                <a:spcPts val="1425"/>
              </a:lnSpc>
            </a:pPr>
            <a:br>
              <a:rPr lang="en-IN" sz="1600" b="0" dirty="0">
                <a:solidFill>
                  <a:schemeClr val="tx1"/>
                </a:solidFill>
                <a:effectLst/>
                <a:latin typeface="Times New Roman" panose="02020603050405020304" pitchFamily="18" charset="0"/>
                <a:cs typeface="Times New Roman" panose="02020603050405020304" pitchFamily="18" charset="0"/>
              </a:rPr>
            </a:br>
            <a:r>
              <a:rPr lang="en-IN" sz="1600" b="0" dirty="0">
                <a:solidFill>
                  <a:schemeClr val="tx1"/>
                </a:solidFill>
                <a:effectLst/>
                <a:latin typeface="Times New Roman" panose="02020603050405020304" pitchFamily="18" charset="0"/>
                <a:cs typeface="Times New Roman" panose="02020603050405020304" pitchFamily="18" charset="0"/>
              </a:rPr>
              <a:t># Initialize webcam and face detector</a:t>
            </a:r>
          </a:p>
          <a:p>
            <a:pPr>
              <a:lnSpc>
                <a:spcPts val="1425"/>
              </a:lnSpc>
            </a:pPr>
            <a:r>
              <a:rPr lang="en-IN" sz="1600" b="0" dirty="0">
                <a:solidFill>
                  <a:schemeClr val="tx1"/>
                </a:solidFill>
                <a:effectLst/>
                <a:latin typeface="Times New Roman" panose="02020603050405020304" pitchFamily="18" charset="0"/>
                <a:cs typeface="Times New Roman" panose="02020603050405020304" pitchFamily="18" charset="0"/>
              </a:rPr>
              <a:t>cam = cv2.VideoCapture(0)</a:t>
            </a:r>
          </a:p>
          <a:p>
            <a:pPr>
              <a:lnSpc>
                <a:spcPts val="1425"/>
              </a:lnSpc>
            </a:pPr>
            <a:r>
              <a:rPr lang="en-IN" sz="1600" b="0" dirty="0">
                <a:solidFill>
                  <a:schemeClr val="tx1"/>
                </a:solidFill>
                <a:effectLst/>
                <a:latin typeface="Times New Roman" panose="02020603050405020304" pitchFamily="18" charset="0"/>
                <a:cs typeface="Times New Roman" panose="02020603050405020304" pitchFamily="18" charset="0"/>
              </a:rPr>
              <a:t>detector = cv2.CascadeClassifier('haarcascade_frontalface_default.xml')</a:t>
            </a:r>
          </a:p>
          <a:p>
            <a:pPr>
              <a:lnSpc>
                <a:spcPts val="1425"/>
              </a:lnSpc>
            </a:pPr>
            <a:br>
              <a:rPr lang="en-IN" sz="1600" b="0" dirty="0">
                <a:solidFill>
                  <a:schemeClr val="tx1"/>
                </a:solidFill>
                <a:effectLst/>
                <a:latin typeface="Times New Roman" panose="02020603050405020304" pitchFamily="18" charset="0"/>
                <a:cs typeface="Times New Roman" panose="02020603050405020304" pitchFamily="18" charset="0"/>
              </a:rPr>
            </a:br>
            <a:r>
              <a:rPr lang="en-IN" sz="1600" b="0" dirty="0">
                <a:solidFill>
                  <a:schemeClr val="tx1"/>
                </a:solidFill>
                <a:effectLst/>
                <a:latin typeface="Times New Roman" panose="02020603050405020304" pitchFamily="18" charset="0"/>
                <a:cs typeface="Times New Roman" panose="02020603050405020304" pitchFamily="18" charset="0"/>
              </a:rPr>
              <a:t># MongoDB connection setup</a:t>
            </a:r>
          </a:p>
          <a:p>
            <a:pPr>
              <a:lnSpc>
                <a:spcPts val="1425"/>
              </a:lnSpc>
            </a:pPr>
            <a:r>
              <a:rPr lang="en-IN" sz="1600" b="0" dirty="0">
                <a:solidFill>
                  <a:schemeClr val="tx1"/>
                </a:solidFill>
                <a:effectLst/>
                <a:latin typeface="Times New Roman" panose="02020603050405020304" pitchFamily="18" charset="0"/>
                <a:cs typeface="Times New Roman" panose="02020603050405020304" pitchFamily="18" charset="0"/>
              </a:rPr>
              <a:t>client = </a:t>
            </a:r>
            <a:r>
              <a:rPr lang="en-IN" sz="1600" b="0" dirty="0" err="1">
                <a:solidFill>
                  <a:schemeClr val="tx1"/>
                </a:solidFill>
                <a:effectLst/>
                <a:latin typeface="Times New Roman" panose="02020603050405020304" pitchFamily="18" charset="0"/>
                <a:cs typeface="Times New Roman" panose="02020603050405020304" pitchFamily="18" charset="0"/>
              </a:rPr>
              <a:t>MongoClient</a:t>
            </a:r>
            <a:r>
              <a:rPr lang="en-IN" sz="1600" b="0" dirty="0">
                <a:solidFill>
                  <a:schemeClr val="tx1"/>
                </a:solidFill>
                <a:effectLst/>
                <a:latin typeface="Times New Roman" panose="02020603050405020304" pitchFamily="18" charset="0"/>
                <a:cs typeface="Times New Roman" panose="02020603050405020304" pitchFamily="18" charset="0"/>
              </a:rPr>
              <a:t>('</a:t>
            </a:r>
            <a:r>
              <a:rPr lang="en-IN" sz="1600" b="0" dirty="0" err="1">
                <a:solidFill>
                  <a:schemeClr val="tx1"/>
                </a:solidFill>
                <a:effectLst/>
                <a:latin typeface="Times New Roman" panose="02020603050405020304" pitchFamily="18" charset="0"/>
                <a:cs typeface="Times New Roman" panose="02020603050405020304" pitchFamily="18" charset="0"/>
              </a:rPr>
              <a:t>mongodb</a:t>
            </a:r>
            <a:r>
              <a:rPr lang="en-IN" sz="1600" b="0" dirty="0">
                <a:solidFill>
                  <a:schemeClr val="tx1"/>
                </a:solidFill>
                <a:effectLst/>
                <a:latin typeface="Times New Roman" panose="02020603050405020304" pitchFamily="18" charset="0"/>
                <a:cs typeface="Times New Roman" panose="02020603050405020304" pitchFamily="18" charset="0"/>
              </a:rPr>
              <a:t>://localhost:27017/')</a:t>
            </a:r>
          </a:p>
          <a:p>
            <a:pPr>
              <a:lnSpc>
                <a:spcPts val="1425"/>
              </a:lnSpc>
            </a:pPr>
            <a:r>
              <a:rPr lang="en-IN" sz="1600" b="0" dirty="0" err="1">
                <a:solidFill>
                  <a:schemeClr val="tx1"/>
                </a:solidFill>
                <a:effectLst/>
                <a:latin typeface="Times New Roman" panose="02020603050405020304" pitchFamily="18" charset="0"/>
                <a:cs typeface="Times New Roman" panose="02020603050405020304" pitchFamily="18" charset="0"/>
              </a:rPr>
              <a:t>db</a:t>
            </a:r>
            <a:r>
              <a:rPr lang="en-IN" sz="1600" b="0" dirty="0">
                <a:solidFill>
                  <a:schemeClr val="tx1"/>
                </a:solidFill>
                <a:effectLst/>
                <a:latin typeface="Times New Roman" panose="02020603050405020304" pitchFamily="18" charset="0"/>
                <a:cs typeface="Times New Roman" panose="02020603050405020304" pitchFamily="18" charset="0"/>
              </a:rPr>
              <a:t> = client['students']  # Database name</a:t>
            </a:r>
          </a:p>
          <a:p>
            <a:pPr>
              <a:lnSpc>
                <a:spcPts val="1425"/>
              </a:lnSpc>
            </a:pPr>
            <a:r>
              <a:rPr lang="en-IN" sz="1600" b="0" dirty="0">
                <a:solidFill>
                  <a:schemeClr val="tx1"/>
                </a:solidFill>
                <a:effectLst/>
                <a:latin typeface="Times New Roman" panose="02020603050405020304" pitchFamily="18" charset="0"/>
                <a:cs typeface="Times New Roman" panose="02020603050405020304" pitchFamily="18" charset="0"/>
              </a:rPr>
              <a:t>collection = </a:t>
            </a:r>
            <a:r>
              <a:rPr lang="en-IN" sz="1600" b="0" dirty="0" err="1">
                <a:solidFill>
                  <a:schemeClr val="tx1"/>
                </a:solidFill>
                <a:effectLst/>
                <a:latin typeface="Times New Roman" panose="02020603050405020304" pitchFamily="18" charset="0"/>
                <a:cs typeface="Times New Roman" panose="02020603050405020304" pitchFamily="18" charset="0"/>
              </a:rPr>
              <a:t>db</a:t>
            </a:r>
            <a:r>
              <a:rPr lang="en-IN" sz="1600" b="0" dirty="0">
                <a:solidFill>
                  <a:schemeClr val="tx1"/>
                </a:solidFill>
                <a:effectLst/>
                <a:latin typeface="Times New Roman" panose="02020603050405020304" pitchFamily="18" charset="0"/>
                <a:cs typeface="Times New Roman" panose="02020603050405020304" pitchFamily="18" charset="0"/>
              </a:rPr>
              <a:t>['faces']         # Collection name</a:t>
            </a:r>
          </a:p>
          <a:p>
            <a:pPr>
              <a:lnSpc>
                <a:spcPts val="1425"/>
              </a:lnSpc>
            </a:pPr>
            <a:br>
              <a:rPr lang="en-IN" sz="1600" b="0" dirty="0">
                <a:solidFill>
                  <a:schemeClr val="tx1"/>
                </a:solidFill>
                <a:effectLst/>
                <a:latin typeface="Times New Roman" panose="02020603050405020304" pitchFamily="18" charset="0"/>
                <a:cs typeface="Times New Roman" panose="02020603050405020304" pitchFamily="18" charset="0"/>
              </a:rPr>
            </a:br>
            <a:r>
              <a:rPr lang="en-IN" sz="1600" b="0" dirty="0">
                <a:solidFill>
                  <a:schemeClr val="tx1"/>
                </a:solidFill>
                <a:effectLst/>
                <a:latin typeface="Times New Roman" panose="02020603050405020304" pitchFamily="18" charset="0"/>
                <a:cs typeface="Times New Roman" panose="02020603050405020304" pitchFamily="18" charset="0"/>
              </a:rPr>
              <a:t>def </a:t>
            </a:r>
            <a:r>
              <a:rPr lang="en-IN" sz="1600" b="0" dirty="0" err="1">
                <a:solidFill>
                  <a:schemeClr val="tx1"/>
                </a:solidFill>
                <a:effectLst/>
                <a:latin typeface="Times New Roman" panose="02020603050405020304" pitchFamily="18" charset="0"/>
                <a:cs typeface="Times New Roman" panose="02020603050405020304" pitchFamily="18" charset="0"/>
              </a:rPr>
              <a:t>insertOrUpdate</a:t>
            </a:r>
            <a:r>
              <a:rPr lang="en-IN" sz="1600" b="0" dirty="0">
                <a:solidFill>
                  <a:schemeClr val="tx1"/>
                </a:solidFill>
                <a:effectLst/>
                <a:latin typeface="Times New Roman" panose="02020603050405020304" pitchFamily="18" charset="0"/>
                <a:cs typeface="Times New Roman" panose="02020603050405020304" pitchFamily="18" charset="0"/>
              </a:rPr>
              <a:t>(Id, name):</a:t>
            </a:r>
          </a:p>
          <a:p>
            <a:pPr>
              <a:lnSpc>
                <a:spcPts val="1425"/>
              </a:lnSpc>
            </a:pPr>
            <a:r>
              <a:rPr lang="en-IN" sz="1600" b="0" dirty="0">
                <a:solidFill>
                  <a:schemeClr val="tx1"/>
                </a:solidFill>
                <a:effectLst/>
                <a:latin typeface="Times New Roman" panose="02020603050405020304" pitchFamily="18" charset="0"/>
                <a:cs typeface="Times New Roman" panose="02020603050405020304" pitchFamily="18" charset="0"/>
              </a:rPr>
              <a:t>    # Check if the record exists</a:t>
            </a:r>
          </a:p>
          <a:p>
            <a:pPr>
              <a:lnSpc>
                <a:spcPts val="1425"/>
              </a:lnSpc>
            </a:pPr>
            <a:r>
              <a:rPr lang="en-IN" sz="1600" b="0" dirty="0">
                <a:solidFill>
                  <a:schemeClr val="tx1"/>
                </a:solidFill>
                <a:effectLst/>
                <a:latin typeface="Times New Roman" panose="02020603050405020304" pitchFamily="18" charset="0"/>
                <a:cs typeface="Times New Roman" panose="02020603050405020304" pitchFamily="18" charset="0"/>
              </a:rPr>
              <a:t>    query = {"ID": Id}</a:t>
            </a:r>
          </a:p>
          <a:p>
            <a:pPr>
              <a:lnSpc>
                <a:spcPts val="1425"/>
              </a:lnSpc>
            </a:pPr>
            <a:r>
              <a:rPr lang="en-IN" sz="1600" b="0" dirty="0">
                <a:solidFill>
                  <a:schemeClr val="tx1"/>
                </a:solidFill>
                <a:effectLst/>
                <a:latin typeface="Times New Roman" panose="02020603050405020304" pitchFamily="18" charset="0"/>
                <a:cs typeface="Times New Roman" panose="02020603050405020304" pitchFamily="18" charset="0"/>
              </a:rPr>
              <a:t>    </a:t>
            </a:r>
            <a:r>
              <a:rPr lang="en-IN" sz="1600" b="0" dirty="0" err="1">
                <a:solidFill>
                  <a:schemeClr val="tx1"/>
                </a:solidFill>
                <a:effectLst/>
                <a:latin typeface="Times New Roman" panose="02020603050405020304" pitchFamily="18" charset="0"/>
                <a:cs typeface="Times New Roman" panose="02020603050405020304" pitchFamily="18" charset="0"/>
              </a:rPr>
              <a:t>existing_record</a:t>
            </a:r>
            <a:r>
              <a:rPr lang="en-IN" sz="1600" b="0" dirty="0">
                <a:solidFill>
                  <a:schemeClr val="tx1"/>
                </a:solidFill>
                <a:effectLst/>
                <a:latin typeface="Times New Roman" panose="02020603050405020304" pitchFamily="18" charset="0"/>
                <a:cs typeface="Times New Roman" panose="02020603050405020304" pitchFamily="18" charset="0"/>
              </a:rPr>
              <a:t> = </a:t>
            </a:r>
            <a:r>
              <a:rPr lang="en-IN" sz="1600" b="0" dirty="0" err="1">
                <a:solidFill>
                  <a:schemeClr val="tx1"/>
                </a:solidFill>
                <a:effectLst/>
                <a:latin typeface="Times New Roman" panose="02020603050405020304" pitchFamily="18" charset="0"/>
                <a:cs typeface="Times New Roman" panose="02020603050405020304" pitchFamily="18" charset="0"/>
              </a:rPr>
              <a:t>collection.find_one</a:t>
            </a:r>
            <a:r>
              <a:rPr lang="en-IN" sz="1600" b="0" dirty="0">
                <a:solidFill>
                  <a:schemeClr val="tx1"/>
                </a:solidFill>
                <a:effectLst/>
                <a:latin typeface="Times New Roman" panose="02020603050405020304" pitchFamily="18" charset="0"/>
                <a:cs typeface="Times New Roman" panose="02020603050405020304" pitchFamily="18" charset="0"/>
              </a:rPr>
              <a:t>(query)</a:t>
            </a:r>
          </a:p>
          <a:p>
            <a:pPr>
              <a:lnSpc>
                <a:spcPts val="1425"/>
              </a:lnSpc>
            </a:pPr>
            <a:r>
              <a:rPr lang="en-IN" sz="1600" b="0" dirty="0">
                <a:solidFill>
                  <a:schemeClr val="tx1"/>
                </a:solidFill>
                <a:effectLst/>
                <a:latin typeface="Times New Roman" panose="02020603050405020304" pitchFamily="18" charset="0"/>
                <a:cs typeface="Times New Roman" panose="02020603050405020304" pitchFamily="18" charset="0"/>
              </a:rPr>
              <a:t>    </a:t>
            </a:r>
          </a:p>
          <a:p>
            <a:pPr>
              <a:lnSpc>
                <a:spcPts val="1425"/>
              </a:lnSpc>
            </a:pPr>
            <a:r>
              <a:rPr lang="en-IN" sz="1600" b="0" dirty="0">
                <a:solidFill>
                  <a:schemeClr val="tx1"/>
                </a:solidFill>
                <a:effectLst/>
                <a:latin typeface="Times New Roman" panose="02020603050405020304" pitchFamily="18" charset="0"/>
                <a:cs typeface="Times New Roman" panose="02020603050405020304" pitchFamily="18" charset="0"/>
              </a:rPr>
              <a:t>    if </a:t>
            </a:r>
            <a:r>
              <a:rPr lang="en-IN" sz="1600" b="0" dirty="0" err="1">
                <a:solidFill>
                  <a:schemeClr val="tx1"/>
                </a:solidFill>
                <a:effectLst/>
                <a:latin typeface="Times New Roman" panose="02020603050405020304" pitchFamily="18" charset="0"/>
                <a:cs typeface="Times New Roman" panose="02020603050405020304" pitchFamily="18" charset="0"/>
              </a:rPr>
              <a:t>existing_record</a:t>
            </a:r>
            <a:r>
              <a:rPr lang="en-IN" sz="1600" b="0" dirty="0">
                <a:solidFill>
                  <a:schemeClr val="tx1"/>
                </a:solidFill>
                <a:effectLst/>
                <a:latin typeface="Times New Roman" panose="02020603050405020304" pitchFamily="18" charset="0"/>
                <a:cs typeface="Times New Roman" panose="02020603050405020304" pitchFamily="18" charset="0"/>
              </a:rPr>
              <a:t>:</a:t>
            </a:r>
          </a:p>
          <a:p>
            <a:pPr>
              <a:lnSpc>
                <a:spcPts val="1425"/>
              </a:lnSpc>
            </a:pPr>
            <a:r>
              <a:rPr lang="en-IN" sz="1600" b="0" dirty="0">
                <a:solidFill>
                  <a:schemeClr val="tx1"/>
                </a:solidFill>
                <a:effectLst/>
                <a:latin typeface="Times New Roman" panose="02020603050405020304" pitchFamily="18" charset="0"/>
                <a:cs typeface="Times New Roman" panose="02020603050405020304" pitchFamily="18" charset="0"/>
              </a:rPr>
              <a:t>        # If record exists, update the name</a:t>
            </a:r>
          </a:p>
          <a:p>
            <a:pPr>
              <a:lnSpc>
                <a:spcPts val="1425"/>
              </a:lnSpc>
            </a:pPr>
            <a:r>
              <a:rPr lang="en-IN" sz="1600" b="0" dirty="0">
                <a:solidFill>
                  <a:schemeClr val="tx1"/>
                </a:solidFill>
                <a:effectLst/>
                <a:latin typeface="Times New Roman" panose="02020603050405020304" pitchFamily="18" charset="0"/>
                <a:cs typeface="Times New Roman" panose="02020603050405020304" pitchFamily="18" charset="0"/>
              </a:rPr>
              <a:t>        </a:t>
            </a:r>
            <a:r>
              <a:rPr lang="en-IN" sz="1600" b="0" dirty="0" err="1">
                <a:solidFill>
                  <a:schemeClr val="tx1"/>
                </a:solidFill>
                <a:effectLst/>
                <a:latin typeface="Times New Roman" panose="02020603050405020304" pitchFamily="18" charset="0"/>
                <a:cs typeface="Times New Roman" panose="02020603050405020304" pitchFamily="18" charset="0"/>
              </a:rPr>
              <a:t>collection.update_one</a:t>
            </a:r>
            <a:r>
              <a:rPr lang="en-IN" sz="1600" b="0" dirty="0">
                <a:solidFill>
                  <a:schemeClr val="tx1"/>
                </a:solidFill>
                <a:effectLst/>
                <a:latin typeface="Times New Roman" panose="02020603050405020304" pitchFamily="18" charset="0"/>
                <a:cs typeface="Times New Roman" panose="02020603050405020304" pitchFamily="18" charset="0"/>
              </a:rPr>
              <a:t>({"ID": Id}, {"$set": {"Name": name}})</a:t>
            </a:r>
          </a:p>
          <a:p>
            <a:pPr>
              <a:lnSpc>
                <a:spcPts val="1425"/>
              </a:lnSpc>
            </a:pPr>
            <a:r>
              <a:rPr lang="en-IN" sz="1600" b="0" dirty="0">
                <a:solidFill>
                  <a:schemeClr val="tx1"/>
                </a:solidFill>
                <a:effectLst/>
                <a:latin typeface="Times New Roman" panose="02020603050405020304" pitchFamily="18" charset="0"/>
                <a:cs typeface="Times New Roman" panose="02020603050405020304" pitchFamily="18" charset="0"/>
              </a:rPr>
              <a:t>        print(</a:t>
            </a:r>
            <a:r>
              <a:rPr lang="en-IN" sz="1600" b="0" dirty="0" err="1">
                <a:solidFill>
                  <a:schemeClr val="tx1"/>
                </a:solidFill>
                <a:effectLst/>
                <a:latin typeface="Times New Roman" panose="02020603050405020304" pitchFamily="18" charset="0"/>
                <a:cs typeface="Times New Roman" panose="02020603050405020304" pitchFamily="18" charset="0"/>
              </a:rPr>
              <a:t>f"Updated</a:t>
            </a:r>
            <a:r>
              <a:rPr lang="en-IN" sz="1600" b="0" dirty="0">
                <a:solidFill>
                  <a:schemeClr val="tx1"/>
                </a:solidFill>
                <a:effectLst/>
                <a:latin typeface="Times New Roman" panose="02020603050405020304" pitchFamily="18" charset="0"/>
                <a:cs typeface="Times New Roman" panose="02020603050405020304" pitchFamily="18" charset="0"/>
              </a:rPr>
              <a:t> record with ID {Id}.")</a:t>
            </a:r>
          </a:p>
          <a:p>
            <a:pPr>
              <a:lnSpc>
                <a:spcPts val="1425"/>
              </a:lnSpc>
            </a:pPr>
            <a:r>
              <a:rPr lang="en-IN" sz="1600" b="0" dirty="0">
                <a:solidFill>
                  <a:schemeClr val="tx1"/>
                </a:solidFill>
                <a:effectLst/>
                <a:latin typeface="Times New Roman" panose="02020603050405020304" pitchFamily="18" charset="0"/>
                <a:cs typeface="Times New Roman" panose="02020603050405020304" pitchFamily="18" charset="0"/>
              </a:rPr>
              <a:t>    else:</a:t>
            </a:r>
          </a:p>
          <a:p>
            <a:pPr>
              <a:lnSpc>
                <a:spcPts val="1425"/>
              </a:lnSpc>
            </a:pPr>
            <a:r>
              <a:rPr lang="en-IN" sz="1600" b="0" dirty="0">
                <a:solidFill>
                  <a:schemeClr val="tx1"/>
                </a:solidFill>
                <a:effectLst/>
                <a:latin typeface="Times New Roman" panose="02020603050405020304" pitchFamily="18" charset="0"/>
                <a:cs typeface="Times New Roman" panose="02020603050405020304" pitchFamily="18" charset="0"/>
              </a:rPr>
              <a:t>        # If record doesn't exist, insert new one</a:t>
            </a:r>
          </a:p>
          <a:p>
            <a:pPr>
              <a:lnSpc>
                <a:spcPts val="1425"/>
              </a:lnSpc>
            </a:pPr>
            <a:r>
              <a:rPr lang="en-IN" sz="1600" b="0" dirty="0">
                <a:solidFill>
                  <a:schemeClr val="tx1"/>
                </a:solidFill>
                <a:effectLst/>
                <a:latin typeface="Times New Roman" panose="02020603050405020304" pitchFamily="18" charset="0"/>
                <a:cs typeface="Times New Roman" panose="02020603050405020304" pitchFamily="18" charset="0"/>
              </a:rPr>
              <a:t>        </a:t>
            </a:r>
            <a:r>
              <a:rPr lang="en-IN" sz="1600" b="0" dirty="0" err="1">
                <a:solidFill>
                  <a:schemeClr val="tx1"/>
                </a:solidFill>
                <a:effectLst/>
                <a:latin typeface="Times New Roman" panose="02020603050405020304" pitchFamily="18" charset="0"/>
                <a:cs typeface="Times New Roman" panose="02020603050405020304" pitchFamily="18" charset="0"/>
              </a:rPr>
              <a:t>collection.insert_one</a:t>
            </a:r>
            <a:r>
              <a:rPr lang="en-IN" sz="1600" b="0" dirty="0">
                <a:solidFill>
                  <a:schemeClr val="tx1"/>
                </a:solidFill>
                <a:effectLst/>
                <a:latin typeface="Times New Roman" panose="02020603050405020304" pitchFamily="18" charset="0"/>
                <a:cs typeface="Times New Roman" panose="02020603050405020304" pitchFamily="18" charset="0"/>
              </a:rPr>
              <a:t>({"ID": Id, "Name": name})</a:t>
            </a:r>
          </a:p>
          <a:p>
            <a:pPr>
              <a:lnSpc>
                <a:spcPts val="1425"/>
              </a:lnSpc>
            </a:pPr>
            <a:r>
              <a:rPr lang="en-IN" sz="1600" b="0" dirty="0">
                <a:solidFill>
                  <a:schemeClr val="tx1"/>
                </a:solidFill>
                <a:effectLst/>
                <a:latin typeface="Times New Roman" panose="02020603050405020304" pitchFamily="18" charset="0"/>
                <a:cs typeface="Times New Roman" panose="02020603050405020304" pitchFamily="18" charset="0"/>
              </a:rPr>
              <a:t>        print(</a:t>
            </a:r>
            <a:r>
              <a:rPr lang="en-IN" sz="1600" b="0" dirty="0" err="1">
                <a:solidFill>
                  <a:schemeClr val="tx1"/>
                </a:solidFill>
                <a:effectLst/>
                <a:latin typeface="Times New Roman" panose="02020603050405020304" pitchFamily="18" charset="0"/>
                <a:cs typeface="Times New Roman" panose="02020603050405020304" pitchFamily="18" charset="0"/>
              </a:rPr>
              <a:t>f"Inserted</a:t>
            </a:r>
            <a:r>
              <a:rPr lang="en-IN" sz="1600" b="0" dirty="0">
                <a:solidFill>
                  <a:schemeClr val="tx1"/>
                </a:solidFill>
                <a:effectLst/>
                <a:latin typeface="Times New Roman" panose="02020603050405020304" pitchFamily="18" charset="0"/>
                <a:cs typeface="Times New Roman" panose="02020603050405020304" pitchFamily="18" charset="0"/>
              </a:rPr>
              <a:t> new record with ID {Id}.")</a:t>
            </a:r>
          </a:p>
          <a:p>
            <a:pPr>
              <a:lnSpc>
                <a:spcPts val="1425"/>
              </a:lnSpc>
            </a:pPr>
            <a:br>
              <a:rPr lang="en-IN" sz="1600" b="0" dirty="0">
                <a:solidFill>
                  <a:schemeClr val="tx1"/>
                </a:solidFill>
                <a:effectLst/>
                <a:latin typeface="Times New Roman" panose="02020603050405020304" pitchFamily="18" charset="0"/>
                <a:cs typeface="Times New Roman" panose="02020603050405020304" pitchFamily="18" charset="0"/>
              </a:rPr>
            </a:br>
            <a:r>
              <a:rPr lang="en-IN" sz="1600" b="0" dirty="0">
                <a:solidFill>
                  <a:schemeClr val="tx1"/>
                </a:solidFill>
                <a:effectLst/>
                <a:latin typeface="Times New Roman" panose="02020603050405020304" pitchFamily="18" charset="0"/>
                <a:cs typeface="Times New Roman" panose="02020603050405020304" pitchFamily="18" charset="0"/>
              </a:rPr>
              <a:t># Input from user</a:t>
            </a:r>
          </a:p>
          <a:p>
            <a:pPr>
              <a:lnSpc>
                <a:spcPts val="1425"/>
              </a:lnSpc>
            </a:pPr>
            <a:r>
              <a:rPr lang="en-IN" sz="1600" b="0" dirty="0">
                <a:solidFill>
                  <a:schemeClr val="tx1"/>
                </a:solidFill>
                <a:effectLst/>
                <a:latin typeface="Times New Roman" panose="02020603050405020304" pitchFamily="18" charset="0"/>
                <a:cs typeface="Times New Roman" panose="02020603050405020304" pitchFamily="18" charset="0"/>
              </a:rPr>
              <a:t>Id = input('Enter your ID: ')</a:t>
            </a:r>
          </a:p>
          <a:p>
            <a:pPr>
              <a:lnSpc>
                <a:spcPts val="1425"/>
              </a:lnSpc>
            </a:pPr>
            <a:r>
              <a:rPr lang="en-IN" sz="1600" b="0" dirty="0">
                <a:solidFill>
                  <a:schemeClr val="tx1"/>
                </a:solidFill>
                <a:effectLst/>
                <a:latin typeface="Times New Roman" panose="02020603050405020304" pitchFamily="18" charset="0"/>
                <a:cs typeface="Times New Roman" panose="02020603050405020304" pitchFamily="18" charset="0"/>
              </a:rPr>
              <a:t>name = input('Enter your Name: ')</a:t>
            </a:r>
          </a:p>
          <a:p>
            <a:pPr>
              <a:lnSpc>
                <a:spcPts val="1425"/>
              </a:lnSpc>
            </a:pPr>
            <a:br>
              <a:rPr lang="en-IN" sz="1600" b="0" dirty="0">
                <a:solidFill>
                  <a:schemeClr val="tx1"/>
                </a:solidFill>
                <a:effectLst/>
                <a:latin typeface="Times New Roman" panose="02020603050405020304" pitchFamily="18" charset="0"/>
                <a:cs typeface="Times New Roman" panose="02020603050405020304" pitchFamily="18" charset="0"/>
              </a:rPr>
            </a:br>
            <a:r>
              <a:rPr lang="en-IN" sz="1600" b="0" dirty="0">
                <a:solidFill>
                  <a:schemeClr val="tx1"/>
                </a:solidFill>
                <a:effectLst/>
                <a:latin typeface="Times New Roman" panose="02020603050405020304" pitchFamily="18" charset="0"/>
                <a:cs typeface="Times New Roman" panose="02020603050405020304" pitchFamily="18" charset="0"/>
              </a:rPr>
              <a:t># Convert ID to integer for consistency</a:t>
            </a:r>
          </a:p>
          <a:p>
            <a:pPr>
              <a:lnSpc>
                <a:spcPts val="1425"/>
              </a:lnSpc>
            </a:pPr>
            <a:r>
              <a:rPr lang="en-IN" sz="1600" b="0" dirty="0">
                <a:solidFill>
                  <a:schemeClr val="tx1"/>
                </a:solidFill>
                <a:effectLst/>
                <a:latin typeface="Times New Roman" panose="02020603050405020304" pitchFamily="18" charset="0"/>
                <a:cs typeface="Times New Roman" panose="02020603050405020304" pitchFamily="18" charset="0"/>
              </a:rPr>
              <a:t>Id = int(Id)</a:t>
            </a:r>
          </a:p>
          <a:p>
            <a:pPr>
              <a:lnSpc>
                <a:spcPts val="1425"/>
              </a:lnSpc>
            </a:pPr>
            <a:br>
              <a:rPr lang="en-IN" sz="1600" b="0" dirty="0">
                <a:solidFill>
                  <a:schemeClr val="tx1"/>
                </a:solidFill>
                <a:effectLst/>
                <a:latin typeface="Times New Roman" panose="02020603050405020304" pitchFamily="18" charset="0"/>
                <a:cs typeface="Times New Roman" panose="02020603050405020304" pitchFamily="18" charset="0"/>
              </a:rPr>
            </a:br>
            <a:r>
              <a:rPr lang="en-IN" sz="1600" b="0" dirty="0">
                <a:solidFill>
                  <a:schemeClr val="tx1"/>
                </a:solidFill>
                <a:effectLst/>
                <a:latin typeface="Times New Roman" panose="02020603050405020304" pitchFamily="18" charset="0"/>
                <a:cs typeface="Times New Roman" panose="02020603050405020304" pitchFamily="18" charset="0"/>
              </a:rPr>
              <a:t># Insert or update user data in MongoDB</a:t>
            </a:r>
          </a:p>
          <a:p>
            <a:pPr>
              <a:lnSpc>
                <a:spcPts val="1425"/>
              </a:lnSpc>
            </a:pPr>
            <a:r>
              <a:rPr lang="en-IN" sz="1600" b="0" dirty="0" err="1">
                <a:solidFill>
                  <a:schemeClr val="tx1"/>
                </a:solidFill>
                <a:effectLst/>
                <a:latin typeface="Times New Roman" panose="02020603050405020304" pitchFamily="18" charset="0"/>
                <a:cs typeface="Times New Roman" panose="02020603050405020304" pitchFamily="18" charset="0"/>
              </a:rPr>
              <a:t>insertOrUpdate</a:t>
            </a:r>
            <a:r>
              <a:rPr lang="en-IN" sz="1600" b="0" dirty="0">
                <a:solidFill>
                  <a:schemeClr val="tx1"/>
                </a:solidFill>
                <a:effectLst/>
                <a:latin typeface="Times New Roman" panose="02020603050405020304" pitchFamily="18" charset="0"/>
                <a:cs typeface="Times New Roman" panose="02020603050405020304" pitchFamily="18" charset="0"/>
              </a:rPr>
              <a:t>(Id, name)</a:t>
            </a:r>
          </a:p>
          <a:p>
            <a:pPr>
              <a:lnSpc>
                <a:spcPts val="1425"/>
              </a:lnSpc>
            </a:pPr>
            <a:endParaRPr lang="en-IN" sz="1600" b="0" dirty="0">
              <a:solidFill>
                <a:srgbClr val="CCCCCC"/>
              </a:solidFill>
              <a:effectLst/>
              <a:latin typeface="Consolas" panose="020B0609020204030204" pitchFamily="49" charset="0"/>
            </a:endParaRPr>
          </a:p>
          <a:p>
            <a:pPr>
              <a:lnSpc>
                <a:spcPts val="1425"/>
              </a:lnSpc>
            </a:pPr>
            <a:br>
              <a:rPr lang="en-IN" sz="1600" b="0" dirty="0">
                <a:solidFill>
                  <a:srgbClr val="CCCCCC"/>
                </a:solidFill>
                <a:effectLst/>
                <a:latin typeface="Consolas" panose="020B0609020204030204" pitchFamily="49" charset="0"/>
              </a:rPr>
            </a:br>
            <a:endParaRPr lang="en-IN" sz="1500" b="1" spc="-2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3743325" y="9272151"/>
            <a:ext cx="243204" cy="171201"/>
          </a:xfrm>
          <a:prstGeom prst="rect">
            <a:avLst/>
          </a:prstGeom>
        </p:spPr>
        <p:txBody>
          <a:bodyPr vert="horz" wrap="square" lIns="0" tIns="1905" rIns="0" bIns="0" rtlCol="0">
            <a:spAutoFit/>
          </a:bodyPr>
          <a:lstStyle/>
          <a:p>
            <a:pPr marL="38100">
              <a:lnSpc>
                <a:spcPct val="100000"/>
              </a:lnSpc>
              <a:spcBef>
                <a:spcPts val="15"/>
              </a:spcBef>
            </a:pPr>
            <a:r>
              <a:rPr spc="-25" dirty="0"/>
              <a:t>1</a:t>
            </a:r>
            <a:r>
              <a:rPr lang="en-IN" spc="-25" dirty="0"/>
              <a:t>2</a:t>
            </a:r>
            <a:endParaRPr spc="-25" dirty="0"/>
          </a:p>
        </p:txBody>
      </p:sp>
      <p:sp>
        <p:nvSpPr>
          <p:cNvPr id="2" name="object 2"/>
          <p:cNvSpPr txBox="1"/>
          <p:nvPr/>
        </p:nvSpPr>
        <p:spPr>
          <a:xfrm>
            <a:off x="371157" y="325946"/>
            <a:ext cx="5986145" cy="8788560"/>
          </a:xfrm>
          <a:prstGeom prst="rect">
            <a:avLst/>
          </a:prstGeom>
        </p:spPr>
        <p:txBody>
          <a:bodyPr vert="horz" wrap="square" lIns="0" tIns="11430" rIns="0" bIns="0" rtlCol="0">
            <a:spAutoFit/>
          </a:bodyPr>
          <a:lstStyle/>
          <a:p>
            <a:pPr>
              <a:lnSpc>
                <a:spcPts val="1425"/>
              </a:lnSpc>
            </a:pPr>
            <a:r>
              <a:rPr lang="en-IN" sz="1400" b="0" dirty="0" err="1">
                <a:solidFill>
                  <a:schemeClr val="tx1"/>
                </a:solidFill>
                <a:effectLst/>
                <a:latin typeface="Times New Roman" panose="02020603050405020304" pitchFamily="18" charset="0"/>
                <a:cs typeface="Times New Roman" panose="02020603050405020304" pitchFamily="18" charset="0"/>
              </a:rPr>
              <a:t>sampleNum</a:t>
            </a:r>
            <a:r>
              <a:rPr lang="en-IN" sz="1400" b="0" dirty="0">
                <a:solidFill>
                  <a:schemeClr val="tx1"/>
                </a:solidFill>
                <a:effectLst/>
                <a:latin typeface="Times New Roman" panose="02020603050405020304" pitchFamily="18" charset="0"/>
                <a:cs typeface="Times New Roman" panose="02020603050405020304" pitchFamily="18" charset="0"/>
              </a:rPr>
              <a:t> = 0</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while True:</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ret, </a:t>
            </a:r>
            <a:r>
              <a:rPr lang="en-IN" sz="1400" b="0" dirty="0" err="1">
                <a:solidFill>
                  <a:schemeClr val="tx1"/>
                </a:solidFill>
                <a:effectLst/>
                <a:latin typeface="Times New Roman" panose="02020603050405020304" pitchFamily="18" charset="0"/>
                <a:cs typeface="Times New Roman" panose="02020603050405020304" pitchFamily="18" charset="0"/>
              </a:rPr>
              <a:t>img</a:t>
            </a:r>
            <a:r>
              <a:rPr lang="en-IN" sz="1400" b="0" dirty="0">
                <a:solidFill>
                  <a:schemeClr val="tx1"/>
                </a:solidFill>
                <a:effectLst/>
                <a:latin typeface="Times New Roman" panose="02020603050405020304" pitchFamily="18" charset="0"/>
                <a:cs typeface="Times New Roman" panose="02020603050405020304" pitchFamily="18" charset="0"/>
              </a:rPr>
              <a:t> = </a:t>
            </a:r>
            <a:r>
              <a:rPr lang="en-IN" sz="1400" b="0" dirty="0" err="1">
                <a:solidFill>
                  <a:schemeClr val="tx1"/>
                </a:solidFill>
                <a:effectLst/>
                <a:latin typeface="Times New Roman" panose="02020603050405020304" pitchFamily="18" charset="0"/>
                <a:cs typeface="Times New Roman" panose="02020603050405020304" pitchFamily="18" charset="0"/>
              </a:rPr>
              <a:t>cam.read</a:t>
            </a:r>
            <a:r>
              <a:rPr lang="en-IN" sz="1400" b="0" dirty="0">
                <a:solidFill>
                  <a:schemeClr val="tx1"/>
                </a:solidFill>
                <a:effectLst/>
                <a:latin typeface="Times New Roman" panose="02020603050405020304" pitchFamily="18" charset="0"/>
                <a:cs typeface="Times New Roman" panose="02020603050405020304" pitchFamily="18" charset="0"/>
              </a:rPr>
              <a:t>()</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if ret:</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a:t>
            </a:r>
            <a:r>
              <a:rPr lang="en-IN" sz="1400" b="0" dirty="0" err="1">
                <a:solidFill>
                  <a:schemeClr val="tx1"/>
                </a:solidFill>
                <a:effectLst/>
                <a:latin typeface="Times New Roman" panose="02020603050405020304" pitchFamily="18" charset="0"/>
                <a:cs typeface="Times New Roman" panose="02020603050405020304" pitchFamily="18" charset="0"/>
              </a:rPr>
              <a:t>gray</a:t>
            </a:r>
            <a:r>
              <a:rPr lang="en-IN" sz="1400" b="0" dirty="0">
                <a:solidFill>
                  <a:schemeClr val="tx1"/>
                </a:solidFill>
                <a:effectLst/>
                <a:latin typeface="Times New Roman" panose="02020603050405020304" pitchFamily="18" charset="0"/>
                <a:cs typeface="Times New Roman" panose="02020603050405020304" pitchFamily="18" charset="0"/>
              </a:rPr>
              <a:t> = cv2.cvtColor(</a:t>
            </a:r>
            <a:r>
              <a:rPr lang="en-IN" sz="1400" b="0" dirty="0" err="1">
                <a:solidFill>
                  <a:schemeClr val="tx1"/>
                </a:solidFill>
                <a:effectLst/>
                <a:latin typeface="Times New Roman" panose="02020603050405020304" pitchFamily="18" charset="0"/>
                <a:cs typeface="Times New Roman" panose="02020603050405020304" pitchFamily="18" charset="0"/>
              </a:rPr>
              <a:t>img</a:t>
            </a:r>
            <a:r>
              <a:rPr lang="en-IN" sz="1400" b="0" dirty="0">
                <a:solidFill>
                  <a:schemeClr val="tx1"/>
                </a:solidFill>
                <a:effectLst/>
                <a:latin typeface="Times New Roman" panose="02020603050405020304" pitchFamily="18" charset="0"/>
                <a:cs typeface="Times New Roman" panose="02020603050405020304" pitchFamily="18" charset="0"/>
              </a:rPr>
              <a:t>, cv2.COLOR_BGR2GRAY)</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else:</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continue</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 Detect faces in the image</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faces = </a:t>
            </a:r>
            <a:r>
              <a:rPr lang="en-IN" sz="1400" b="0" dirty="0" err="1">
                <a:solidFill>
                  <a:schemeClr val="tx1"/>
                </a:solidFill>
                <a:effectLst/>
                <a:latin typeface="Times New Roman" panose="02020603050405020304" pitchFamily="18" charset="0"/>
                <a:cs typeface="Times New Roman" panose="02020603050405020304" pitchFamily="18" charset="0"/>
              </a:rPr>
              <a:t>detector.detectMultiScale</a:t>
            </a:r>
            <a:r>
              <a:rPr lang="en-IN" sz="1400" b="0" dirty="0">
                <a:solidFill>
                  <a:schemeClr val="tx1"/>
                </a:solidFill>
                <a:effectLst/>
                <a:latin typeface="Times New Roman" panose="02020603050405020304" pitchFamily="18" charset="0"/>
                <a:cs typeface="Times New Roman" panose="02020603050405020304" pitchFamily="18" charset="0"/>
              </a:rPr>
              <a:t>(</a:t>
            </a:r>
            <a:r>
              <a:rPr lang="en-IN" sz="1400" b="0" dirty="0" err="1">
                <a:solidFill>
                  <a:schemeClr val="tx1"/>
                </a:solidFill>
                <a:effectLst/>
                <a:latin typeface="Times New Roman" panose="02020603050405020304" pitchFamily="18" charset="0"/>
                <a:cs typeface="Times New Roman" panose="02020603050405020304" pitchFamily="18" charset="0"/>
              </a:rPr>
              <a:t>gray</a:t>
            </a:r>
            <a:r>
              <a:rPr lang="en-IN" sz="1400" b="0" dirty="0">
                <a:solidFill>
                  <a:schemeClr val="tx1"/>
                </a:solidFill>
                <a:effectLst/>
                <a:latin typeface="Times New Roman" panose="02020603050405020304" pitchFamily="18" charset="0"/>
                <a:cs typeface="Times New Roman" panose="02020603050405020304" pitchFamily="18" charset="0"/>
              </a:rPr>
              <a:t>, 1.3, 5)</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for (x, y, w, h) in faces:</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cv2.rectangle(</a:t>
            </a:r>
            <a:r>
              <a:rPr lang="en-IN" sz="1400" b="0" dirty="0" err="1">
                <a:solidFill>
                  <a:schemeClr val="tx1"/>
                </a:solidFill>
                <a:effectLst/>
                <a:latin typeface="Times New Roman" panose="02020603050405020304" pitchFamily="18" charset="0"/>
                <a:cs typeface="Times New Roman" panose="02020603050405020304" pitchFamily="18" charset="0"/>
              </a:rPr>
              <a:t>img</a:t>
            </a:r>
            <a:r>
              <a:rPr lang="en-IN" sz="1400" b="0" dirty="0">
                <a:solidFill>
                  <a:schemeClr val="tx1"/>
                </a:solidFill>
                <a:effectLst/>
                <a:latin typeface="Times New Roman" panose="02020603050405020304" pitchFamily="18" charset="0"/>
                <a:cs typeface="Times New Roman" panose="02020603050405020304" pitchFamily="18" charset="0"/>
              </a:rPr>
              <a:t>, (x, y), (x + w, y + h), (255, 0, 0), 2)</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 Increment sample number and save face image</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a:t>
            </a:r>
            <a:r>
              <a:rPr lang="en-IN" sz="1400" b="0" dirty="0" err="1">
                <a:solidFill>
                  <a:schemeClr val="tx1"/>
                </a:solidFill>
                <a:effectLst/>
                <a:latin typeface="Times New Roman" panose="02020603050405020304" pitchFamily="18" charset="0"/>
                <a:cs typeface="Times New Roman" panose="02020603050405020304" pitchFamily="18" charset="0"/>
              </a:rPr>
              <a:t>sampleNum</a:t>
            </a:r>
            <a:r>
              <a:rPr lang="en-IN" sz="1400" b="0" dirty="0">
                <a:solidFill>
                  <a:schemeClr val="tx1"/>
                </a:solidFill>
                <a:effectLst/>
                <a:latin typeface="Times New Roman" panose="02020603050405020304" pitchFamily="18" charset="0"/>
                <a:cs typeface="Times New Roman" panose="02020603050405020304" pitchFamily="18" charset="0"/>
              </a:rPr>
              <a:t> += 1</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cv2.imwrite(</a:t>
            </a:r>
            <a:r>
              <a:rPr lang="en-IN" sz="1400" b="0" dirty="0" err="1">
                <a:solidFill>
                  <a:schemeClr val="tx1"/>
                </a:solidFill>
                <a:effectLst/>
                <a:latin typeface="Times New Roman" panose="02020603050405020304" pitchFamily="18" charset="0"/>
                <a:cs typeface="Times New Roman" panose="02020603050405020304" pitchFamily="18" charset="0"/>
              </a:rPr>
              <a:t>f"dataSet</a:t>
            </a:r>
            <a:r>
              <a:rPr lang="en-IN" sz="1400" b="0" dirty="0">
                <a:solidFill>
                  <a:schemeClr val="tx1"/>
                </a:solidFill>
                <a:effectLst/>
                <a:latin typeface="Times New Roman" panose="02020603050405020304" pitchFamily="18" charset="0"/>
                <a:cs typeface="Times New Roman" panose="02020603050405020304" pitchFamily="18" charset="0"/>
              </a:rPr>
              <a:t>/User.{Id}.{</a:t>
            </a:r>
            <a:r>
              <a:rPr lang="en-IN" sz="1400" b="0" dirty="0" err="1">
                <a:solidFill>
                  <a:schemeClr val="tx1"/>
                </a:solidFill>
                <a:effectLst/>
                <a:latin typeface="Times New Roman" panose="02020603050405020304" pitchFamily="18" charset="0"/>
                <a:cs typeface="Times New Roman" panose="02020603050405020304" pitchFamily="18" charset="0"/>
              </a:rPr>
              <a:t>sampleNum</a:t>
            </a:r>
            <a:r>
              <a:rPr lang="en-IN" sz="1400" b="0" dirty="0">
                <a:solidFill>
                  <a:schemeClr val="tx1"/>
                </a:solidFill>
                <a:effectLst/>
                <a:latin typeface="Times New Roman" panose="02020603050405020304" pitchFamily="18" charset="0"/>
                <a:cs typeface="Times New Roman" panose="02020603050405020304" pitchFamily="18" charset="0"/>
              </a:rPr>
              <a:t>}.jpg", </a:t>
            </a:r>
            <a:r>
              <a:rPr lang="en-IN" sz="1400" b="0" dirty="0" err="1">
                <a:solidFill>
                  <a:schemeClr val="tx1"/>
                </a:solidFill>
                <a:effectLst/>
                <a:latin typeface="Times New Roman" panose="02020603050405020304" pitchFamily="18" charset="0"/>
                <a:cs typeface="Times New Roman" panose="02020603050405020304" pitchFamily="18" charset="0"/>
              </a:rPr>
              <a:t>gray</a:t>
            </a:r>
            <a:r>
              <a:rPr lang="en-IN" sz="1400" b="0" dirty="0">
                <a:solidFill>
                  <a:schemeClr val="tx1"/>
                </a:solidFill>
                <a:effectLst/>
                <a:latin typeface="Times New Roman" panose="02020603050405020304" pitchFamily="18" charset="0"/>
                <a:cs typeface="Times New Roman" panose="02020603050405020304" pitchFamily="18" charset="0"/>
              </a:rPr>
              <a:t>[</a:t>
            </a:r>
            <a:r>
              <a:rPr lang="en-IN" sz="1400" b="0" dirty="0" err="1">
                <a:solidFill>
                  <a:schemeClr val="tx1"/>
                </a:solidFill>
                <a:effectLst/>
                <a:latin typeface="Times New Roman" panose="02020603050405020304" pitchFamily="18" charset="0"/>
                <a:cs typeface="Times New Roman" panose="02020603050405020304" pitchFamily="18" charset="0"/>
              </a:rPr>
              <a:t>y:y+h</a:t>
            </a:r>
            <a:r>
              <a:rPr lang="en-IN" sz="1400" b="0" dirty="0">
                <a:solidFill>
                  <a:schemeClr val="tx1"/>
                </a:solidFill>
                <a:effectLst/>
                <a:latin typeface="Times New Roman" panose="02020603050405020304" pitchFamily="18" charset="0"/>
                <a:cs typeface="Times New Roman" panose="02020603050405020304" pitchFamily="18" charset="0"/>
              </a:rPr>
              <a:t>, x:x+w])</a:t>
            </a:r>
          </a:p>
          <a:p>
            <a:pPr>
              <a:lnSpc>
                <a:spcPts val="1425"/>
              </a:lnSpc>
            </a:pPr>
            <a:br>
              <a:rPr lang="en-IN" sz="1400" b="0" dirty="0">
                <a:solidFill>
                  <a:schemeClr val="tx1"/>
                </a:solidFill>
                <a:effectLst/>
                <a:latin typeface="Times New Roman" panose="02020603050405020304" pitchFamily="18" charset="0"/>
                <a:cs typeface="Times New Roman" panose="02020603050405020304" pitchFamily="18" charset="0"/>
              </a:rPr>
            </a:br>
            <a:r>
              <a:rPr lang="en-IN" sz="1400" b="0" dirty="0">
                <a:solidFill>
                  <a:schemeClr val="tx1"/>
                </a:solidFill>
                <a:effectLst/>
                <a:latin typeface="Times New Roman" panose="02020603050405020304" pitchFamily="18" charset="0"/>
                <a:cs typeface="Times New Roman" panose="02020603050405020304" pitchFamily="18" charset="0"/>
              </a:rPr>
              <a:t>        # Display the video frame with detected face</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cv2.imshow('frame', </a:t>
            </a:r>
            <a:r>
              <a:rPr lang="en-IN" sz="1400" b="0" dirty="0" err="1">
                <a:solidFill>
                  <a:schemeClr val="tx1"/>
                </a:solidFill>
                <a:effectLst/>
                <a:latin typeface="Times New Roman" panose="02020603050405020304" pitchFamily="18" charset="0"/>
                <a:cs typeface="Times New Roman" panose="02020603050405020304" pitchFamily="18" charset="0"/>
              </a:rPr>
              <a:t>img</a:t>
            </a:r>
            <a:r>
              <a:rPr lang="en-IN" sz="1400" b="0" dirty="0">
                <a:solidFill>
                  <a:schemeClr val="tx1"/>
                </a:solidFill>
                <a:effectLst/>
                <a:latin typeface="Times New Roman" panose="02020603050405020304" pitchFamily="18" charset="0"/>
                <a:cs typeface="Times New Roman" panose="02020603050405020304" pitchFamily="18" charset="0"/>
              </a:rPr>
              <a:t>)</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 Exit on 'q' or when 50 face samples are captured</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if cv2.waitKey(100) &amp; 0xFF == </a:t>
            </a:r>
            <a:r>
              <a:rPr lang="en-IN" sz="1400" b="0" dirty="0" err="1">
                <a:solidFill>
                  <a:schemeClr val="tx1"/>
                </a:solidFill>
                <a:effectLst/>
                <a:latin typeface="Times New Roman" panose="02020603050405020304" pitchFamily="18" charset="0"/>
                <a:cs typeface="Times New Roman" panose="02020603050405020304" pitchFamily="18" charset="0"/>
              </a:rPr>
              <a:t>ord</a:t>
            </a:r>
            <a:r>
              <a:rPr lang="en-IN" sz="1400" b="0" dirty="0">
                <a:solidFill>
                  <a:schemeClr val="tx1"/>
                </a:solidFill>
                <a:effectLst/>
                <a:latin typeface="Times New Roman" panose="02020603050405020304" pitchFamily="18" charset="0"/>
                <a:cs typeface="Times New Roman" panose="02020603050405020304" pitchFamily="18" charset="0"/>
              </a:rPr>
              <a:t>('q'):</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break</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a:t>
            </a:r>
            <a:r>
              <a:rPr lang="en-IN" sz="1400" b="0" dirty="0" err="1">
                <a:solidFill>
                  <a:schemeClr val="tx1"/>
                </a:solidFill>
                <a:effectLst/>
                <a:latin typeface="Times New Roman" panose="02020603050405020304" pitchFamily="18" charset="0"/>
                <a:cs typeface="Times New Roman" panose="02020603050405020304" pitchFamily="18" charset="0"/>
              </a:rPr>
              <a:t>elif</a:t>
            </a:r>
            <a:r>
              <a:rPr lang="en-IN" sz="1400" b="0" dirty="0">
                <a:solidFill>
                  <a:schemeClr val="tx1"/>
                </a:solidFill>
                <a:effectLst/>
                <a:latin typeface="Times New Roman" panose="02020603050405020304" pitchFamily="18" charset="0"/>
                <a:cs typeface="Times New Roman" panose="02020603050405020304" pitchFamily="18" charset="0"/>
              </a:rPr>
              <a:t> </a:t>
            </a:r>
            <a:r>
              <a:rPr lang="en-IN" sz="1400" b="0" dirty="0" err="1">
                <a:solidFill>
                  <a:schemeClr val="tx1"/>
                </a:solidFill>
                <a:effectLst/>
                <a:latin typeface="Times New Roman" panose="02020603050405020304" pitchFamily="18" charset="0"/>
                <a:cs typeface="Times New Roman" panose="02020603050405020304" pitchFamily="18" charset="0"/>
              </a:rPr>
              <a:t>sampleNum</a:t>
            </a:r>
            <a:r>
              <a:rPr lang="en-IN" sz="1400" b="0" dirty="0">
                <a:solidFill>
                  <a:schemeClr val="tx1"/>
                </a:solidFill>
                <a:effectLst/>
                <a:latin typeface="Times New Roman" panose="02020603050405020304" pitchFamily="18" charset="0"/>
                <a:cs typeface="Times New Roman" panose="02020603050405020304" pitchFamily="18" charset="0"/>
              </a:rPr>
              <a:t> &gt; 50:</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break</a:t>
            </a:r>
          </a:p>
          <a:p>
            <a:pPr>
              <a:lnSpc>
                <a:spcPts val="1425"/>
              </a:lnSpc>
            </a:pPr>
            <a:br>
              <a:rPr lang="en-IN" sz="1400" b="0" dirty="0">
                <a:solidFill>
                  <a:schemeClr val="tx1"/>
                </a:solidFill>
                <a:effectLst/>
                <a:latin typeface="Times New Roman" panose="02020603050405020304" pitchFamily="18" charset="0"/>
                <a:cs typeface="Times New Roman" panose="02020603050405020304" pitchFamily="18" charset="0"/>
              </a:rPr>
            </a:br>
            <a:r>
              <a:rPr lang="en-IN" sz="1400" b="0" dirty="0">
                <a:solidFill>
                  <a:schemeClr val="tx1"/>
                </a:solidFill>
                <a:effectLst/>
                <a:latin typeface="Times New Roman" panose="02020603050405020304" pitchFamily="18" charset="0"/>
                <a:cs typeface="Times New Roman" panose="02020603050405020304" pitchFamily="18" charset="0"/>
              </a:rPr>
              <a:t># Release the webcam and close windows</a:t>
            </a:r>
          </a:p>
          <a:p>
            <a:pPr>
              <a:lnSpc>
                <a:spcPts val="1425"/>
              </a:lnSpc>
            </a:pPr>
            <a:r>
              <a:rPr lang="en-IN" sz="1400" b="0" dirty="0" err="1">
                <a:solidFill>
                  <a:schemeClr val="tx1"/>
                </a:solidFill>
                <a:effectLst/>
                <a:latin typeface="Times New Roman" panose="02020603050405020304" pitchFamily="18" charset="0"/>
                <a:cs typeface="Times New Roman" panose="02020603050405020304" pitchFamily="18" charset="0"/>
              </a:rPr>
              <a:t>cam.release</a:t>
            </a:r>
            <a:r>
              <a:rPr lang="en-IN" sz="1400" b="0" dirty="0">
                <a:solidFill>
                  <a:schemeClr val="tx1"/>
                </a:solidFill>
                <a:effectLst/>
                <a:latin typeface="Times New Roman" panose="02020603050405020304" pitchFamily="18" charset="0"/>
                <a:cs typeface="Times New Roman" panose="02020603050405020304" pitchFamily="18" charset="0"/>
              </a:rPr>
              <a:t>()</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cv2.destroyAllWindows()</a:t>
            </a:r>
            <a:endParaRPr lang="en-IN" sz="1400" dirty="0">
              <a:latin typeface="Times New Roman"/>
              <a:cs typeface="Times New Roman"/>
            </a:endParaRPr>
          </a:p>
          <a:p>
            <a:pPr marL="12700" marR="1442720">
              <a:lnSpc>
                <a:spcPct val="156400"/>
              </a:lnSpc>
              <a:spcBef>
                <a:spcPts val="90"/>
              </a:spcBef>
            </a:pPr>
            <a:r>
              <a:rPr lang="en-IN" sz="1400" b="1" dirty="0">
                <a:latin typeface="Times New Roman"/>
                <a:cs typeface="Times New Roman"/>
              </a:rPr>
              <a:t>detector.py</a:t>
            </a:r>
          </a:p>
          <a:p>
            <a:pPr marL="12700" marR="1442720">
              <a:lnSpc>
                <a:spcPct val="156400"/>
              </a:lnSpc>
              <a:spcBef>
                <a:spcPts val="90"/>
              </a:spcBef>
            </a:pPr>
            <a:endParaRPr lang="en-IN" sz="1400" b="1" dirty="0">
              <a:latin typeface="Times New Roman"/>
              <a:cs typeface="Times New Roman"/>
            </a:endParaRP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import cv2</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import csv</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import pandas as pd</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import datetime</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import </a:t>
            </a:r>
            <a:r>
              <a:rPr lang="en-IN" sz="1400" b="0" dirty="0" err="1">
                <a:solidFill>
                  <a:schemeClr val="tx1"/>
                </a:solidFill>
                <a:effectLst/>
                <a:latin typeface="Times New Roman" panose="02020603050405020304" pitchFamily="18" charset="0"/>
                <a:cs typeface="Times New Roman" panose="02020603050405020304" pitchFamily="18" charset="0"/>
              </a:rPr>
              <a:t>numpy</a:t>
            </a:r>
            <a:r>
              <a:rPr lang="en-IN" sz="1400" b="0" dirty="0">
                <a:solidFill>
                  <a:schemeClr val="tx1"/>
                </a:solidFill>
                <a:effectLst/>
                <a:latin typeface="Times New Roman" panose="02020603050405020304" pitchFamily="18" charset="0"/>
                <a:cs typeface="Times New Roman" panose="02020603050405020304" pitchFamily="18" charset="0"/>
              </a:rPr>
              <a:t> as np</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import </a:t>
            </a:r>
            <a:r>
              <a:rPr lang="en-IN" sz="1400" b="0" dirty="0" err="1">
                <a:solidFill>
                  <a:schemeClr val="tx1"/>
                </a:solidFill>
                <a:effectLst/>
                <a:latin typeface="Times New Roman" panose="02020603050405020304" pitchFamily="18" charset="0"/>
                <a:cs typeface="Times New Roman" panose="02020603050405020304" pitchFamily="18" charset="0"/>
              </a:rPr>
              <a:t>pymongo</a:t>
            </a:r>
            <a:endParaRPr lang="en-IN" sz="1400" b="0" dirty="0">
              <a:solidFill>
                <a:schemeClr val="tx1"/>
              </a:solidFill>
              <a:effectLst/>
              <a:latin typeface="Times New Roman" panose="02020603050405020304" pitchFamily="18" charset="0"/>
              <a:cs typeface="Times New Roman" panose="02020603050405020304" pitchFamily="18" charset="0"/>
            </a:endParaRPr>
          </a:p>
          <a:p>
            <a:pPr>
              <a:lnSpc>
                <a:spcPts val="1425"/>
              </a:lnSpc>
            </a:pPr>
            <a:br>
              <a:rPr lang="en-IN" sz="1400" b="0" dirty="0">
                <a:solidFill>
                  <a:schemeClr val="tx1"/>
                </a:solidFill>
                <a:effectLst/>
                <a:latin typeface="Times New Roman" panose="02020603050405020304" pitchFamily="18" charset="0"/>
                <a:cs typeface="Times New Roman" panose="02020603050405020304" pitchFamily="18" charset="0"/>
              </a:rPr>
            </a:br>
            <a:r>
              <a:rPr lang="en-IN" sz="1400" b="0" dirty="0">
                <a:solidFill>
                  <a:schemeClr val="tx1"/>
                </a:solidFill>
                <a:effectLst/>
                <a:latin typeface="Times New Roman" panose="02020603050405020304" pitchFamily="18" charset="0"/>
                <a:cs typeface="Times New Roman" panose="02020603050405020304" pitchFamily="18" charset="0"/>
              </a:rPr>
              <a:t># Initialize the MongoDB connection</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client = </a:t>
            </a:r>
            <a:r>
              <a:rPr lang="en-IN" sz="1400" b="0" dirty="0" err="1">
                <a:solidFill>
                  <a:schemeClr val="tx1"/>
                </a:solidFill>
                <a:effectLst/>
                <a:latin typeface="Times New Roman" panose="02020603050405020304" pitchFamily="18" charset="0"/>
                <a:cs typeface="Times New Roman" panose="02020603050405020304" pitchFamily="18" charset="0"/>
              </a:rPr>
              <a:t>pymongo.MongoClient</a:t>
            </a:r>
            <a:r>
              <a:rPr lang="en-IN" sz="1400" b="0" dirty="0">
                <a:solidFill>
                  <a:schemeClr val="tx1"/>
                </a:solidFill>
                <a:effectLst/>
                <a:latin typeface="Times New Roman" panose="02020603050405020304" pitchFamily="18" charset="0"/>
                <a:cs typeface="Times New Roman" panose="02020603050405020304" pitchFamily="18" charset="0"/>
              </a:rPr>
              <a:t>('</a:t>
            </a:r>
            <a:r>
              <a:rPr lang="en-IN" sz="1400" b="0" dirty="0" err="1">
                <a:solidFill>
                  <a:schemeClr val="tx1"/>
                </a:solidFill>
                <a:effectLst/>
                <a:latin typeface="Times New Roman" panose="02020603050405020304" pitchFamily="18" charset="0"/>
                <a:cs typeface="Times New Roman" panose="02020603050405020304" pitchFamily="18" charset="0"/>
              </a:rPr>
              <a:t>mongodb</a:t>
            </a:r>
            <a:r>
              <a:rPr lang="en-IN" sz="1400" b="0" dirty="0">
                <a:solidFill>
                  <a:schemeClr val="tx1"/>
                </a:solidFill>
                <a:effectLst/>
                <a:latin typeface="Times New Roman" panose="02020603050405020304" pitchFamily="18" charset="0"/>
                <a:cs typeface="Times New Roman" panose="02020603050405020304" pitchFamily="18" charset="0"/>
              </a:rPr>
              <a:t>://localhost:27017/')</a:t>
            </a:r>
          </a:p>
          <a:p>
            <a:pPr>
              <a:lnSpc>
                <a:spcPts val="1425"/>
              </a:lnSpc>
            </a:pPr>
            <a:r>
              <a:rPr lang="en-IN" sz="1400" b="0" dirty="0" err="1">
                <a:solidFill>
                  <a:schemeClr val="tx1"/>
                </a:solidFill>
                <a:effectLst/>
                <a:latin typeface="Times New Roman" panose="02020603050405020304" pitchFamily="18" charset="0"/>
                <a:cs typeface="Times New Roman" panose="02020603050405020304" pitchFamily="18" charset="0"/>
              </a:rPr>
              <a:t>db</a:t>
            </a:r>
            <a:r>
              <a:rPr lang="en-IN" sz="1400" b="0" dirty="0">
                <a:solidFill>
                  <a:schemeClr val="tx1"/>
                </a:solidFill>
                <a:effectLst/>
                <a:latin typeface="Times New Roman" panose="02020603050405020304" pitchFamily="18" charset="0"/>
                <a:cs typeface="Times New Roman" panose="02020603050405020304" pitchFamily="18" charset="0"/>
              </a:rPr>
              <a:t> = client['students']</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collection = </a:t>
            </a:r>
            <a:r>
              <a:rPr lang="en-IN" sz="1400" b="0" dirty="0" err="1">
                <a:solidFill>
                  <a:schemeClr val="tx1"/>
                </a:solidFill>
                <a:effectLst/>
                <a:latin typeface="Times New Roman" panose="02020603050405020304" pitchFamily="18" charset="0"/>
                <a:cs typeface="Times New Roman" panose="02020603050405020304" pitchFamily="18" charset="0"/>
              </a:rPr>
              <a:t>db</a:t>
            </a:r>
            <a:r>
              <a:rPr lang="en-IN" sz="1400" b="0" dirty="0">
                <a:solidFill>
                  <a:schemeClr val="tx1"/>
                </a:solidFill>
                <a:effectLst/>
                <a:latin typeface="Times New Roman" panose="02020603050405020304" pitchFamily="18" charset="0"/>
                <a:cs typeface="Times New Roman" panose="02020603050405020304" pitchFamily="18" charset="0"/>
              </a:rPr>
              <a:t>['faces']  # Collection for student records</a:t>
            </a:r>
          </a:p>
          <a:p>
            <a:pPr>
              <a:lnSpc>
                <a:spcPts val="1425"/>
              </a:lnSpc>
            </a:pPr>
            <a:br>
              <a:rPr lang="en-IN" sz="1400" b="0" dirty="0">
                <a:solidFill>
                  <a:schemeClr val="tx1"/>
                </a:solidFill>
                <a:effectLst/>
                <a:latin typeface="Times New Roman" panose="02020603050405020304" pitchFamily="18" charset="0"/>
                <a:cs typeface="Times New Roman" panose="02020603050405020304" pitchFamily="18" charset="0"/>
              </a:rPr>
            </a:br>
            <a:r>
              <a:rPr lang="en-IN" sz="1400" b="0" dirty="0">
                <a:solidFill>
                  <a:schemeClr val="tx1"/>
                </a:solidFill>
                <a:effectLst/>
                <a:latin typeface="Times New Roman" panose="02020603050405020304" pitchFamily="18" charset="0"/>
                <a:cs typeface="Times New Roman" panose="02020603050405020304" pitchFamily="18" charset="0"/>
              </a:rPr>
              <a:t># Initialize face recognizer and load the training data</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recognizer = cv2.face.LBPHFaceRecognizer</a:t>
            </a:r>
            <a:r>
              <a:rPr lang="en-IN" sz="1400" b="0" dirty="0">
                <a:solidFill>
                  <a:srgbClr val="CCCCCC"/>
                </a:solidFill>
                <a:effectLst/>
                <a:latin typeface="Times New Roman" panose="02020603050405020304" pitchFamily="18" charset="0"/>
                <a:cs typeface="Times New Roman" panose="02020603050405020304" pitchFamily="18" charset="0"/>
              </a:rPr>
              <a:t>_create()</a:t>
            </a:r>
          </a:p>
          <a:p>
            <a:pPr>
              <a:lnSpc>
                <a:spcPts val="1425"/>
              </a:lnSpc>
            </a:pPr>
            <a:r>
              <a:rPr lang="en-IN" sz="1400" b="0" dirty="0" err="1">
                <a:solidFill>
                  <a:srgbClr val="9CDCFE"/>
                </a:solidFill>
                <a:effectLst/>
                <a:latin typeface="Times New Roman" panose="02020603050405020304" pitchFamily="18" charset="0"/>
                <a:cs typeface="Times New Roman" panose="02020603050405020304" pitchFamily="18" charset="0"/>
              </a:rPr>
              <a:t>recognizer</a:t>
            </a:r>
            <a:r>
              <a:rPr lang="en-IN" sz="1400" b="0" dirty="0" err="1">
                <a:solidFill>
                  <a:srgbClr val="CCCCCC"/>
                </a:solidFill>
                <a:effectLst/>
                <a:latin typeface="Times New Roman" panose="02020603050405020304" pitchFamily="18" charset="0"/>
                <a:cs typeface="Times New Roman" panose="02020603050405020304" pitchFamily="18" charset="0"/>
              </a:rPr>
              <a:t>.read</a:t>
            </a:r>
            <a:r>
              <a:rPr lang="en-IN" sz="1400" b="0" dirty="0">
                <a:solidFill>
                  <a:srgbClr val="CCCCCC"/>
                </a:solidFill>
                <a:effectLst/>
                <a:latin typeface="Times New Roman" panose="02020603050405020304" pitchFamily="18" charset="0"/>
                <a:cs typeface="Times New Roman" panose="02020603050405020304" pitchFamily="18" charset="0"/>
              </a:rPr>
              <a:t>(</a:t>
            </a:r>
            <a:r>
              <a:rPr lang="en-IN" sz="1400" b="0" dirty="0">
                <a:solidFill>
                  <a:srgbClr val="CE9178"/>
                </a:solidFill>
                <a:effectLst/>
                <a:latin typeface="Times New Roman" panose="02020603050405020304" pitchFamily="18" charset="0"/>
                <a:cs typeface="Times New Roman" panose="02020603050405020304" pitchFamily="18" charset="0"/>
              </a:rPr>
              <a:t>'trainer/</a:t>
            </a:r>
            <a:r>
              <a:rPr lang="en-IN" sz="1400" b="0" dirty="0" err="1">
                <a:solidFill>
                  <a:srgbClr val="CE9178"/>
                </a:solidFill>
                <a:effectLst/>
                <a:latin typeface="Times New Roman" panose="02020603050405020304" pitchFamily="18" charset="0"/>
                <a:cs typeface="Times New Roman" panose="02020603050405020304" pitchFamily="18" charset="0"/>
              </a:rPr>
              <a:t>trainer.yml</a:t>
            </a:r>
            <a:r>
              <a:rPr lang="en-IN" sz="1400" b="0" dirty="0">
                <a:solidFill>
                  <a:srgbClr val="CE9178"/>
                </a:solidFill>
                <a:effectLst/>
                <a:latin typeface="Times New Roman" panose="02020603050405020304" pitchFamily="18" charset="0"/>
                <a:cs typeface="Times New Roman" panose="02020603050405020304" pitchFamily="18" charset="0"/>
              </a:rPr>
              <a:t>'</a:t>
            </a:r>
            <a:r>
              <a:rPr lang="en-IN" sz="1400" b="0" dirty="0">
                <a:solidFill>
                  <a:srgbClr val="CCCCCC"/>
                </a:solidFill>
                <a:effectLst/>
                <a:latin typeface="Times New Roman" panose="02020603050405020304" pitchFamily="18" charset="0"/>
                <a:cs typeface="Times New Roman" panose="02020603050405020304" pitchFamily="18" charset="0"/>
              </a:rPr>
              <a:t>))</a:t>
            </a:r>
            <a:endParaRPr sz="1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xfrm>
            <a:off x="3743325" y="9272151"/>
            <a:ext cx="243204" cy="171201"/>
          </a:xfrm>
          <a:prstGeom prst="rect">
            <a:avLst/>
          </a:prstGeom>
        </p:spPr>
        <p:txBody>
          <a:bodyPr vert="horz" wrap="square" lIns="0" tIns="1905" rIns="0" bIns="0" rtlCol="0">
            <a:spAutoFit/>
          </a:bodyPr>
          <a:lstStyle/>
          <a:p>
            <a:pPr marL="38100">
              <a:lnSpc>
                <a:spcPct val="100000"/>
              </a:lnSpc>
              <a:spcBef>
                <a:spcPts val="15"/>
              </a:spcBef>
            </a:pPr>
            <a:r>
              <a:rPr spc="-25" dirty="0"/>
              <a:t>1</a:t>
            </a:r>
            <a:r>
              <a:rPr lang="en-IN" spc="-25" dirty="0"/>
              <a:t>3</a:t>
            </a:r>
            <a:endParaRPr spc="-25" dirty="0"/>
          </a:p>
        </p:txBody>
      </p:sp>
      <p:sp>
        <p:nvSpPr>
          <p:cNvPr id="2" name="object 2"/>
          <p:cNvSpPr txBox="1"/>
          <p:nvPr/>
        </p:nvSpPr>
        <p:spPr>
          <a:xfrm>
            <a:off x="381000" y="503084"/>
            <a:ext cx="6136005" cy="8940268"/>
          </a:xfrm>
          <a:prstGeom prst="rect">
            <a:avLst/>
          </a:prstGeom>
        </p:spPr>
        <p:txBody>
          <a:bodyPr vert="horz" wrap="square" lIns="0" tIns="141605" rIns="0" bIns="0" rtlCol="0">
            <a:spAutoFit/>
          </a:bodyPr>
          <a:lstStyle/>
          <a:p>
            <a:pPr>
              <a:lnSpc>
                <a:spcPts val="1425"/>
              </a:lnSpc>
            </a:pPr>
            <a:r>
              <a:rPr lang="en-IN" sz="1400" b="0" dirty="0" err="1">
                <a:solidFill>
                  <a:schemeClr val="tx1"/>
                </a:solidFill>
                <a:effectLst/>
                <a:latin typeface="Times New Roman" panose="02020603050405020304" pitchFamily="18" charset="0"/>
                <a:cs typeface="Times New Roman" panose="02020603050405020304" pitchFamily="18" charset="0"/>
              </a:rPr>
              <a:t>cascadePath</a:t>
            </a:r>
            <a:r>
              <a:rPr lang="en-IN" sz="1400" b="0" dirty="0">
                <a:solidFill>
                  <a:schemeClr val="tx1"/>
                </a:solidFill>
                <a:effectLst/>
                <a:latin typeface="Times New Roman" panose="02020603050405020304" pitchFamily="18" charset="0"/>
                <a:cs typeface="Times New Roman" panose="02020603050405020304" pitchFamily="18" charset="0"/>
              </a:rPr>
              <a:t> = "haarcascade_frontalface_default.xml"</a:t>
            </a:r>
          </a:p>
          <a:p>
            <a:pPr>
              <a:lnSpc>
                <a:spcPts val="1425"/>
              </a:lnSpc>
            </a:pPr>
            <a:r>
              <a:rPr lang="en-IN" sz="1400" b="0" dirty="0" err="1">
                <a:solidFill>
                  <a:schemeClr val="tx1"/>
                </a:solidFill>
                <a:effectLst/>
                <a:latin typeface="Times New Roman" panose="02020603050405020304" pitchFamily="18" charset="0"/>
                <a:cs typeface="Times New Roman" panose="02020603050405020304" pitchFamily="18" charset="0"/>
              </a:rPr>
              <a:t>faceCascade</a:t>
            </a:r>
            <a:r>
              <a:rPr lang="en-IN" sz="1400" b="0" dirty="0">
                <a:solidFill>
                  <a:schemeClr val="tx1"/>
                </a:solidFill>
                <a:effectLst/>
                <a:latin typeface="Times New Roman" panose="02020603050405020304" pitchFamily="18" charset="0"/>
                <a:cs typeface="Times New Roman" panose="02020603050405020304" pitchFamily="18" charset="0"/>
              </a:rPr>
              <a:t> = cv2.CascadeClassifier(</a:t>
            </a:r>
            <a:r>
              <a:rPr lang="en-IN" sz="1400" b="0" dirty="0" err="1">
                <a:solidFill>
                  <a:schemeClr val="tx1"/>
                </a:solidFill>
                <a:effectLst/>
                <a:latin typeface="Times New Roman" panose="02020603050405020304" pitchFamily="18" charset="0"/>
                <a:cs typeface="Times New Roman" panose="02020603050405020304" pitchFamily="18" charset="0"/>
              </a:rPr>
              <a:t>cascadePath</a:t>
            </a:r>
            <a:r>
              <a:rPr lang="en-IN" sz="1400" b="0" dirty="0">
                <a:solidFill>
                  <a:schemeClr val="tx1"/>
                </a:solidFill>
                <a:effectLst/>
                <a:latin typeface="Times New Roman" panose="02020603050405020304" pitchFamily="18" charset="0"/>
                <a:cs typeface="Times New Roman" panose="02020603050405020304" pitchFamily="18" charset="0"/>
              </a:rPr>
              <a:t>)</a:t>
            </a:r>
          </a:p>
          <a:p>
            <a:pPr>
              <a:lnSpc>
                <a:spcPts val="1425"/>
              </a:lnSpc>
            </a:pPr>
            <a:br>
              <a:rPr lang="en-IN" sz="1400" b="0" dirty="0">
                <a:solidFill>
                  <a:schemeClr val="tx1"/>
                </a:solidFill>
                <a:effectLst/>
                <a:latin typeface="Times New Roman" panose="02020603050405020304" pitchFamily="18" charset="0"/>
                <a:cs typeface="Times New Roman" panose="02020603050405020304" pitchFamily="18" charset="0"/>
              </a:rPr>
            </a:br>
            <a:r>
              <a:rPr lang="en-IN" sz="1400" b="0" dirty="0">
                <a:solidFill>
                  <a:schemeClr val="tx1"/>
                </a:solidFill>
                <a:effectLst/>
                <a:latin typeface="Times New Roman" panose="02020603050405020304" pitchFamily="18" charset="0"/>
                <a:cs typeface="Times New Roman" panose="02020603050405020304" pitchFamily="18" charset="0"/>
              </a:rPr>
              <a:t>def </a:t>
            </a:r>
            <a:r>
              <a:rPr lang="en-IN" sz="1400" b="0" dirty="0" err="1">
                <a:solidFill>
                  <a:schemeClr val="tx1"/>
                </a:solidFill>
                <a:effectLst/>
                <a:latin typeface="Times New Roman" panose="02020603050405020304" pitchFamily="18" charset="0"/>
                <a:cs typeface="Times New Roman" panose="02020603050405020304" pitchFamily="18" charset="0"/>
              </a:rPr>
              <a:t>getProfile</a:t>
            </a:r>
            <a:r>
              <a:rPr lang="en-IN" sz="1400" b="0" dirty="0">
                <a:solidFill>
                  <a:schemeClr val="tx1"/>
                </a:solidFill>
                <a:effectLst/>
                <a:latin typeface="Times New Roman" panose="02020603050405020304" pitchFamily="18" charset="0"/>
                <a:cs typeface="Times New Roman" panose="02020603050405020304" pitchFamily="18" charset="0"/>
              </a:rPr>
              <a:t>(Id):</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"""Retrieve the profile for the given ID from MongoDB."""</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profile = </a:t>
            </a:r>
            <a:r>
              <a:rPr lang="en-IN" sz="1400" b="0" dirty="0" err="1">
                <a:solidFill>
                  <a:schemeClr val="tx1"/>
                </a:solidFill>
                <a:effectLst/>
                <a:latin typeface="Times New Roman" panose="02020603050405020304" pitchFamily="18" charset="0"/>
                <a:cs typeface="Times New Roman" panose="02020603050405020304" pitchFamily="18" charset="0"/>
              </a:rPr>
              <a:t>collection.find_one</a:t>
            </a:r>
            <a:r>
              <a:rPr lang="en-IN" sz="1400" b="0" dirty="0">
                <a:solidFill>
                  <a:schemeClr val="tx1"/>
                </a:solidFill>
                <a:effectLst/>
                <a:latin typeface="Times New Roman" panose="02020603050405020304" pitchFamily="18" charset="0"/>
                <a:cs typeface="Times New Roman" panose="02020603050405020304" pitchFamily="18" charset="0"/>
              </a:rPr>
              <a:t>({"ID": Id})</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return profile</a:t>
            </a:r>
          </a:p>
          <a:p>
            <a:pPr>
              <a:lnSpc>
                <a:spcPts val="1425"/>
              </a:lnSpc>
            </a:pPr>
            <a:br>
              <a:rPr lang="en-IN" sz="1400" b="0" dirty="0">
                <a:solidFill>
                  <a:schemeClr val="tx1"/>
                </a:solidFill>
                <a:effectLst/>
                <a:latin typeface="Times New Roman" panose="02020603050405020304" pitchFamily="18" charset="0"/>
                <a:cs typeface="Times New Roman" panose="02020603050405020304" pitchFamily="18" charset="0"/>
              </a:rPr>
            </a:br>
            <a:r>
              <a:rPr lang="en-IN" sz="1400" b="0" dirty="0">
                <a:solidFill>
                  <a:schemeClr val="tx1"/>
                </a:solidFill>
                <a:effectLst/>
                <a:latin typeface="Times New Roman" panose="02020603050405020304" pitchFamily="18" charset="0"/>
                <a:cs typeface="Times New Roman" panose="02020603050405020304" pitchFamily="18" charset="0"/>
              </a:rPr>
              <a:t># Get the current date</a:t>
            </a:r>
          </a:p>
          <a:p>
            <a:pPr>
              <a:lnSpc>
                <a:spcPts val="1425"/>
              </a:lnSpc>
            </a:pPr>
            <a:r>
              <a:rPr lang="en-IN" sz="1400" b="0" dirty="0" err="1">
                <a:solidFill>
                  <a:schemeClr val="tx1"/>
                </a:solidFill>
                <a:effectLst/>
                <a:latin typeface="Times New Roman" panose="02020603050405020304" pitchFamily="18" charset="0"/>
                <a:cs typeface="Times New Roman" panose="02020603050405020304" pitchFamily="18" charset="0"/>
              </a:rPr>
              <a:t>from_date</a:t>
            </a:r>
            <a:r>
              <a:rPr lang="en-IN" sz="1400" b="0" dirty="0">
                <a:solidFill>
                  <a:schemeClr val="tx1"/>
                </a:solidFill>
                <a:effectLst/>
                <a:latin typeface="Times New Roman" panose="02020603050405020304" pitchFamily="18" charset="0"/>
                <a:cs typeface="Times New Roman" panose="02020603050405020304" pitchFamily="18" charset="0"/>
              </a:rPr>
              <a:t> = </a:t>
            </a:r>
            <a:r>
              <a:rPr lang="en-IN" sz="1400" b="0" dirty="0" err="1">
                <a:solidFill>
                  <a:schemeClr val="tx1"/>
                </a:solidFill>
                <a:effectLst/>
                <a:latin typeface="Times New Roman" panose="02020603050405020304" pitchFamily="18" charset="0"/>
                <a:cs typeface="Times New Roman" panose="02020603050405020304" pitchFamily="18" charset="0"/>
              </a:rPr>
              <a:t>datetime.datetime.today</a:t>
            </a:r>
            <a:r>
              <a:rPr lang="en-IN" sz="1400" b="0" dirty="0">
                <a:solidFill>
                  <a:schemeClr val="tx1"/>
                </a:solidFill>
                <a:effectLst/>
                <a:latin typeface="Times New Roman" panose="02020603050405020304" pitchFamily="18" charset="0"/>
                <a:cs typeface="Times New Roman" panose="02020603050405020304" pitchFamily="18" charset="0"/>
              </a:rPr>
              <a:t>()</a:t>
            </a:r>
          </a:p>
          <a:p>
            <a:pPr>
              <a:lnSpc>
                <a:spcPts val="1425"/>
              </a:lnSpc>
            </a:pPr>
            <a:br>
              <a:rPr lang="en-IN" sz="1400" b="0" dirty="0">
                <a:solidFill>
                  <a:schemeClr val="tx1"/>
                </a:solidFill>
                <a:effectLst/>
                <a:latin typeface="Times New Roman" panose="02020603050405020304" pitchFamily="18" charset="0"/>
                <a:cs typeface="Times New Roman" panose="02020603050405020304" pitchFamily="18" charset="0"/>
              </a:rPr>
            </a:br>
            <a:r>
              <a:rPr lang="en-IN" sz="1400" b="0" dirty="0">
                <a:solidFill>
                  <a:schemeClr val="tx1"/>
                </a:solidFill>
                <a:effectLst/>
                <a:latin typeface="Times New Roman" panose="02020603050405020304" pitchFamily="18" charset="0"/>
                <a:cs typeface="Times New Roman" panose="02020603050405020304" pitchFamily="18" charset="0"/>
              </a:rPr>
              <a:t># Load an image from file</a:t>
            </a:r>
          </a:p>
          <a:p>
            <a:pPr>
              <a:lnSpc>
                <a:spcPts val="1425"/>
              </a:lnSpc>
            </a:pPr>
            <a:r>
              <a:rPr lang="en-IN" sz="1400" b="0" dirty="0" err="1">
                <a:solidFill>
                  <a:schemeClr val="tx1"/>
                </a:solidFill>
                <a:effectLst/>
                <a:latin typeface="Times New Roman" panose="02020603050405020304" pitchFamily="18" charset="0"/>
                <a:cs typeface="Times New Roman" panose="02020603050405020304" pitchFamily="18" charset="0"/>
              </a:rPr>
              <a:t>image_path</a:t>
            </a:r>
            <a:r>
              <a:rPr lang="en-IN" sz="1400" b="0" dirty="0">
                <a:solidFill>
                  <a:schemeClr val="tx1"/>
                </a:solidFill>
                <a:effectLst/>
                <a:latin typeface="Times New Roman" panose="02020603050405020304" pitchFamily="18" charset="0"/>
                <a:cs typeface="Times New Roman" panose="02020603050405020304" pitchFamily="18" charset="0"/>
              </a:rPr>
              <a:t> = 'image/rename.jpg'  # Change this to the path of your uploaded image</a:t>
            </a:r>
          </a:p>
          <a:p>
            <a:pPr>
              <a:lnSpc>
                <a:spcPts val="1425"/>
              </a:lnSpc>
            </a:pPr>
            <a:r>
              <a:rPr lang="en-IN" sz="1400" b="0" dirty="0" err="1">
                <a:solidFill>
                  <a:schemeClr val="tx1"/>
                </a:solidFill>
                <a:effectLst/>
                <a:latin typeface="Times New Roman" panose="02020603050405020304" pitchFamily="18" charset="0"/>
                <a:cs typeface="Times New Roman" panose="02020603050405020304" pitchFamily="18" charset="0"/>
              </a:rPr>
              <a:t>im</a:t>
            </a:r>
            <a:r>
              <a:rPr lang="en-IN" sz="1400" b="0" dirty="0">
                <a:solidFill>
                  <a:schemeClr val="tx1"/>
                </a:solidFill>
                <a:effectLst/>
                <a:latin typeface="Times New Roman" panose="02020603050405020304" pitchFamily="18" charset="0"/>
                <a:cs typeface="Times New Roman" panose="02020603050405020304" pitchFamily="18" charset="0"/>
              </a:rPr>
              <a:t> = cv2.imread(</a:t>
            </a:r>
            <a:r>
              <a:rPr lang="en-IN" sz="1400" b="0" dirty="0" err="1">
                <a:solidFill>
                  <a:schemeClr val="tx1"/>
                </a:solidFill>
                <a:effectLst/>
                <a:latin typeface="Times New Roman" panose="02020603050405020304" pitchFamily="18" charset="0"/>
                <a:cs typeface="Times New Roman" panose="02020603050405020304" pitchFamily="18" charset="0"/>
              </a:rPr>
              <a:t>image_path</a:t>
            </a:r>
            <a:r>
              <a:rPr lang="en-IN" sz="1400" b="0" dirty="0">
                <a:solidFill>
                  <a:schemeClr val="tx1"/>
                </a:solidFill>
                <a:effectLst/>
                <a:latin typeface="Times New Roman" panose="02020603050405020304" pitchFamily="18" charset="0"/>
                <a:cs typeface="Times New Roman" panose="02020603050405020304" pitchFamily="18" charset="0"/>
              </a:rPr>
              <a:t>)</a:t>
            </a:r>
          </a:p>
          <a:p>
            <a:pPr>
              <a:lnSpc>
                <a:spcPts val="1425"/>
              </a:lnSpc>
            </a:pPr>
            <a:br>
              <a:rPr lang="en-IN" sz="1400" b="0" dirty="0">
                <a:solidFill>
                  <a:schemeClr val="tx1"/>
                </a:solidFill>
                <a:effectLst/>
                <a:latin typeface="Times New Roman" panose="02020603050405020304" pitchFamily="18" charset="0"/>
                <a:cs typeface="Times New Roman" panose="02020603050405020304" pitchFamily="18" charset="0"/>
              </a:rPr>
            </a:br>
            <a:r>
              <a:rPr lang="en-IN" sz="1400" b="0" dirty="0">
                <a:solidFill>
                  <a:schemeClr val="tx1"/>
                </a:solidFill>
                <a:effectLst/>
                <a:latin typeface="Times New Roman" panose="02020603050405020304" pitchFamily="18" charset="0"/>
                <a:cs typeface="Times New Roman" panose="02020603050405020304" pitchFamily="18" charset="0"/>
              </a:rPr>
              <a:t>if </a:t>
            </a:r>
            <a:r>
              <a:rPr lang="en-IN" sz="1400" b="0" dirty="0" err="1">
                <a:solidFill>
                  <a:schemeClr val="tx1"/>
                </a:solidFill>
                <a:effectLst/>
                <a:latin typeface="Times New Roman" panose="02020603050405020304" pitchFamily="18" charset="0"/>
                <a:cs typeface="Times New Roman" panose="02020603050405020304" pitchFamily="18" charset="0"/>
              </a:rPr>
              <a:t>im</a:t>
            </a:r>
            <a:r>
              <a:rPr lang="en-IN" sz="1400" b="0" dirty="0">
                <a:solidFill>
                  <a:schemeClr val="tx1"/>
                </a:solidFill>
                <a:effectLst/>
                <a:latin typeface="Times New Roman" panose="02020603050405020304" pitchFamily="18" charset="0"/>
                <a:cs typeface="Times New Roman" panose="02020603050405020304" pitchFamily="18" charset="0"/>
              </a:rPr>
              <a:t> is None:</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print("Error: Unable to read the image")</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else:</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 Convert the image to grayscale</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a:t>
            </a:r>
            <a:r>
              <a:rPr lang="en-IN" sz="1400" b="0" dirty="0" err="1">
                <a:solidFill>
                  <a:schemeClr val="tx1"/>
                </a:solidFill>
                <a:effectLst/>
                <a:latin typeface="Times New Roman" panose="02020603050405020304" pitchFamily="18" charset="0"/>
                <a:cs typeface="Times New Roman" panose="02020603050405020304" pitchFamily="18" charset="0"/>
              </a:rPr>
              <a:t>gray</a:t>
            </a:r>
            <a:r>
              <a:rPr lang="en-IN" sz="1400" b="0" dirty="0">
                <a:solidFill>
                  <a:schemeClr val="tx1"/>
                </a:solidFill>
                <a:effectLst/>
                <a:latin typeface="Times New Roman" panose="02020603050405020304" pitchFamily="18" charset="0"/>
                <a:cs typeface="Times New Roman" panose="02020603050405020304" pitchFamily="18" charset="0"/>
              </a:rPr>
              <a:t> = cv2.cvtColor(</a:t>
            </a:r>
            <a:r>
              <a:rPr lang="en-IN" sz="1400" b="0" dirty="0" err="1">
                <a:solidFill>
                  <a:schemeClr val="tx1"/>
                </a:solidFill>
                <a:effectLst/>
                <a:latin typeface="Times New Roman" panose="02020603050405020304" pitchFamily="18" charset="0"/>
                <a:cs typeface="Times New Roman" panose="02020603050405020304" pitchFamily="18" charset="0"/>
              </a:rPr>
              <a:t>im</a:t>
            </a:r>
            <a:r>
              <a:rPr lang="en-IN" sz="1400" b="0" dirty="0">
                <a:solidFill>
                  <a:schemeClr val="tx1"/>
                </a:solidFill>
                <a:effectLst/>
                <a:latin typeface="Times New Roman" panose="02020603050405020304" pitchFamily="18" charset="0"/>
                <a:cs typeface="Times New Roman" panose="02020603050405020304" pitchFamily="18" charset="0"/>
              </a:rPr>
              <a:t>, cv2.COLOR_BGR2GRAY)</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faces = </a:t>
            </a:r>
            <a:r>
              <a:rPr lang="en-IN" sz="1400" b="0" dirty="0" err="1">
                <a:solidFill>
                  <a:schemeClr val="tx1"/>
                </a:solidFill>
                <a:effectLst/>
                <a:latin typeface="Times New Roman" panose="02020603050405020304" pitchFamily="18" charset="0"/>
                <a:cs typeface="Times New Roman" panose="02020603050405020304" pitchFamily="18" charset="0"/>
              </a:rPr>
              <a:t>faceCascade.detectMultiScale</a:t>
            </a:r>
            <a:r>
              <a:rPr lang="en-IN" sz="1400" b="0" dirty="0">
                <a:solidFill>
                  <a:schemeClr val="tx1"/>
                </a:solidFill>
                <a:effectLst/>
                <a:latin typeface="Times New Roman" panose="02020603050405020304" pitchFamily="18" charset="0"/>
                <a:cs typeface="Times New Roman" panose="02020603050405020304" pitchFamily="18" charset="0"/>
              </a:rPr>
              <a:t>(</a:t>
            </a:r>
            <a:r>
              <a:rPr lang="en-IN" sz="1400" b="0" dirty="0" err="1">
                <a:solidFill>
                  <a:schemeClr val="tx1"/>
                </a:solidFill>
                <a:effectLst/>
                <a:latin typeface="Times New Roman" panose="02020603050405020304" pitchFamily="18" charset="0"/>
                <a:cs typeface="Times New Roman" panose="02020603050405020304" pitchFamily="18" charset="0"/>
              </a:rPr>
              <a:t>gray</a:t>
            </a:r>
            <a:r>
              <a:rPr lang="en-IN" sz="1400" b="0" dirty="0">
                <a:solidFill>
                  <a:schemeClr val="tx1"/>
                </a:solidFill>
                <a:effectLst/>
                <a:latin typeface="Times New Roman" panose="02020603050405020304" pitchFamily="18" charset="0"/>
                <a:cs typeface="Times New Roman" panose="02020603050405020304" pitchFamily="18" charset="0"/>
              </a:rPr>
              <a:t>, 1.2, 5)</a:t>
            </a:r>
          </a:p>
          <a:p>
            <a:pPr>
              <a:lnSpc>
                <a:spcPts val="1425"/>
              </a:lnSpc>
            </a:pPr>
            <a:br>
              <a:rPr lang="en-IN" sz="1400" b="0" dirty="0">
                <a:solidFill>
                  <a:schemeClr val="tx1"/>
                </a:solidFill>
                <a:effectLst/>
                <a:latin typeface="Times New Roman" panose="02020603050405020304" pitchFamily="18" charset="0"/>
                <a:cs typeface="Times New Roman" panose="02020603050405020304" pitchFamily="18" charset="0"/>
              </a:rPr>
            </a:br>
            <a:r>
              <a:rPr lang="en-IN" sz="1400" b="0" dirty="0">
                <a:solidFill>
                  <a:schemeClr val="tx1"/>
                </a:solidFill>
                <a:effectLst/>
                <a:latin typeface="Times New Roman" panose="02020603050405020304" pitchFamily="18" charset="0"/>
                <a:cs typeface="Times New Roman" panose="02020603050405020304" pitchFamily="18" charset="0"/>
              </a:rPr>
              <a:t>    # Define font parameters</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font = cv2.FONT_HERSHEY_SIMPLEX</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a:t>
            </a:r>
            <a:r>
              <a:rPr lang="en-IN" sz="1400" b="0" dirty="0" err="1">
                <a:solidFill>
                  <a:schemeClr val="tx1"/>
                </a:solidFill>
                <a:effectLst/>
                <a:latin typeface="Times New Roman" panose="02020603050405020304" pitchFamily="18" charset="0"/>
                <a:cs typeface="Times New Roman" panose="02020603050405020304" pitchFamily="18" charset="0"/>
              </a:rPr>
              <a:t>fontScale</a:t>
            </a:r>
            <a:r>
              <a:rPr lang="en-IN" sz="1400" b="0" dirty="0">
                <a:solidFill>
                  <a:schemeClr val="tx1"/>
                </a:solidFill>
                <a:effectLst/>
                <a:latin typeface="Times New Roman" panose="02020603050405020304" pitchFamily="18" charset="0"/>
                <a:cs typeface="Times New Roman" panose="02020603050405020304" pitchFamily="18" charset="0"/>
              </a:rPr>
              <a:t> = 1</a:t>
            </a:r>
          </a:p>
          <a:p>
            <a:pPr>
              <a:lnSpc>
                <a:spcPts val="1425"/>
              </a:lnSpc>
            </a:pPr>
            <a:r>
              <a:rPr lang="en-IN" sz="1400" b="0" dirty="0">
                <a:solidFill>
                  <a:srgbClr val="CCCCCC"/>
                </a:solidFill>
                <a:effectLst/>
                <a:latin typeface="Consolas" panose="020B0609020204030204" pitchFamily="49" charset="0"/>
              </a:rPr>
              <a:t>    </a:t>
            </a:r>
            <a:r>
              <a:rPr lang="en-IN" sz="1400" b="0" dirty="0" err="1">
                <a:solidFill>
                  <a:schemeClr val="tx1"/>
                </a:solidFill>
                <a:effectLst/>
                <a:latin typeface="Times New Roman" panose="02020603050405020304" pitchFamily="18" charset="0"/>
                <a:cs typeface="Times New Roman" panose="02020603050405020304" pitchFamily="18" charset="0"/>
              </a:rPr>
              <a:t>fontColor</a:t>
            </a:r>
            <a:r>
              <a:rPr lang="en-IN" sz="1400" b="0" dirty="0">
                <a:solidFill>
                  <a:schemeClr val="tx1"/>
                </a:solidFill>
                <a:effectLst/>
                <a:latin typeface="Times New Roman" panose="02020603050405020304" pitchFamily="18" charset="0"/>
                <a:cs typeface="Times New Roman" panose="02020603050405020304" pitchFamily="18" charset="0"/>
              </a:rPr>
              <a:t> = (255, 255, 255)</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for (x, y, w, h) in faces:</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 Draw a rectangle around the detected face</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cv2.rectangle(</a:t>
            </a:r>
            <a:r>
              <a:rPr lang="en-IN" sz="1400" b="0" dirty="0" err="1">
                <a:solidFill>
                  <a:schemeClr val="tx1"/>
                </a:solidFill>
                <a:effectLst/>
                <a:latin typeface="Times New Roman" panose="02020603050405020304" pitchFamily="18" charset="0"/>
                <a:cs typeface="Times New Roman" panose="02020603050405020304" pitchFamily="18" charset="0"/>
              </a:rPr>
              <a:t>im</a:t>
            </a:r>
            <a:r>
              <a:rPr lang="en-IN" sz="1400" b="0" dirty="0">
                <a:solidFill>
                  <a:schemeClr val="tx1"/>
                </a:solidFill>
                <a:effectLst/>
                <a:latin typeface="Times New Roman" panose="02020603050405020304" pitchFamily="18" charset="0"/>
                <a:cs typeface="Times New Roman" panose="02020603050405020304" pitchFamily="18" charset="0"/>
              </a:rPr>
              <a:t>, (x, y), (x + w, y + h), (225, 0, 0), 2)</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Id, conf = </a:t>
            </a:r>
            <a:r>
              <a:rPr lang="en-IN" sz="1400" b="0" dirty="0" err="1">
                <a:solidFill>
                  <a:schemeClr val="tx1"/>
                </a:solidFill>
                <a:effectLst/>
                <a:latin typeface="Times New Roman" panose="02020603050405020304" pitchFamily="18" charset="0"/>
                <a:cs typeface="Times New Roman" panose="02020603050405020304" pitchFamily="18" charset="0"/>
              </a:rPr>
              <a:t>recognizer.predict</a:t>
            </a:r>
            <a:r>
              <a:rPr lang="en-IN" sz="1400" b="0" dirty="0">
                <a:solidFill>
                  <a:schemeClr val="tx1"/>
                </a:solidFill>
                <a:effectLst/>
                <a:latin typeface="Times New Roman" panose="02020603050405020304" pitchFamily="18" charset="0"/>
                <a:cs typeface="Times New Roman" panose="02020603050405020304" pitchFamily="18" charset="0"/>
              </a:rPr>
              <a:t>(</a:t>
            </a:r>
            <a:r>
              <a:rPr lang="en-IN" sz="1400" b="0" dirty="0" err="1">
                <a:solidFill>
                  <a:schemeClr val="tx1"/>
                </a:solidFill>
                <a:effectLst/>
                <a:latin typeface="Times New Roman" panose="02020603050405020304" pitchFamily="18" charset="0"/>
                <a:cs typeface="Times New Roman" panose="02020603050405020304" pitchFamily="18" charset="0"/>
              </a:rPr>
              <a:t>gray</a:t>
            </a:r>
            <a:r>
              <a:rPr lang="en-IN" sz="1400" b="0" dirty="0">
                <a:solidFill>
                  <a:schemeClr val="tx1"/>
                </a:solidFill>
                <a:effectLst/>
                <a:latin typeface="Times New Roman" panose="02020603050405020304" pitchFamily="18" charset="0"/>
                <a:cs typeface="Times New Roman" panose="02020603050405020304" pitchFamily="18" charset="0"/>
              </a:rPr>
              <a:t>[</a:t>
            </a:r>
            <a:r>
              <a:rPr lang="en-IN" sz="1400" b="0" dirty="0" err="1">
                <a:solidFill>
                  <a:schemeClr val="tx1"/>
                </a:solidFill>
                <a:effectLst/>
                <a:latin typeface="Times New Roman" panose="02020603050405020304" pitchFamily="18" charset="0"/>
                <a:cs typeface="Times New Roman" panose="02020603050405020304" pitchFamily="18" charset="0"/>
              </a:rPr>
              <a:t>y:y+h</a:t>
            </a:r>
            <a:r>
              <a:rPr lang="en-IN" sz="1400" b="0" dirty="0">
                <a:solidFill>
                  <a:schemeClr val="tx1"/>
                </a:solidFill>
                <a:effectLst/>
                <a:latin typeface="Times New Roman" panose="02020603050405020304" pitchFamily="18" charset="0"/>
                <a:cs typeface="Times New Roman" panose="02020603050405020304" pitchFamily="18" charset="0"/>
              </a:rPr>
              <a:t>, x:x+w])</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profile = </a:t>
            </a:r>
            <a:r>
              <a:rPr lang="en-IN" sz="1400" b="0" dirty="0" err="1">
                <a:solidFill>
                  <a:schemeClr val="tx1"/>
                </a:solidFill>
                <a:effectLst/>
                <a:latin typeface="Times New Roman" panose="02020603050405020304" pitchFamily="18" charset="0"/>
                <a:cs typeface="Times New Roman" panose="02020603050405020304" pitchFamily="18" charset="0"/>
              </a:rPr>
              <a:t>getProfile</a:t>
            </a:r>
            <a:r>
              <a:rPr lang="en-IN" sz="1400" b="0" dirty="0">
                <a:solidFill>
                  <a:schemeClr val="tx1"/>
                </a:solidFill>
                <a:effectLst/>
                <a:latin typeface="Times New Roman" panose="02020603050405020304" pitchFamily="18" charset="0"/>
                <a:cs typeface="Times New Roman" panose="02020603050405020304" pitchFamily="18" charset="0"/>
              </a:rPr>
              <a:t>(Id)</a:t>
            </a:r>
          </a:p>
          <a:p>
            <a:pPr>
              <a:lnSpc>
                <a:spcPts val="1425"/>
              </a:lnSpc>
            </a:pPr>
            <a:br>
              <a:rPr lang="en-IN" sz="1400" b="0" dirty="0">
                <a:solidFill>
                  <a:schemeClr val="tx1"/>
                </a:solidFill>
                <a:effectLst/>
                <a:latin typeface="Times New Roman" panose="02020603050405020304" pitchFamily="18" charset="0"/>
                <a:cs typeface="Times New Roman" panose="02020603050405020304" pitchFamily="18" charset="0"/>
              </a:rPr>
            </a:br>
            <a:r>
              <a:rPr lang="en-IN" sz="1400" b="0" dirty="0">
                <a:solidFill>
                  <a:schemeClr val="tx1"/>
                </a:solidFill>
                <a:effectLst/>
                <a:latin typeface="Times New Roman" panose="02020603050405020304" pitchFamily="18" charset="0"/>
                <a:cs typeface="Times New Roman" panose="02020603050405020304" pitchFamily="18" charset="0"/>
              </a:rPr>
              <a:t>        if profile is not None:</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 Log profile details to CSV file</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with open('log.csv', 'a') as </a:t>
            </a:r>
            <a:r>
              <a:rPr lang="en-IN" sz="1400" b="0" dirty="0" err="1">
                <a:solidFill>
                  <a:schemeClr val="tx1"/>
                </a:solidFill>
                <a:effectLst/>
                <a:latin typeface="Times New Roman" panose="02020603050405020304" pitchFamily="18" charset="0"/>
                <a:cs typeface="Times New Roman" panose="02020603050405020304" pitchFamily="18" charset="0"/>
              </a:rPr>
              <a:t>csv_file</a:t>
            </a:r>
            <a:r>
              <a:rPr lang="en-IN" sz="1400" b="0" dirty="0">
                <a:solidFill>
                  <a:schemeClr val="tx1"/>
                </a:solidFill>
                <a:effectLst/>
                <a:latin typeface="Times New Roman" panose="02020603050405020304" pitchFamily="18" charset="0"/>
                <a:cs typeface="Times New Roman" panose="02020603050405020304" pitchFamily="18" charset="0"/>
              </a:rPr>
              <a:t>:</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fieldnames = ['ID', 'Name', 'Date']</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a:t>
            </a:r>
            <a:r>
              <a:rPr lang="en-IN" sz="1400" b="0" dirty="0" err="1">
                <a:solidFill>
                  <a:schemeClr val="tx1"/>
                </a:solidFill>
                <a:effectLst/>
                <a:latin typeface="Times New Roman" panose="02020603050405020304" pitchFamily="18" charset="0"/>
                <a:cs typeface="Times New Roman" panose="02020603050405020304" pitchFamily="18" charset="0"/>
              </a:rPr>
              <a:t>thewriter</a:t>
            </a:r>
            <a:r>
              <a:rPr lang="en-IN" sz="1400" b="0" dirty="0">
                <a:solidFill>
                  <a:schemeClr val="tx1"/>
                </a:solidFill>
                <a:effectLst/>
                <a:latin typeface="Times New Roman" panose="02020603050405020304" pitchFamily="18" charset="0"/>
                <a:cs typeface="Times New Roman" panose="02020603050405020304" pitchFamily="18" charset="0"/>
              </a:rPr>
              <a:t> = </a:t>
            </a:r>
            <a:r>
              <a:rPr lang="en-IN" sz="1400" b="0" dirty="0" err="1">
                <a:solidFill>
                  <a:schemeClr val="tx1"/>
                </a:solidFill>
                <a:effectLst/>
                <a:latin typeface="Times New Roman" panose="02020603050405020304" pitchFamily="18" charset="0"/>
                <a:cs typeface="Times New Roman" panose="02020603050405020304" pitchFamily="18" charset="0"/>
              </a:rPr>
              <a:t>csv.DictWriter</a:t>
            </a:r>
            <a:r>
              <a:rPr lang="en-IN" sz="1400" b="0" dirty="0">
                <a:solidFill>
                  <a:schemeClr val="tx1"/>
                </a:solidFill>
                <a:effectLst/>
                <a:latin typeface="Times New Roman" panose="02020603050405020304" pitchFamily="18" charset="0"/>
                <a:cs typeface="Times New Roman" panose="02020603050405020304" pitchFamily="18" charset="0"/>
              </a:rPr>
              <a:t>(</a:t>
            </a:r>
            <a:r>
              <a:rPr lang="en-IN" sz="1400" b="0" dirty="0" err="1">
                <a:solidFill>
                  <a:schemeClr val="tx1"/>
                </a:solidFill>
                <a:effectLst/>
                <a:latin typeface="Times New Roman" panose="02020603050405020304" pitchFamily="18" charset="0"/>
                <a:cs typeface="Times New Roman" panose="02020603050405020304" pitchFamily="18" charset="0"/>
              </a:rPr>
              <a:t>csv_file</a:t>
            </a:r>
            <a:r>
              <a:rPr lang="en-IN" sz="1400" b="0" dirty="0">
                <a:solidFill>
                  <a:schemeClr val="tx1"/>
                </a:solidFill>
                <a:effectLst/>
                <a:latin typeface="Times New Roman" panose="02020603050405020304" pitchFamily="18" charset="0"/>
                <a:cs typeface="Times New Roman" panose="02020603050405020304" pitchFamily="18" charset="0"/>
              </a:rPr>
              <a:t>, fieldnames=fieldnames)</a:t>
            </a:r>
          </a:p>
          <a:p>
            <a:pPr>
              <a:lnSpc>
                <a:spcPts val="1425"/>
              </a:lnSpc>
            </a:pPr>
            <a:br>
              <a:rPr lang="en-IN" sz="1400" b="0" dirty="0">
                <a:solidFill>
                  <a:schemeClr val="tx1"/>
                </a:solidFill>
                <a:effectLst/>
                <a:latin typeface="Times New Roman" panose="02020603050405020304" pitchFamily="18" charset="0"/>
                <a:cs typeface="Times New Roman" panose="02020603050405020304" pitchFamily="18" charset="0"/>
              </a:rPr>
            </a:br>
            <a:r>
              <a:rPr lang="en-IN" sz="1400" b="0" dirty="0">
                <a:solidFill>
                  <a:schemeClr val="tx1"/>
                </a:solidFill>
                <a:effectLst/>
                <a:latin typeface="Times New Roman" panose="02020603050405020304" pitchFamily="18" charset="0"/>
                <a:cs typeface="Times New Roman" panose="02020603050405020304" pitchFamily="18" charset="0"/>
              </a:rPr>
              <a:t>                x1 = str(</a:t>
            </a:r>
            <a:r>
              <a:rPr lang="en-IN" sz="1400" b="0" dirty="0" err="1">
                <a:solidFill>
                  <a:schemeClr val="tx1"/>
                </a:solidFill>
                <a:effectLst/>
                <a:latin typeface="Times New Roman" panose="02020603050405020304" pitchFamily="18" charset="0"/>
                <a:cs typeface="Times New Roman" panose="02020603050405020304" pitchFamily="18" charset="0"/>
              </a:rPr>
              <a:t>from_date</a:t>
            </a:r>
            <a:r>
              <a:rPr lang="en-IN" sz="1400" b="0" dirty="0">
                <a:solidFill>
                  <a:schemeClr val="tx1"/>
                </a:solidFill>
                <a:effectLst/>
                <a:latin typeface="Times New Roman" panose="02020603050405020304" pitchFamily="18" charset="0"/>
                <a:cs typeface="Times New Roman" panose="02020603050405020304" pitchFamily="18" charset="0"/>
              </a:rPr>
              <a:t>)</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a:t>
            </a:r>
            <a:r>
              <a:rPr lang="en-IN" sz="1400" b="0" dirty="0" err="1">
                <a:solidFill>
                  <a:schemeClr val="tx1"/>
                </a:solidFill>
                <a:effectLst/>
                <a:latin typeface="Times New Roman" panose="02020603050405020304" pitchFamily="18" charset="0"/>
                <a:cs typeface="Times New Roman" panose="02020603050405020304" pitchFamily="18" charset="0"/>
              </a:rPr>
              <a:t>thewriter.writerow</a:t>
            </a:r>
            <a:r>
              <a:rPr lang="en-IN" sz="1400" b="0" dirty="0">
                <a:solidFill>
                  <a:schemeClr val="tx1"/>
                </a:solidFill>
                <a:effectLst/>
                <a:latin typeface="Times New Roman" panose="02020603050405020304" pitchFamily="18" charset="0"/>
                <a:cs typeface="Times New Roman" panose="02020603050405020304" pitchFamily="18" charset="0"/>
              </a:rPr>
              <a:t>({'ID': str(profile['ID']), 'Name': str(profile['Name']), 'Date': x1[0:11]})</a:t>
            </a:r>
          </a:p>
          <a:p>
            <a:pPr>
              <a:lnSpc>
                <a:spcPts val="1425"/>
              </a:lnSpc>
            </a:pPr>
            <a:br>
              <a:rPr lang="en-IN" sz="1400" b="0" dirty="0">
                <a:solidFill>
                  <a:schemeClr val="tx1"/>
                </a:solidFill>
                <a:effectLst/>
                <a:latin typeface="Times New Roman" panose="02020603050405020304" pitchFamily="18" charset="0"/>
                <a:cs typeface="Times New Roman" panose="02020603050405020304" pitchFamily="18" charset="0"/>
              </a:rPr>
            </a:br>
            <a:r>
              <a:rPr lang="en-IN" sz="1400" b="0" dirty="0">
                <a:solidFill>
                  <a:schemeClr val="tx1"/>
                </a:solidFill>
                <a:effectLst/>
                <a:latin typeface="Times New Roman" panose="02020603050405020304" pitchFamily="18" charset="0"/>
                <a:cs typeface="Times New Roman" panose="02020603050405020304" pitchFamily="18" charset="0"/>
              </a:rPr>
              <a:t>            # Display profile details on the image</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cv2.putText(</a:t>
            </a:r>
            <a:r>
              <a:rPr lang="en-IN" sz="1400" b="0" dirty="0" err="1">
                <a:solidFill>
                  <a:schemeClr val="tx1"/>
                </a:solidFill>
                <a:effectLst/>
                <a:latin typeface="Times New Roman" panose="02020603050405020304" pitchFamily="18" charset="0"/>
                <a:cs typeface="Times New Roman" panose="02020603050405020304" pitchFamily="18" charset="0"/>
              </a:rPr>
              <a:t>im</a:t>
            </a:r>
            <a:r>
              <a:rPr lang="en-IN" sz="1400" b="0" dirty="0">
                <a:solidFill>
                  <a:schemeClr val="tx1"/>
                </a:solidFill>
                <a:effectLst/>
                <a:latin typeface="Times New Roman" panose="02020603050405020304" pitchFamily="18" charset="0"/>
                <a:cs typeface="Times New Roman" panose="02020603050405020304" pitchFamily="18" charset="0"/>
              </a:rPr>
              <a:t>, str(profile['ID']), (x, y + h), font, </a:t>
            </a:r>
            <a:r>
              <a:rPr lang="en-IN" sz="1400" b="0" dirty="0" err="1">
                <a:solidFill>
                  <a:schemeClr val="tx1"/>
                </a:solidFill>
                <a:effectLst/>
                <a:latin typeface="Times New Roman" panose="02020603050405020304" pitchFamily="18" charset="0"/>
                <a:cs typeface="Times New Roman" panose="02020603050405020304" pitchFamily="18" charset="0"/>
              </a:rPr>
              <a:t>fontScale</a:t>
            </a:r>
            <a:r>
              <a:rPr lang="en-IN" sz="1400" b="0" dirty="0">
                <a:solidFill>
                  <a:schemeClr val="tx1"/>
                </a:solidFill>
                <a:effectLst/>
                <a:latin typeface="Times New Roman" panose="02020603050405020304" pitchFamily="18" charset="0"/>
                <a:cs typeface="Times New Roman" panose="02020603050405020304" pitchFamily="18" charset="0"/>
              </a:rPr>
              <a:t>, </a:t>
            </a:r>
            <a:r>
              <a:rPr lang="en-IN" sz="1400" b="0" dirty="0" err="1">
                <a:solidFill>
                  <a:schemeClr val="tx1"/>
                </a:solidFill>
                <a:effectLst/>
                <a:latin typeface="Times New Roman" panose="02020603050405020304" pitchFamily="18" charset="0"/>
                <a:cs typeface="Times New Roman" panose="02020603050405020304" pitchFamily="18" charset="0"/>
              </a:rPr>
              <a:t>fontColor</a:t>
            </a:r>
            <a:r>
              <a:rPr lang="en-IN" sz="1400" b="0" dirty="0">
                <a:solidFill>
                  <a:schemeClr val="tx1"/>
                </a:solidFill>
                <a:effectLst/>
                <a:latin typeface="Times New Roman" panose="02020603050405020304" pitchFamily="18" charset="0"/>
                <a:cs typeface="Times New Roman" panose="02020603050405020304" pitchFamily="18" charset="0"/>
              </a:rPr>
              <a:t>)</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cv2.putText(</a:t>
            </a:r>
            <a:r>
              <a:rPr lang="en-IN" sz="1400" b="0" dirty="0" err="1">
                <a:solidFill>
                  <a:schemeClr val="tx1"/>
                </a:solidFill>
                <a:effectLst/>
                <a:latin typeface="Times New Roman" panose="02020603050405020304" pitchFamily="18" charset="0"/>
                <a:cs typeface="Times New Roman" panose="02020603050405020304" pitchFamily="18" charset="0"/>
              </a:rPr>
              <a:t>im</a:t>
            </a:r>
            <a:r>
              <a:rPr lang="en-IN" sz="1400" b="0" dirty="0">
                <a:solidFill>
                  <a:schemeClr val="tx1"/>
                </a:solidFill>
                <a:effectLst/>
                <a:latin typeface="Times New Roman" panose="02020603050405020304" pitchFamily="18" charset="0"/>
                <a:cs typeface="Times New Roman" panose="02020603050405020304" pitchFamily="18" charset="0"/>
              </a:rPr>
              <a:t>, str(profile['Name']), (x, y + h + 30), font, </a:t>
            </a:r>
            <a:r>
              <a:rPr lang="en-IN" sz="1400" b="0" dirty="0" err="1">
                <a:solidFill>
                  <a:schemeClr val="tx1"/>
                </a:solidFill>
                <a:effectLst/>
                <a:latin typeface="Times New Roman" panose="02020603050405020304" pitchFamily="18" charset="0"/>
                <a:cs typeface="Times New Roman" panose="02020603050405020304" pitchFamily="18" charset="0"/>
              </a:rPr>
              <a:t>fontScale</a:t>
            </a:r>
            <a:r>
              <a:rPr lang="en-IN" sz="1400" b="0" dirty="0">
                <a:solidFill>
                  <a:schemeClr val="tx1"/>
                </a:solidFill>
                <a:effectLst/>
                <a:latin typeface="Times New Roman" panose="02020603050405020304" pitchFamily="18" charset="0"/>
                <a:cs typeface="Times New Roman" panose="02020603050405020304" pitchFamily="18" charset="0"/>
              </a:rPr>
              <a:t>, </a:t>
            </a:r>
            <a:r>
              <a:rPr lang="en-IN" sz="1400" b="0" dirty="0" err="1">
                <a:solidFill>
                  <a:schemeClr val="tx1"/>
                </a:solidFill>
                <a:effectLst/>
                <a:latin typeface="Times New Roman" panose="02020603050405020304" pitchFamily="18" charset="0"/>
                <a:cs typeface="Times New Roman" panose="02020603050405020304" pitchFamily="18" charset="0"/>
              </a:rPr>
              <a:t>fontColor</a:t>
            </a:r>
            <a:r>
              <a:rPr lang="en-IN" sz="1400" b="0" dirty="0">
                <a:solidFill>
                  <a:schemeClr val="tx1"/>
                </a:solidFill>
                <a:effectLst/>
                <a:latin typeface="Times New Roman" panose="02020603050405020304" pitchFamily="18" charset="0"/>
                <a:cs typeface="Times New Roman" panose="02020603050405020304" pitchFamily="18" charset="0"/>
              </a:rPr>
              <a:t>)</a:t>
            </a:r>
          </a:p>
          <a:p>
            <a:pPr>
              <a:lnSpc>
                <a:spcPts val="1425"/>
              </a:lnSpc>
            </a:pPr>
            <a:br>
              <a:rPr lang="en-IN" sz="1400" b="0" dirty="0">
                <a:solidFill>
                  <a:schemeClr val="tx1"/>
                </a:solidFill>
                <a:effectLst/>
                <a:latin typeface="Times New Roman" panose="02020603050405020304" pitchFamily="18" charset="0"/>
                <a:cs typeface="Times New Roman" panose="02020603050405020304" pitchFamily="18" charset="0"/>
              </a:rPr>
            </a:br>
            <a:r>
              <a:rPr lang="en-IN" sz="1400" b="0" dirty="0">
                <a:solidFill>
                  <a:schemeClr val="tx1"/>
                </a:solidFill>
                <a:effectLst/>
                <a:latin typeface="Times New Roman" panose="02020603050405020304" pitchFamily="18" charset="0"/>
                <a:cs typeface="Times New Roman" panose="02020603050405020304" pitchFamily="18" charset="0"/>
              </a:rPr>
              <a:t>   </a:t>
            </a:r>
          </a:p>
          <a:p>
            <a:pPr>
              <a:lnSpc>
                <a:spcPts val="1425"/>
              </a:lnSpc>
            </a:pPr>
            <a:endParaRPr lang="en-IN" sz="1400" b="0" dirty="0">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7200" y="457200"/>
            <a:ext cx="5986145" cy="9887963"/>
          </a:xfrm>
          <a:prstGeom prst="rect">
            <a:avLst/>
          </a:prstGeom>
        </p:spPr>
        <p:txBody>
          <a:bodyPr vert="horz" wrap="square" lIns="0" tIns="12065" rIns="0" bIns="0" rtlCol="0">
            <a:spAutoFit/>
          </a:bodyPr>
          <a:lstStyle/>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Show the image with the detected face</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cv2.imshow('Image Capture', </a:t>
            </a:r>
            <a:r>
              <a:rPr lang="en-IN" sz="1400" b="0" dirty="0" err="1">
                <a:solidFill>
                  <a:schemeClr val="tx1"/>
                </a:solidFill>
                <a:effectLst/>
                <a:latin typeface="Times New Roman" panose="02020603050405020304" pitchFamily="18" charset="0"/>
                <a:cs typeface="Times New Roman" panose="02020603050405020304" pitchFamily="18" charset="0"/>
              </a:rPr>
              <a:t>im</a:t>
            </a:r>
            <a:r>
              <a:rPr lang="en-IN" sz="1400" b="0" dirty="0">
                <a:solidFill>
                  <a:schemeClr val="tx1"/>
                </a:solidFill>
                <a:effectLst/>
                <a:latin typeface="Times New Roman" panose="02020603050405020304" pitchFamily="18" charset="0"/>
                <a:cs typeface="Times New Roman" panose="02020603050405020304" pitchFamily="18" charset="0"/>
              </a:rPr>
              <a:t>)</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cv2.waitKey(0)  # Wait for a key press to close the image window</a:t>
            </a:r>
          </a:p>
          <a:p>
            <a:pPr>
              <a:lnSpc>
                <a:spcPts val="1425"/>
              </a:lnSpc>
            </a:pPr>
            <a:br>
              <a:rPr lang="en-IN" sz="1400" b="0" dirty="0">
                <a:solidFill>
                  <a:schemeClr val="tx1"/>
                </a:solidFill>
                <a:effectLst/>
                <a:latin typeface="Times New Roman" panose="02020603050405020304" pitchFamily="18" charset="0"/>
                <a:cs typeface="Times New Roman" panose="02020603050405020304" pitchFamily="18" charset="0"/>
              </a:rPr>
            </a:br>
            <a:r>
              <a:rPr lang="en-IN" sz="1400" b="0" dirty="0">
                <a:solidFill>
                  <a:schemeClr val="tx1"/>
                </a:solidFill>
                <a:effectLst/>
                <a:latin typeface="Times New Roman" panose="02020603050405020304" pitchFamily="18" charset="0"/>
                <a:cs typeface="Times New Roman" panose="02020603050405020304" pitchFamily="18" charset="0"/>
              </a:rPr>
              <a:t># Clean up the OpenCV window</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cv2.destroyAllWindows()</a:t>
            </a:r>
          </a:p>
          <a:p>
            <a:pPr>
              <a:lnSpc>
                <a:spcPts val="1425"/>
              </a:lnSpc>
            </a:pPr>
            <a:br>
              <a:rPr lang="en-IN" sz="1400" b="0" dirty="0">
                <a:solidFill>
                  <a:schemeClr val="tx1"/>
                </a:solidFill>
                <a:effectLst/>
                <a:latin typeface="Times New Roman" panose="02020603050405020304" pitchFamily="18" charset="0"/>
                <a:cs typeface="Times New Roman" panose="02020603050405020304" pitchFamily="18" charset="0"/>
              </a:rPr>
            </a:br>
            <a:r>
              <a:rPr lang="en-IN" sz="1400" b="0" dirty="0">
                <a:solidFill>
                  <a:schemeClr val="tx1"/>
                </a:solidFill>
                <a:effectLst/>
                <a:latin typeface="Times New Roman" panose="02020603050405020304" pitchFamily="18" charset="0"/>
                <a:cs typeface="Times New Roman" panose="02020603050405020304" pitchFamily="18" charset="0"/>
              </a:rPr>
              <a:t># Optionally, you can read and clean the CSV log file (not necessary for single image processing)</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data = </a:t>
            </a:r>
            <a:r>
              <a:rPr lang="en-IN" sz="1400" b="0" dirty="0" err="1">
                <a:solidFill>
                  <a:schemeClr val="tx1"/>
                </a:solidFill>
                <a:effectLst/>
                <a:latin typeface="Times New Roman" panose="02020603050405020304" pitchFamily="18" charset="0"/>
                <a:cs typeface="Times New Roman" panose="02020603050405020304" pitchFamily="18" charset="0"/>
              </a:rPr>
              <a:t>pd.read_csv</a:t>
            </a:r>
            <a:r>
              <a:rPr lang="en-IN" sz="1400" b="0" dirty="0">
                <a:solidFill>
                  <a:schemeClr val="tx1"/>
                </a:solidFill>
                <a:effectLst/>
                <a:latin typeface="Times New Roman" panose="02020603050405020304" pitchFamily="18" charset="0"/>
                <a:cs typeface="Times New Roman" panose="02020603050405020304" pitchFamily="18" charset="0"/>
              </a:rPr>
              <a:t>('log.csv')</a:t>
            </a:r>
          </a:p>
          <a:p>
            <a:pPr>
              <a:lnSpc>
                <a:spcPts val="1425"/>
              </a:lnSpc>
            </a:pPr>
            <a:r>
              <a:rPr lang="en-IN" sz="1400" b="0" dirty="0" err="1">
                <a:solidFill>
                  <a:schemeClr val="tx1"/>
                </a:solidFill>
                <a:effectLst/>
                <a:latin typeface="Times New Roman" panose="02020603050405020304" pitchFamily="18" charset="0"/>
                <a:cs typeface="Times New Roman" panose="02020603050405020304" pitchFamily="18" charset="0"/>
              </a:rPr>
              <a:t>df_clean</a:t>
            </a:r>
            <a:r>
              <a:rPr lang="en-IN" sz="1400" b="0" dirty="0">
                <a:solidFill>
                  <a:schemeClr val="tx1"/>
                </a:solidFill>
                <a:effectLst/>
                <a:latin typeface="Times New Roman" panose="02020603050405020304" pitchFamily="18" charset="0"/>
                <a:cs typeface="Times New Roman" panose="02020603050405020304" pitchFamily="18" charset="0"/>
              </a:rPr>
              <a:t> = </a:t>
            </a:r>
            <a:r>
              <a:rPr lang="en-IN" sz="1400" b="0" dirty="0" err="1">
                <a:solidFill>
                  <a:schemeClr val="tx1"/>
                </a:solidFill>
                <a:effectLst/>
                <a:latin typeface="Times New Roman" panose="02020603050405020304" pitchFamily="18" charset="0"/>
                <a:cs typeface="Times New Roman" panose="02020603050405020304" pitchFamily="18" charset="0"/>
              </a:rPr>
              <a:t>data.drop_duplicates</a:t>
            </a:r>
            <a:r>
              <a:rPr lang="en-IN" sz="1400" b="0" dirty="0">
                <a:solidFill>
                  <a:schemeClr val="tx1"/>
                </a:solidFill>
                <a:effectLst/>
                <a:latin typeface="Times New Roman" panose="02020603050405020304" pitchFamily="18" charset="0"/>
                <a:cs typeface="Times New Roman" panose="02020603050405020304" pitchFamily="18" charset="0"/>
              </a:rPr>
              <a:t>(subset=['ID', 'Name', 'Date'])</a:t>
            </a:r>
          </a:p>
          <a:p>
            <a:pPr>
              <a:lnSpc>
                <a:spcPts val="1425"/>
              </a:lnSpc>
            </a:pPr>
            <a:r>
              <a:rPr lang="en-IN" sz="1400" b="0" dirty="0" err="1">
                <a:solidFill>
                  <a:schemeClr val="tx1"/>
                </a:solidFill>
                <a:effectLst/>
                <a:latin typeface="Times New Roman" panose="02020603050405020304" pitchFamily="18" charset="0"/>
                <a:cs typeface="Times New Roman" panose="02020603050405020304" pitchFamily="18" charset="0"/>
              </a:rPr>
              <a:t>df_clean.to_csv</a:t>
            </a:r>
            <a:r>
              <a:rPr lang="en-IN" sz="1400" b="0" dirty="0">
                <a:solidFill>
                  <a:schemeClr val="tx1"/>
                </a:solidFill>
                <a:effectLst/>
                <a:latin typeface="Times New Roman" panose="02020603050405020304" pitchFamily="18" charset="0"/>
                <a:cs typeface="Times New Roman" panose="02020603050405020304" pitchFamily="18" charset="0"/>
              </a:rPr>
              <a:t>('nlog.csv', index=False)</a:t>
            </a:r>
          </a:p>
          <a:p>
            <a:pPr>
              <a:lnSpc>
                <a:spcPts val="1425"/>
              </a:lnSpc>
            </a:pPr>
            <a:endParaRPr lang="en-IN" sz="1400" b="1" dirty="0">
              <a:solidFill>
                <a:schemeClr val="tx1"/>
              </a:solidFill>
              <a:latin typeface="Times New Roman" panose="02020603050405020304" pitchFamily="18" charset="0"/>
              <a:cs typeface="Times New Roman" panose="02020603050405020304" pitchFamily="18" charset="0"/>
            </a:endParaRPr>
          </a:p>
          <a:p>
            <a:pPr>
              <a:lnSpc>
                <a:spcPts val="1425"/>
              </a:lnSpc>
            </a:pPr>
            <a:r>
              <a:rPr lang="en-IN" sz="1400" b="1" dirty="0">
                <a:solidFill>
                  <a:schemeClr val="tx1"/>
                </a:solidFill>
                <a:effectLst/>
                <a:latin typeface="Times New Roman" panose="02020603050405020304" pitchFamily="18" charset="0"/>
                <a:cs typeface="Times New Roman" panose="02020603050405020304" pitchFamily="18" charset="0"/>
              </a:rPr>
              <a:t>Trainer.py</a:t>
            </a:r>
          </a:p>
          <a:p>
            <a:pPr>
              <a:lnSpc>
                <a:spcPts val="1425"/>
              </a:lnSpc>
            </a:pPr>
            <a:endParaRPr lang="en-IN" sz="1400" b="1" dirty="0">
              <a:solidFill>
                <a:schemeClr val="tx1"/>
              </a:solidFill>
              <a:latin typeface="Times New Roman" panose="02020603050405020304" pitchFamily="18" charset="0"/>
              <a:cs typeface="Times New Roman" panose="02020603050405020304" pitchFamily="18" charset="0"/>
            </a:endParaRP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import </a:t>
            </a:r>
            <a:r>
              <a:rPr lang="en-IN" sz="1400" b="0" dirty="0" err="1">
                <a:solidFill>
                  <a:schemeClr val="tx1"/>
                </a:solidFill>
                <a:effectLst/>
                <a:latin typeface="Times New Roman" panose="02020603050405020304" pitchFamily="18" charset="0"/>
                <a:cs typeface="Times New Roman" panose="02020603050405020304" pitchFamily="18" charset="0"/>
              </a:rPr>
              <a:t>os</a:t>
            </a:r>
            <a:endParaRPr lang="en-IN" sz="1400" b="0" dirty="0">
              <a:solidFill>
                <a:schemeClr val="tx1"/>
              </a:solidFill>
              <a:effectLst/>
              <a:latin typeface="Times New Roman" panose="02020603050405020304" pitchFamily="18" charset="0"/>
              <a:cs typeface="Times New Roman" panose="02020603050405020304" pitchFamily="18" charset="0"/>
            </a:endParaRP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import cv2</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import </a:t>
            </a:r>
            <a:r>
              <a:rPr lang="en-IN" sz="1400" b="0" dirty="0" err="1">
                <a:solidFill>
                  <a:schemeClr val="tx1"/>
                </a:solidFill>
                <a:effectLst/>
                <a:latin typeface="Times New Roman" panose="02020603050405020304" pitchFamily="18" charset="0"/>
                <a:cs typeface="Times New Roman" panose="02020603050405020304" pitchFamily="18" charset="0"/>
              </a:rPr>
              <a:t>numpy</a:t>
            </a:r>
            <a:r>
              <a:rPr lang="en-IN" sz="1400" b="0" dirty="0">
                <a:solidFill>
                  <a:schemeClr val="tx1"/>
                </a:solidFill>
                <a:effectLst/>
                <a:latin typeface="Times New Roman" panose="02020603050405020304" pitchFamily="18" charset="0"/>
                <a:cs typeface="Times New Roman" panose="02020603050405020304" pitchFamily="18" charset="0"/>
              </a:rPr>
              <a:t> as np</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from PIL import Image</a:t>
            </a:r>
          </a:p>
          <a:p>
            <a:pPr>
              <a:lnSpc>
                <a:spcPts val="1425"/>
              </a:lnSpc>
            </a:pPr>
            <a:br>
              <a:rPr lang="en-IN" sz="1400" b="0" dirty="0">
                <a:solidFill>
                  <a:schemeClr val="tx1"/>
                </a:solidFill>
                <a:effectLst/>
                <a:latin typeface="Times New Roman" panose="02020603050405020304" pitchFamily="18" charset="0"/>
                <a:cs typeface="Times New Roman" panose="02020603050405020304" pitchFamily="18" charset="0"/>
              </a:rPr>
            </a:br>
            <a:r>
              <a:rPr lang="en-IN" sz="1400" b="0" dirty="0">
                <a:solidFill>
                  <a:schemeClr val="tx1"/>
                </a:solidFill>
                <a:effectLst/>
                <a:latin typeface="Times New Roman" panose="02020603050405020304" pitchFamily="18" charset="0"/>
                <a:cs typeface="Times New Roman" panose="02020603050405020304" pitchFamily="18" charset="0"/>
              </a:rPr>
              <a:t># Ensure OpenCV has the necessary face module</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try:</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recognizer = cv2.face.LBPHFaceRecognizer_create()</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except </a:t>
            </a:r>
            <a:r>
              <a:rPr lang="en-IN" sz="1400" b="0" dirty="0" err="1">
                <a:solidFill>
                  <a:schemeClr val="tx1"/>
                </a:solidFill>
                <a:effectLst/>
                <a:latin typeface="Times New Roman" panose="02020603050405020304" pitchFamily="18" charset="0"/>
                <a:cs typeface="Times New Roman" panose="02020603050405020304" pitchFamily="18" charset="0"/>
              </a:rPr>
              <a:t>AttributeError</a:t>
            </a:r>
            <a:r>
              <a:rPr lang="en-IN" sz="1400" b="0" dirty="0">
                <a:solidFill>
                  <a:schemeClr val="tx1"/>
                </a:solidFill>
                <a:effectLst/>
                <a:latin typeface="Times New Roman" panose="02020603050405020304" pitchFamily="18" charset="0"/>
                <a:cs typeface="Times New Roman" panose="02020603050405020304" pitchFamily="18" charset="0"/>
              </a:rPr>
              <a:t>:</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recognizer = cv2.face.LBPHFaceRecognizer_create()</a:t>
            </a:r>
          </a:p>
          <a:p>
            <a:pPr>
              <a:lnSpc>
                <a:spcPts val="1425"/>
              </a:lnSpc>
            </a:pPr>
            <a:br>
              <a:rPr lang="en-IN" sz="1400" b="0" dirty="0">
                <a:solidFill>
                  <a:schemeClr val="tx1"/>
                </a:solidFill>
                <a:effectLst/>
                <a:latin typeface="Times New Roman" panose="02020603050405020304" pitchFamily="18" charset="0"/>
                <a:cs typeface="Times New Roman" panose="02020603050405020304" pitchFamily="18" charset="0"/>
              </a:rPr>
            </a:br>
            <a:r>
              <a:rPr lang="en-IN" sz="1400" b="0" dirty="0">
                <a:solidFill>
                  <a:schemeClr val="tx1"/>
                </a:solidFill>
                <a:effectLst/>
                <a:latin typeface="Times New Roman" panose="02020603050405020304" pitchFamily="18" charset="0"/>
                <a:cs typeface="Times New Roman" panose="02020603050405020304" pitchFamily="18" charset="0"/>
              </a:rPr>
              <a:t># Load the face detector from OpenCV's pre-trained model</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detector = cv2.CascadeClassifier(cv2.data.haarcascades + "haarcascade_frontalface_default.xml")</a:t>
            </a:r>
          </a:p>
          <a:p>
            <a:pPr>
              <a:lnSpc>
                <a:spcPts val="1425"/>
              </a:lnSpc>
            </a:pPr>
            <a:br>
              <a:rPr lang="en-IN" sz="1400" b="0" dirty="0">
                <a:solidFill>
                  <a:schemeClr val="tx1"/>
                </a:solidFill>
                <a:effectLst/>
                <a:latin typeface="Times New Roman" panose="02020603050405020304" pitchFamily="18" charset="0"/>
                <a:cs typeface="Times New Roman" panose="02020603050405020304" pitchFamily="18" charset="0"/>
              </a:rPr>
            </a:br>
            <a:r>
              <a:rPr lang="en-IN" sz="1400" b="0" dirty="0">
                <a:solidFill>
                  <a:schemeClr val="tx1"/>
                </a:solidFill>
                <a:effectLst/>
                <a:latin typeface="Times New Roman" panose="02020603050405020304" pitchFamily="18" charset="0"/>
                <a:cs typeface="Times New Roman" panose="02020603050405020304" pitchFamily="18" charset="0"/>
              </a:rPr>
              <a:t>def </a:t>
            </a:r>
            <a:r>
              <a:rPr lang="en-IN" sz="1400" b="0" dirty="0" err="1">
                <a:solidFill>
                  <a:schemeClr val="tx1"/>
                </a:solidFill>
                <a:effectLst/>
                <a:latin typeface="Times New Roman" panose="02020603050405020304" pitchFamily="18" charset="0"/>
                <a:cs typeface="Times New Roman" panose="02020603050405020304" pitchFamily="18" charset="0"/>
              </a:rPr>
              <a:t>getImagesAndLabels</a:t>
            </a:r>
            <a:r>
              <a:rPr lang="en-IN" sz="1400" b="0" dirty="0">
                <a:solidFill>
                  <a:schemeClr val="tx1"/>
                </a:solidFill>
                <a:effectLst/>
                <a:latin typeface="Times New Roman" panose="02020603050405020304" pitchFamily="18" charset="0"/>
                <a:cs typeface="Times New Roman" panose="02020603050405020304" pitchFamily="18" charset="0"/>
              </a:rPr>
              <a:t>(path):</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a:t>
            </a:r>
            <a:r>
              <a:rPr lang="en-IN" sz="1400" b="0" dirty="0" err="1">
                <a:solidFill>
                  <a:schemeClr val="tx1"/>
                </a:solidFill>
                <a:effectLst/>
                <a:latin typeface="Times New Roman" panose="02020603050405020304" pitchFamily="18" charset="0"/>
                <a:cs typeface="Times New Roman" panose="02020603050405020304" pitchFamily="18" charset="0"/>
              </a:rPr>
              <a:t>imagePaths</a:t>
            </a:r>
            <a:r>
              <a:rPr lang="en-IN" sz="1400" b="0" dirty="0">
                <a:solidFill>
                  <a:schemeClr val="tx1"/>
                </a:solidFill>
                <a:effectLst/>
                <a:latin typeface="Times New Roman" panose="02020603050405020304" pitchFamily="18" charset="0"/>
                <a:cs typeface="Times New Roman" panose="02020603050405020304" pitchFamily="18" charset="0"/>
              </a:rPr>
              <a:t> = [</a:t>
            </a:r>
            <a:r>
              <a:rPr lang="en-IN" sz="1400" b="0" dirty="0" err="1">
                <a:solidFill>
                  <a:schemeClr val="tx1"/>
                </a:solidFill>
                <a:effectLst/>
                <a:latin typeface="Times New Roman" panose="02020603050405020304" pitchFamily="18" charset="0"/>
                <a:cs typeface="Times New Roman" panose="02020603050405020304" pitchFamily="18" charset="0"/>
              </a:rPr>
              <a:t>os.path.join</a:t>
            </a:r>
            <a:r>
              <a:rPr lang="en-IN" sz="1400" b="0" dirty="0">
                <a:solidFill>
                  <a:schemeClr val="tx1"/>
                </a:solidFill>
                <a:effectLst/>
                <a:latin typeface="Times New Roman" panose="02020603050405020304" pitchFamily="18" charset="0"/>
                <a:cs typeface="Times New Roman" panose="02020603050405020304" pitchFamily="18" charset="0"/>
              </a:rPr>
              <a:t>(path, f) for f in </a:t>
            </a:r>
            <a:r>
              <a:rPr lang="en-IN" sz="1400" b="0" dirty="0" err="1">
                <a:solidFill>
                  <a:schemeClr val="tx1"/>
                </a:solidFill>
                <a:effectLst/>
                <a:latin typeface="Times New Roman" panose="02020603050405020304" pitchFamily="18" charset="0"/>
                <a:cs typeface="Times New Roman" panose="02020603050405020304" pitchFamily="18" charset="0"/>
              </a:rPr>
              <a:t>os.listdir</a:t>
            </a:r>
            <a:r>
              <a:rPr lang="en-IN" sz="1400" b="0" dirty="0">
                <a:solidFill>
                  <a:schemeClr val="tx1"/>
                </a:solidFill>
                <a:effectLst/>
                <a:latin typeface="Times New Roman" panose="02020603050405020304" pitchFamily="18" charset="0"/>
                <a:cs typeface="Times New Roman" panose="02020603050405020304" pitchFamily="18" charset="0"/>
              </a:rPr>
              <a:t>(path) if </a:t>
            </a:r>
            <a:r>
              <a:rPr lang="en-IN" sz="1400" b="0" dirty="0" err="1">
                <a:solidFill>
                  <a:schemeClr val="tx1"/>
                </a:solidFill>
                <a:effectLst/>
                <a:latin typeface="Times New Roman" panose="02020603050405020304" pitchFamily="18" charset="0"/>
                <a:cs typeface="Times New Roman" panose="02020603050405020304" pitchFamily="18" charset="0"/>
              </a:rPr>
              <a:t>os.path.isfile</a:t>
            </a:r>
            <a:r>
              <a:rPr lang="en-IN" sz="1400" b="0" dirty="0">
                <a:solidFill>
                  <a:schemeClr val="tx1"/>
                </a:solidFill>
                <a:effectLst/>
                <a:latin typeface="Times New Roman" panose="02020603050405020304" pitchFamily="18" charset="0"/>
                <a:cs typeface="Times New Roman" panose="02020603050405020304" pitchFamily="18" charset="0"/>
              </a:rPr>
              <a:t>(</a:t>
            </a:r>
            <a:r>
              <a:rPr lang="en-IN" sz="1400" b="0" dirty="0" err="1">
                <a:solidFill>
                  <a:schemeClr val="tx1"/>
                </a:solidFill>
                <a:effectLst/>
                <a:latin typeface="Times New Roman" panose="02020603050405020304" pitchFamily="18" charset="0"/>
                <a:cs typeface="Times New Roman" panose="02020603050405020304" pitchFamily="18" charset="0"/>
              </a:rPr>
              <a:t>os.path.join</a:t>
            </a:r>
            <a:r>
              <a:rPr lang="en-IN" sz="1400" b="0" dirty="0">
                <a:solidFill>
                  <a:schemeClr val="tx1"/>
                </a:solidFill>
                <a:effectLst/>
                <a:latin typeface="Times New Roman" panose="02020603050405020304" pitchFamily="18" charset="0"/>
                <a:cs typeface="Times New Roman" panose="02020603050405020304" pitchFamily="18" charset="0"/>
              </a:rPr>
              <a:t>(path, f))]</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a:t>
            </a:r>
            <a:r>
              <a:rPr lang="en-IN" sz="1400" b="0" dirty="0" err="1">
                <a:solidFill>
                  <a:schemeClr val="tx1"/>
                </a:solidFill>
                <a:effectLst/>
                <a:latin typeface="Times New Roman" panose="02020603050405020304" pitchFamily="18" charset="0"/>
                <a:cs typeface="Times New Roman" panose="02020603050405020304" pitchFamily="18" charset="0"/>
              </a:rPr>
              <a:t>faceSamples</a:t>
            </a:r>
            <a:r>
              <a:rPr lang="en-IN" sz="1400" b="0" dirty="0">
                <a:solidFill>
                  <a:schemeClr val="tx1"/>
                </a:solidFill>
                <a:effectLst/>
                <a:latin typeface="Times New Roman" panose="02020603050405020304" pitchFamily="18" charset="0"/>
                <a:cs typeface="Times New Roman" panose="02020603050405020304" pitchFamily="18" charset="0"/>
              </a:rPr>
              <a:t> = []</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Ids = []</a:t>
            </a:r>
          </a:p>
          <a:p>
            <a:pPr>
              <a:lnSpc>
                <a:spcPts val="1425"/>
              </a:lnSpc>
            </a:pPr>
            <a:r>
              <a:rPr lang="en-IN" sz="1400" dirty="0">
                <a:solidFill>
                  <a:schemeClr val="tx1"/>
                </a:solidFill>
                <a:latin typeface="Times New Roman" panose="02020603050405020304" pitchFamily="18" charset="0"/>
                <a:cs typeface="Times New Roman" panose="02020603050405020304" pitchFamily="18" charset="0"/>
              </a:rPr>
              <a:t>    </a:t>
            </a:r>
            <a:r>
              <a:rPr lang="en-IN" sz="1400" b="0" dirty="0">
                <a:solidFill>
                  <a:schemeClr val="tx1"/>
                </a:solidFill>
                <a:effectLst/>
                <a:latin typeface="Times New Roman" panose="02020603050405020304" pitchFamily="18" charset="0"/>
                <a:cs typeface="Times New Roman" panose="02020603050405020304" pitchFamily="18" charset="0"/>
              </a:rPr>
              <a:t>for </a:t>
            </a:r>
            <a:r>
              <a:rPr lang="en-IN" sz="1400" b="0" dirty="0" err="1">
                <a:solidFill>
                  <a:schemeClr val="tx1"/>
                </a:solidFill>
                <a:effectLst/>
                <a:latin typeface="Times New Roman" panose="02020603050405020304" pitchFamily="18" charset="0"/>
                <a:cs typeface="Times New Roman" panose="02020603050405020304" pitchFamily="18" charset="0"/>
              </a:rPr>
              <a:t>imagePath</a:t>
            </a:r>
            <a:r>
              <a:rPr lang="en-IN" sz="1400" b="0" dirty="0">
                <a:solidFill>
                  <a:schemeClr val="tx1"/>
                </a:solidFill>
                <a:effectLst/>
                <a:latin typeface="Times New Roman" panose="02020603050405020304" pitchFamily="18" charset="0"/>
                <a:cs typeface="Times New Roman" panose="02020603050405020304" pitchFamily="18" charset="0"/>
              </a:rPr>
              <a:t> in </a:t>
            </a:r>
            <a:r>
              <a:rPr lang="en-IN" sz="1400" b="0" dirty="0" err="1">
                <a:solidFill>
                  <a:schemeClr val="tx1"/>
                </a:solidFill>
                <a:effectLst/>
                <a:latin typeface="Times New Roman" panose="02020603050405020304" pitchFamily="18" charset="0"/>
                <a:cs typeface="Times New Roman" panose="02020603050405020304" pitchFamily="18" charset="0"/>
              </a:rPr>
              <a:t>imagePaths</a:t>
            </a:r>
            <a:r>
              <a:rPr lang="en-IN" sz="1400" b="0" dirty="0">
                <a:solidFill>
                  <a:schemeClr val="tx1"/>
                </a:solidFill>
                <a:effectLst/>
                <a:latin typeface="Times New Roman" panose="02020603050405020304" pitchFamily="18" charset="0"/>
                <a:cs typeface="Times New Roman" panose="02020603050405020304" pitchFamily="18" charset="0"/>
              </a:rPr>
              <a:t>:</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a:t>
            </a:r>
            <a:r>
              <a:rPr lang="en-IN" sz="1400" b="0" dirty="0" err="1">
                <a:solidFill>
                  <a:schemeClr val="tx1"/>
                </a:solidFill>
                <a:effectLst/>
                <a:latin typeface="Times New Roman" panose="02020603050405020304" pitchFamily="18" charset="0"/>
                <a:cs typeface="Times New Roman" panose="02020603050405020304" pitchFamily="18" charset="0"/>
              </a:rPr>
              <a:t>pilImage</a:t>
            </a:r>
            <a:r>
              <a:rPr lang="en-IN" sz="1400" b="0" dirty="0">
                <a:solidFill>
                  <a:schemeClr val="tx1"/>
                </a:solidFill>
                <a:effectLst/>
                <a:latin typeface="Times New Roman" panose="02020603050405020304" pitchFamily="18" charset="0"/>
                <a:cs typeface="Times New Roman" panose="02020603050405020304" pitchFamily="18" charset="0"/>
              </a:rPr>
              <a:t> = </a:t>
            </a:r>
            <a:r>
              <a:rPr lang="en-IN" sz="1400" b="0" dirty="0" err="1">
                <a:solidFill>
                  <a:schemeClr val="tx1"/>
                </a:solidFill>
                <a:effectLst/>
                <a:latin typeface="Times New Roman" panose="02020603050405020304" pitchFamily="18" charset="0"/>
                <a:cs typeface="Times New Roman" panose="02020603050405020304" pitchFamily="18" charset="0"/>
              </a:rPr>
              <a:t>Image.open</a:t>
            </a:r>
            <a:r>
              <a:rPr lang="en-IN" sz="1400" b="0" dirty="0">
                <a:solidFill>
                  <a:schemeClr val="tx1"/>
                </a:solidFill>
                <a:effectLst/>
                <a:latin typeface="Times New Roman" panose="02020603050405020304" pitchFamily="18" charset="0"/>
                <a:cs typeface="Times New Roman" panose="02020603050405020304" pitchFamily="18" charset="0"/>
              </a:rPr>
              <a:t>(</a:t>
            </a:r>
            <a:r>
              <a:rPr lang="en-IN" sz="1400" b="0" dirty="0" err="1">
                <a:solidFill>
                  <a:schemeClr val="tx1"/>
                </a:solidFill>
                <a:effectLst/>
                <a:latin typeface="Times New Roman" panose="02020603050405020304" pitchFamily="18" charset="0"/>
                <a:cs typeface="Times New Roman" panose="02020603050405020304" pitchFamily="18" charset="0"/>
              </a:rPr>
              <a:t>imagePath</a:t>
            </a:r>
            <a:r>
              <a:rPr lang="en-IN" sz="1400" b="0" dirty="0">
                <a:solidFill>
                  <a:schemeClr val="tx1"/>
                </a:solidFill>
                <a:effectLst/>
                <a:latin typeface="Times New Roman" panose="02020603050405020304" pitchFamily="18" charset="0"/>
                <a:cs typeface="Times New Roman" panose="02020603050405020304" pitchFamily="18" charset="0"/>
              </a:rPr>
              <a:t>).convert('L')  # Convert to grayscale</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a:t>
            </a:r>
            <a:r>
              <a:rPr lang="en-IN" sz="1400" b="0" dirty="0" err="1">
                <a:solidFill>
                  <a:schemeClr val="tx1"/>
                </a:solidFill>
                <a:effectLst/>
                <a:latin typeface="Times New Roman" panose="02020603050405020304" pitchFamily="18" charset="0"/>
                <a:cs typeface="Times New Roman" panose="02020603050405020304" pitchFamily="18" charset="0"/>
              </a:rPr>
              <a:t>imageNp</a:t>
            </a:r>
            <a:r>
              <a:rPr lang="en-IN" sz="1400" b="0" dirty="0">
                <a:solidFill>
                  <a:schemeClr val="tx1"/>
                </a:solidFill>
                <a:effectLst/>
                <a:latin typeface="Times New Roman" panose="02020603050405020304" pitchFamily="18" charset="0"/>
                <a:cs typeface="Times New Roman" panose="02020603050405020304" pitchFamily="18" charset="0"/>
              </a:rPr>
              <a:t> = </a:t>
            </a:r>
            <a:r>
              <a:rPr lang="en-IN" sz="1400" b="0" dirty="0" err="1">
                <a:solidFill>
                  <a:schemeClr val="tx1"/>
                </a:solidFill>
                <a:effectLst/>
                <a:latin typeface="Times New Roman" panose="02020603050405020304" pitchFamily="18" charset="0"/>
                <a:cs typeface="Times New Roman" panose="02020603050405020304" pitchFamily="18" charset="0"/>
              </a:rPr>
              <a:t>np.array</a:t>
            </a:r>
            <a:r>
              <a:rPr lang="en-IN" sz="1400" b="0" dirty="0">
                <a:solidFill>
                  <a:schemeClr val="tx1"/>
                </a:solidFill>
                <a:effectLst/>
                <a:latin typeface="Times New Roman" panose="02020603050405020304" pitchFamily="18" charset="0"/>
                <a:cs typeface="Times New Roman" panose="02020603050405020304" pitchFamily="18" charset="0"/>
              </a:rPr>
              <a:t>(</a:t>
            </a:r>
            <a:r>
              <a:rPr lang="en-IN" sz="1400" b="0" dirty="0" err="1">
                <a:solidFill>
                  <a:schemeClr val="tx1"/>
                </a:solidFill>
                <a:effectLst/>
                <a:latin typeface="Times New Roman" panose="02020603050405020304" pitchFamily="18" charset="0"/>
                <a:cs typeface="Times New Roman" panose="02020603050405020304" pitchFamily="18" charset="0"/>
              </a:rPr>
              <a:t>pilImage</a:t>
            </a:r>
            <a:r>
              <a:rPr lang="en-IN" sz="1400" b="0" dirty="0">
                <a:solidFill>
                  <a:schemeClr val="tx1"/>
                </a:solidFill>
                <a:effectLst/>
                <a:latin typeface="Times New Roman" panose="02020603050405020304" pitchFamily="18" charset="0"/>
                <a:cs typeface="Times New Roman" panose="02020603050405020304" pitchFamily="18" charset="0"/>
              </a:rPr>
              <a:t>, 'uint8')</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 Extract the ID from the filename assuming the filename format is "User.&lt;id&gt;.jpg"</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try:</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Id = int(</a:t>
            </a:r>
            <a:r>
              <a:rPr lang="en-IN" sz="1400" b="0" dirty="0" err="1">
                <a:solidFill>
                  <a:schemeClr val="tx1"/>
                </a:solidFill>
                <a:effectLst/>
                <a:latin typeface="Times New Roman" panose="02020603050405020304" pitchFamily="18" charset="0"/>
                <a:cs typeface="Times New Roman" panose="02020603050405020304" pitchFamily="18" charset="0"/>
              </a:rPr>
              <a:t>os.path.split</a:t>
            </a:r>
            <a:r>
              <a:rPr lang="en-IN" sz="1400" b="0" dirty="0">
                <a:solidFill>
                  <a:schemeClr val="tx1"/>
                </a:solidFill>
                <a:effectLst/>
                <a:latin typeface="Times New Roman" panose="02020603050405020304" pitchFamily="18" charset="0"/>
                <a:cs typeface="Times New Roman" panose="02020603050405020304" pitchFamily="18" charset="0"/>
              </a:rPr>
              <a:t>(</a:t>
            </a:r>
            <a:r>
              <a:rPr lang="en-IN" sz="1400" b="0" dirty="0" err="1">
                <a:solidFill>
                  <a:schemeClr val="tx1"/>
                </a:solidFill>
                <a:effectLst/>
                <a:latin typeface="Times New Roman" panose="02020603050405020304" pitchFamily="18" charset="0"/>
                <a:cs typeface="Times New Roman" panose="02020603050405020304" pitchFamily="18" charset="0"/>
              </a:rPr>
              <a:t>imagePath</a:t>
            </a:r>
            <a:r>
              <a:rPr lang="en-IN" sz="1400" b="0" dirty="0">
                <a:solidFill>
                  <a:schemeClr val="tx1"/>
                </a:solidFill>
                <a:effectLst/>
                <a:latin typeface="Times New Roman" panose="02020603050405020304" pitchFamily="18" charset="0"/>
                <a:cs typeface="Times New Roman" panose="02020603050405020304" pitchFamily="18" charset="0"/>
              </a:rPr>
              <a:t>)[-1].split(".")[1])</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except (</a:t>
            </a:r>
            <a:r>
              <a:rPr lang="en-IN" sz="1400" b="0" dirty="0" err="1">
                <a:solidFill>
                  <a:schemeClr val="tx1"/>
                </a:solidFill>
                <a:effectLst/>
                <a:latin typeface="Times New Roman" panose="02020603050405020304" pitchFamily="18" charset="0"/>
                <a:cs typeface="Times New Roman" panose="02020603050405020304" pitchFamily="18" charset="0"/>
              </a:rPr>
              <a:t>IndexError</a:t>
            </a:r>
            <a:r>
              <a:rPr lang="en-IN" sz="1400" b="0" dirty="0">
                <a:solidFill>
                  <a:schemeClr val="tx1"/>
                </a:solidFill>
                <a:effectLst/>
                <a:latin typeface="Times New Roman" panose="02020603050405020304" pitchFamily="18" charset="0"/>
                <a:cs typeface="Times New Roman" panose="02020603050405020304" pitchFamily="18" charset="0"/>
              </a:rPr>
              <a:t>, </a:t>
            </a:r>
            <a:r>
              <a:rPr lang="en-IN" sz="1400" b="0" dirty="0" err="1">
                <a:solidFill>
                  <a:schemeClr val="tx1"/>
                </a:solidFill>
                <a:effectLst/>
                <a:latin typeface="Times New Roman" panose="02020603050405020304" pitchFamily="18" charset="0"/>
                <a:cs typeface="Times New Roman" panose="02020603050405020304" pitchFamily="18" charset="0"/>
              </a:rPr>
              <a:t>ValueError</a:t>
            </a:r>
            <a:r>
              <a:rPr lang="en-IN" sz="1400" b="0" dirty="0">
                <a:solidFill>
                  <a:schemeClr val="tx1"/>
                </a:solidFill>
                <a:effectLst/>
                <a:latin typeface="Times New Roman" panose="02020603050405020304" pitchFamily="18" charset="0"/>
                <a:cs typeface="Times New Roman" panose="02020603050405020304" pitchFamily="18" charset="0"/>
              </a:rPr>
              <a:t>):</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print(</a:t>
            </a:r>
            <a:r>
              <a:rPr lang="en-IN" sz="1400" b="0" dirty="0" err="1">
                <a:solidFill>
                  <a:schemeClr val="tx1"/>
                </a:solidFill>
                <a:effectLst/>
                <a:latin typeface="Times New Roman" panose="02020603050405020304" pitchFamily="18" charset="0"/>
                <a:cs typeface="Times New Roman" panose="02020603050405020304" pitchFamily="18" charset="0"/>
              </a:rPr>
              <a:t>f"Error</a:t>
            </a:r>
            <a:r>
              <a:rPr lang="en-IN" sz="1400" b="0" dirty="0">
                <a:solidFill>
                  <a:schemeClr val="tx1"/>
                </a:solidFill>
                <a:effectLst/>
                <a:latin typeface="Times New Roman" panose="02020603050405020304" pitchFamily="18" charset="0"/>
                <a:cs typeface="Times New Roman" panose="02020603050405020304" pitchFamily="18" charset="0"/>
              </a:rPr>
              <a:t> processing file {</a:t>
            </a:r>
            <a:r>
              <a:rPr lang="en-IN" sz="1400" b="0" dirty="0" err="1">
                <a:solidFill>
                  <a:schemeClr val="tx1"/>
                </a:solidFill>
                <a:effectLst/>
                <a:latin typeface="Times New Roman" panose="02020603050405020304" pitchFamily="18" charset="0"/>
                <a:cs typeface="Times New Roman" panose="02020603050405020304" pitchFamily="18" charset="0"/>
              </a:rPr>
              <a:t>imagePath</a:t>
            </a:r>
            <a:r>
              <a:rPr lang="en-IN" sz="1400" b="0" dirty="0">
                <a:solidFill>
                  <a:schemeClr val="tx1"/>
                </a:solidFill>
                <a:effectLst/>
                <a:latin typeface="Times New Roman" panose="02020603050405020304" pitchFamily="18" charset="0"/>
                <a:cs typeface="Times New Roman" panose="02020603050405020304" pitchFamily="18" charset="0"/>
              </a:rPr>
              <a:t>}. Skipping.")</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continue</a:t>
            </a:r>
          </a:p>
          <a:p>
            <a:pPr>
              <a:lnSpc>
                <a:spcPts val="1425"/>
              </a:lnSpc>
            </a:pPr>
            <a:endParaRPr lang="en-IN" sz="1400" b="0" dirty="0">
              <a:solidFill>
                <a:schemeClr val="tx1"/>
              </a:solidFill>
              <a:effectLst/>
              <a:latin typeface="Times New Roman" panose="02020603050405020304" pitchFamily="18" charset="0"/>
              <a:cs typeface="Times New Roman" panose="02020603050405020304" pitchFamily="18" charset="0"/>
            </a:endParaRPr>
          </a:p>
          <a:p>
            <a:pPr>
              <a:lnSpc>
                <a:spcPts val="1425"/>
              </a:lnSpc>
            </a:pPr>
            <a:endParaRPr lang="en-IN" sz="1400" b="0" dirty="0">
              <a:solidFill>
                <a:schemeClr val="tx1"/>
              </a:solidFill>
              <a:effectLst/>
              <a:latin typeface="Times New Roman" panose="02020603050405020304" pitchFamily="18" charset="0"/>
              <a:cs typeface="Times New Roman" panose="02020603050405020304" pitchFamily="18" charset="0"/>
            </a:endParaRPr>
          </a:p>
          <a:p>
            <a:pPr>
              <a:lnSpc>
                <a:spcPts val="1425"/>
              </a:lnSpc>
            </a:pPr>
            <a:endParaRPr lang="en-IN" sz="1400" b="1" dirty="0">
              <a:solidFill>
                <a:schemeClr val="tx1"/>
              </a:solidFill>
              <a:effectLst/>
              <a:latin typeface="Times New Roman" panose="02020603050405020304" pitchFamily="18" charset="0"/>
              <a:cs typeface="Times New Roman" panose="02020603050405020304" pitchFamily="18" charset="0"/>
            </a:endParaRPr>
          </a:p>
          <a:p>
            <a:pPr>
              <a:lnSpc>
                <a:spcPts val="1425"/>
              </a:lnSpc>
            </a:pPr>
            <a:endParaRPr lang="en-IN" sz="1400" b="1" dirty="0">
              <a:solidFill>
                <a:schemeClr val="tx1"/>
              </a:solidFill>
              <a:latin typeface="Times New Roman" panose="02020603050405020304" pitchFamily="18" charset="0"/>
              <a:cs typeface="Times New Roman" panose="02020603050405020304" pitchFamily="18" charset="0"/>
            </a:endParaRPr>
          </a:p>
          <a:p>
            <a:pPr>
              <a:lnSpc>
                <a:spcPts val="1425"/>
              </a:lnSpc>
            </a:pPr>
            <a:endParaRPr lang="en-IN" sz="1400" b="1" dirty="0">
              <a:solidFill>
                <a:schemeClr val="tx1"/>
              </a:solidFill>
              <a:effectLst/>
              <a:latin typeface="Times New Roman" panose="02020603050405020304" pitchFamily="18" charset="0"/>
              <a:cs typeface="Times New Roman" panose="02020603050405020304" pitchFamily="18" charset="0"/>
            </a:endParaRPr>
          </a:p>
          <a:p>
            <a:pPr>
              <a:lnSpc>
                <a:spcPts val="1425"/>
              </a:lnSpc>
            </a:pPr>
            <a:endParaRPr lang="en-IN" sz="1400" b="1" dirty="0">
              <a:solidFill>
                <a:schemeClr val="tx1"/>
              </a:solidFill>
              <a:effectLst/>
              <a:latin typeface="Times New Roman" panose="02020603050405020304" pitchFamily="18" charset="0"/>
              <a:cs typeface="Times New Roman" panose="02020603050405020304" pitchFamily="18" charset="0"/>
            </a:endParaRPr>
          </a:p>
          <a:p>
            <a:pPr>
              <a:lnSpc>
                <a:spcPts val="1425"/>
              </a:lnSpc>
            </a:pPr>
            <a:br>
              <a:rPr lang="en-IN" sz="1400" b="0" dirty="0">
                <a:solidFill>
                  <a:srgbClr val="CCCCCC"/>
                </a:solidFill>
                <a:effectLst/>
                <a:latin typeface="Consolas" panose="020B0609020204030204" pitchFamily="49" charset="0"/>
              </a:rPr>
            </a:br>
            <a:endParaRPr lang="en-IN" sz="1400" b="0" dirty="0">
              <a:solidFill>
                <a:srgbClr val="CCCCCC"/>
              </a:solidFill>
              <a:effectLst/>
              <a:latin typeface="Consolas" panose="020B0609020204030204" pitchFamily="49" charset="0"/>
            </a:endParaRPr>
          </a:p>
        </p:txBody>
      </p:sp>
      <p:sp>
        <p:nvSpPr>
          <p:cNvPr id="3" name="object 3"/>
          <p:cNvSpPr txBox="1">
            <a:spLocks noGrp="1"/>
          </p:cNvSpPr>
          <p:nvPr>
            <p:ph type="sldNum" sz="quarter" idx="7"/>
          </p:nvPr>
        </p:nvSpPr>
        <p:spPr>
          <a:xfrm>
            <a:off x="3743325" y="9272151"/>
            <a:ext cx="243204" cy="171201"/>
          </a:xfrm>
          <a:prstGeom prst="rect">
            <a:avLst/>
          </a:prstGeom>
        </p:spPr>
        <p:txBody>
          <a:bodyPr vert="horz" wrap="square" lIns="0" tIns="1905" rIns="0" bIns="0" rtlCol="0">
            <a:spAutoFit/>
          </a:bodyPr>
          <a:lstStyle/>
          <a:p>
            <a:pPr marL="38100">
              <a:lnSpc>
                <a:spcPct val="100000"/>
              </a:lnSpc>
              <a:spcBef>
                <a:spcPts val="15"/>
              </a:spcBef>
            </a:pPr>
            <a:r>
              <a:rPr spc="-25" dirty="0"/>
              <a:t>1</a:t>
            </a:r>
            <a:r>
              <a:rPr lang="en-IN" spc="-25" dirty="0"/>
              <a:t>4</a:t>
            </a:r>
            <a:endParaRPr spc="-25"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250720-16BF-62D8-E061-3A198BB690D8}"/>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B596C2A9-7F49-65F0-9F07-C6E57D257C33}"/>
              </a:ext>
            </a:extLst>
          </p:cNvPr>
          <p:cNvSpPr txBox="1">
            <a:spLocks noGrp="1"/>
          </p:cNvSpPr>
          <p:nvPr>
            <p:ph type="sldNum" sz="quarter" idx="7"/>
          </p:nvPr>
        </p:nvSpPr>
        <p:spPr>
          <a:xfrm>
            <a:off x="3743325" y="9272151"/>
            <a:ext cx="243204" cy="171201"/>
          </a:xfrm>
          <a:prstGeom prst="rect">
            <a:avLst/>
          </a:prstGeom>
        </p:spPr>
        <p:txBody>
          <a:bodyPr vert="horz" wrap="square" lIns="0" tIns="1905" rIns="0" bIns="0" rtlCol="0">
            <a:spAutoFit/>
          </a:bodyPr>
          <a:lstStyle/>
          <a:p>
            <a:pPr marL="38100">
              <a:lnSpc>
                <a:spcPct val="100000"/>
              </a:lnSpc>
              <a:spcBef>
                <a:spcPts val="15"/>
              </a:spcBef>
            </a:pPr>
            <a:r>
              <a:rPr spc="-25" dirty="0"/>
              <a:t>1</a:t>
            </a:r>
            <a:r>
              <a:rPr lang="en-IN" spc="-25" dirty="0"/>
              <a:t>5</a:t>
            </a:r>
            <a:endParaRPr spc="-25" dirty="0"/>
          </a:p>
        </p:txBody>
      </p:sp>
      <p:sp>
        <p:nvSpPr>
          <p:cNvPr id="2" name="object 2">
            <a:extLst>
              <a:ext uri="{FF2B5EF4-FFF2-40B4-BE49-F238E27FC236}">
                <a16:creationId xmlns:a16="http://schemas.microsoft.com/office/drawing/2014/main" id="{F2739AD6-75EA-89F1-BA57-CD1E3635E3D3}"/>
              </a:ext>
            </a:extLst>
          </p:cNvPr>
          <p:cNvSpPr txBox="1"/>
          <p:nvPr/>
        </p:nvSpPr>
        <p:spPr>
          <a:xfrm>
            <a:off x="487362" y="510921"/>
            <a:ext cx="5986145" cy="5938164"/>
          </a:xfrm>
          <a:prstGeom prst="rect">
            <a:avLst/>
          </a:prstGeom>
        </p:spPr>
        <p:txBody>
          <a:bodyPr vert="horz" wrap="square" lIns="0" tIns="12065" rIns="0" bIns="0" rtlCol="0">
            <a:spAutoFit/>
          </a:bodyPr>
          <a:lstStyle/>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Detect faces in the image</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faces = </a:t>
            </a:r>
            <a:r>
              <a:rPr lang="en-IN" sz="1400" b="0" dirty="0" err="1">
                <a:solidFill>
                  <a:schemeClr val="tx1"/>
                </a:solidFill>
                <a:effectLst/>
                <a:latin typeface="Times New Roman" panose="02020603050405020304" pitchFamily="18" charset="0"/>
                <a:cs typeface="Times New Roman" panose="02020603050405020304" pitchFamily="18" charset="0"/>
              </a:rPr>
              <a:t>detector.detectMultiScale</a:t>
            </a:r>
            <a:r>
              <a:rPr lang="en-IN" sz="1400" b="0" dirty="0">
                <a:solidFill>
                  <a:schemeClr val="tx1"/>
                </a:solidFill>
                <a:effectLst/>
                <a:latin typeface="Times New Roman" panose="02020603050405020304" pitchFamily="18" charset="0"/>
                <a:cs typeface="Times New Roman" panose="02020603050405020304" pitchFamily="18" charset="0"/>
              </a:rPr>
              <a:t>(</a:t>
            </a:r>
            <a:r>
              <a:rPr lang="en-IN" sz="1400" b="0" dirty="0" err="1">
                <a:solidFill>
                  <a:schemeClr val="tx1"/>
                </a:solidFill>
                <a:effectLst/>
                <a:latin typeface="Times New Roman" panose="02020603050405020304" pitchFamily="18" charset="0"/>
                <a:cs typeface="Times New Roman" panose="02020603050405020304" pitchFamily="18" charset="0"/>
              </a:rPr>
              <a:t>imageNp</a:t>
            </a:r>
            <a:r>
              <a:rPr lang="en-IN" sz="1400" b="0" dirty="0">
                <a:solidFill>
                  <a:schemeClr val="tx1"/>
                </a:solidFill>
                <a:effectLst/>
                <a:latin typeface="Times New Roman" panose="02020603050405020304" pitchFamily="18" charset="0"/>
                <a:cs typeface="Times New Roman" panose="02020603050405020304" pitchFamily="18" charset="0"/>
              </a:rPr>
              <a:t>)</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if </a:t>
            </a:r>
            <a:r>
              <a:rPr lang="en-IN" sz="1400" b="0" dirty="0" err="1">
                <a:solidFill>
                  <a:schemeClr val="tx1"/>
                </a:solidFill>
                <a:effectLst/>
                <a:latin typeface="Times New Roman" panose="02020603050405020304" pitchFamily="18" charset="0"/>
                <a:cs typeface="Times New Roman" panose="02020603050405020304" pitchFamily="18" charset="0"/>
              </a:rPr>
              <a:t>len</a:t>
            </a:r>
            <a:r>
              <a:rPr lang="en-IN" sz="1400" b="0" dirty="0">
                <a:solidFill>
                  <a:schemeClr val="tx1"/>
                </a:solidFill>
                <a:effectLst/>
                <a:latin typeface="Times New Roman" panose="02020603050405020304" pitchFamily="18" charset="0"/>
                <a:cs typeface="Times New Roman" panose="02020603050405020304" pitchFamily="18" charset="0"/>
              </a:rPr>
              <a:t>(faces) == 0:</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print(</a:t>
            </a:r>
            <a:r>
              <a:rPr lang="en-IN" sz="1400" b="0" dirty="0" err="1">
                <a:solidFill>
                  <a:schemeClr val="tx1"/>
                </a:solidFill>
                <a:effectLst/>
                <a:latin typeface="Times New Roman" panose="02020603050405020304" pitchFamily="18" charset="0"/>
                <a:cs typeface="Times New Roman" panose="02020603050405020304" pitchFamily="18" charset="0"/>
              </a:rPr>
              <a:t>f"No</a:t>
            </a:r>
            <a:r>
              <a:rPr lang="en-IN" sz="1400" b="0" dirty="0">
                <a:solidFill>
                  <a:schemeClr val="tx1"/>
                </a:solidFill>
                <a:effectLst/>
                <a:latin typeface="Times New Roman" panose="02020603050405020304" pitchFamily="18" charset="0"/>
                <a:cs typeface="Times New Roman" panose="02020603050405020304" pitchFamily="18" charset="0"/>
              </a:rPr>
              <a:t> face found in {</a:t>
            </a:r>
            <a:r>
              <a:rPr lang="en-IN" sz="1400" b="0" dirty="0" err="1">
                <a:solidFill>
                  <a:schemeClr val="tx1"/>
                </a:solidFill>
                <a:effectLst/>
                <a:latin typeface="Times New Roman" panose="02020603050405020304" pitchFamily="18" charset="0"/>
                <a:cs typeface="Times New Roman" panose="02020603050405020304" pitchFamily="18" charset="0"/>
              </a:rPr>
              <a:t>imagePath</a:t>
            </a:r>
            <a:r>
              <a:rPr lang="en-IN" sz="1400" b="0" dirty="0">
                <a:solidFill>
                  <a:schemeClr val="tx1"/>
                </a:solidFill>
                <a:effectLst/>
                <a:latin typeface="Times New Roman" panose="02020603050405020304" pitchFamily="18" charset="0"/>
                <a:cs typeface="Times New Roman" panose="02020603050405020304" pitchFamily="18" charset="0"/>
              </a:rPr>
              <a:t>}. Skipping.")</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for (x, y, w, h) in faces:</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a:t>
            </a:r>
            <a:r>
              <a:rPr lang="en-IN" sz="1400" b="0" dirty="0" err="1">
                <a:solidFill>
                  <a:schemeClr val="tx1"/>
                </a:solidFill>
                <a:effectLst/>
                <a:latin typeface="Times New Roman" panose="02020603050405020304" pitchFamily="18" charset="0"/>
                <a:cs typeface="Times New Roman" panose="02020603050405020304" pitchFamily="18" charset="0"/>
              </a:rPr>
              <a:t>faceSamples.append</a:t>
            </a:r>
            <a:r>
              <a:rPr lang="en-IN" sz="1400" b="0" dirty="0">
                <a:solidFill>
                  <a:schemeClr val="tx1"/>
                </a:solidFill>
                <a:effectLst/>
                <a:latin typeface="Times New Roman" panose="02020603050405020304" pitchFamily="18" charset="0"/>
                <a:cs typeface="Times New Roman" panose="02020603050405020304" pitchFamily="18" charset="0"/>
              </a:rPr>
              <a:t>(</a:t>
            </a:r>
            <a:r>
              <a:rPr lang="en-IN" sz="1400" b="0" dirty="0" err="1">
                <a:solidFill>
                  <a:schemeClr val="tx1"/>
                </a:solidFill>
                <a:effectLst/>
                <a:latin typeface="Times New Roman" panose="02020603050405020304" pitchFamily="18" charset="0"/>
                <a:cs typeface="Times New Roman" panose="02020603050405020304" pitchFamily="18" charset="0"/>
              </a:rPr>
              <a:t>imageNp</a:t>
            </a:r>
            <a:r>
              <a:rPr lang="en-IN" sz="1400" b="0" dirty="0">
                <a:solidFill>
                  <a:schemeClr val="tx1"/>
                </a:solidFill>
                <a:effectLst/>
                <a:latin typeface="Times New Roman" panose="02020603050405020304" pitchFamily="18" charset="0"/>
                <a:cs typeface="Times New Roman" panose="02020603050405020304" pitchFamily="18" charset="0"/>
              </a:rPr>
              <a:t>[</a:t>
            </a:r>
            <a:r>
              <a:rPr lang="en-IN" sz="1400" b="0" dirty="0" err="1">
                <a:solidFill>
                  <a:schemeClr val="tx1"/>
                </a:solidFill>
                <a:effectLst/>
                <a:latin typeface="Times New Roman" panose="02020603050405020304" pitchFamily="18" charset="0"/>
                <a:cs typeface="Times New Roman" panose="02020603050405020304" pitchFamily="18" charset="0"/>
              </a:rPr>
              <a:t>y:y+h</a:t>
            </a:r>
            <a:r>
              <a:rPr lang="en-IN" sz="1400" b="0" dirty="0">
                <a:solidFill>
                  <a:schemeClr val="tx1"/>
                </a:solidFill>
                <a:effectLst/>
                <a:latin typeface="Times New Roman" panose="02020603050405020304" pitchFamily="18" charset="0"/>
                <a:cs typeface="Times New Roman" panose="02020603050405020304" pitchFamily="18" charset="0"/>
              </a:rPr>
              <a:t>, x:x+w])</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a:t>
            </a:r>
            <a:r>
              <a:rPr lang="en-IN" sz="1400" b="0" dirty="0" err="1">
                <a:solidFill>
                  <a:schemeClr val="tx1"/>
                </a:solidFill>
                <a:effectLst/>
                <a:latin typeface="Times New Roman" panose="02020603050405020304" pitchFamily="18" charset="0"/>
                <a:cs typeface="Times New Roman" panose="02020603050405020304" pitchFamily="18" charset="0"/>
              </a:rPr>
              <a:t>Ids.append</a:t>
            </a:r>
            <a:r>
              <a:rPr lang="en-IN" sz="1400" b="0" dirty="0">
                <a:solidFill>
                  <a:schemeClr val="tx1"/>
                </a:solidFill>
                <a:effectLst/>
                <a:latin typeface="Times New Roman" panose="02020603050405020304" pitchFamily="18" charset="0"/>
                <a:cs typeface="Times New Roman" panose="02020603050405020304" pitchFamily="18" charset="0"/>
              </a:rPr>
              <a:t>(Id)</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return </a:t>
            </a:r>
            <a:r>
              <a:rPr lang="en-IN" sz="1400" b="0" dirty="0" err="1">
                <a:solidFill>
                  <a:schemeClr val="tx1"/>
                </a:solidFill>
                <a:effectLst/>
                <a:latin typeface="Times New Roman" panose="02020603050405020304" pitchFamily="18" charset="0"/>
                <a:cs typeface="Times New Roman" panose="02020603050405020304" pitchFamily="18" charset="0"/>
              </a:rPr>
              <a:t>faceSamples</a:t>
            </a:r>
            <a:r>
              <a:rPr lang="en-IN" sz="1400" b="0" dirty="0">
                <a:solidFill>
                  <a:schemeClr val="tx1"/>
                </a:solidFill>
                <a:effectLst/>
                <a:latin typeface="Times New Roman" panose="02020603050405020304" pitchFamily="18" charset="0"/>
                <a:cs typeface="Times New Roman" panose="02020603050405020304" pitchFamily="18" charset="0"/>
              </a:rPr>
              <a:t>, Ids</a:t>
            </a:r>
          </a:p>
          <a:p>
            <a:pPr>
              <a:lnSpc>
                <a:spcPts val="1425"/>
              </a:lnSpc>
            </a:pPr>
            <a:br>
              <a:rPr lang="en-IN" sz="1400" b="0" dirty="0">
                <a:solidFill>
                  <a:schemeClr val="tx1"/>
                </a:solidFill>
                <a:effectLst/>
                <a:latin typeface="Times New Roman" panose="02020603050405020304" pitchFamily="18" charset="0"/>
                <a:cs typeface="Times New Roman" panose="02020603050405020304" pitchFamily="18" charset="0"/>
              </a:rPr>
            </a:br>
            <a:r>
              <a:rPr lang="en-IN" sz="1400" b="0" dirty="0">
                <a:solidFill>
                  <a:schemeClr val="tx1"/>
                </a:solidFill>
                <a:effectLst/>
                <a:latin typeface="Times New Roman" panose="02020603050405020304" pitchFamily="18" charset="0"/>
                <a:cs typeface="Times New Roman" panose="02020603050405020304" pitchFamily="18" charset="0"/>
              </a:rPr>
              <a:t># Path where the dataset is located</a:t>
            </a:r>
          </a:p>
          <a:p>
            <a:pPr>
              <a:lnSpc>
                <a:spcPts val="1425"/>
              </a:lnSpc>
            </a:pPr>
            <a:r>
              <a:rPr lang="en-IN" sz="1400" b="0" dirty="0" err="1">
                <a:solidFill>
                  <a:schemeClr val="tx1"/>
                </a:solidFill>
                <a:effectLst/>
                <a:latin typeface="Times New Roman" panose="02020603050405020304" pitchFamily="18" charset="0"/>
                <a:cs typeface="Times New Roman" panose="02020603050405020304" pitchFamily="18" charset="0"/>
              </a:rPr>
              <a:t>dataset_path</a:t>
            </a:r>
            <a:r>
              <a:rPr lang="en-IN" sz="1400" b="0" dirty="0">
                <a:solidFill>
                  <a:schemeClr val="tx1"/>
                </a:solidFill>
                <a:effectLst/>
                <a:latin typeface="Times New Roman" panose="02020603050405020304" pitchFamily="18" charset="0"/>
                <a:cs typeface="Times New Roman" panose="02020603050405020304" pitchFamily="18" charset="0"/>
              </a:rPr>
              <a:t> = '</a:t>
            </a:r>
            <a:r>
              <a:rPr lang="en-IN" sz="1400" b="0" dirty="0" err="1">
                <a:solidFill>
                  <a:schemeClr val="tx1"/>
                </a:solidFill>
                <a:effectLst/>
                <a:latin typeface="Times New Roman" panose="02020603050405020304" pitchFamily="18" charset="0"/>
                <a:cs typeface="Times New Roman" panose="02020603050405020304" pitchFamily="18" charset="0"/>
              </a:rPr>
              <a:t>dataSet</a:t>
            </a:r>
            <a:r>
              <a:rPr lang="en-IN" sz="1400" b="0" dirty="0">
                <a:solidFill>
                  <a:schemeClr val="tx1"/>
                </a:solidFill>
                <a:effectLst/>
                <a:latin typeface="Times New Roman" panose="02020603050405020304" pitchFamily="18" charset="0"/>
                <a:cs typeface="Times New Roman" panose="02020603050405020304" pitchFamily="18" charset="0"/>
              </a:rPr>
              <a:t>'</a:t>
            </a:r>
          </a:p>
          <a:p>
            <a:pPr>
              <a:lnSpc>
                <a:spcPts val="1425"/>
              </a:lnSpc>
            </a:pPr>
            <a:br>
              <a:rPr lang="en-IN" sz="1400" b="0" dirty="0">
                <a:solidFill>
                  <a:schemeClr val="tx1"/>
                </a:solidFill>
                <a:effectLst/>
                <a:latin typeface="Times New Roman" panose="02020603050405020304" pitchFamily="18" charset="0"/>
                <a:cs typeface="Times New Roman" panose="02020603050405020304" pitchFamily="18" charset="0"/>
              </a:rPr>
            </a:br>
            <a:r>
              <a:rPr lang="en-IN" sz="1400" b="0" dirty="0">
                <a:solidFill>
                  <a:schemeClr val="tx1"/>
                </a:solidFill>
                <a:effectLst/>
                <a:latin typeface="Times New Roman" panose="02020603050405020304" pitchFamily="18" charset="0"/>
                <a:cs typeface="Times New Roman" panose="02020603050405020304" pitchFamily="18" charset="0"/>
              </a:rPr>
              <a:t>faces, Ids = </a:t>
            </a:r>
            <a:r>
              <a:rPr lang="en-IN" sz="1400" b="0" dirty="0" err="1">
                <a:solidFill>
                  <a:schemeClr val="tx1"/>
                </a:solidFill>
                <a:effectLst/>
                <a:latin typeface="Times New Roman" panose="02020603050405020304" pitchFamily="18" charset="0"/>
                <a:cs typeface="Times New Roman" panose="02020603050405020304" pitchFamily="18" charset="0"/>
              </a:rPr>
              <a:t>getImagesAndLabels</a:t>
            </a:r>
            <a:r>
              <a:rPr lang="en-IN" sz="1400" b="0" dirty="0">
                <a:solidFill>
                  <a:schemeClr val="tx1"/>
                </a:solidFill>
                <a:effectLst/>
                <a:latin typeface="Times New Roman" panose="02020603050405020304" pitchFamily="18" charset="0"/>
                <a:cs typeface="Times New Roman" panose="02020603050405020304" pitchFamily="18" charset="0"/>
              </a:rPr>
              <a:t>(</a:t>
            </a:r>
            <a:r>
              <a:rPr lang="en-IN" sz="1400" b="0" dirty="0" err="1">
                <a:solidFill>
                  <a:schemeClr val="tx1"/>
                </a:solidFill>
                <a:effectLst/>
                <a:latin typeface="Times New Roman" panose="02020603050405020304" pitchFamily="18" charset="0"/>
                <a:cs typeface="Times New Roman" panose="02020603050405020304" pitchFamily="18" charset="0"/>
              </a:rPr>
              <a:t>dataset_path</a:t>
            </a:r>
            <a:r>
              <a:rPr lang="en-IN" sz="1400" b="0" dirty="0">
                <a:solidFill>
                  <a:schemeClr val="tx1"/>
                </a:solidFill>
                <a:effectLst/>
                <a:latin typeface="Times New Roman" panose="02020603050405020304" pitchFamily="18" charset="0"/>
                <a:cs typeface="Times New Roman" panose="02020603050405020304" pitchFamily="18" charset="0"/>
              </a:rPr>
              <a:t>)</a:t>
            </a:r>
          </a:p>
          <a:p>
            <a:pPr>
              <a:lnSpc>
                <a:spcPts val="1425"/>
              </a:lnSpc>
            </a:pPr>
            <a:br>
              <a:rPr lang="en-IN" sz="1400" b="0" dirty="0">
                <a:solidFill>
                  <a:schemeClr val="tx1"/>
                </a:solidFill>
                <a:effectLst/>
                <a:latin typeface="Times New Roman" panose="02020603050405020304" pitchFamily="18" charset="0"/>
                <a:cs typeface="Times New Roman" panose="02020603050405020304" pitchFamily="18" charset="0"/>
              </a:rPr>
            </a:br>
            <a:r>
              <a:rPr lang="en-IN" sz="1400" b="0" dirty="0">
                <a:solidFill>
                  <a:schemeClr val="tx1"/>
                </a:solidFill>
                <a:effectLst/>
                <a:latin typeface="Times New Roman" panose="02020603050405020304" pitchFamily="18" charset="0"/>
                <a:cs typeface="Times New Roman" panose="02020603050405020304" pitchFamily="18" charset="0"/>
              </a:rPr>
              <a:t># Check if we have sufficient data before training</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if </a:t>
            </a:r>
            <a:r>
              <a:rPr lang="en-IN" sz="1400" b="0" dirty="0" err="1">
                <a:solidFill>
                  <a:schemeClr val="tx1"/>
                </a:solidFill>
                <a:effectLst/>
                <a:latin typeface="Times New Roman" panose="02020603050405020304" pitchFamily="18" charset="0"/>
                <a:cs typeface="Times New Roman" panose="02020603050405020304" pitchFamily="18" charset="0"/>
              </a:rPr>
              <a:t>len</a:t>
            </a:r>
            <a:r>
              <a:rPr lang="en-IN" sz="1400" b="0" dirty="0">
                <a:solidFill>
                  <a:schemeClr val="tx1"/>
                </a:solidFill>
                <a:effectLst/>
                <a:latin typeface="Times New Roman" panose="02020603050405020304" pitchFamily="18" charset="0"/>
                <a:cs typeface="Times New Roman" panose="02020603050405020304" pitchFamily="18" charset="0"/>
              </a:rPr>
              <a:t>(faces) &gt; 0:</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a:t>
            </a:r>
            <a:r>
              <a:rPr lang="en-IN" sz="1400" b="0" dirty="0" err="1">
                <a:solidFill>
                  <a:schemeClr val="tx1"/>
                </a:solidFill>
                <a:effectLst/>
                <a:latin typeface="Times New Roman" panose="02020603050405020304" pitchFamily="18" charset="0"/>
                <a:cs typeface="Times New Roman" panose="02020603050405020304" pitchFamily="18" charset="0"/>
              </a:rPr>
              <a:t>recognizer.train</a:t>
            </a:r>
            <a:r>
              <a:rPr lang="en-IN" sz="1400" b="0" dirty="0">
                <a:solidFill>
                  <a:schemeClr val="tx1"/>
                </a:solidFill>
                <a:effectLst/>
                <a:latin typeface="Times New Roman" panose="02020603050405020304" pitchFamily="18" charset="0"/>
                <a:cs typeface="Times New Roman" panose="02020603050405020304" pitchFamily="18" charset="0"/>
              </a:rPr>
              <a:t>(faces, </a:t>
            </a:r>
            <a:r>
              <a:rPr lang="en-IN" sz="1400" b="0" dirty="0" err="1">
                <a:solidFill>
                  <a:schemeClr val="tx1"/>
                </a:solidFill>
                <a:effectLst/>
                <a:latin typeface="Times New Roman" panose="02020603050405020304" pitchFamily="18" charset="0"/>
                <a:cs typeface="Times New Roman" panose="02020603050405020304" pitchFamily="18" charset="0"/>
              </a:rPr>
              <a:t>np.array</a:t>
            </a:r>
            <a:r>
              <a:rPr lang="en-IN" sz="1400" b="0" dirty="0">
                <a:solidFill>
                  <a:schemeClr val="tx1"/>
                </a:solidFill>
                <a:effectLst/>
                <a:latin typeface="Times New Roman" panose="02020603050405020304" pitchFamily="18" charset="0"/>
                <a:cs typeface="Times New Roman" panose="02020603050405020304" pitchFamily="18" charset="0"/>
              </a:rPr>
              <a:t>(Ids))</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 Save the trained model to a file</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a:t>
            </a:r>
            <a:r>
              <a:rPr lang="en-IN" sz="1400" b="0" dirty="0" err="1">
                <a:solidFill>
                  <a:schemeClr val="tx1"/>
                </a:solidFill>
                <a:effectLst/>
                <a:latin typeface="Times New Roman" panose="02020603050405020304" pitchFamily="18" charset="0"/>
                <a:cs typeface="Times New Roman" panose="02020603050405020304" pitchFamily="18" charset="0"/>
              </a:rPr>
              <a:t>recognizer.write</a:t>
            </a:r>
            <a:r>
              <a:rPr lang="en-IN" sz="1400" b="0" dirty="0">
                <a:solidFill>
                  <a:schemeClr val="tx1"/>
                </a:solidFill>
                <a:effectLst/>
                <a:latin typeface="Times New Roman" panose="02020603050405020304" pitchFamily="18" charset="0"/>
                <a:cs typeface="Times New Roman" panose="02020603050405020304" pitchFamily="18" charset="0"/>
              </a:rPr>
              <a:t>('trainer/</a:t>
            </a:r>
            <a:r>
              <a:rPr lang="en-IN" sz="1400" b="0" dirty="0" err="1">
                <a:solidFill>
                  <a:schemeClr val="tx1"/>
                </a:solidFill>
                <a:effectLst/>
                <a:latin typeface="Times New Roman" panose="02020603050405020304" pitchFamily="18" charset="0"/>
                <a:cs typeface="Times New Roman" panose="02020603050405020304" pitchFamily="18" charset="0"/>
              </a:rPr>
              <a:t>trainer.yml</a:t>
            </a:r>
            <a:r>
              <a:rPr lang="en-IN" sz="1400" b="0" dirty="0">
                <a:solidFill>
                  <a:schemeClr val="tx1"/>
                </a:solidFill>
                <a:effectLst/>
                <a:latin typeface="Times New Roman" panose="02020603050405020304" pitchFamily="18" charset="0"/>
                <a:cs typeface="Times New Roman" panose="02020603050405020304" pitchFamily="18" charset="0"/>
              </a:rPr>
              <a:t>')</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print("Model trained and saved successfully.")</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else:</a:t>
            </a:r>
          </a:p>
          <a:p>
            <a:pPr>
              <a:lnSpc>
                <a:spcPts val="1425"/>
              </a:lnSpc>
            </a:pPr>
            <a:r>
              <a:rPr lang="en-IN" sz="1400" b="0" dirty="0">
                <a:solidFill>
                  <a:schemeClr val="tx1"/>
                </a:solidFill>
                <a:effectLst/>
                <a:latin typeface="Times New Roman" panose="02020603050405020304" pitchFamily="18" charset="0"/>
                <a:cs typeface="Times New Roman" panose="02020603050405020304" pitchFamily="18" charset="0"/>
              </a:rPr>
              <a:t>    print("No faces to train the model.")</a:t>
            </a:r>
          </a:p>
          <a:p>
            <a:pPr>
              <a:lnSpc>
                <a:spcPts val="1425"/>
              </a:lnSpc>
            </a:pPr>
            <a:endParaRPr lang="en-IN" sz="1400" b="0" dirty="0">
              <a:solidFill>
                <a:schemeClr val="tx1"/>
              </a:solidFill>
              <a:effectLst/>
              <a:latin typeface="Times New Roman" panose="02020603050405020304" pitchFamily="18" charset="0"/>
              <a:cs typeface="Times New Roman" panose="02020603050405020304" pitchFamily="18" charset="0"/>
            </a:endParaRPr>
          </a:p>
          <a:p>
            <a:pPr>
              <a:lnSpc>
                <a:spcPts val="1425"/>
              </a:lnSpc>
            </a:pPr>
            <a:endParaRPr lang="en-IN" sz="1400" b="0" dirty="0">
              <a:solidFill>
                <a:schemeClr val="tx1"/>
              </a:solidFill>
              <a:effectLst/>
              <a:latin typeface="Times New Roman" panose="02020603050405020304" pitchFamily="18" charset="0"/>
              <a:cs typeface="Times New Roman" panose="02020603050405020304" pitchFamily="18" charset="0"/>
            </a:endParaRPr>
          </a:p>
          <a:p>
            <a:pPr>
              <a:lnSpc>
                <a:spcPts val="1425"/>
              </a:lnSpc>
            </a:pPr>
            <a:endParaRPr lang="en-IN" sz="1400" b="1" dirty="0">
              <a:solidFill>
                <a:schemeClr val="tx1"/>
              </a:solidFill>
              <a:effectLst/>
              <a:latin typeface="Times New Roman" panose="02020603050405020304" pitchFamily="18" charset="0"/>
              <a:cs typeface="Times New Roman" panose="02020603050405020304" pitchFamily="18" charset="0"/>
            </a:endParaRPr>
          </a:p>
          <a:p>
            <a:pPr>
              <a:lnSpc>
                <a:spcPts val="1425"/>
              </a:lnSpc>
            </a:pPr>
            <a:endParaRPr lang="en-IN" sz="1400" b="1" dirty="0">
              <a:solidFill>
                <a:schemeClr val="tx1"/>
              </a:solidFill>
              <a:latin typeface="Times New Roman" panose="02020603050405020304" pitchFamily="18" charset="0"/>
              <a:cs typeface="Times New Roman" panose="02020603050405020304" pitchFamily="18" charset="0"/>
            </a:endParaRPr>
          </a:p>
          <a:p>
            <a:pPr>
              <a:lnSpc>
                <a:spcPts val="1425"/>
              </a:lnSpc>
            </a:pPr>
            <a:endParaRPr lang="en-IN" sz="1400" b="1" dirty="0">
              <a:solidFill>
                <a:schemeClr val="tx1"/>
              </a:solidFill>
              <a:effectLst/>
              <a:latin typeface="Times New Roman" panose="02020603050405020304" pitchFamily="18" charset="0"/>
              <a:cs typeface="Times New Roman" panose="02020603050405020304" pitchFamily="18" charset="0"/>
            </a:endParaRPr>
          </a:p>
          <a:p>
            <a:pPr>
              <a:lnSpc>
                <a:spcPts val="1425"/>
              </a:lnSpc>
            </a:pPr>
            <a:endParaRPr lang="en-IN" sz="1400" b="1" dirty="0">
              <a:solidFill>
                <a:schemeClr val="tx1"/>
              </a:solidFill>
              <a:effectLst/>
              <a:latin typeface="Times New Roman" panose="02020603050405020304" pitchFamily="18" charset="0"/>
              <a:cs typeface="Times New Roman" panose="02020603050405020304" pitchFamily="18" charset="0"/>
            </a:endParaRPr>
          </a:p>
          <a:p>
            <a:pPr>
              <a:lnSpc>
                <a:spcPts val="1425"/>
              </a:lnSpc>
            </a:pPr>
            <a:br>
              <a:rPr lang="en-IN" sz="1400" b="0" dirty="0">
                <a:solidFill>
                  <a:srgbClr val="CCCCCC"/>
                </a:solidFill>
                <a:effectLst/>
                <a:latin typeface="Consolas" panose="020B0609020204030204" pitchFamily="49" charset="0"/>
              </a:rPr>
            </a:br>
            <a:endParaRPr lang="en-IN" sz="14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354602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625089" y="2339975"/>
            <a:ext cx="2538095" cy="265430"/>
          </a:xfrm>
          <a:prstGeom prst="rect">
            <a:avLst/>
          </a:prstGeom>
        </p:spPr>
        <p:txBody>
          <a:bodyPr vert="horz" wrap="square" lIns="0" tIns="15875" rIns="0" bIns="0" rtlCol="0">
            <a:spAutoFit/>
          </a:bodyPr>
          <a:lstStyle/>
          <a:p>
            <a:pPr marL="12700">
              <a:lnSpc>
                <a:spcPct val="100000"/>
              </a:lnSpc>
              <a:spcBef>
                <a:spcPts val="125"/>
              </a:spcBef>
            </a:pPr>
            <a:r>
              <a:rPr sz="1550" b="1" dirty="0">
                <a:latin typeface="Times New Roman"/>
                <a:cs typeface="Times New Roman"/>
              </a:rPr>
              <a:t>BONAFIDE</a:t>
            </a:r>
            <a:r>
              <a:rPr sz="1550" b="1" spc="204" dirty="0">
                <a:latin typeface="Times New Roman"/>
                <a:cs typeface="Times New Roman"/>
              </a:rPr>
              <a:t> </a:t>
            </a:r>
            <a:r>
              <a:rPr sz="1550" b="1" spc="-10" dirty="0">
                <a:latin typeface="Times New Roman"/>
                <a:cs typeface="Times New Roman"/>
              </a:rPr>
              <a:t>CERTIFICATE</a:t>
            </a:r>
            <a:endParaRPr sz="1550">
              <a:latin typeface="Times New Roman"/>
              <a:cs typeface="Times New Roman"/>
            </a:endParaRPr>
          </a:p>
        </p:txBody>
      </p:sp>
      <p:sp>
        <p:nvSpPr>
          <p:cNvPr id="3" name="object 3"/>
          <p:cNvSpPr txBox="1"/>
          <p:nvPr/>
        </p:nvSpPr>
        <p:spPr>
          <a:xfrm>
            <a:off x="305117" y="3254692"/>
            <a:ext cx="6572250" cy="614680"/>
          </a:xfrm>
          <a:prstGeom prst="rect">
            <a:avLst/>
          </a:prstGeom>
        </p:spPr>
        <p:txBody>
          <a:bodyPr vert="horz" wrap="square" lIns="0" tIns="15875" rIns="0" bIns="0" rtlCol="0">
            <a:spAutoFit/>
          </a:bodyPr>
          <a:lstStyle/>
          <a:p>
            <a:pPr marL="12700">
              <a:lnSpc>
                <a:spcPct val="100000"/>
              </a:lnSpc>
              <a:spcBef>
                <a:spcPts val="125"/>
              </a:spcBef>
            </a:pPr>
            <a:r>
              <a:rPr sz="1400" b="1" dirty="0">
                <a:latin typeface="Times New Roman"/>
                <a:cs typeface="Times New Roman"/>
              </a:rPr>
              <a:t>NAME</a:t>
            </a:r>
            <a:r>
              <a:rPr sz="1400" b="1" spc="-55" dirty="0">
                <a:latin typeface="Times New Roman"/>
                <a:cs typeface="Times New Roman"/>
              </a:rPr>
              <a:t> </a:t>
            </a:r>
            <a:r>
              <a:rPr sz="1400" b="1" spc="-10" dirty="0">
                <a:latin typeface="Times New Roman"/>
                <a:cs typeface="Times New Roman"/>
              </a:rPr>
              <a:t>……………………………………………………………………………….…….…</a:t>
            </a:r>
            <a:endParaRPr sz="1400">
              <a:latin typeface="Times New Roman"/>
              <a:cs typeface="Times New Roman"/>
            </a:endParaRPr>
          </a:p>
          <a:p>
            <a:pPr marL="12700">
              <a:lnSpc>
                <a:spcPct val="100000"/>
              </a:lnSpc>
              <a:spcBef>
                <a:spcPts val="1250"/>
              </a:spcBef>
            </a:pPr>
            <a:r>
              <a:rPr sz="1400" b="1" dirty="0">
                <a:latin typeface="Times New Roman"/>
                <a:cs typeface="Times New Roman"/>
              </a:rPr>
              <a:t>ACADEMIC</a:t>
            </a:r>
            <a:r>
              <a:rPr sz="1400" b="1" spc="-95" dirty="0">
                <a:latin typeface="Times New Roman"/>
                <a:cs typeface="Times New Roman"/>
              </a:rPr>
              <a:t> </a:t>
            </a:r>
            <a:r>
              <a:rPr sz="1400" b="1" spc="-10" dirty="0">
                <a:latin typeface="Times New Roman"/>
                <a:cs typeface="Times New Roman"/>
              </a:rPr>
              <a:t>YEAR…………….………SEMESTER………….BRANCH………………</a:t>
            </a:r>
            <a:endParaRPr sz="1400">
              <a:latin typeface="Times New Roman"/>
              <a:cs typeface="Times New Roman"/>
            </a:endParaRPr>
          </a:p>
        </p:txBody>
      </p:sp>
      <p:sp>
        <p:nvSpPr>
          <p:cNvPr id="4" name="object 4"/>
          <p:cNvSpPr txBox="1"/>
          <p:nvPr/>
        </p:nvSpPr>
        <p:spPr>
          <a:xfrm>
            <a:off x="305117" y="4418329"/>
            <a:ext cx="7183120" cy="2429510"/>
          </a:xfrm>
          <a:prstGeom prst="rect">
            <a:avLst/>
          </a:prstGeom>
        </p:spPr>
        <p:txBody>
          <a:bodyPr vert="horz" wrap="square" lIns="0" tIns="15875" rIns="0" bIns="0" rtlCol="0">
            <a:spAutoFit/>
          </a:bodyPr>
          <a:lstStyle/>
          <a:p>
            <a:pPr marL="718185">
              <a:lnSpc>
                <a:spcPct val="100000"/>
              </a:lnSpc>
              <a:spcBef>
                <a:spcPts val="125"/>
              </a:spcBef>
            </a:pPr>
            <a:r>
              <a:rPr sz="1400" b="1" spc="-10" dirty="0">
                <a:latin typeface="Times New Roman"/>
                <a:cs typeface="Times New Roman"/>
              </a:rPr>
              <a:t>UNIVERSITY</a:t>
            </a:r>
            <a:r>
              <a:rPr sz="1400" b="1" spc="-5" dirty="0">
                <a:latin typeface="Times New Roman"/>
                <a:cs typeface="Times New Roman"/>
              </a:rPr>
              <a:t> </a:t>
            </a:r>
            <a:r>
              <a:rPr sz="1400" b="1" spc="-10" dirty="0">
                <a:latin typeface="Times New Roman"/>
                <a:cs typeface="Times New Roman"/>
              </a:rPr>
              <a:t>REGISTER</a:t>
            </a:r>
            <a:r>
              <a:rPr sz="1400" b="1" spc="-15" dirty="0">
                <a:latin typeface="Times New Roman"/>
                <a:cs typeface="Times New Roman"/>
              </a:rPr>
              <a:t> </a:t>
            </a:r>
            <a:r>
              <a:rPr sz="1400" b="1" spc="-25" dirty="0">
                <a:latin typeface="Times New Roman"/>
                <a:cs typeface="Times New Roman"/>
              </a:rPr>
              <a:t>No.</a:t>
            </a:r>
            <a:endParaRPr sz="1400">
              <a:latin typeface="Times New Roman"/>
              <a:cs typeface="Times New Roman"/>
            </a:endParaRPr>
          </a:p>
          <a:p>
            <a:pPr>
              <a:lnSpc>
                <a:spcPct val="100000"/>
              </a:lnSpc>
            </a:pPr>
            <a:endParaRPr sz="1400">
              <a:latin typeface="Times New Roman"/>
              <a:cs typeface="Times New Roman"/>
            </a:endParaRPr>
          </a:p>
          <a:p>
            <a:pPr>
              <a:lnSpc>
                <a:spcPct val="100000"/>
              </a:lnSpc>
              <a:spcBef>
                <a:spcPts val="655"/>
              </a:spcBef>
            </a:pPr>
            <a:endParaRPr sz="1400">
              <a:latin typeface="Times New Roman"/>
              <a:cs typeface="Times New Roman"/>
            </a:endParaRPr>
          </a:p>
          <a:p>
            <a:pPr marR="7620" algn="r">
              <a:lnSpc>
                <a:spcPct val="100000"/>
              </a:lnSpc>
            </a:pPr>
            <a:r>
              <a:rPr sz="1400" dirty="0">
                <a:latin typeface="Times New Roman"/>
                <a:cs typeface="Times New Roman"/>
              </a:rPr>
              <a:t>Certified</a:t>
            </a:r>
            <a:r>
              <a:rPr sz="1400" spc="-55" dirty="0">
                <a:latin typeface="Times New Roman"/>
                <a:cs typeface="Times New Roman"/>
              </a:rPr>
              <a:t> </a:t>
            </a:r>
            <a:r>
              <a:rPr sz="1400" dirty="0">
                <a:latin typeface="Times New Roman"/>
                <a:cs typeface="Times New Roman"/>
              </a:rPr>
              <a:t>that</a:t>
            </a:r>
            <a:r>
              <a:rPr sz="1400" spc="-55" dirty="0">
                <a:latin typeface="Times New Roman"/>
                <a:cs typeface="Times New Roman"/>
              </a:rPr>
              <a:t> </a:t>
            </a:r>
            <a:r>
              <a:rPr sz="1400" dirty="0">
                <a:latin typeface="Times New Roman"/>
                <a:cs typeface="Times New Roman"/>
              </a:rPr>
              <a:t>this</a:t>
            </a:r>
            <a:r>
              <a:rPr sz="1400" spc="-75" dirty="0">
                <a:latin typeface="Times New Roman"/>
                <a:cs typeface="Times New Roman"/>
              </a:rPr>
              <a:t> </a:t>
            </a:r>
            <a:r>
              <a:rPr sz="1400" dirty="0">
                <a:latin typeface="Times New Roman"/>
                <a:cs typeface="Times New Roman"/>
              </a:rPr>
              <a:t>is</a:t>
            </a:r>
            <a:r>
              <a:rPr sz="1400" spc="-30" dirty="0">
                <a:latin typeface="Times New Roman"/>
                <a:cs typeface="Times New Roman"/>
              </a:rPr>
              <a:t> </a:t>
            </a:r>
            <a:r>
              <a:rPr sz="1400" dirty="0">
                <a:latin typeface="Times New Roman"/>
                <a:cs typeface="Times New Roman"/>
              </a:rPr>
              <a:t>the</a:t>
            </a:r>
            <a:r>
              <a:rPr sz="1400" spc="-80" dirty="0">
                <a:latin typeface="Times New Roman"/>
                <a:cs typeface="Times New Roman"/>
              </a:rPr>
              <a:t> </a:t>
            </a:r>
            <a:r>
              <a:rPr sz="1400" dirty="0">
                <a:latin typeface="Times New Roman"/>
                <a:cs typeface="Times New Roman"/>
              </a:rPr>
              <a:t>bonafide</a:t>
            </a:r>
            <a:r>
              <a:rPr sz="1400" spc="-45" dirty="0">
                <a:latin typeface="Times New Roman"/>
                <a:cs typeface="Times New Roman"/>
              </a:rPr>
              <a:t> </a:t>
            </a:r>
            <a:r>
              <a:rPr sz="1400" dirty="0">
                <a:latin typeface="Times New Roman"/>
                <a:cs typeface="Times New Roman"/>
              </a:rPr>
              <a:t>record</a:t>
            </a:r>
            <a:r>
              <a:rPr sz="1400" spc="-25" dirty="0">
                <a:latin typeface="Times New Roman"/>
                <a:cs typeface="Times New Roman"/>
              </a:rPr>
              <a:t> </a:t>
            </a:r>
            <a:r>
              <a:rPr sz="1400" dirty="0">
                <a:latin typeface="Times New Roman"/>
                <a:cs typeface="Times New Roman"/>
              </a:rPr>
              <a:t>of</a:t>
            </a:r>
            <a:r>
              <a:rPr sz="1400" spc="-25" dirty="0">
                <a:latin typeface="Times New Roman"/>
                <a:cs typeface="Times New Roman"/>
              </a:rPr>
              <a:t> </a:t>
            </a:r>
            <a:r>
              <a:rPr sz="1400" dirty="0">
                <a:latin typeface="Times New Roman"/>
                <a:cs typeface="Times New Roman"/>
              </a:rPr>
              <a:t>work</a:t>
            </a:r>
            <a:r>
              <a:rPr sz="1400" spc="-55" dirty="0">
                <a:latin typeface="Times New Roman"/>
                <a:cs typeface="Times New Roman"/>
              </a:rPr>
              <a:t> </a:t>
            </a:r>
            <a:r>
              <a:rPr sz="1400" dirty="0">
                <a:latin typeface="Times New Roman"/>
                <a:cs typeface="Times New Roman"/>
              </a:rPr>
              <a:t>done</a:t>
            </a:r>
            <a:r>
              <a:rPr sz="1400" spc="-50" dirty="0">
                <a:latin typeface="Times New Roman"/>
                <a:cs typeface="Times New Roman"/>
              </a:rPr>
              <a:t> </a:t>
            </a:r>
            <a:r>
              <a:rPr sz="1400" dirty="0">
                <a:latin typeface="Times New Roman"/>
                <a:cs typeface="Times New Roman"/>
              </a:rPr>
              <a:t>by</a:t>
            </a:r>
            <a:r>
              <a:rPr sz="1400" spc="-30" dirty="0">
                <a:latin typeface="Times New Roman"/>
                <a:cs typeface="Times New Roman"/>
              </a:rPr>
              <a:t> </a:t>
            </a:r>
            <a:r>
              <a:rPr sz="1400" dirty="0">
                <a:latin typeface="Times New Roman"/>
                <a:cs typeface="Times New Roman"/>
              </a:rPr>
              <a:t>the</a:t>
            </a:r>
            <a:r>
              <a:rPr sz="1400" spc="-80" dirty="0">
                <a:latin typeface="Times New Roman"/>
                <a:cs typeface="Times New Roman"/>
              </a:rPr>
              <a:t> </a:t>
            </a:r>
            <a:r>
              <a:rPr sz="1400" dirty="0">
                <a:latin typeface="Times New Roman"/>
                <a:cs typeface="Times New Roman"/>
              </a:rPr>
              <a:t>above</a:t>
            </a:r>
            <a:r>
              <a:rPr sz="1400" spc="-30" dirty="0">
                <a:latin typeface="Times New Roman"/>
                <a:cs typeface="Times New Roman"/>
              </a:rPr>
              <a:t> </a:t>
            </a:r>
            <a:r>
              <a:rPr sz="1400" dirty="0">
                <a:latin typeface="Times New Roman"/>
                <a:cs typeface="Times New Roman"/>
              </a:rPr>
              <a:t>students</a:t>
            </a:r>
            <a:r>
              <a:rPr sz="1400" spc="-45" dirty="0">
                <a:latin typeface="Times New Roman"/>
                <a:cs typeface="Times New Roman"/>
              </a:rPr>
              <a:t> </a:t>
            </a:r>
            <a:r>
              <a:rPr sz="1400" dirty="0">
                <a:latin typeface="Times New Roman"/>
                <a:cs typeface="Times New Roman"/>
              </a:rPr>
              <a:t>in</a:t>
            </a:r>
            <a:r>
              <a:rPr sz="1400" spc="-45" dirty="0">
                <a:latin typeface="Times New Roman"/>
                <a:cs typeface="Times New Roman"/>
              </a:rPr>
              <a:t> </a:t>
            </a:r>
            <a:r>
              <a:rPr sz="1400" dirty="0">
                <a:latin typeface="Times New Roman"/>
                <a:cs typeface="Times New Roman"/>
              </a:rPr>
              <a:t>the</a:t>
            </a:r>
            <a:r>
              <a:rPr sz="1400" spc="-15" dirty="0">
                <a:latin typeface="Times New Roman"/>
                <a:cs typeface="Times New Roman"/>
              </a:rPr>
              <a:t> </a:t>
            </a:r>
            <a:r>
              <a:rPr sz="1400" dirty="0">
                <a:latin typeface="Times New Roman"/>
                <a:cs typeface="Times New Roman"/>
              </a:rPr>
              <a:t>Mini</a:t>
            </a:r>
            <a:r>
              <a:rPr sz="1400" spc="-35" dirty="0">
                <a:latin typeface="Times New Roman"/>
                <a:cs typeface="Times New Roman"/>
              </a:rPr>
              <a:t> </a:t>
            </a:r>
            <a:r>
              <a:rPr sz="1400" spc="-10" dirty="0">
                <a:latin typeface="Times New Roman"/>
                <a:cs typeface="Times New Roman"/>
              </a:rPr>
              <a:t>Project</a:t>
            </a:r>
            <a:r>
              <a:rPr sz="1400" spc="-60" dirty="0">
                <a:latin typeface="Times New Roman"/>
                <a:cs typeface="Times New Roman"/>
              </a:rPr>
              <a:t> </a:t>
            </a:r>
            <a:r>
              <a:rPr sz="1400" spc="-10" dirty="0">
                <a:latin typeface="Times New Roman"/>
                <a:cs typeface="Times New Roman"/>
              </a:rPr>
              <a:t>titled</a:t>
            </a:r>
            <a:endParaRPr sz="1400">
              <a:latin typeface="Times New Roman"/>
              <a:cs typeface="Times New Roman"/>
            </a:endParaRPr>
          </a:p>
          <a:p>
            <a:pPr marL="12700">
              <a:lnSpc>
                <a:spcPct val="100000"/>
              </a:lnSpc>
              <a:spcBef>
                <a:spcPts val="795"/>
              </a:spcBef>
              <a:tabLst>
                <a:tab pos="1019810" algn="l"/>
                <a:tab pos="1985010" algn="l"/>
                <a:tab pos="2205990" algn="l"/>
                <a:tab pos="3547110" algn="l"/>
                <a:tab pos="4304030" algn="l"/>
                <a:tab pos="5684520" algn="l"/>
                <a:tab pos="6411595" algn="l"/>
              </a:tabLst>
            </a:pPr>
            <a:r>
              <a:rPr sz="1400" b="1" spc="-10" dirty="0">
                <a:latin typeface="Times New Roman"/>
                <a:cs typeface="Times New Roman"/>
              </a:rPr>
              <a:t>"NEURAL</a:t>
            </a:r>
            <a:r>
              <a:rPr sz="1400" b="1" dirty="0">
                <a:latin typeface="Times New Roman"/>
                <a:cs typeface="Times New Roman"/>
              </a:rPr>
              <a:t>	</a:t>
            </a:r>
            <a:r>
              <a:rPr sz="1400" b="1" spc="-10" dirty="0">
                <a:latin typeface="Times New Roman"/>
                <a:cs typeface="Times New Roman"/>
              </a:rPr>
              <a:t>MELODY</a:t>
            </a:r>
            <a:r>
              <a:rPr sz="1400" b="1" dirty="0">
                <a:latin typeface="Times New Roman"/>
                <a:cs typeface="Times New Roman"/>
              </a:rPr>
              <a:t>	</a:t>
            </a:r>
            <a:r>
              <a:rPr sz="1400" b="1" spc="-50" dirty="0">
                <a:latin typeface="Times New Roman"/>
                <a:cs typeface="Times New Roman"/>
              </a:rPr>
              <a:t>:</a:t>
            </a:r>
            <a:r>
              <a:rPr sz="1400" b="1" dirty="0">
                <a:latin typeface="Times New Roman"/>
                <a:cs typeface="Times New Roman"/>
              </a:rPr>
              <a:t>	</a:t>
            </a:r>
            <a:r>
              <a:rPr sz="1400" b="1" spc="-10" dirty="0">
                <a:latin typeface="Times New Roman"/>
                <a:cs typeface="Times New Roman"/>
              </a:rPr>
              <a:t>AUTOMATED</a:t>
            </a:r>
            <a:r>
              <a:rPr sz="1400" b="1" dirty="0">
                <a:latin typeface="Times New Roman"/>
                <a:cs typeface="Times New Roman"/>
              </a:rPr>
              <a:t>	</a:t>
            </a:r>
            <a:r>
              <a:rPr sz="1400" b="1" spc="-10" dirty="0">
                <a:latin typeface="Times New Roman"/>
                <a:cs typeface="Times New Roman"/>
              </a:rPr>
              <a:t>MUSIC</a:t>
            </a:r>
            <a:r>
              <a:rPr sz="1400" b="1" dirty="0">
                <a:latin typeface="Times New Roman"/>
                <a:cs typeface="Times New Roman"/>
              </a:rPr>
              <a:t>	</a:t>
            </a:r>
            <a:r>
              <a:rPr sz="1400" b="1" spc="-10" dirty="0">
                <a:latin typeface="Times New Roman"/>
                <a:cs typeface="Times New Roman"/>
              </a:rPr>
              <a:t>GENERATION</a:t>
            </a:r>
            <a:r>
              <a:rPr sz="1400" b="1" dirty="0">
                <a:latin typeface="Times New Roman"/>
                <a:cs typeface="Times New Roman"/>
              </a:rPr>
              <a:t>	</a:t>
            </a:r>
            <a:r>
              <a:rPr sz="1400" b="1" spc="-10" dirty="0">
                <a:latin typeface="Times New Roman"/>
                <a:cs typeface="Times New Roman"/>
              </a:rPr>
              <a:t>USING</a:t>
            </a:r>
            <a:r>
              <a:rPr sz="1400" b="1" dirty="0">
                <a:latin typeface="Times New Roman"/>
                <a:cs typeface="Times New Roman"/>
              </a:rPr>
              <a:t>	</a:t>
            </a:r>
            <a:r>
              <a:rPr sz="1400" b="1" spc="-10" dirty="0">
                <a:latin typeface="Times New Roman"/>
                <a:cs typeface="Times New Roman"/>
              </a:rPr>
              <a:t>NEURAL</a:t>
            </a:r>
            <a:endParaRPr sz="1400">
              <a:latin typeface="Times New Roman"/>
              <a:cs typeface="Times New Roman"/>
            </a:endParaRPr>
          </a:p>
          <a:p>
            <a:pPr marL="12700" marR="5080">
              <a:lnSpc>
                <a:spcPts val="2550"/>
              </a:lnSpc>
              <a:spcBef>
                <a:spcPts val="235"/>
              </a:spcBef>
            </a:pPr>
            <a:r>
              <a:rPr sz="1400" b="1" dirty="0">
                <a:latin typeface="Times New Roman"/>
                <a:cs typeface="Times New Roman"/>
              </a:rPr>
              <a:t>NETWORK"</a:t>
            </a:r>
            <a:r>
              <a:rPr sz="1400" b="1" spc="80" dirty="0">
                <a:latin typeface="Times New Roman"/>
                <a:cs typeface="Times New Roman"/>
              </a:rPr>
              <a:t> </a:t>
            </a:r>
            <a:r>
              <a:rPr sz="1400" dirty="0">
                <a:latin typeface="Times New Roman"/>
                <a:cs typeface="Times New Roman"/>
              </a:rPr>
              <a:t>in</a:t>
            </a:r>
            <a:r>
              <a:rPr sz="1400" spc="105" dirty="0">
                <a:latin typeface="Times New Roman"/>
                <a:cs typeface="Times New Roman"/>
              </a:rPr>
              <a:t> </a:t>
            </a:r>
            <a:r>
              <a:rPr sz="1400" dirty="0">
                <a:latin typeface="Times New Roman"/>
                <a:cs typeface="Times New Roman"/>
              </a:rPr>
              <a:t>the</a:t>
            </a:r>
            <a:r>
              <a:rPr sz="1400" spc="60" dirty="0">
                <a:latin typeface="Times New Roman"/>
                <a:cs typeface="Times New Roman"/>
              </a:rPr>
              <a:t> </a:t>
            </a:r>
            <a:r>
              <a:rPr sz="1400" dirty="0">
                <a:latin typeface="Times New Roman"/>
                <a:cs typeface="Times New Roman"/>
              </a:rPr>
              <a:t>subject</a:t>
            </a:r>
            <a:r>
              <a:rPr sz="1400" spc="90" dirty="0">
                <a:latin typeface="Times New Roman"/>
                <a:cs typeface="Times New Roman"/>
              </a:rPr>
              <a:t> </a:t>
            </a:r>
            <a:r>
              <a:rPr sz="1400" b="1" dirty="0">
                <a:latin typeface="Times New Roman"/>
                <a:cs typeface="Times New Roman"/>
              </a:rPr>
              <a:t>AI19541</a:t>
            </a:r>
            <a:r>
              <a:rPr sz="1400" b="1" spc="120" dirty="0">
                <a:latin typeface="Times New Roman"/>
                <a:cs typeface="Times New Roman"/>
              </a:rPr>
              <a:t> </a:t>
            </a:r>
            <a:r>
              <a:rPr sz="1400" b="1" dirty="0">
                <a:latin typeface="Times New Roman"/>
                <a:cs typeface="Times New Roman"/>
              </a:rPr>
              <a:t>–</a:t>
            </a:r>
            <a:r>
              <a:rPr sz="1400" b="1" spc="85" dirty="0">
                <a:latin typeface="Times New Roman"/>
                <a:cs typeface="Times New Roman"/>
              </a:rPr>
              <a:t> </a:t>
            </a:r>
            <a:r>
              <a:rPr sz="1400" b="1" spc="-10" dirty="0">
                <a:latin typeface="Times New Roman"/>
                <a:cs typeface="Times New Roman"/>
              </a:rPr>
              <a:t>FUNDAMENTALS</a:t>
            </a:r>
            <a:r>
              <a:rPr sz="1400" b="1" spc="95" dirty="0">
                <a:latin typeface="Times New Roman"/>
                <a:cs typeface="Times New Roman"/>
              </a:rPr>
              <a:t> </a:t>
            </a:r>
            <a:r>
              <a:rPr sz="1400" b="1" dirty="0">
                <a:latin typeface="Times New Roman"/>
                <a:cs typeface="Times New Roman"/>
              </a:rPr>
              <a:t>OF</a:t>
            </a:r>
            <a:r>
              <a:rPr sz="1400" b="1" spc="45" dirty="0">
                <a:latin typeface="Times New Roman"/>
                <a:cs typeface="Times New Roman"/>
              </a:rPr>
              <a:t> </a:t>
            </a:r>
            <a:r>
              <a:rPr sz="1400" b="1" dirty="0">
                <a:latin typeface="Times New Roman"/>
                <a:cs typeface="Times New Roman"/>
              </a:rPr>
              <a:t>DEEP</a:t>
            </a:r>
            <a:r>
              <a:rPr sz="1400" b="1" spc="50" dirty="0">
                <a:latin typeface="Times New Roman"/>
                <a:cs typeface="Times New Roman"/>
              </a:rPr>
              <a:t> </a:t>
            </a:r>
            <a:r>
              <a:rPr sz="1400" b="1" dirty="0">
                <a:latin typeface="Times New Roman"/>
                <a:cs typeface="Times New Roman"/>
              </a:rPr>
              <a:t>LEARNING</a:t>
            </a:r>
            <a:r>
              <a:rPr sz="1400" b="1" spc="114" dirty="0">
                <a:latin typeface="Times New Roman"/>
                <a:cs typeface="Times New Roman"/>
              </a:rPr>
              <a:t> </a:t>
            </a:r>
            <a:r>
              <a:rPr sz="1400" dirty="0">
                <a:latin typeface="Times New Roman"/>
                <a:cs typeface="Times New Roman"/>
              </a:rPr>
              <a:t>during</a:t>
            </a:r>
            <a:r>
              <a:rPr sz="1400" spc="114" dirty="0">
                <a:latin typeface="Times New Roman"/>
                <a:cs typeface="Times New Roman"/>
              </a:rPr>
              <a:t> </a:t>
            </a:r>
            <a:r>
              <a:rPr sz="1400" spc="-25" dirty="0">
                <a:latin typeface="Times New Roman"/>
                <a:cs typeface="Times New Roman"/>
              </a:rPr>
              <a:t>the </a:t>
            </a:r>
            <a:r>
              <a:rPr sz="1400" dirty="0">
                <a:latin typeface="Times New Roman"/>
                <a:cs typeface="Times New Roman"/>
              </a:rPr>
              <a:t>year</a:t>
            </a:r>
            <a:r>
              <a:rPr sz="1400" spc="-45" dirty="0">
                <a:latin typeface="Times New Roman"/>
                <a:cs typeface="Times New Roman"/>
              </a:rPr>
              <a:t> </a:t>
            </a:r>
            <a:r>
              <a:rPr sz="1400" b="1" dirty="0">
                <a:latin typeface="Times New Roman"/>
                <a:cs typeface="Times New Roman"/>
              </a:rPr>
              <a:t>2024</a:t>
            </a:r>
            <a:r>
              <a:rPr sz="1400" b="1" spc="-45" dirty="0">
                <a:latin typeface="Times New Roman"/>
                <a:cs typeface="Times New Roman"/>
              </a:rPr>
              <a:t> </a:t>
            </a:r>
            <a:r>
              <a:rPr sz="1400" b="1" dirty="0">
                <a:latin typeface="Times New Roman"/>
                <a:cs typeface="Times New Roman"/>
              </a:rPr>
              <a:t>-</a:t>
            </a:r>
            <a:r>
              <a:rPr sz="1400" b="1" spc="-40" dirty="0">
                <a:latin typeface="Times New Roman"/>
                <a:cs typeface="Times New Roman"/>
              </a:rPr>
              <a:t> </a:t>
            </a:r>
            <a:r>
              <a:rPr sz="1400" b="1" spc="-20" dirty="0">
                <a:latin typeface="Times New Roman"/>
                <a:cs typeface="Times New Roman"/>
              </a:rPr>
              <a:t>2025.</a:t>
            </a:r>
            <a:endParaRPr sz="1400">
              <a:latin typeface="Times New Roman"/>
              <a:cs typeface="Times New Roman"/>
            </a:endParaRPr>
          </a:p>
          <a:p>
            <a:pPr>
              <a:lnSpc>
                <a:spcPct val="100000"/>
              </a:lnSpc>
              <a:spcBef>
                <a:spcPts val="560"/>
              </a:spcBef>
            </a:pPr>
            <a:endParaRPr sz="1400">
              <a:latin typeface="Times New Roman"/>
              <a:cs typeface="Times New Roman"/>
            </a:endParaRPr>
          </a:p>
          <a:p>
            <a:pPr marR="5715" algn="r">
              <a:lnSpc>
                <a:spcPct val="100000"/>
              </a:lnSpc>
            </a:pPr>
            <a:r>
              <a:rPr sz="1400" b="1" spc="-20" dirty="0">
                <a:latin typeface="Times New Roman"/>
                <a:cs typeface="Times New Roman"/>
              </a:rPr>
              <a:t>Signature</a:t>
            </a:r>
            <a:r>
              <a:rPr sz="1400" b="1" spc="-35" dirty="0">
                <a:latin typeface="Times New Roman"/>
                <a:cs typeface="Times New Roman"/>
              </a:rPr>
              <a:t> </a:t>
            </a:r>
            <a:r>
              <a:rPr sz="1400" b="1" dirty="0">
                <a:latin typeface="Times New Roman"/>
                <a:cs typeface="Times New Roman"/>
              </a:rPr>
              <a:t>of</a:t>
            </a:r>
            <a:r>
              <a:rPr sz="1400" b="1" spc="-5" dirty="0">
                <a:latin typeface="Times New Roman"/>
                <a:cs typeface="Times New Roman"/>
              </a:rPr>
              <a:t> </a:t>
            </a:r>
            <a:r>
              <a:rPr sz="1400" b="1" dirty="0">
                <a:latin typeface="Times New Roman"/>
                <a:cs typeface="Times New Roman"/>
              </a:rPr>
              <a:t>Faculty</a:t>
            </a:r>
            <a:r>
              <a:rPr sz="1400" b="1" spc="-45" dirty="0">
                <a:latin typeface="Times New Roman"/>
                <a:cs typeface="Times New Roman"/>
              </a:rPr>
              <a:t> </a:t>
            </a:r>
            <a:r>
              <a:rPr sz="1400" b="1" dirty="0">
                <a:latin typeface="Times New Roman"/>
                <a:cs typeface="Times New Roman"/>
              </a:rPr>
              <a:t>–</a:t>
            </a:r>
            <a:r>
              <a:rPr sz="1400" b="1" spc="-30" dirty="0">
                <a:latin typeface="Times New Roman"/>
                <a:cs typeface="Times New Roman"/>
              </a:rPr>
              <a:t> </a:t>
            </a:r>
            <a:r>
              <a:rPr sz="1400" b="1" dirty="0">
                <a:latin typeface="Times New Roman"/>
                <a:cs typeface="Times New Roman"/>
              </a:rPr>
              <a:t>in</a:t>
            </a:r>
            <a:r>
              <a:rPr sz="1400" b="1" spc="-20" dirty="0">
                <a:latin typeface="Times New Roman"/>
                <a:cs typeface="Times New Roman"/>
              </a:rPr>
              <a:t> </a:t>
            </a:r>
            <a:r>
              <a:rPr sz="1400" b="1" dirty="0">
                <a:latin typeface="Times New Roman"/>
                <a:cs typeface="Times New Roman"/>
              </a:rPr>
              <a:t>–</a:t>
            </a:r>
            <a:r>
              <a:rPr sz="1400" b="1" spc="-25" dirty="0">
                <a:latin typeface="Times New Roman"/>
                <a:cs typeface="Times New Roman"/>
              </a:rPr>
              <a:t> </a:t>
            </a:r>
            <a:r>
              <a:rPr sz="1400" b="1" spc="-10" dirty="0">
                <a:latin typeface="Times New Roman"/>
                <a:cs typeface="Times New Roman"/>
              </a:rPr>
              <a:t>Charge</a:t>
            </a:r>
            <a:endParaRPr sz="1400">
              <a:latin typeface="Times New Roman"/>
              <a:cs typeface="Times New Roman"/>
            </a:endParaRPr>
          </a:p>
        </p:txBody>
      </p:sp>
      <p:sp>
        <p:nvSpPr>
          <p:cNvPr id="5" name="object 5"/>
          <p:cNvSpPr txBox="1"/>
          <p:nvPr/>
        </p:nvSpPr>
        <p:spPr>
          <a:xfrm>
            <a:off x="1219200" y="7513002"/>
            <a:ext cx="5073015" cy="243204"/>
          </a:xfrm>
          <a:prstGeom prst="rect">
            <a:avLst/>
          </a:prstGeom>
        </p:spPr>
        <p:txBody>
          <a:bodyPr vert="horz" wrap="square" lIns="0" tIns="15875" rIns="0" bIns="0" rtlCol="0">
            <a:spAutoFit/>
          </a:bodyPr>
          <a:lstStyle/>
          <a:p>
            <a:pPr marL="12700">
              <a:lnSpc>
                <a:spcPct val="100000"/>
              </a:lnSpc>
              <a:spcBef>
                <a:spcPts val="125"/>
              </a:spcBef>
              <a:tabLst>
                <a:tab pos="5059680" algn="l"/>
              </a:tabLst>
            </a:pPr>
            <a:r>
              <a:rPr sz="1400" dirty="0">
                <a:latin typeface="Times New Roman"/>
                <a:cs typeface="Times New Roman"/>
              </a:rPr>
              <a:t>Submitted for the Practical </a:t>
            </a:r>
            <a:r>
              <a:rPr sz="1400" spc="-10" dirty="0">
                <a:latin typeface="Times New Roman"/>
                <a:cs typeface="Times New Roman"/>
              </a:rPr>
              <a:t>Examination</a:t>
            </a:r>
            <a:r>
              <a:rPr sz="1400" spc="-40" dirty="0">
                <a:latin typeface="Times New Roman"/>
                <a:cs typeface="Times New Roman"/>
              </a:rPr>
              <a:t> </a:t>
            </a:r>
            <a:r>
              <a:rPr sz="1400" dirty="0">
                <a:latin typeface="Times New Roman"/>
                <a:cs typeface="Times New Roman"/>
              </a:rPr>
              <a:t>held on</a:t>
            </a:r>
            <a:r>
              <a:rPr sz="1400" spc="250" dirty="0">
                <a:latin typeface="Times New Roman"/>
                <a:cs typeface="Times New Roman"/>
              </a:rPr>
              <a:t> </a:t>
            </a:r>
            <a:r>
              <a:rPr sz="1400" u="heavy" dirty="0">
                <a:uFill>
                  <a:solidFill>
                    <a:srgbClr val="000000"/>
                  </a:solidFill>
                </a:uFill>
                <a:latin typeface="Times New Roman"/>
                <a:cs typeface="Times New Roman"/>
              </a:rPr>
              <a:t>	</a:t>
            </a:r>
            <a:endParaRPr sz="1400">
              <a:latin typeface="Times New Roman"/>
              <a:cs typeface="Times New Roman"/>
            </a:endParaRPr>
          </a:p>
        </p:txBody>
      </p:sp>
      <p:sp>
        <p:nvSpPr>
          <p:cNvPr id="6" name="object 6"/>
          <p:cNvSpPr txBox="1"/>
          <p:nvPr/>
        </p:nvSpPr>
        <p:spPr>
          <a:xfrm>
            <a:off x="683577" y="8579167"/>
            <a:ext cx="1998345" cy="243204"/>
          </a:xfrm>
          <a:prstGeom prst="rect">
            <a:avLst/>
          </a:prstGeom>
        </p:spPr>
        <p:txBody>
          <a:bodyPr vert="horz" wrap="square" lIns="0" tIns="15875" rIns="0" bIns="0" rtlCol="0">
            <a:spAutoFit/>
          </a:bodyPr>
          <a:lstStyle/>
          <a:p>
            <a:pPr marL="12700">
              <a:lnSpc>
                <a:spcPct val="100000"/>
              </a:lnSpc>
              <a:spcBef>
                <a:spcPts val="125"/>
              </a:spcBef>
            </a:pPr>
            <a:r>
              <a:rPr sz="1400" b="1" spc="-10" dirty="0">
                <a:latin typeface="Times New Roman"/>
                <a:cs typeface="Times New Roman"/>
              </a:rPr>
              <a:t>INTERNAL</a:t>
            </a:r>
            <a:r>
              <a:rPr sz="1400" b="1" spc="-20" dirty="0">
                <a:latin typeface="Times New Roman"/>
                <a:cs typeface="Times New Roman"/>
              </a:rPr>
              <a:t> </a:t>
            </a:r>
            <a:r>
              <a:rPr sz="1400" b="1" spc="-10" dirty="0">
                <a:latin typeface="Times New Roman"/>
                <a:cs typeface="Times New Roman"/>
              </a:rPr>
              <a:t>EXAMINER</a:t>
            </a:r>
            <a:endParaRPr sz="1400">
              <a:latin typeface="Times New Roman"/>
              <a:cs typeface="Times New Roman"/>
            </a:endParaRPr>
          </a:p>
        </p:txBody>
      </p:sp>
      <p:sp>
        <p:nvSpPr>
          <p:cNvPr id="7" name="object 7"/>
          <p:cNvSpPr txBox="1"/>
          <p:nvPr/>
        </p:nvSpPr>
        <p:spPr>
          <a:xfrm>
            <a:off x="5035169" y="8574341"/>
            <a:ext cx="2046605" cy="243204"/>
          </a:xfrm>
          <a:prstGeom prst="rect">
            <a:avLst/>
          </a:prstGeom>
        </p:spPr>
        <p:txBody>
          <a:bodyPr vert="horz" wrap="square" lIns="0" tIns="15875" rIns="0" bIns="0" rtlCol="0">
            <a:spAutoFit/>
          </a:bodyPr>
          <a:lstStyle/>
          <a:p>
            <a:pPr marL="12700">
              <a:lnSpc>
                <a:spcPct val="100000"/>
              </a:lnSpc>
              <a:spcBef>
                <a:spcPts val="125"/>
              </a:spcBef>
            </a:pPr>
            <a:r>
              <a:rPr sz="1400" b="1" spc="-10" dirty="0">
                <a:latin typeface="Times New Roman"/>
                <a:cs typeface="Times New Roman"/>
              </a:rPr>
              <a:t>EXTERNAL</a:t>
            </a:r>
            <a:r>
              <a:rPr sz="1400" b="1" spc="-20" dirty="0">
                <a:latin typeface="Times New Roman"/>
                <a:cs typeface="Times New Roman"/>
              </a:rPr>
              <a:t> </a:t>
            </a:r>
            <a:r>
              <a:rPr sz="1400" b="1" spc="-10" dirty="0">
                <a:latin typeface="Times New Roman"/>
                <a:cs typeface="Times New Roman"/>
              </a:rPr>
              <a:t>EXAMINER</a:t>
            </a:r>
            <a:endParaRPr sz="1400">
              <a:latin typeface="Times New Roman"/>
              <a:cs typeface="Times New Roman"/>
            </a:endParaRPr>
          </a:p>
        </p:txBody>
      </p:sp>
      <p:pic>
        <p:nvPicPr>
          <p:cNvPr id="8" name="object 8"/>
          <p:cNvPicPr/>
          <p:nvPr/>
        </p:nvPicPr>
        <p:blipFill>
          <a:blip r:embed="rId2" cstate="print"/>
          <a:stretch>
            <a:fillRect/>
          </a:stretch>
        </p:blipFill>
        <p:spPr>
          <a:xfrm>
            <a:off x="3009900" y="419100"/>
            <a:ext cx="1943100" cy="1428750"/>
          </a:xfrm>
          <a:prstGeom prst="rect">
            <a:avLst/>
          </a:prstGeom>
        </p:spPr>
      </p:pic>
      <p:pic>
        <p:nvPicPr>
          <p:cNvPr id="9" name="object 9"/>
          <p:cNvPicPr/>
          <p:nvPr/>
        </p:nvPicPr>
        <p:blipFill>
          <a:blip r:embed="rId3" cstate="print"/>
          <a:stretch>
            <a:fillRect/>
          </a:stretch>
        </p:blipFill>
        <p:spPr>
          <a:xfrm>
            <a:off x="3609975" y="4362450"/>
            <a:ext cx="2628900" cy="447675"/>
          </a:xfrm>
          <a:prstGeom prst="rect">
            <a:avLst/>
          </a:prstGeom>
        </p:spPr>
      </p:pic>
      <p:sp>
        <p:nvSpPr>
          <p:cNvPr id="10" name="object 10"/>
          <p:cNvSpPr txBox="1"/>
          <p:nvPr/>
        </p:nvSpPr>
        <p:spPr>
          <a:xfrm>
            <a:off x="3835400" y="9325982"/>
            <a:ext cx="140335" cy="226695"/>
          </a:xfrm>
          <a:prstGeom prst="rect">
            <a:avLst/>
          </a:prstGeom>
        </p:spPr>
        <p:txBody>
          <a:bodyPr vert="horz" wrap="square" lIns="0" tIns="0" rIns="0" bIns="0" rtlCol="0">
            <a:spAutoFit/>
          </a:bodyPr>
          <a:lstStyle/>
          <a:p>
            <a:pPr marL="12700">
              <a:lnSpc>
                <a:spcPts val="1650"/>
              </a:lnSpc>
            </a:pPr>
            <a:r>
              <a:rPr sz="1400" spc="-25" dirty="0">
                <a:latin typeface="Times New Roman"/>
                <a:cs typeface="Times New Roman"/>
              </a:rPr>
              <a:t>II</a:t>
            </a:r>
            <a:endParaRPr sz="140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749295" y="468947"/>
            <a:ext cx="2301240" cy="266065"/>
          </a:xfrm>
          <a:prstGeom prst="rect">
            <a:avLst/>
          </a:prstGeom>
        </p:spPr>
        <p:txBody>
          <a:bodyPr vert="horz" wrap="square" lIns="0" tIns="15875" rIns="0" bIns="0" rtlCol="0">
            <a:spAutoFit/>
          </a:bodyPr>
          <a:lstStyle/>
          <a:p>
            <a:pPr marL="12700">
              <a:lnSpc>
                <a:spcPct val="100000"/>
              </a:lnSpc>
              <a:spcBef>
                <a:spcPts val="125"/>
              </a:spcBef>
            </a:pPr>
            <a:r>
              <a:rPr sz="1550" b="1" dirty="0">
                <a:latin typeface="Times New Roman"/>
                <a:cs typeface="Times New Roman"/>
              </a:rPr>
              <a:t>OUTPUT</a:t>
            </a:r>
            <a:r>
              <a:rPr sz="1550" b="1" spc="145" dirty="0">
                <a:latin typeface="Times New Roman"/>
                <a:cs typeface="Times New Roman"/>
              </a:rPr>
              <a:t> </a:t>
            </a:r>
            <a:r>
              <a:rPr sz="1550" b="1" spc="-10" dirty="0">
                <a:latin typeface="Times New Roman"/>
                <a:cs typeface="Times New Roman"/>
              </a:rPr>
              <a:t>SCREENSHOT</a:t>
            </a:r>
            <a:endParaRPr sz="1550">
              <a:latin typeface="Times New Roman"/>
              <a:cs typeface="Times New Roman"/>
            </a:endParaRPr>
          </a:p>
        </p:txBody>
      </p:sp>
      <p:sp>
        <p:nvSpPr>
          <p:cNvPr id="4" name="object 4"/>
          <p:cNvSpPr txBox="1"/>
          <p:nvPr/>
        </p:nvSpPr>
        <p:spPr>
          <a:xfrm>
            <a:off x="2174715" y="6553200"/>
            <a:ext cx="3380423" cy="446917"/>
          </a:xfrm>
          <a:prstGeom prst="rect">
            <a:avLst/>
          </a:prstGeom>
        </p:spPr>
        <p:txBody>
          <a:bodyPr vert="horz" wrap="square" lIns="0" tIns="15875" rIns="0" bIns="0" rtlCol="0">
            <a:spAutoFit/>
          </a:bodyPr>
          <a:lstStyle/>
          <a:p>
            <a:pPr marL="12700" algn="ctr">
              <a:lnSpc>
                <a:spcPct val="100000"/>
              </a:lnSpc>
              <a:spcBef>
                <a:spcPts val="125"/>
              </a:spcBef>
            </a:pPr>
            <a:r>
              <a:rPr sz="1400" dirty="0">
                <a:latin typeface="Times New Roman"/>
                <a:cs typeface="Times New Roman"/>
              </a:rPr>
              <a:t>Fig</a:t>
            </a:r>
            <a:r>
              <a:rPr sz="1400" spc="-35" dirty="0">
                <a:latin typeface="Times New Roman"/>
                <a:cs typeface="Times New Roman"/>
              </a:rPr>
              <a:t> </a:t>
            </a:r>
            <a:r>
              <a:rPr sz="1400" dirty="0">
                <a:latin typeface="Times New Roman"/>
                <a:cs typeface="Times New Roman"/>
              </a:rPr>
              <a:t>5.1</a:t>
            </a:r>
            <a:r>
              <a:rPr sz="1400" spc="-35" dirty="0">
                <a:latin typeface="Times New Roman"/>
                <a:cs typeface="Times New Roman"/>
              </a:rPr>
              <a:t> </a:t>
            </a:r>
            <a:r>
              <a:rPr sz="1400" dirty="0">
                <a:latin typeface="Times New Roman"/>
                <a:cs typeface="Times New Roman"/>
              </a:rPr>
              <a:t>Output</a:t>
            </a:r>
            <a:r>
              <a:rPr sz="1400" spc="-15" dirty="0">
                <a:latin typeface="Times New Roman"/>
                <a:cs typeface="Times New Roman"/>
              </a:rPr>
              <a:t> </a:t>
            </a:r>
            <a:r>
              <a:rPr lang="en-IN" sz="1400" spc="-15" dirty="0">
                <a:latin typeface="Times New Roman"/>
                <a:cs typeface="Times New Roman"/>
              </a:rPr>
              <a:t>Screenshot of the attendance tracking app.</a:t>
            </a:r>
            <a:endParaRPr sz="1400" dirty="0">
              <a:latin typeface="Times New Roman"/>
              <a:cs typeface="Times New Roman"/>
            </a:endParaRPr>
          </a:p>
        </p:txBody>
      </p:sp>
      <p:sp>
        <p:nvSpPr>
          <p:cNvPr id="5" name="object 5"/>
          <p:cNvSpPr txBox="1">
            <a:spLocks noGrp="1"/>
          </p:cNvSpPr>
          <p:nvPr>
            <p:ph type="sldNum" sz="quarter" idx="7"/>
          </p:nvPr>
        </p:nvSpPr>
        <p:spPr>
          <a:xfrm>
            <a:off x="3743325" y="9272151"/>
            <a:ext cx="243204" cy="171201"/>
          </a:xfrm>
          <a:prstGeom prst="rect">
            <a:avLst/>
          </a:prstGeom>
        </p:spPr>
        <p:txBody>
          <a:bodyPr vert="horz" wrap="square" lIns="0" tIns="1905" rIns="0" bIns="0" rtlCol="0">
            <a:spAutoFit/>
          </a:bodyPr>
          <a:lstStyle/>
          <a:p>
            <a:pPr marL="38100">
              <a:lnSpc>
                <a:spcPct val="100000"/>
              </a:lnSpc>
              <a:spcBef>
                <a:spcPts val="15"/>
              </a:spcBef>
            </a:pPr>
            <a:r>
              <a:rPr spc="-25" dirty="0"/>
              <a:t>1</a:t>
            </a:r>
            <a:r>
              <a:rPr lang="en-IN" spc="-25" dirty="0"/>
              <a:t>6</a:t>
            </a:r>
            <a:endParaRPr spc="-25" dirty="0"/>
          </a:p>
        </p:txBody>
      </p:sp>
      <p:pic>
        <p:nvPicPr>
          <p:cNvPr id="7" name="Picture 6">
            <a:extLst>
              <a:ext uri="{FF2B5EF4-FFF2-40B4-BE49-F238E27FC236}">
                <a16:creationId xmlns:a16="http://schemas.microsoft.com/office/drawing/2014/main" id="{FEFB5F93-4502-C952-7FB4-47BB36D99D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02914" y="1006475"/>
            <a:ext cx="2194002" cy="499745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3824985" y="9129902"/>
            <a:ext cx="225425" cy="247015"/>
          </a:xfrm>
          <a:prstGeom prst="rect">
            <a:avLst/>
          </a:prstGeom>
        </p:spPr>
        <p:txBody>
          <a:bodyPr vert="horz" wrap="square" lIns="0" tIns="0" rIns="0" bIns="0" rtlCol="0">
            <a:spAutoFit/>
          </a:bodyPr>
          <a:lstStyle/>
          <a:p>
            <a:pPr marL="12700">
              <a:lnSpc>
                <a:spcPts val="1814"/>
              </a:lnSpc>
            </a:pPr>
            <a:r>
              <a:rPr sz="1550" spc="-25" dirty="0">
                <a:latin typeface="Times New Roman"/>
                <a:cs typeface="Times New Roman"/>
              </a:rPr>
              <a:t>III</a:t>
            </a:r>
            <a:endParaRPr sz="1550">
              <a:latin typeface="Times New Roman"/>
              <a:cs typeface="Times New Roman"/>
            </a:endParaRPr>
          </a:p>
        </p:txBody>
      </p:sp>
      <p:sp>
        <p:nvSpPr>
          <p:cNvPr id="2" name="object 2"/>
          <p:cNvSpPr txBox="1"/>
          <p:nvPr/>
        </p:nvSpPr>
        <p:spPr>
          <a:xfrm>
            <a:off x="3075558" y="823531"/>
            <a:ext cx="1121410" cy="266065"/>
          </a:xfrm>
          <a:prstGeom prst="rect">
            <a:avLst/>
          </a:prstGeom>
        </p:spPr>
        <p:txBody>
          <a:bodyPr vert="horz" wrap="square" lIns="0" tIns="15875" rIns="0" bIns="0" rtlCol="0">
            <a:spAutoFit/>
          </a:bodyPr>
          <a:lstStyle/>
          <a:p>
            <a:pPr marL="12700">
              <a:lnSpc>
                <a:spcPct val="100000"/>
              </a:lnSpc>
              <a:spcBef>
                <a:spcPts val="125"/>
              </a:spcBef>
            </a:pPr>
            <a:r>
              <a:rPr sz="1550" b="1" spc="-10" dirty="0">
                <a:latin typeface="Times New Roman"/>
                <a:cs typeface="Times New Roman"/>
              </a:rPr>
              <a:t>ABSTRACT</a:t>
            </a:r>
            <a:endParaRPr sz="1550">
              <a:latin typeface="Times New Roman"/>
              <a:cs typeface="Times New Roman"/>
            </a:endParaRPr>
          </a:p>
        </p:txBody>
      </p:sp>
      <p:sp>
        <p:nvSpPr>
          <p:cNvPr id="3" name="object 3"/>
          <p:cNvSpPr txBox="1"/>
          <p:nvPr/>
        </p:nvSpPr>
        <p:spPr>
          <a:xfrm>
            <a:off x="384175" y="1737677"/>
            <a:ext cx="7019925" cy="2238883"/>
          </a:xfrm>
          <a:prstGeom prst="rect">
            <a:avLst/>
          </a:prstGeom>
        </p:spPr>
        <p:txBody>
          <a:bodyPr vert="horz" wrap="square" lIns="0" tIns="15240" rIns="0" bIns="0" rtlCol="0">
            <a:spAutoFit/>
          </a:bodyPr>
          <a:lstStyle/>
          <a:p>
            <a:pPr marL="12700" marR="6985" algn="just">
              <a:lnSpc>
                <a:spcPct val="150400"/>
              </a:lnSpc>
              <a:spcBef>
                <a:spcPts val="120"/>
              </a:spcBef>
            </a:pPr>
            <a:r>
              <a:rPr lang="en-US" sz="1400" b="1" i="0" dirty="0">
                <a:solidFill>
                  <a:srgbClr val="000000"/>
                </a:solidFill>
                <a:effectLst/>
                <a:latin typeface="Times New Roman" panose="02020603050405020304" pitchFamily="18" charset="0"/>
                <a:cs typeface="Times New Roman" panose="02020603050405020304" pitchFamily="18" charset="0"/>
              </a:rPr>
              <a:t>This project presents an innovative attendance tracking system that utilizes facial recognition technology to automatically mark attendance from group photos. Traditional attendance methods are often time-consuming, error-prone, and susceptible to manipulation. Our model addresses these issues by offering a contactless, efficient, and accurate solution, significantly reducing administrative workload and enhancing record-keeping accuracy. The system is designed to be adaptable for use in educational institutions, corporate environments, and any setting where reliable attendance tracking is essential.</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object 32"/>
          <p:cNvSpPr txBox="1"/>
          <p:nvPr/>
        </p:nvSpPr>
        <p:spPr>
          <a:xfrm>
            <a:off x="3853815" y="9323725"/>
            <a:ext cx="210820" cy="226060"/>
          </a:xfrm>
          <a:prstGeom prst="rect">
            <a:avLst/>
          </a:prstGeom>
        </p:spPr>
        <p:txBody>
          <a:bodyPr vert="horz" wrap="square" lIns="0" tIns="0" rIns="0" bIns="0" rtlCol="0">
            <a:spAutoFit/>
          </a:bodyPr>
          <a:lstStyle/>
          <a:p>
            <a:pPr marL="12700">
              <a:lnSpc>
                <a:spcPts val="1650"/>
              </a:lnSpc>
            </a:pPr>
            <a:r>
              <a:rPr sz="1400" spc="-25" dirty="0">
                <a:latin typeface="Times New Roman"/>
                <a:cs typeface="Times New Roman"/>
              </a:rPr>
              <a:t>IV</a:t>
            </a:r>
            <a:endParaRPr sz="1400">
              <a:latin typeface="Times New Roman"/>
              <a:cs typeface="Times New Roman"/>
            </a:endParaRPr>
          </a:p>
        </p:txBody>
      </p:sp>
      <p:sp>
        <p:nvSpPr>
          <p:cNvPr id="2" name="object 2"/>
          <p:cNvSpPr txBox="1"/>
          <p:nvPr/>
        </p:nvSpPr>
        <p:spPr>
          <a:xfrm>
            <a:off x="2610485" y="458787"/>
            <a:ext cx="2177415" cy="266065"/>
          </a:xfrm>
          <a:prstGeom prst="rect">
            <a:avLst/>
          </a:prstGeom>
        </p:spPr>
        <p:txBody>
          <a:bodyPr vert="horz" wrap="square" lIns="0" tIns="15875" rIns="0" bIns="0" rtlCol="0">
            <a:spAutoFit/>
          </a:bodyPr>
          <a:lstStyle/>
          <a:p>
            <a:pPr marL="12700">
              <a:lnSpc>
                <a:spcPct val="100000"/>
              </a:lnSpc>
              <a:spcBef>
                <a:spcPts val="125"/>
              </a:spcBef>
            </a:pPr>
            <a:r>
              <a:rPr sz="1550" b="1" dirty="0">
                <a:latin typeface="Times New Roman"/>
                <a:cs typeface="Times New Roman"/>
              </a:rPr>
              <a:t>TABLE</a:t>
            </a:r>
            <a:r>
              <a:rPr sz="1550" b="1" spc="-30" dirty="0">
                <a:latin typeface="Times New Roman"/>
                <a:cs typeface="Times New Roman"/>
              </a:rPr>
              <a:t> </a:t>
            </a:r>
            <a:r>
              <a:rPr sz="1550" b="1" dirty="0">
                <a:latin typeface="Times New Roman"/>
                <a:cs typeface="Times New Roman"/>
              </a:rPr>
              <a:t>OF</a:t>
            </a:r>
            <a:r>
              <a:rPr sz="1550" b="1" spc="25" dirty="0">
                <a:latin typeface="Times New Roman"/>
                <a:cs typeface="Times New Roman"/>
              </a:rPr>
              <a:t> </a:t>
            </a:r>
            <a:r>
              <a:rPr sz="1550" b="1" spc="-10" dirty="0">
                <a:latin typeface="Times New Roman"/>
                <a:cs typeface="Times New Roman"/>
              </a:rPr>
              <a:t>CONTENTS</a:t>
            </a:r>
            <a:endParaRPr sz="1550">
              <a:latin typeface="Times New Roman"/>
              <a:cs typeface="Times New Roman"/>
            </a:endParaRPr>
          </a:p>
        </p:txBody>
      </p:sp>
      <p:sp>
        <p:nvSpPr>
          <p:cNvPr id="3" name="object 3"/>
          <p:cNvSpPr txBox="1"/>
          <p:nvPr/>
        </p:nvSpPr>
        <p:spPr>
          <a:xfrm>
            <a:off x="452437" y="995044"/>
            <a:ext cx="1199515" cy="242570"/>
          </a:xfrm>
          <a:prstGeom prst="rect">
            <a:avLst/>
          </a:prstGeom>
        </p:spPr>
        <p:txBody>
          <a:bodyPr vert="horz" wrap="square" lIns="0" tIns="15875" rIns="0" bIns="0" rtlCol="0">
            <a:spAutoFit/>
          </a:bodyPr>
          <a:lstStyle/>
          <a:p>
            <a:pPr marL="12700">
              <a:lnSpc>
                <a:spcPct val="100000"/>
              </a:lnSpc>
              <a:spcBef>
                <a:spcPts val="125"/>
              </a:spcBef>
            </a:pPr>
            <a:r>
              <a:rPr sz="1400" b="1" dirty="0">
                <a:latin typeface="Times New Roman"/>
                <a:cs typeface="Times New Roman"/>
              </a:rPr>
              <a:t>CHAPTER</a:t>
            </a:r>
            <a:r>
              <a:rPr sz="1400" b="1" spc="-50" dirty="0">
                <a:latin typeface="Times New Roman"/>
                <a:cs typeface="Times New Roman"/>
              </a:rPr>
              <a:t> </a:t>
            </a:r>
            <a:r>
              <a:rPr sz="1400" b="1" spc="-25" dirty="0">
                <a:latin typeface="Times New Roman"/>
                <a:cs typeface="Times New Roman"/>
              </a:rPr>
              <a:t>NO</a:t>
            </a:r>
            <a:endParaRPr sz="1400">
              <a:latin typeface="Times New Roman"/>
              <a:cs typeface="Times New Roman"/>
            </a:endParaRPr>
          </a:p>
        </p:txBody>
      </p:sp>
      <p:sp>
        <p:nvSpPr>
          <p:cNvPr id="4" name="object 4"/>
          <p:cNvSpPr txBox="1"/>
          <p:nvPr/>
        </p:nvSpPr>
        <p:spPr>
          <a:xfrm>
            <a:off x="3392170" y="1000125"/>
            <a:ext cx="566420" cy="242570"/>
          </a:xfrm>
          <a:prstGeom prst="rect">
            <a:avLst/>
          </a:prstGeom>
        </p:spPr>
        <p:txBody>
          <a:bodyPr vert="horz" wrap="square" lIns="0" tIns="15875" rIns="0" bIns="0" rtlCol="0">
            <a:spAutoFit/>
          </a:bodyPr>
          <a:lstStyle/>
          <a:p>
            <a:pPr marL="12700">
              <a:lnSpc>
                <a:spcPct val="100000"/>
              </a:lnSpc>
              <a:spcBef>
                <a:spcPts val="125"/>
              </a:spcBef>
            </a:pPr>
            <a:r>
              <a:rPr sz="1400" b="1" spc="-10" dirty="0">
                <a:latin typeface="Times New Roman"/>
                <a:cs typeface="Times New Roman"/>
              </a:rPr>
              <a:t>TITLE</a:t>
            </a:r>
            <a:endParaRPr sz="1400">
              <a:latin typeface="Times New Roman"/>
              <a:cs typeface="Times New Roman"/>
            </a:endParaRPr>
          </a:p>
        </p:txBody>
      </p:sp>
      <p:sp>
        <p:nvSpPr>
          <p:cNvPr id="5" name="object 5"/>
          <p:cNvSpPr txBox="1"/>
          <p:nvPr/>
        </p:nvSpPr>
        <p:spPr>
          <a:xfrm>
            <a:off x="5911596" y="995044"/>
            <a:ext cx="809625" cy="242570"/>
          </a:xfrm>
          <a:prstGeom prst="rect">
            <a:avLst/>
          </a:prstGeom>
        </p:spPr>
        <p:txBody>
          <a:bodyPr vert="horz" wrap="square" lIns="0" tIns="15875" rIns="0" bIns="0" rtlCol="0">
            <a:spAutoFit/>
          </a:bodyPr>
          <a:lstStyle/>
          <a:p>
            <a:pPr marL="12700">
              <a:lnSpc>
                <a:spcPct val="100000"/>
              </a:lnSpc>
              <a:spcBef>
                <a:spcPts val="125"/>
              </a:spcBef>
            </a:pPr>
            <a:r>
              <a:rPr sz="1400" b="1" spc="-20" dirty="0">
                <a:latin typeface="Times New Roman"/>
                <a:cs typeface="Times New Roman"/>
              </a:rPr>
              <a:t>PAGE</a:t>
            </a:r>
            <a:r>
              <a:rPr sz="1400" b="1" spc="-50" dirty="0">
                <a:latin typeface="Times New Roman"/>
                <a:cs typeface="Times New Roman"/>
              </a:rPr>
              <a:t> </a:t>
            </a:r>
            <a:r>
              <a:rPr sz="1400" b="1" spc="-25" dirty="0">
                <a:latin typeface="Times New Roman"/>
                <a:cs typeface="Times New Roman"/>
              </a:rPr>
              <a:t>NO</a:t>
            </a:r>
            <a:endParaRPr sz="1400">
              <a:latin typeface="Times New Roman"/>
              <a:cs typeface="Times New Roman"/>
            </a:endParaRPr>
          </a:p>
        </p:txBody>
      </p:sp>
      <p:sp>
        <p:nvSpPr>
          <p:cNvPr id="6" name="object 6"/>
          <p:cNvSpPr txBox="1"/>
          <p:nvPr/>
        </p:nvSpPr>
        <p:spPr>
          <a:xfrm>
            <a:off x="2211070" y="1552892"/>
            <a:ext cx="984250" cy="243204"/>
          </a:xfrm>
          <a:prstGeom prst="rect">
            <a:avLst/>
          </a:prstGeom>
        </p:spPr>
        <p:txBody>
          <a:bodyPr vert="horz" wrap="square" lIns="0" tIns="15875" rIns="0" bIns="0" rtlCol="0">
            <a:spAutoFit/>
          </a:bodyPr>
          <a:lstStyle/>
          <a:p>
            <a:pPr marL="12700">
              <a:lnSpc>
                <a:spcPct val="100000"/>
              </a:lnSpc>
              <a:spcBef>
                <a:spcPts val="125"/>
              </a:spcBef>
            </a:pPr>
            <a:r>
              <a:rPr sz="1400" b="1" spc="-10" dirty="0">
                <a:latin typeface="Times New Roman"/>
                <a:cs typeface="Times New Roman"/>
              </a:rPr>
              <a:t>ABSTRACT</a:t>
            </a:r>
            <a:endParaRPr sz="1400">
              <a:latin typeface="Times New Roman"/>
              <a:cs typeface="Times New Roman"/>
            </a:endParaRPr>
          </a:p>
        </p:txBody>
      </p:sp>
      <p:sp>
        <p:nvSpPr>
          <p:cNvPr id="7" name="object 7"/>
          <p:cNvSpPr txBox="1"/>
          <p:nvPr/>
        </p:nvSpPr>
        <p:spPr>
          <a:xfrm>
            <a:off x="939482" y="1947481"/>
            <a:ext cx="151765" cy="243204"/>
          </a:xfrm>
          <a:prstGeom prst="rect">
            <a:avLst/>
          </a:prstGeom>
        </p:spPr>
        <p:txBody>
          <a:bodyPr vert="horz" wrap="square" lIns="0" tIns="15875" rIns="0" bIns="0" rtlCol="0">
            <a:spAutoFit/>
          </a:bodyPr>
          <a:lstStyle/>
          <a:p>
            <a:pPr marL="12700">
              <a:lnSpc>
                <a:spcPct val="100000"/>
              </a:lnSpc>
              <a:spcBef>
                <a:spcPts val="125"/>
              </a:spcBef>
            </a:pPr>
            <a:r>
              <a:rPr sz="1400" spc="-25" dirty="0">
                <a:latin typeface="Times New Roman"/>
                <a:cs typeface="Times New Roman"/>
              </a:rPr>
              <a:t>1.</a:t>
            </a:r>
            <a:endParaRPr sz="1400">
              <a:latin typeface="Times New Roman"/>
              <a:cs typeface="Times New Roman"/>
            </a:endParaRPr>
          </a:p>
        </p:txBody>
      </p:sp>
      <p:sp>
        <p:nvSpPr>
          <p:cNvPr id="8" name="object 8"/>
          <p:cNvSpPr txBox="1"/>
          <p:nvPr/>
        </p:nvSpPr>
        <p:spPr>
          <a:xfrm>
            <a:off x="2211070" y="1899602"/>
            <a:ext cx="1442085" cy="243204"/>
          </a:xfrm>
          <a:prstGeom prst="rect">
            <a:avLst/>
          </a:prstGeom>
        </p:spPr>
        <p:txBody>
          <a:bodyPr vert="horz" wrap="square" lIns="0" tIns="15875" rIns="0" bIns="0" rtlCol="0">
            <a:spAutoFit/>
          </a:bodyPr>
          <a:lstStyle/>
          <a:p>
            <a:pPr marL="12700">
              <a:lnSpc>
                <a:spcPct val="100000"/>
              </a:lnSpc>
              <a:spcBef>
                <a:spcPts val="125"/>
              </a:spcBef>
            </a:pPr>
            <a:r>
              <a:rPr sz="1400" b="1" spc="-10" dirty="0">
                <a:latin typeface="Times New Roman"/>
                <a:cs typeface="Times New Roman"/>
              </a:rPr>
              <a:t>INTRODUCTION</a:t>
            </a:r>
            <a:endParaRPr sz="1400">
              <a:latin typeface="Times New Roman"/>
              <a:cs typeface="Times New Roman"/>
            </a:endParaRPr>
          </a:p>
        </p:txBody>
      </p:sp>
      <p:sp>
        <p:nvSpPr>
          <p:cNvPr id="9" name="object 9"/>
          <p:cNvSpPr txBox="1"/>
          <p:nvPr/>
        </p:nvSpPr>
        <p:spPr>
          <a:xfrm>
            <a:off x="939482" y="2327909"/>
            <a:ext cx="151765" cy="242570"/>
          </a:xfrm>
          <a:prstGeom prst="rect">
            <a:avLst/>
          </a:prstGeom>
        </p:spPr>
        <p:txBody>
          <a:bodyPr vert="horz" wrap="square" lIns="0" tIns="15875" rIns="0" bIns="0" rtlCol="0">
            <a:spAutoFit/>
          </a:bodyPr>
          <a:lstStyle/>
          <a:p>
            <a:pPr marL="12700">
              <a:lnSpc>
                <a:spcPct val="100000"/>
              </a:lnSpc>
              <a:spcBef>
                <a:spcPts val="125"/>
              </a:spcBef>
            </a:pPr>
            <a:r>
              <a:rPr sz="1400" spc="-25" dirty="0">
                <a:latin typeface="Times New Roman"/>
                <a:cs typeface="Times New Roman"/>
              </a:rPr>
              <a:t>2.</a:t>
            </a:r>
            <a:endParaRPr sz="1400">
              <a:latin typeface="Times New Roman"/>
              <a:cs typeface="Times New Roman"/>
            </a:endParaRPr>
          </a:p>
        </p:txBody>
      </p:sp>
      <p:sp>
        <p:nvSpPr>
          <p:cNvPr id="10" name="object 10"/>
          <p:cNvSpPr txBox="1"/>
          <p:nvPr/>
        </p:nvSpPr>
        <p:spPr>
          <a:xfrm>
            <a:off x="2177033" y="2327909"/>
            <a:ext cx="1983739" cy="242570"/>
          </a:xfrm>
          <a:prstGeom prst="rect">
            <a:avLst/>
          </a:prstGeom>
        </p:spPr>
        <p:txBody>
          <a:bodyPr vert="horz" wrap="square" lIns="0" tIns="15875" rIns="0" bIns="0" rtlCol="0">
            <a:spAutoFit/>
          </a:bodyPr>
          <a:lstStyle/>
          <a:p>
            <a:pPr marL="12700">
              <a:lnSpc>
                <a:spcPct val="100000"/>
              </a:lnSpc>
              <a:spcBef>
                <a:spcPts val="125"/>
              </a:spcBef>
            </a:pPr>
            <a:r>
              <a:rPr sz="1400" b="1" spc="-10" dirty="0">
                <a:latin typeface="Times New Roman"/>
                <a:cs typeface="Times New Roman"/>
              </a:rPr>
              <a:t>LITERATURE</a:t>
            </a:r>
            <a:r>
              <a:rPr sz="1400" b="1" spc="-50" dirty="0">
                <a:latin typeface="Times New Roman"/>
                <a:cs typeface="Times New Roman"/>
              </a:rPr>
              <a:t> </a:t>
            </a:r>
            <a:r>
              <a:rPr sz="1400" b="1" spc="-10" dirty="0">
                <a:latin typeface="Times New Roman"/>
                <a:cs typeface="Times New Roman"/>
              </a:rPr>
              <a:t>REVIEW</a:t>
            </a:r>
            <a:endParaRPr sz="1400">
              <a:latin typeface="Times New Roman"/>
              <a:cs typeface="Times New Roman"/>
            </a:endParaRPr>
          </a:p>
        </p:txBody>
      </p:sp>
      <p:sp>
        <p:nvSpPr>
          <p:cNvPr id="11" name="object 11"/>
          <p:cNvSpPr txBox="1"/>
          <p:nvPr/>
        </p:nvSpPr>
        <p:spPr>
          <a:xfrm>
            <a:off x="939482" y="2745105"/>
            <a:ext cx="151765" cy="242570"/>
          </a:xfrm>
          <a:prstGeom prst="rect">
            <a:avLst/>
          </a:prstGeom>
        </p:spPr>
        <p:txBody>
          <a:bodyPr vert="horz" wrap="square" lIns="0" tIns="15875" rIns="0" bIns="0" rtlCol="0">
            <a:spAutoFit/>
          </a:bodyPr>
          <a:lstStyle/>
          <a:p>
            <a:pPr marL="12700">
              <a:lnSpc>
                <a:spcPct val="100000"/>
              </a:lnSpc>
              <a:spcBef>
                <a:spcPts val="125"/>
              </a:spcBef>
            </a:pPr>
            <a:r>
              <a:rPr sz="1400" spc="-25" dirty="0">
                <a:latin typeface="Times New Roman"/>
                <a:cs typeface="Times New Roman"/>
              </a:rPr>
              <a:t>3.</a:t>
            </a:r>
            <a:endParaRPr sz="1400">
              <a:latin typeface="Times New Roman"/>
              <a:cs typeface="Times New Roman"/>
            </a:endParaRPr>
          </a:p>
        </p:txBody>
      </p:sp>
      <p:sp>
        <p:nvSpPr>
          <p:cNvPr id="12" name="object 12"/>
          <p:cNvSpPr txBox="1"/>
          <p:nvPr/>
        </p:nvSpPr>
        <p:spPr>
          <a:xfrm>
            <a:off x="2152650" y="2756598"/>
            <a:ext cx="2257425" cy="243204"/>
          </a:xfrm>
          <a:prstGeom prst="rect">
            <a:avLst/>
          </a:prstGeom>
        </p:spPr>
        <p:txBody>
          <a:bodyPr vert="horz" wrap="square" lIns="0" tIns="15875" rIns="0" bIns="0" rtlCol="0">
            <a:spAutoFit/>
          </a:bodyPr>
          <a:lstStyle/>
          <a:p>
            <a:pPr marL="12700">
              <a:lnSpc>
                <a:spcPct val="100000"/>
              </a:lnSpc>
              <a:spcBef>
                <a:spcPts val="125"/>
              </a:spcBef>
            </a:pPr>
            <a:r>
              <a:rPr sz="1400" b="1" dirty="0">
                <a:latin typeface="Times New Roman"/>
                <a:cs typeface="Times New Roman"/>
              </a:rPr>
              <a:t>SYSTEM</a:t>
            </a:r>
            <a:r>
              <a:rPr sz="1400" b="1" spc="-40" dirty="0">
                <a:latin typeface="Times New Roman"/>
                <a:cs typeface="Times New Roman"/>
              </a:rPr>
              <a:t> </a:t>
            </a:r>
            <a:r>
              <a:rPr sz="1400" b="1" spc="-10" dirty="0">
                <a:latin typeface="Times New Roman"/>
                <a:cs typeface="Times New Roman"/>
              </a:rPr>
              <a:t>REQUIREMENTS</a:t>
            </a:r>
            <a:endParaRPr sz="1400">
              <a:latin typeface="Times New Roman"/>
              <a:cs typeface="Times New Roman"/>
            </a:endParaRPr>
          </a:p>
        </p:txBody>
      </p:sp>
      <p:sp>
        <p:nvSpPr>
          <p:cNvPr id="13" name="object 13"/>
          <p:cNvSpPr txBox="1"/>
          <p:nvPr/>
        </p:nvSpPr>
        <p:spPr>
          <a:xfrm>
            <a:off x="2152650" y="3130931"/>
            <a:ext cx="2697480" cy="595630"/>
          </a:xfrm>
          <a:prstGeom prst="rect">
            <a:avLst/>
          </a:prstGeom>
        </p:spPr>
        <p:txBody>
          <a:bodyPr vert="horz" wrap="square" lIns="0" tIns="15875" rIns="0" bIns="0" rtlCol="0">
            <a:spAutoFit/>
          </a:bodyPr>
          <a:lstStyle/>
          <a:p>
            <a:pPr marL="267970" lvl="1" indent="-255270">
              <a:lnSpc>
                <a:spcPct val="100000"/>
              </a:lnSpc>
              <a:spcBef>
                <a:spcPts val="125"/>
              </a:spcBef>
              <a:buAutoNum type="arabicPeriod"/>
              <a:tabLst>
                <a:tab pos="267970" algn="l"/>
              </a:tabLst>
            </a:pPr>
            <a:r>
              <a:rPr sz="1400" spc="-20" dirty="0">
                <a:latin typeface="Times New Roman"/>
                <a:cs typeface="Times New Roman"/>
              </a:rPr>
              <a:t>HARDWARE</a:t>
            </a:r>
            <a:r>
              <a:rPr sz="1400" spc="-45" dirty="0">
                <a:latin typeface="Times New Roman"/>
                <a:cs typeface="Times New Roman"/>
              </a:rPr>
              <a:t> </a:t>
            </a:r>
            <a:r>
              <a:rPr sz="1400" spc="-10" dirty="0">
                <a:latin typeface="Times New Roman"/>
                <a:cs typeface="Times New Roman"/>
              </a:rPr>
              <a:t>REQUIREMENTS</a:t>
            </a:r>
            <a:endParaRPr sz="1400">
              <a:latin typeface="Times New Roman"/>
              <a:cs typeface="Times New Roman"/>
            </a:endParaRPr>
          </a:p>
          <a:p>
            <a:pPr marL="267970" lvl="1" indent="-255270">
              <a:lnSpc>
                <a:spcPct val="100000"/>
              </a:lnSpc>
              <a:spcBef>
                <a:spcPts val="1095"/>
              </a:spcBef>
              <a:buAutoNum type="arabicPeriod"/>
              <a:tabLst>
                <a:tab pos="267970" algn="l"/>
              </a:tabLst>
            </a:pPr>
            <a:r>
              <a:rPr sz="1400" spc="-20" dirty="0">
                <a:latin typeface="Times New Roman"/>
                <a:cs typeface="Times New Roman"/>
              </a:rPr>
              <a:t>SOFTWARE</a:t>
            </a:r>
            <a:r>
              <a:rPr sz="1400" spc="-35" dirty="0">
                <a:latin typeface="Times New Roman"/>
                <a:cs typeface="Times New Roman"/>
              </a:rPr>
              <a:t> </a:t>
            </a:r>
            <a:r>
              <a:rPr sz="1400" spc="-10" dirty="0">
                <a:latin typeface="Times New Roman"/>
                <a:cs typeface="Times New Roman"/>
              </a:rPr>
              <a:t>REQUIREMENTS</a:t>
            </a:r>
            <a:endParaRPr sz="1400">
              <a:latin typeface="Times New Roman"/>
              <a:cs typeface="Times New Roman"/>
            </a:endParaRPr>
          </a:p>
        </p:txBody>
      </p:sp>
      <p:sp>
        <p:nvSpPr>
          <p:cNvPr id="14" name="object 14"/>
          <p:cNvSpPr txBox="1"/>
          <p:nvPr/>
        </p:nvSpPr>
        <p:spPr>
          <a:xfrm>
            <a:off x="916939" y="4226814"/>
            <a:ext cx="151765" cy="242570"/>
          </a:xfrm>
          <a:prstGeom prst="rect">
            <a:avLst/>
          </a:prstGeom>
        </p:spPr>
        <p:txBody>
          <a:bodyPr vert="horz" wrap="square" lIns="0" tIns="15875" rIns="0" bIns="0" rtlCol="0">
            <a:spAutoFit/>
          </a:bodyPr>
          <a:lstStyle/>
          <a:p>
            <a:pPr marL="12700">
              <a:lnSpc>
                <a:spcPct val="100000"/>
              </a:lnSpc>
              <a:spcBef>
                <a:spcPts val="125"/>
              </a:spcBef>
            </a:pPr>
            <a:r>
              <a:rPr sz="1400" spc="-25" dirty="0">
                <a:latin typeface="Times New Roman"/>
                <a:cs typeface="Times New Roman"/>
              </a:rPr>
              <a:t>4.</a:t>
            </a:r>
            <a:endParaRPr sz="1400">
              <a:latin typeface="Times New Roman"/>
              <a:cs typeface="Times New Roman"/>
            </a:endParaRPr>
          </a:p>
        </p:txBody>
      </p:sp>
      <p:sp>
        <p:nvSpPr>
          <p:cNvPr id="15" name="object 15"/>
          <p:cNvSpPr txBox="1"/>
          <p:nvPr/>
        </p:nvSpPr>
        <p:spPr>
          <a:xfrm>
            <a:off x="2177033" y="4054475"/>
            <a:ext cx="1805305" cy="242570"/>
          </a:xfrm>
          <a:prstGeom prst="rect">
            <a:avLst/>
          </a:prstGeom>
        </p:spPr>
        <p:txBody>
          <a:bodyPr vert="horz" wrap="square" lIns="0" tIns="15875" rIns="0" bIns="0" rtlCol="0">
            <a:spAutoFit/>
          </a:bodyPr>
          <a:lstStyle/>
          <a:p>
            <a:pPr marL="12700">
              <a:lnSpc>
                <a:spcPct val="100000"/>
              </a:lnSpc>
              <a:spcBef>
                <a:spcPts val="125"/>
              </a:spcBef>
            </a:pPr>
            <a:r>
              <a:rPr sz="1400" b="1" dirty="0">
                <a:latin typeface="Times New Roman"/>
                <a:cs typeface="Times New Roman"/>
              </a:rPr>
              <a:t>SYSTEM</a:t>
            </a:r>
            <a:r>
              <a:rPr sz="1400" b="1" spc="-25" dirty="0">
                <a:latin typeface="Times New Roman"/>
                <a:cs typeface="Times New Roman"/>
              </a:rPr>
              <a:t> </a:t>
            </a:r>
            <a:r>
              <a:rPr sz="1400" b="1" spc="-10" dirty="0">
                <a:latin typeface="Times New Roman"/>
                <a:cs typeface="Times New Roman"/>
              </a:rPr>
              <a:t>OVERVIEW</a:t>
            </a:r>
            <a:endParaRPr sz="1400">
              <a:latin typeface="Times New Roman"/>
              <a:cs typeface="Times New Roman"/>
            </a:endParaRPr>
          </a:p>
        </p:txBody>
      </p:sp>
      <p:sp>
        <p:nvSpPr>
          <p:cNvPr id="16" name="object 16"/>
          <p:cNvSpPr txBox="1"/>
          <p:nvPr/>
        </p:nvSpPr>
        <p:spPr>
          <a:xfrm>
            <a:off x="2171445" y="4433570"/>
            <a:ext cx="3848735" cy="1329690"/>
          </a:xfrm>
          <a:prstGeom prst="rect">
            <a:avLst/>
          </a:prstGeom>
        </p:spPr>
        <p:txBody>
          <a:bodyPr vert="horz" wrap="square" lIns="0" tIns="15875" rIns="0" bIns="0" rtlCol="0">
            <a:spAutoFit/>
          </a:bodyPr>
          <a:lstStyle/>
          <a:p>
            <a:pPr marL="278765" lvl="1" indent="-266065">
              <a:lnSpc>
                <a:spcPct val="100000"/>
              </a:lnSpc>
              <a:spcBef>
                <a:spcPts val="125"/>
              </a:spcBef>
              <a:buAutoNum type="arabicPeriod"/>
              <a:tabLst>
                <a:tab pos="278765" algn="l"/>
              </a:tabLst>
            </a:pPr>
            <a:r>
              <a:rPr sz="1400" dirty="0">
                <a:latin typeface="Times New Roman"/>
                <a:cs typeface="Times New Roman"/>
              </a:rPr>
              <a:t>EXISTING</a:t>
            </a:r>
            <a:r>
              <a:rPr sz="1400" spc="-50" dirty="0">
                <a:latin typeface="Times New Roman"/>
                <a:cs typeface="Times New Roman"/>
              </a:rPr>
              <a:t> </a:t>
            </a:r>
            <a:r>
              <a:rPr sz="1400" spc="-10" dirty="0">
                <a:latin typeface="Times New Roman"/>
                <a:cs typeface="Times New Roman"/>
              </a:rPr>
              <a:t>SYSTEM</a:t>
            </a:r>
            <a:endParaRPr sz="1400">
              <a:latin typeface="Times New Roman"/>
              <a:cs typeface="Times New Roman"/>
            </a:endParaRPr>
          </a:p>
          <a:p>
            <a:pPr marL="279400" lvl="1" indent="-266700">
              <a:lnSpc>
                <a:spcPct val="100000"/>
              </a:lnSpc>
              <a:spcBef>
                <a:spcPts val="1095"/>
              </a:spcBef>
              <a:buAutoNum type="arabicPeriod"/>
              <a:tabLst>
                <a:tab pos="279400" algn="l"/>
              </a:tabLst>
            </a:pPr>
            <a:r>
              <a:rPr sz="1400" dirty="0">
                <a:latin typeface="Times New Roman"/>
                <a:cs typeface="Times New Roman"/>
              </a:rPr>
              <a:t>PROPOSED</a:t>
            </a:r>
            <a:r>
              <a:rPr sz="1400" spc="-45" dirty="0">
                <a:latin typeface="Times New Roman"/>
                <a:cs typeface="Times New Roman"/>
              </a:rPr>
              <a:t> </a:t>
            </a:r>
            <a:r>
              <a:rPr sz="1400" spc="-10" dirty="0">
                <a:latin typeface="Times New Roman"/>
                <a:cs typeface="Times New Roman"/>
              </a:rPr>
              <a:t>SYSTEM</a:t>
            </a:r>
            <a:endParaRPr sz="1400">
              <a:latin typeface="Times New Roman"/>
              <a:cs typeface="Times New Roman"/>
            </a:endParaRPr>
          </a:p>
          <a:p>
            <a:pPr marL="869950" lvl="2" indent="-399415">
              <a:lnSpc>
                <a:spcPct val="100000"/>
              </a:lnSpc>
              <a:spcBef>
                <a:spcPts val="1175"/>
              </a:spcBef>
              <a:buAutoNum type="arabicPeriod"/>
              <a:tabLst>
                <a:tab pos="869950" algn="l"/>
              </a:tabLst>
            </a:pPr>
            <a:r>
              <a:rPr sz="1400" dirty="0">
                <a:latin typeface="Times New Roman"/>
                <a:cs typeface="Times New Roman"/>
              </a:rPr>
              <a:t>SYSTEM</a:t>
            </a:r>
            <a:r>
              <a:rPr sz="1400" spc="-65" dirty="0">
                <a:latin typeface="Times New Roman"/>
                <a:cs typeface="Times New Roman"/>
              </a:rPr>
              <a:t> </a:t>
            </a:r>
            <a:r>
              <a:rPr sz="1400" spc="-20" dirty="0">
                <a:latin typeface="Times New Roman"/>
                <a:cs typeface="Times New Roman"/>
              </a:rPr>
              <a:t>ARCHITECTURE</a:t>
            </a:r>
            <a:r>
              <a:rPr sz="1400" spc="-30" dirty="0">
                <a:latin typeface="Times New Roman"/>
                <a:cs typeface="Times New Roman"/>
              </a:rPr>
              <a:t> </a:t>
            </a:r>
            <a:r>
              <a:rPr sz="1400" spc="-10" dirty="0">
                <a:latin typeface="Times New Roman"/>
                <a:cs typeface="Times New Roman"/>
              </a:rPr>
              <a:t>DIAGRAM</a:t>
            </a:r>
            <a:endParaRPr sz="1400">
              <a:latin typeface="Times New Roman"/>
              <a:cs typeface="Times New Roman"/>
            </a:endParaRPr>
          </a:p>
          <a:p>
            <a:pPr marL="859790" lvl="2" indent="-389255">
              <a:lnSpc>
                <a:spcPct val="100000"/>
              </a:lnSpc>
              <a:spcBef>
                <a:spcPts val="1245"/>
              </a:spcBef>
              <a:buAutoNum type="arabicPeriod"/>
              <a:tabLst>
                <a:tab pos="859790" algn="l"/>
              </a:tabLst>
            </a:pPr>
            <a:r>
              <a:rPr sz="1400" spc="-10" dirty="0">
                <a:latin typeface="Times New Roman"/>
                <a:cs typeface="Times New Roman"/>
              </a:rPr>
              <a:t>DESCRIPTION</a:t>
            </a:r>
            <a:endParaRPr sz="1400">
              <a:latin typeface="Times New Roman"/>
              <a:cs typeface="Times New Roman"/>
            </a:endParaRPr>
          </a:p>
        </p:txBody>
      </p:sp>
      <p:sp>
        <p:nvSpPr>
          <p:cNvPr id="17" name="object 17"/>
          <p:cNvSpPr txBox="1"/>
          <p:nvPr/>
        </p:nvSpPr>
        <p:spPr>
          <a:xfrm>
            <a:off x="939482" y="6107112"/>
            <a:ext cx="151765" cy="243204"/>
          </a:xfrm>
          <a:prstGeom prst="rect">
            <a:avLst/>
          </a:prstGeom>
        </p:spPr>
        <p:txBody>
          <a:bodyPr vert="horz" wrap="square" lIns="0" tIns="15875" rIns="0" bIns="0" rtlCol="0">
            <a:spAutoFit/>
          </a:bodyPr>
          <a:lstStyle/>
          <a:p>
            <a:pPr marL="12700">
              <a:lnSpc>
                <a:spcPct val="100000"/>
              </a:lnSpc>
              <a:spcBef>
                <a:spcPts val="125"/>
              </a:spcBef>
            </a:pPr>
            <a:r>
              <a:rPr sz="1400" spc="-25" dirty="0">
                <a:latin typeface="Times New Roman"/>
                <a:cs typeface="Times New Roman"/>
              </a:rPr>
              <a:t>5.</a:t>
            </a:r>
            <a:endParaRPr sz="1400">
              <a:latin typeface="Times New Roman"/>
              <a:cs typeface="Times New Roman"/>
            </a:endParaRPr>
          </a:p>
        </p:txBody>
      </p:sp>
      <p:sp>
        <p:nvSpPr>
          <p:cNvPr id="18" name="object 18"/>
          <p:cNvSpPr txBox="1"/>
          <p:nvPr/>
        </p:nvSpPr>
        <p:spPr>
          <a:xfrm>
            <a:off x="2171445" y="7400861"/>
            <a:ext cx="2273935" cy="243204"/>
          </a:xfrm>
          <a:prstGeom prst="rect">
            <a:avLst/>
          </a:prstGeom>
        </p:spPr>
        <p:txBody>
          <a:bodyPr vert="horz" wrap="square" lIns="0" tIns="15875" rIns="0" bIns="0" rtlCol="0">
            <a:spAutoFit/>
          </a:bodyPr>
          <a:lstStyle/>
          <a:p>
            <a:pPr marL="12700">
              <a:lnSpc>
                <a:spcPct val="100000"/>
              </a:lnSpc>
              <a:spcBef>
                <a:spcPts val="125"/>
              </a:spcBef>
            </a:pPr>
            <a:r>
              <a:rPr sz="1400" b="1" spc="-10" dirty="0">
                <a:latin typeface="Times New Roman"/>
                <a:cs typeface="Times New Roman"/>
              </a:rPr>
              <a:t>RESULT</a:t>
            </a:r>
            <a:r>
              <a:rPr sz="1400" b="1" spc="-85" dirty="0">
                <a:latin typeface="Times New Roman"/>
                <a:cs typeface="Times New Roman"/>
              </a:rPr>
              <a:t> </a:t>
            </a:r>
            <a:r>
              <a:rPr sz="1400" b="1" dirty="0">
                <a:latin typeface="Times New Roman"/>
                <a:cs typeface="Times New Roman"/>
              </a:rPr>
              <a:t>AND</a:t>
            </a:r>
            <a:r>
              <a:rPr sz="1400" b="1" spc="-45" dirty="0">
                <a:latin typeface="Times New Roman"/>
                <a:cs typeface="Times New Roman"/>
              </a:rPr>
              <a:t> </a:t>
            </a:r>
            <a:r>
              <a:rPr sz="1400" b="1" spc="-10" dirty="0">
                <a:latin typeface="Times New Roman"/>
                <a:cs typeface="Times New Roman"/>
              </a:rPr>
              <a:t>DISCUSSION</a:t>
            </a:r>
            <a:endParaRPr sz="1400">
              <a:latin typeface="Times New Roman"/>
              <a:cs typeface="Times New Roman"/>
            </a:endParaRPr>
          </a:p>
        </p:txBody>
      </p:sp>
      <p:sp>
        <p:nvSpPr>
          <p:cNvPr id="19" name="object 19"/>
          <p:cNvSpPr txBox="1"/>
          <p:nvPr/>
        </p:nvSpPr>
        <p:spPr>
          <a:xfrm>
            <a:off x="2171445" y="8020662"/>
            <a:ext cx="949325" cy="231474"/>
          </a:xfrm>
          <a:prstGeom prst="rect">
            <a:avLst/>
          </a:prstGeom>
        </p:spPr>
        <p:txBody>
          <a:bodyPr vert="horz" wrap="square" lIns="0" tIns="15875" rIns="0" bIns="0" rtlCol="0">
            <a:spAutoFit/>
          </a:bodyPr>
          <a:lstStyle/>
          <a:p>
            <a:pPr marL="12700">
              <a:lnSpc>
                <a:spcPct val="100000"/>
              </a:lnSpc>
              <a:spcBef>
                <a:spcPts val="125"/>
              </a:spcBef>
            </a:pPr>
            <a:r>
              <a:rPr sz="1400" b="1" spc="-10" dirty="0">
                <a:latin typeface="Times New Roman"/>
                <a:cs typeface="Times New Roman"/>
              </a:rPr>
              <a:t>APPENDIX</a:t>
            </a:r>
            <a:endParaRPr sz="1400" dirty="0">
              <a:latin typeface="Times New Roman"/>
              <a:cs typeface="Times New Roman"/>
            </a:endParaRPr>
          </a:p>
        </p:txBody>
      </p:sp>
      <p:sp>
        <p:nvSpPr>
          <p:cNvPr id="20" name="object 20"/>
          <p:cNvSpPr txBox="1"/>
          <p:nvPr/>
        </p:nvSpPr>
        <p:spPr>
          <a:xfrm>
            <a:off x="2178685" y="8136399"/>
            <a:ext cx="2284730" cy="1036181"/>
          </a:xfrm>
          <a:prstGeom prst="rect">
            <a:avLst/>
          </a:prstGeom>
        </p:spPr>
        <p:txBody>
          <a:bodyPr vert="horz" wrap="square" lIns="0" tIns="132080" rIns="0" bIns="0" rtlCol="0">
            <a:spAutoFit/>
          </a:bodyPr>
          <a:lstStyle/>
          <a:p>
            <a:pPr marL="355600" indent="-342900">
              <a:lnSpc>
                <a:spcPct val="100000"/>
              </a:lnSpc>
              <a:spcBef>
                <a:spcPts val="950"/>
              </a:spcBef>
              <a:buAutoNum type="arabicPeriod"/>
              <a:tabLst>
                <a:tab pos="355600" algn="l"/>
              </a:tabLst>
            </a:pPr>
            <a:r>
              <a:rPr lang="en-IN" sz="1400" spc="-10" dirty="0">
                <a:latin typeface="Times New Roman"/>
                <a:cs typeface="Times New Roman"/>
              </a:rPr>
              <a:t>SAMPLE CODE</a:t>
            </a:r>
            <a:endParaRPr lang="en-IN" sz="1400" dirty="0">
              <a:latin typeface="Times New Roman"/>
              <a:cs typeface="Times New Roman"/>
            </a:endParaRPr>
          </a:p>
          <a:p>
            <a:pPr marL="355600" indent="-342900">
              <a:lnSpc>
                <a:spcPct val="100000"/>
              </a:lnSpc>
              <a:spcBef>
                <a:spcPts val="1040"/>
              </a:spcBef>
              <a:buAutoNum type="arabicPeriod"/>
              <a:tabLst>
                <a:tab pos="355600" algn="l"/>
              </a:tabLst>
            </a:pPr>
            <a:r>
              <a:rPr lang="en-US" sz="1400" spc="-20" dirty="0">
                <a:latin typeface="Times New Roman"/>
                <a:cs typeface="Times New Roman"/>
              </a:rPr>
              <a:t>OUTPUT SCRREN SHOT</a:t>
            </a:r>
          </a:p>
          <a:p>
            <a:pPr marL="355600" indent="-342900">
              <a:lnSpc>
                <a:spcPct val="100000"/>
              </a:lnSpc>
              <a:spcBef>
                <a:spcPts val="1040"/>
              </a:spcBef>
              <a:buAutoNum type="arabicPeriod"/>
              <a:tabLst>
                <a:tab pos="355600" algn="l"/>
              </a:tabLst>
            </a:pPr>
            <a:r>
              <a:rPr lang="en-IN" sz="1400" spc="-20" dirty="0">
                <a:latin typeface="Times New Roman"/>
                <a:cs typeface="Times New Roman"/>
              </a:rPr>
              <a:t>IEEE PAPER</a:t>
            </a:r>
            <a:endParaRPr sz="1400" dirty="0">
              <a:latin typeface="Times New Roman"/>
              <a:cs typeface="Times New Roman"/>
            </a:endParaRPr>
          </a:p>
        </p:txBody>
      </p:sp>
      <p:sp>
        <p:nvSpPr>
          <p:cNvPr id="21" name="object 21"/>
          <p:cNvSpPr txBox="1"/>
          <p:nvPr/>
        </p:nvSpPr>
        <p:spPr>
          <a:xfrm>
            <a:off x="2178685" y="7721525"/>
            <a:ext cx="1213485" cy="242570"/>
          </a:xfrm>
          <a:prstGeom prst="rect">
            <a:avLst/>
          </a:prstGeom>
        </p:spPr>
        <p:txBody>
          <a:bodyPr vert="horz" wrap="square" lIns="0" tIns="15875" rIns="0" bIns="0" rtlCol="0">
            <a:spAutoFit/>
          </a:bodyPr>
          <a:lstStyle/>
          <a:p>
            <a:pPr marL="12700">
              <a:lnSpc>
                <a:spcPct val="100000"/>
              </a:lnSpc>
              <a:spcBef>
                <a:spcPts val="125"/>
              </a:spcBef>
            </a:pPr>
            <a:r>
              <a:rPr sz="1400" b="1" spc="-10" dirty="0">
                <a:latin typeface="Times New Roman"/>
                <a:cs typeface="Times New Roman"/>
              </a:rPr>
              <a:t>REFERENCES</a:t>
            </a:r>
            <a:endParaRPr sz="1400" dirty="0">
              <a:latin typeface="Times New Roman"/>
              <a:cs typeface="Times New Roman"/>
            </a:endParaRPr>
          </a:p>
        </p:txBody>
      </p:sp>
      <p:sp>
        <p:nvSpPr>
          <p:cNvPr id="22" name="object 22"/>
          <p:cNvSpPr txBox="1"/>
          <p:nvPr/>
        </p:nvSpPr>
        <p:spPr>
          <a:xfrm>
            <a:off x="2151760" y="5870829"/>
            <a:ext cx="2251075" cy="1300480"/>
          </a:xfrm>
          <a:prstGeom prst="rect">
            <a:avLst/>
          </a:prstGeom>
        </p:spPr>
        <p:txBody>
          <a:bodyPr vert="horz" wrap="square" lIns="0" tIns="116205" rIns="0" bIns="0" rtlCol="0">
            <a:spAutoFit/>
          </a:bodyPr>
          <a:lstStyle/>
          <a:p>
            <a:pPr marL="37465">
              <a:lnSpc>
                <a:spcPct val="100000"/>
              </a:lnSpc>
              <a:spcBef>
                <a:spcPts val="915"/>
              </a:spcBef>
            </a:pPr>
            <a:r>
              <a:rPr sz="1400" b="1" spc="-10" dirty="0">
                <a:latin typeface="Times New Roman"/>
                <a:cs typeface="Times New Roman"/>
              </a:rPr>
              <a:t>IMPLEMENTATION</a:t>
            </a:r>
            <a:endParaRPr sz="1400">
              <a:latin typeface="Times New Roman"/>
              <a:cs typeface="Times New Roman"/>
            </a:endParaRPr>
          </a:p>
          <a:p>
            <a:pPr marL="278130" lvl="1" indent="-265430">
              <a:lnSpc>
                <a:spcPct val="100000"/>
              </a:lnSpc>
              <a:spcBef>
                <a:spcPts val="825"/>
              </a:spcBef>
              <a:buAutoNum type="arabicPeriod"/>
              <a:tabLst>
                <a:tab pos="278130" algn="l"/>
              </a:tabLst>
            </a:pPr>
            <a:r>
              <a:rPr sz="1400" dirty="0">
                <a:latin typeface="Times New Roman"/>
                <a:cs typeface="Times New Roman"/>
              </a:rPr>
              <a:t>LIST</a:t>
            </a:r>
            <a:r>
              <a:rPr sz="1400" spc="-40" dirty="0">
                <a:latin typeface="Times New Roman"/>
                <a:cs typeface="Times New Roman"/>
              </a:rPr>
              <a:t> </a:t>
            </a:r>
            <a:r>
              <a:rPr sz="1400" dirty="0">
                <a:latin typeface="Times New Roman"/>
                <a:cs typeface="Times New Roman"/>
              </a:rPr>
              <a:t>OF</a:t>
            </a:r>
            <a:r>
              <a:rPr sz="1400" spc="-30" dirty="0">
                <a:latin typeface="Times New Roman"/>
                <a:cs typeface="Times New Roman"/>
              </a:rPr>
              <a:t> </a:t>
            </a:r>
            <a:r>
              <a:rPr sz="1400" spc="-10" dirty="0">
                <a:latin typeface="Times New Roman"/>
                <a:cs typeface="Times New Roman"/>
              </a:rPr>
              <a:t>MODULES</a:t>
            </a:r>
            <a:endParaRPr sz="1400">
              <a:latin typeface="Times New Roman"/>
              <a:cs typeface="Times New Roman"/>
            </a:endParaRPr>
          </a:p>
          <a:p>
            <a:pPr marL="278130" lvl="1" indent="-265430">
              <a:lnSpc>
                <a:spcPct val="100000"/>
              </a:lnSpc>
              <a:spcBef>
                <a:spcPts val="869"/>
              </a:spcBef>
              <a:buAutoNum type="arabicPeriod"/>
              <a:tabLst>
                <a:tab pos="278130" algn="l"/>
              </a:tabLst>
            </a:pPr>
            <a:r>
              <a:rPr sz="1400" dirty="0">
                <a:latin typeface="Times New Roman"/>
                <a:cs typeface="Times New Roman"/>
              </a:rPr>
              <a:t>MODULE</a:t>
            </a:r>
            <a:r>
              <a:rPr sz="1400" spc="-10" dirty="0">
                <a:latin typeface="Times New Roman"/>
                <a:cs typeface="Times New Roman"/>
              </a:rPr>
              <a:t> DESCRIPTION</a:t>
            </a:r>
            <a:endParaRPr sz="1400">
              <a:latin typeface="Times New Roman"/>
              <a:cs typeface="Times New Roman"/>
            </a:endParaRPr>
          </a:p>
          <a:p>
            <a:pPr marL="857885" lvl="2" indent="-445134">
              <a:lnSpc>
                <a:spcPct val="100000"/>
              </a:lnSpc>
              <a:spcBef>
                <a:spcPts val="800"/>
              </a:spcBef>
              <a:buAutoNum type="arabicPeriod"/>
              <a:tabLst>
                <a:tab pos="857885" algn="l"/>
              </a:tabLst>
            </a:pPr>
            <a:r>
              <a:rPr sz="1400" spc="-10" dirty="0">
                <a:latin typeface="Times New Roman"/>
                <a:cs typeface="Times New Roman"/>
              </a:rPr>
              <a:t>ALGORITHMS</a:t>
            </a:r>
            <a:endParaRPr sz="1400">
              <a:latin typeface="Times New Roman"/>
              <a:cs typeface="Times New Roman"/>
            </a:endParaRPr>
          </a:p>
        </p:txBody>
      </p:sp>
      <p:sp>
        <p:nvSpPr>
          <p:cNvPr id="23" name="object 23"/>
          <p:cNvSpPr txBox="1"/>
          <p:nvPr/>
        </p:nvSpPr>
        <p:spPr>
          <a:xfrm>
            <a:off x="957897" y="7401814"/>
            <a:ext cx="151765" cy="242570"/>
          </a:xfrm>
          <a:prstGeom prst="rect">
            <a:avLst/>
          </a:prstGeom>
        </p:spPr>
        <p:txBody>
          <a:bodyPr vert="horz" wrap="square" lIns="0" tIns="15875" rIns="0" bIns="0" rtlCol="0">
            <a:spAutoFit/>
          </a:bodyPr>
          <a:lstStyle/>
          <a:p>
            <a:pPr marL="12700">
              <a:lnSpc>
                <a:spcPct val="100000"/>
              </a:lnSpc>
              <a:spcBef>
                <a:spcPts val="125"/>
              </a:spcBef>
            </a:pPr>
            <a:r>
              <a:rPr sz="1400" spc="-25" dirty="0">
                <a:latin typeface="Times New Roman"/>
                <a:cs typeface="Times New Roman"/>
              </a:rPr>
              <a:t>6.</a:t>
            </a:r>
            <a:endParaRPr sz="1400">
              <a:latin typeface="Times New Roman"/>
              <a:cs typeface="Times New Roman"/>
            </a:endParaRPr>
          </a:p>
        </p:txBody>
      </p:sp>
      <p:sp>
        <p:nvSpPr>
          <p:cNvPr id="24" name="object 24"/>
          <p:cNvSpPr txBox="1"/>
          <p:nvPr/>
        </p:nvSpPr>
        <p:spPr>
          <a:xfrm>
            <a:off x="6187440" y="1477009"/>
            <a:ext cx="197485" cy="614680"/>
          </a:xfrm>
          <a:prstGeom prst="rect">
            <a:avLst/>
          </a:prstGeom>
        </p:spPr>
        <p:txBody>
          <a:bodyPr vert="horz" wrap="square" lIns="0" tIns="15875" rIns="0" bIns="0" rtlCol="0">
            <a:spAutoFit/>
          </a:bodyPr>
          <a:lstStyle/>
          <a:p>
            <a:pPr marL="12700">
              <a:lnSpc>
                <a:spcPct val="100000"/>
              </a:lnSpc>
              <a:spcBef>
                <a:spcPts val="125"/>
              </a:spcBef>
            </a:pPr>
            <a:r>
              <a:rPr sz="1400" spc="-25" dirty="0">
                <a:latin typeface="Times New Roman"/>
                <a:cs typeface="Times New Roman"/>
              </a:rPr>
              <a:t>III</a:t>
            </a:r>
            <a:endParaRPr sz="1400">
              <a:latin typeface="Times New Roman"/>
              <a:cs typeface="Times New Roman"/>
            </a:endParaRPr>
          </a:p>
          <a:p>
            <a:pPr marL="78105">
              <a:lnSpc>
                <a:spcPct val="100000"/>
              </a:lnSpc>
              <a:spcBef>
                <a:spcPts val="1250"/>
              </a:spcBef>
            </a:pPr>
            <a:r>
              <a:rPr sz="1400" spc="-50" dirty="0">
                <a:latin typeface="Times New Roman"/>
                <a:cs typeface="Times New Roman"/>
              </a:rPr>
              <a:t>1</a:t>
            </a:r>
            <a:endParaRPr sz="1400">
              <a:latin typeface="Times New Roman"/>
              <a:cs typeface="Times New Roman"/>
            </a:endParaRPr>
          </a:p>
        </p:txBody>
      </p:sp>
      <p:sp>
        <p:nvSpPr>
          <p:cNvPr id="25" name="object 25"/>
          <p:cNvSpPr txBox="1"/>
          <p:nvPr/>
        </p:nvSpPr>
        <p:spPr>
          <a:xfrm>
            <a:off x="6253479" y="3163823"/>
            <a:ext cx="116205" cy="594360"/>
          </a:xfrm>
          <a:prstGeom prst="rect">
            <a:avLst/>
          </a:prstGeom>
        </p:spPr>
        <p:txBody>
          <a:bodyPr vert="horz" wrap="square" lIns="0" tIns="15875" rIns="0" bIns="0" rtlCol="0">
            <a:spAutoFit/>
          </a:bodyPr>
          <a:lstStyle/>
          <a:p>
            <a:pPr marL="12700">
              <a:lnSpc>
                <a:spcPct val="100000"/>
              </a:lnSpc>
              <a:spcBef>
                <a:spcPts val="125"/>
              </a:spcBef>
            </a:pPr>
            <a:r>
              <a:rPr sz="1400" spc="-50" dirty="0">
                <a:latin typeface="Times New Roman"/>
                <a:cs typeface="Times New Roman"/>
              </a:rPr>
              <a:t>4</a:t>
            </a:r>
            <a:endParaRPr sz="1400">
              <a:latin typeface="Times New Roman"/>
              <a:cs typeface="Times New Roman"/>
            </a:endParaRPr>
          </a:p>
          <a:p>
            <a:pPr marL="12700">
              <a:lnSpc>
                <a:spcPct val="100000"/>
              </a:lnSpc>
              <a:spcBef>
                <a:spcPts val="1085"/>
              </a:spcBef>
            </a:pPr>
            <a:r>
              <a:rPr sz="1400" spc="-50" dirty="0">
                <a:latin typeface="Times New Roman"/>
                <a:cs typeface="Times New Roman"/>
              </a:rPr>
              <a:t>4</a:t>
            </a:r>
            <a:endParaRPr sz="1400">
              <a:latin typeface="Times New Roman"/>
              <a:cs typeface="Times New Roman"/>
            </a:endParaRPr>
          </a:p>
        </p:txBody>
      </p:sp>
      <p:sp>
        <p:nvSpPr>
          <p:cNvPr id="26" name="object 26"/>
          <p:cNvSpPr txBox="1"/>
          <p:nvPr/>
        </p:nvSpPr>
        <p:spPr>
          <a:xfrm>
            <a:off x="6259195" y="2283841"/>
            <a:ext cx="116205" cy="242570"/>
          </a:xfrm>
          <a:prstGeom prst="rect">
            <a:avLst/>
          </a:prstGeom>
        </p:spPr>
        <p:txBody>
          <a:bodyPr vert="horz" wrap="square" lIns="0" tIns="15875" rIns="0" bIns="0" rtlCol="0">
            <a:spAutoFit/>
          </a:bodyPr>
          <a:lstStyle/>
          <a:p>
            <a:pPr marL="12700">
              <a:lnSpc>
                <a:spcPct val="100000"/>
              </a:lnSpc>
              <a:spcBef>
                <a:spcPts val="125"/>
              </a:spcBef>
            </a:pPr>
            <a:r>
              <a:rPr sz="1400" spc="-50" dirty="0">
                <a:latin typeface="Times New Roman"/>
                <a:cs typeface="Times New Roman"/>
              </a:rPr>
              <a:t>2</a:t>
            </a:r>
            <a:endParaRPr sz="1400">
              <a:latin typeface="Times New Roman"/>
              <a:cs typeface="Times New Roman"/>
            </a:endParaRPr>
          </a:p>
        </p:txBody>
      </p:sp>
      <p:sp>
        <p:nvSpPr>
          <p:cNvPr id="27" name="object 27"/>
          <p:cNvSpPr txBox="1"/>
          <p:nvPr/>
        </p:nvSpPr>
        <p:spPr>
          <a:xfrm>
            <a:off x="6253479" y="4307014"/>
            <a:ext cx="116205" cy="688975"/>
          </a:xfrm>
          <a:prstGeom prst="rect">
            <a:avLst/>
          </a:prstGeom>
        </p:spPr>
        <p:txBody>
          <a:bodyPr vert="horz" wrap="square" lIns="0" tIns="130175" rIns="0" bIns="0" rtlCol="0">
            <a:spAutoFit/>
          </a:bodyPr>
          <a:lstStyle/>
          <a:p>
            <a:pPr marL="12700">
              <a:lnSpc>
                <a:spcPct val="100000"/>
              </a:lnSpc>
              <a:spcBef>
                <a:spcPts val="1025"/>
              </a:spcBef>
            </a:pPr>
            <a:r>
              <a:rPr sz="1400" spc="-50" dirty="0">
                <a:latin typeface="Times New Roman"/>
                <a:cs typeface="Times New Roman"/>
              </a:rPr>
              <a:t>5</a:t>
            </a:r>
            <a:endParaRPr sz="1400">
              <a:latin typeface="Times New Roman"/>
              <a:cs typeface="Times New Roman"/>
            </a:endParaRPr>
          </a:p>
          <a:p>
            <a:pPr marL="12700">
              <a:lnSpc>
                <a:spcPct val="100000"/>
              </a:lnSpc>
              <a:spcBef>
                <a:spcPts val="930"/>
              </a:spcBef>
            </a:pPr>
            <a:r>
              <a:rPr sz="1400" spc="-50" dirty="0">
                <a:latin typeface="Times New Roman"/>
                <a:cs typeface="Times New Roman"/>
              </a:rPr>
              <a:t>5</a:t>
            </a:r>
            <a:endParaRPr sz="1400">
              <a:latin typeface="Times New Roman"/>
              <a:cs typeface="Times New Roman"/>
            </a:endParaRPr>
          </a:p>
        </p:txBody>
      </p:sp>
      <p:sp>
        <p:nvSpPr>
          <p:cNvPr id="28" name="object 28"/>
          <p:cNvSpPr txBox="1"/>
          <p:nvPr/>
        </p:nvSpPr>
        <p:spPr>
          <a:xfrm>
            <a:off x="6249034" y="6149657"/>
            <a:ext cx="125095" cy="1031875"/>
          </a:xfrm>
          <a:prstGeom prst="rect">
            <a:avLst/>
          </a:prstGeom>
        </p:spPr>
        <p:txBody>
          <a:bodyPr vert="horz" wrap="square" lIns="0" tIns="143510" rIns="0" bIns="0" rtlCol="0">
            <a:spAutoFit/>
          </a:bodyPr>
          <a:lstStyle/>
          <a:p>
            <a:pPr marL="12700">
              <a:lnSpc>
                <a:spcPct val="100000"/>
              </a:lnSpc>
              <a:spcBef>
                <a:spcPts val="1130"/>
              </a:spcBef>
            </a:pPr>
            <a:r>
              <a:rPr sz="1400" spc="-50" dirty="0">
                <a:latin typeface="Times New Roman"/>
                <a:cs typeface="Times New Roman"/>
              </a:rPr>
              <a:t>7</a:t>
            </a:r>
            <a:endParaRPr sz="1400">
              <a:latin typeface="Times New Roman"/>
              <a:cs typeface="Times New Roman"/>
            </a:endParaRPr>
          </a:p>
          <a:p>
            <a:pPr marL="20955">
              <a:lnSpc>
                <a:spcPct val="100000"/>
              </a:lnSpc>
              <a:spcBef>
                <a:spcPts val="1040"/>
              </a:spcBef>
            </a:pPr>
            <a:r>
              <a:rPr sz="1400" spc="-50" dirty="0">
                <a:latin typeface="Times New Roman"/>
                <a:cs typeface="Times New Roman"/>
              </a:rPr>
              <a:t>7</a:t>
            </a:r>
            <a:endParaRPr sz="1400">
              <a:latin typeface="Times New Roman"/>
              <a:cs typeface="Times New Roman"/>
            </a:endParaRPr>
          </a:p>
          <a:p>
            <a:pPr marL="20955">
              <a:lnSpc>
                <a:spcPct val="100000"/>
              </a:lnSpc>
              <a:spcBef>
                <a:spcPts val="805"/>
              </a:spcBef>
            </a:pPr>
            <a:r>
              <a:rPr sz="1400" spc="-50" dirty="0">
                <a:latin typeface="Times New Roman"/>
                <a:cs typeface="Times New Roman"/>
              </a:rPr>
              <a:t>8</a:t>
            </a:r>
            <a:endParaRPr sz="1400">
              <a:latin typeface="Times New Roman"/>
              <a:cs typeface="Times New Roman"/>
            </a:endParaRPr>
          </a:p>
        </p:txBody>
      </p:sp>
      <p:sp>
        <p:nvSpPr>
          <p:cNvPr id="29" name="object 29"/>
          <p:cNvSpPr txBox="1"/>
          <p:nvPr/>
        </p:nvSpPr>
        <p:spPr>
          <a:xfrm>
            <a:off x="6251575" y="5062283"/>
            <a:ext cx="122555" cy="683260"/>
          </a:xfrm>
          <a:prstGeom prst="rect">
            <a:avLst/>
          </a:prstGeom>
        </p:spPr>
        <p:txBody>
          <a:bodyPr vert="horz" wrap="square" lIns="0" tIns="127635" rIns="0" bIns="0" rtlCol="0">
            <a:spAutoFit/>
          </a:bodyPr>
          <a:lstStyle/>
          <a:p>
            <a:pPr marL="12700">
              <a:lnSpc>
                <a:spcPct val="100000"/>
              </a:lnSpc>
              <a:spcBef>
                <a:spcPts val="1005"/>
              </a:spcBef>
            </a:pPr>
            <a:r>
              <a:rPr sz="1400" spc="-50" dirty="0">
                <a:latin typeface="Times New Roman"/>
                <a:cs typeface="Times New Roman"/>
              </a:rPr>
              <a:t>6</a:t>
            </a:r>
            <a:endParaRPr sz="1400" dirty="0">
              <a:latin typeface="Times New Roman"/>
              <a:cs typeface="Times New Roman"/>
            </a:endParaRPr>
          </a:p>
          <a:p>
            <a:pPr marL="18415">
              <a:lnSpc>
                <a:spcPct val="100000"/>
              </a:lnSpc>
              <a:spcBef>
                <a:spcPts val="910"/>
              </a:spcBef>
            </a:pPr>
            <a:r>
              <a:rPr sz="1400" spc="-50" dirty="0">
                <a:latin typeface="Times New Roman"/>
                <a:cs typeface="Times New Roman"/>
              </a:rPr>
              <a:t>6</a:t>
            </a:r>
            <a:endParaRPr sz="1400" dirty="0">
              <a:latin typeface="Times New Roman"/>
              <a:cs typeface="Times New Roman"/>
            </a:endParaRPr>
          </a:p>
        </p:txBody>
      </p:sp>
      <p:sp>
        <p:nvSpPr>
          <p:cNvPr id="30" name="object 30"/>
          <p:cNvSpPr txBox="1"/>
          <p:nvPr/>
        </p:nvSpPr>
        <p:spPr>
          <a:xfrm>
            <a:off x="6199631" y="7848600"/>
            <a:ext cx="197485" cy="1236877"/>
          </a:xfrm>
          <a:prstGeom prst="rect">
            <a:avLst/>
          </a:prstGeom>
        </p:spPr>
        <p:txBody>
          <a:bodyPr vert="horz" wrap="square" lIns="0" tIns="15875" rIns="0" bIns="0" rtlCol="0">
            <a:spAutoFit/>
          </a:bodyPr>
          <a:lstStyle/>
          <a:p>
            <a:pPr marL="12700">
              <a:lnSpc>
                <a:spcPct val="100000"/>
              </a:lnSpc>
              <a:spcBef>
                <a:spcPts val="125"/>
              </a:spcBef>
            </a:pPr>
            <a:r>
              <a:rPr sz="1400" spc="-25" dirty="0">
                <a:latin typeface="Times New Roman"/>
                <a:cs typeface="Times New Roman"/>
              </a:rPr>
              <a:t>1</a:t>
            </a:r>
            <a:r>
              <a:rPr lang="en-IN" sz="1400" spc="-25" dirty="0">
                <a:latin typeface="Times New Roman"/>
                <a:cs typeface="Times New Roman"/>
              </a:rPr>
              <a:t>0</a:t>
            </a:r>
            <a:endParaRPr sz="1400" dirty="0">
              <a:latin typeface="Times New Roman"/>
              <a:cs typeface="Times New Roman"/>
            </a:endParaRPr>
          </a:p>
          <a:p>
            <a:pPr marL="12700">
              <a:lnSpc>
                <a:spcPct val="100000"/>
              </a:lnSpc>
              <a:spcBef>
                <a:spcPts val="1040"/>
              </a:spcBef>
            </a:pPr>
            <a:r>
              <a:rPr sz="1400" spc="-25" dirty="0">
                <a:latin typeface="Times New Roman"/>
                <a:cs typeface="Times New Roman"/>
              </a:rPr>
              <a:t>1</a:t>
            </a:r>
            <a:r>
              <a:rPr lang="en-IN" sz="1400" spc="-25" dirty="0">
                <a:latin typeface="Times New Roman"/>
                <a:cs typeface="Times New Roman"/>
              </a:rPr>
              <a:t>1</a:t>
            </a:r>
            <a:endParaRPr sz="1400" dirty="0">
              <a:latin typeface="Times New Roman"/>
              <a:cs typeface="Times New Roman"/>
            </a:endParaRPr>
          </a:p>
          <a:p>
            <a:pPr marL="12700">
              <a:lnSpc>
                <a:spcPct val="100000"/>
              </a:lnSpc>
              <a:spcBef>
                <a:spcPts val="919"/>
              </a:spcBef>
            </a:pPr>
            <a:r>
              <a:rPr sz="1400" spc="-25" dirty="0">
                <a:latin typeface="Times New Roman"/>
                <a:cs typeface="Times New Roman"/>
              </a:rPr>
              <a:t>1</a:t>
            </a:r>
            <a:r>
              <a:rPr lang="en-IN" sz="1400" spc="-25" dirty="0">
                <a:latin typeface="Times New Roman"/>
                <a:cs typeface="Times New Roman"/>
              </a:rPr>
              <a:t>5</a:t>
            </a:r>
          </a:p>
          <a:p>
            <a:pPr marL="12700">
              <a:lnSpc>
                <a:spcPct val="100000"/>
              </a:lnSpc>
              <a:spcBef>
                <a:spcPts val="919"/>
              </a:spcBef>
            </a:pPr>
            <a:r>
              <a:rPr lang="en-IN" sz="1400" spc="-25" dirty="0">
                <a:latin typeface="Times New Roman"/>
                <a:cs typeface="Times New Roman"/>
              </a:rPr>
              <a:t>16</a:t>
            </a:r>
            <a:endParaRPr sz="1400" dirty="0">
              <a:latin typeface="Times New Roman"/>
              <a:cs typeface="Times New Roman"/>
            </a:endParaRPr>
          </a:p>
        </p:txBody>
      </p:sp>
      <p:sp>
        <p:nvSpPr>
          <p:cNvPr id="31" name="object 31"/>
          <p:cNvSpPr txBox="1"/>
          <p:nvPr/>
        </p:nvSpPr>
        <p:spPr>
          <a:xfrm>
            <a:off x="6258749" y="7389131"/>
            <a:ext cx="110935" cy="231474"/>
          </a:xfrm>
          <a:prstGeom prst="rect">
            <a:avLst/>
          </a:prstGeom>
        </p:spPr>
        <p:txBody>
          <a:bodyPr vert="horz" wrap="square" lIns="0" tIns="15875" rIns="0" bIns="0" rtlCol="0">
            <a:spAutoFit/>
          </a:bodyPr>
          <a:lstStyle/>
          <a:p>
            <a:pPr marL="12700">
              <a:lnSpc>
                <a:spcPct val="100000"/>
              </a:lnSpc>
              <a:spcBef>
                <a:spcPts val="125"/>
              </a:spcBef>
            </a:pPr>
            <a:r>
              <a:rPr lang="en-IN" sz="1400" spc="-50" dirty="0">
                <a:latin typeface="Times New Roman"/>
                <a:cs typeface="Times New Roman"/>
              </a:rPr>
              <a:t>9</a:t>
            </a:r>
            <a:endParaRPr lang="en-IN" sz="14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r>
              <a:rPr spc="-50" dirty="0"/>
              <a:t>1</a:t>
            </a:r>
          </a:p>
        </p:txBody>
      </p:sp>
      <p:sp>
        <p:nvSpPr>
          <p:cNvPr id="2" name="object 2"/>
          <p:cNvSpPr txBox="1"/>
          <p:nvPr/>
        </p:nvSpPr>
        <p:spPr>
          <a:xfrm>
            <a:off x="2937129" y="675842"/>
            <a:ext cx="1636395" cy="732155"/>
          </a:xfrm>
          <a:prstGeom prst="rect">
            <a:avLst/>
          </a:prstGeom>
        </p:spPr>
        <p:txBody>
          <a:bodyPr vert="horz" wrap="square" lIns="0" tIns="128905" rIns="0" bIns="0" rtlCol="0">
            <a:spAutoFit/>
          </a:bodyPr>
          <a:lstStyle/>
          <a:p>
            <a:pPr marL="59690" algn="ctr">
              <a:lnSpc>
                <a:spcPct val="100000"/>
              </a:lnSpc>
              <a:spcBef>
                <a:spcPts val="1015"/>
              </a:spcBef>
            </a:pPr>
            <a:r>
              <a:rPr sz="1550" b="1" dirty="0">
                <a:latin typeface="Times New Roman"/>
                <a:cs typeface="Times New Roman"/>
              </a:rPr>
              <a:t>CHAPTER</a:t>
            </a:r>
            <a:r>
              <a:rPr sz="1550" b="1" spc="100" dirty="0">
                <a:latin typeface="Times New Roman"/>
                <a:cs typeface="Times New Roman"/>
              </a:rPr>
              <a:t> </a:t>
            </a:r>
            <a:r>
              <a:rPr sz="1550" b="1" spc="-50" dirty="0">
                <a:latin typeface="Times New Roman"/>
                <a:cs typeface="Times New Roman"/>
              </a:rPr>
              <a:t>1</a:t>
            </a:r>
            <a:endParaRPr sz="1550">
              <a:latin typeface="Times New Roman"/>
              <a:cs typeface="Times New Roman"/>
            </a:endParaRPr>
          </a:p>
          <a:p>
            <a:pPr algn="ctr">
              <a:lnSpc>
                <a:spcPct val="100000"/>
              </a:lnSpc>
              <a:spcBef>
                <a:spcPts val="919"/>
              </a:spcBef>
            </a:pPr>
            <a:r>
              <a:rPr sz="1550" b="1" spc="-10" dirty="0">
                <a:latin typeface="Times New Roman"/>
                <a:cs typeface="Times New Roman"/>
              </a:rPr>
              <a:t>INTRODUCTION</a:t>
            </a:r>
            <a:endParaRPr sz="1550">
              <a:latin typeface="Times New Roman"/>
              <a:cs typeface="Times New Roman"/>
            </a:endParaRPr>
          </a:p>
        </p:txBody>
      </p:sp>
      <p:sp>
        <p:nvSpPr>
          <p:cNvPr id="3" name="object 3"/>
          <p:cNvSpPr txBox="1"/>
          <p:nvPr/>
        </p:nvSpPr>
        <p:spPr>
          <a:xfrm>
            <a:off x="487997" y="2079435"/>
            <a:ext cx="6915150" cy="4971233"/>
          </a:xfrm>
          <a:prstGeom prst="rect">
            <a:avLst/>
          </a:prstGeom>
        </p:spPr>
        <p:txBody>
          <a:bodyPr vert="horz" wrap="square" lIns="0" tIns="15875" rIns="0" bIns="0" rtlCol="0">
            <a:spAutoFit/>
          </a:bodyPr>
          <a:lstStyle/>
          <a:p>
            <a:r>
              <a:rPr lang="en-US" sz="1400" dirty="0">
                <a:latin typeface="Times New Roman" panose="02020603050405020304" pitchFamily="18" charset="0"/>
                <a:cs typeface="Times New Roman" panose="02020603050405020304" pitchFamily="18" charset="0"/>
              </a:rPr>
              <a:t>Attendance management is a critical task in educational institutions, corporate offices, and various organizational settings. Traditional methods, such as manual roll calls, sign-in sheets, or RFID card systems, are often time-consuming, error-prone, and susceptible to manipulation. These methods not only consume valuable time but also pose challenges in maintaining accurate records, especially in environments with large groups.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To address these issues, we propose a facial recognition-based attendance system that automates the process of marking attendance from group photos. Leveraging advancements in computer vision and deep learning, the system offers a contactless and efficient solution. Facial recognition technology has rapidly evolved, demonstrating significant improvements in accuracy and reliability due to state-of-the-art algorithms like Convolutional Neural Networks (CNNs) and embedding techniques such as </a:t>
            </a:r>
            <a:r>
              <a:rPr lang="en-US" sz="1400" dirty="0" err="1">
                <a:latin typeface="Times New Roman" panose="02020603050405020304" pitchFamily="18" charset="0"/>
                <a:cs typeface="Times New Roman" panose="02020603050405020304" pitchFamily="18" charset="0"/>
              </a:rPr>
              <a:t>Haar</a:t>
            </a:r>
            <a:r>
              <a:rPr lang="en-US" sz="1400" dirty="0">
                <a:latin typeface="Times New Roman" panose="02020603050405020304" pitchFamily="18" charset="0"/>
                <a:cs typeface="Times New Roman" panose="02020603050405020304" pitchFamily="18" charset="0"/>
              </a:rPr>
              <a:t> Cascade Classifier.</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The proposed system aims to enhance the efficiency and accuracy of attendance tracking while minimizing the need for manual intervention. By automating this process, it reduces administrative workload and provides a secure, tamper-proof method for managing attendance records. The system's adaptability makes it suitable for various use cases, ranging from classrooms and meetings to large-scale events, offering a scalable solution for attendance management.</a:t>
            </a:r>
          </a:p>
          <a:p>
            <a:r>
              <a:rPr lang="en-US" sz="1400" dirty="0">
                <a:latin typeface="Times New Roman" panose="02020603050405020304" pitchFamily="18" charset="0"/>
                <a:cs typeface="Times New Roman" panose="02020603050405020304" pitchFamily="18" charset="0"/>
              </a:rPr>
              <a:t>This report details the development of the facial recognition-based attendance system, outlining the techniques and algorithms used, system architecture, implementation, and results. It highlights the advantages of the proposed solution over traditional methods and discusses potential challenges and future improvements.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r>
              <a:rPr spc="-50" dirty="0"/>
              <a:t>2</a:t>
            </a:r>
          </a:p>
        </p:txBody>
      </p:sp>
      <p:sp>
        <p:nvSpPr>
          <p:cNvPr id="2" name="object 2"/>
          <p:cNvSpPr txBox="1"/>
          <p:nvPr/>
        </p:nvSpPr>
        <p:spPr>
          <a:xfrm>
            <a:off x="307657" y="540830"/>
            <a:ext cx="7171055" cy="8408136"/>
          </a:xfrm>
          <a:prstGeom prst="rect">
            <a:avLst/>
          </a:prstGeom>
        </p:spPr>
        <p:txBody>
          <a:bodyPr vert="horz" wrap="square" lIns="0" tIns="12065" rIns="0" bIns="0" rtlCol="0">
            <a:spAutoFit/>
          </a:bodyPr>
          <a:lstStyle/>
          <a:p>
            <a:pPr marL="2449830" marR="2513330" indent="463550">
              <a:lnSpc>
                <a:spcPct val="153300"/>
              </a:lnSpc>
              <a:spcBef>
                <a:spcPts val="95"/>
              </a:spcBef>
            </a:pPr>
            <a:r>
              <a:rPr sz="1550" b="1" dirty="0">
                <a:latin typeface="Times New Roman"/>
                <a:cs typeface="Times New Roman"/>
              </a:rPr>
              <a:t>CHAPTER</a:t>
            </a:r>
            <a:r>
              <a:rPr sz="1550" b="1" spc="90" dirty="0">
                <a:latin typeface="Times New Roman"/>
                <a:cs typeface="Times New Roman"/>
              </a:rPr>
              <a:t> </a:t>
            </a:r>
            <a:r>
              <a:rPr sz="1550" b="1" spc="-50" dirty="0">
                <a:latin typeface="Times New Roman"/>
                <a:cs typeface="Times New Roman"/>
              </a:rPr>
              <a:t>2 </a:t>
            </a:r>
            <a:r>
              <a:rPr sz="1550" b="1" dirty="0">
                <a:latin typeface="Times New Roman"/>
                <a:cs typeface="Times New Roman"/>
              </a:rPr>
              <a:t>LITERATURE</a:t>
            </a:r>
            <a:r>
              <a:rPr sz="1550" b="1" spc="-35" dirty="0">
                <a:latin typeface="Times New Roman"/>
                <a:cs typeface="Times New Roman"/>
              </a:rPr>
              <a:t> </a:t>
            </a:r>
            <a:r>
              <a:rPr sz="1550" b="1" spc="-10" dirty="0">
                <a:latin typeface="Times New Roman"/>
                <a:cs typeface="Times New Roman"/>
              </a:rPr>
              <a:t>REVIEW</a:t>
            </a:r>
            <a:endParaRPr sz="1550" dirty="0">
              <a:latin typeface="Times New Roman"/>
              <a:cs typeface="Times New Roman"/>
            </a:endParaRPr>
          </a:p>
          <a:p>
            <a:pPr>
              <a:lnSpc>
                <a:spcPct val="100000"/>
              </a:lnSpc>
              <a:spcBef>
                <a:spcPts val="760"/>
              </a:spcBef>
            </a:pPr>
            <a:endParaRPr sz="1550" dirty="0">
              <a:latin typeface="Times New Roman"/>
              <a:cs typeface="Times New Roman"/>
            </a:endParaRPr>
          </a:p>
          <a:p>
            <a:pPr marL="12700" marR="5080" algn="just">
              <a:lnSpc>
                <a:spcPct val="150400"/>
              </a:lnSpc>
              <a:spcBef>
                <a:spcPts val="5"/>
              </a:spcBef>
              <a:tabLst>
                <a:tab pos="276860" algn="l"/>
              </a:tabLst>
            </a:pPr>
            <a:r>
              <a:rPr lang="en-US" sz="1400" dirty="0">
                <a:latin typeface="Times New Roman" panose="02020603050405020304" pitchFamily="18" charset="0"/>
                <a:cs typeface="Times New Roman" panose="02020603050405020304" pitchFamily="18" charset="0"/>
              </a:rPr>
              <a:t>1. </a:t>
            </a:r>
            <a:r>
              <a:rPr lang="en-US" sz="1400" b="1" dirty="0">
                <a:latin typeface="Times New Roman" panose="02020603050405020304" pitchFamily="18" charset="0"/>
                <a:cs typeface="Times New Roman" panose="02020603050405020304" pitchFamily="18" charset="0"/>
              </a:rPr>
              <a:t>Automated Attendance Systems Using Face Recognition(2021).</a:t>
            </a:r>
          </a:p>
          <a:p>
            <a:pPr marL="12700" marR="5080" algn="just">
              <a:lnSpc>
                <a:spcPct val="150400"/>
              </a:lnSpc>
              <a:spcBef>
                <a:spcPts val="5"/>
              </a:spcBef>
              <a:tabLst>
                <a:tab pos="276860" algn="l"/>
              </a:tabLst>
            </a:pPr>
            <a:r>
              <a:rPr lang="en-US" sz="1400" dirty="0">
                <a:latin typeface="Times New Roman" panose="02020603050405020304" pitchFamily="18" charset="0"/>
                <a:cs typeface="Times New Roman" panose="02020603050405020304" pitchFamily="18" charset="0"/>
              </a:rPr>
              <a:t>Recent studies have explored the use of facial recognition for automated attendance systems, highlighting its potential to reduce manual errors and save time. Authors like K. Ravi and V. Ramesh (2021) demonstrated that deep learning models such as CNNs significantly improve recognition accuracy in varying lighting and facial orientations. Their study reported an accuracy of over 90% using a dataset of student images, showcasing the efficiency of neural networks for facial recognition tasks.</a:t>
            </a:r>
          </a:p>
          <a:p>
            <a:pPr marL="12700" marR="5080" algn="just">
              <a:lnSpc>
                <a:spcPct val="150400"/>
              </a:lnSpc>
              <a:spcBef>
                <a:spcPts val="5"/>
              </a:spcBef>
              <a:tabLst>
                <a:tab pos="276860" algn="l"/>
              </a:tabLst>
            </a:pPr>
            <a:endParaRPr sz="1400" dirty="0">
              <a:latin typeface="Times New Roman"/>
              <a:cs typeface="Times New Roman"/>
            </a:endParaRPr>
          </a:p>
          <a:p>
            <a:pPr>
              <a:lnSpc>
                <a:spcPct val="100000"/>
              </a:lnSpc>
            </a:pPr>
            <a:endParaRPr lang="en-US" sz="1400" b="1" dirty="0"/>
          </a:p>
          <a:p>
            <a:pPr>
              <a:lnSpc>
                <a:spcPct val="150000"/>
              </a:lnSpc>
              <a:spcBef>
                <a:spcPts val="130"/>
              </a:spcBef>
            </a:pPr>
            <a:r>
              <a:rPr lang="en-US" sz="1400" b="1" dirty="0">
                <a:latin typeface="Times New Roman" panose="02020603050405020304" pitchFamily="18" charset="0"/>
                <a:cs typeface="Times New Roman" panose="02020603050405020304" pitchFamily="18" charset="0"/>
              </a:rPr>
              <a:t>2. Real-Time Face Detection with Multi-Task Cascaded Convolutional Networks (MTCNN)</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Zhang et al. (2016) introduced the Multi-Task Cascaded Convolutional Network (MTCNN) for face detection and alignment. Their model integrates face detection and facial landmark localization into a unified framework, making it effective for real-time applications. MTCNN's ability to handle occlusions and diverse facial angles has made it a popular choice for initial face detection in attendance systems.</a:t>
            </a:r>
          </a:p>
          <a:p>
            <a:pPr>
              <a:lnSpc>
                <a:spcPct val="150000"/>
              </a:lnSpc>
              <a:spcBef>
                <a:spcPts val="130"/>
              </a:spcBef>
            </a:pPr>
            <a:endParaRPr lang="en-US" sz="1400" dirty="0">
              <a:latin typeface="Times New Roman" panose="02020603050405020304" pitchFamily="18" charset="0"/>
              <a:cs typeface="Times New Roman" panose="02020603050405020304" pitchFamily="18" charset="0"/>
            </a:endParaRPr>
          </a:p>
          <a:p>
            <a:pPr>
              <a:lnSpc>
                <a:spcPct val="150000"/>
              </a:lnSpc>
              <a:spcBef>
                <a:spcPts val="130"/>
              </a:spcBef>
            </a:pPr>
            <a:endParaRPr sz="1400" dirty="0">
              <a:latin typeface="Times New Roman" panose="02020603050405020304" pitchFamily="18" charset="0"/>
              <a:cs typeface="Times New Roman" panose="02020603050405020304" pitchFamily="18" charset="0"/>
            </a:endParaRPr>
          </a:p>
          <a:p>
            <a:pPr marL="12701" algn="just">
              <a:lnSpc>
                <a:spcPct val="150000"/>
              </a:lnSpc>
              <a:tabLst>
                <a:tab pos="268605" algn="l"/>
              </a:tabLst>
            </a:pPr>
            <a:r>
              <a:rPr lang="en-US" sz="1400" b="1" dirty="0">
                <a:latin typeface="Times New Roman" panose="02020603050405020304" pitchFamily="18" charset="0"/>
                <a:cs typeface="Times New Roman" panose="02020603050405020304" pitchFamily="18" charset="0"/>
              </a:rPr>
              <a:t>3.FaceNet: A Unified Embedding for Face Recognition and Clustering</a:t>
            </a:r>
          </a:p>
          <a:p>
            <a:pPr marL="12701" algn="just">
              <a:lnSpc>
                <a:spcPct val="150000"/>
              </a:lnSpc>
              <a:tabLst>
                <a:tab pos="268605" algn="l"/>
              </a:tabLst>
            </a:pPr>
            <a:r>
              <a:rPr lang="en-US" sz="1400" dirty="0" err="1">
                <a:latin typeface="Times New Roman" panose="02020603050405020304" pitchFamily="18" charset="0"/>
                <a:cs typeface="Times New Roman" panose="02020603050405020304" pitchFamily="18" charset="0"/>
              </a:rPr>
              <a:t>Schroff</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Kalenichenko</a:t>
            </a:r>
            <a:r>
              <a:rPr lang="en-US" sz="1400" dirty="0">
                <a:latin typeface="Times New Roman" panose="02020603050405020304" pitchFamily="18" charset="0"/>
                <a:cs typeface="Times New Roman" panose="02020603050405020304" pitchFamily="18" charset="0"/>
              </a:rPr>
              <a:t>, and Philbin (2015) developed </a:t>
            </a:r>
            <a:r>
              <a:rPr lang="en-US" sz="1400" dirty="0" err="1">
                <a:latin typeface="Times New Roman" panose="02020603050405020304" pitchFamily="18" charset="0"/>
                <a:cs typeface="Times New Roman" panose="02020603050405020304" pitchFamily="18" charset="0"/>
              </a:rPr>
              <a:t>FaceNet</a:t>
            </a:r>
            <a:r>
              <a:rPr lang="en-US" sz="1400" dirty="0">
                <a:latin typeface="Times New Roman" panose="02020603050405020304" pitchFamily="18" charset="0"/>
                <a:cs typeface="Times New Roman" panose="02020603050405020304" pitchFamily="18" charset="0"/>
              </a:rPr>
              <a:t>, a model that uses deep convolutional networks to generate embeddings for face recognition and clustering. The </a:t>
            </a:r>
            <a:r>
              <a:rPr lang="en-US" sz="1400" dirty="0" err="1">
                <a:latin typeface="Times New Roman" panose="02020603050405020304" pitchFamily="18" charset="0"/>
                <a:cs typeface="Times New Roman" panose="02020603050405020304" pitchFamily="18" charset="0"/>
              </a:rPr>
              <a:t>FaceNet</a:t>
            </a:r>
            <a:r>
              <a:rPr lang="en-US" sz="1400" dirty="0">
                <a:latin typeface="Times New Roman" panose="02020603050405020304" pitchFamily="18" charset="0"/>
                <a:cs typeface="Times New Roman" panose="02020603050405020304" pitchFamily="18" charset="0"/>
              </a:rPr>
              <a:t> model achieves high accuracy by mapping faces into a compact Euclidean space, where similarity is determined by distance. This approach has been widely adopted in facial recognition systems due to its simplicity and high precision in distinguishing between different individuals.</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r>
              <a:rPr spc="-50" dirty="0"/>
              <a:t>3</a:t>
            </a:r>
          </a:p>
        </p:txBody>
      </p:sp>
      <p:sp>
        <p:nvSpPr>
          <p:cNvPr id="2" name="object 2"/>
          <p:cNvSpPr txBox="1"/>
          <p:nvPr/>
        </p:nvSpPr>
        <p:spPr>
          <a:xfrm>
            <a:off x="290512" y="317310"/>
            <a:ext cx="7174865" cy="4565160"/>
          </a:xfrm>
          <a:prstGeom prst="rect">
            <a:avLst/>
          </a:prstGeom>
        </p:spPr>
        <p:txBody>
          <a:bodyPr vert="horz" wrap="square" lIns="0" tIns="15240" rIns="0" bIns="0" rtlCol="0">
            <a:spAutoFit/>
          </a:bodyPr>
          <a:lstStyle/>
          <a:p>
            <a:pPr marL="12700" marR="5080" algn="just">
              <a:lnSpc>
                <a:spcPct val="150000"/>
              </a:lnSpc>
              <a:spcBef>
                <a:spcPts val="120"/>
              </a:spcBef>
              <a:tabLst>
                <a:tab pos="262890" algn="l"/>
              </a:tabLst>
            </a:pPr>
            <a:r>
              <a:rPr lang="en-US" sz="1400" b="1" dirty="0">
                <a:latin typeface="Times New Roman" panose="02020603050405020304" pitchFamily="18" charset="0"/>
                <a:cs typeface="Times New Roman" panose="02020603050405020304" pitchFamily="18" charset="0"/>
              </a:rPr>
              <a:t>4.Attendance Monitoring using Deep Learning techniques. </a:t>
            </a:r>
          </a:p>
          <a:p>
            <a:pPr marL="12700" marR="5080" algn="just">
              <a:lnSpc>
                <a:spcPct val="150000"/>
              </a:lnSpc>
              <a:spcBef>
                <a:spcPts val="120"/>
              </a:spcBef>
              <a:tabLst>
                <a:tab pos="262890" algn="l"/>
              </a:tabLst>
            </a:pPr>
            <a:r>
              <a:rPr lang="en-US" sz="1400" dirty="0">
                <a:latin typeface="Times New Roman" panose="02020603050405020304" pitchFamily="18" charset="0"/>
                <a:cs typeface="Times New Roman" panose="02020603050405020304" pitchFamily="18" charset="0"/>
              </a:rPr>
              <a:t>A study by Sharma et al. (2020) implemented a deep learning-based attendance monitoring system using transfer learning with the VGGFace2 model. The authors achieved a recognition rate of 92% in classroom settings. The research emphasized the importance of data preprocessing, including face alignment and augmentation, to improve model performance across diverse datasets and environments.</a:t>
            </a:r>
          </a:p>
          <a:p>
            <a:pPr marL="12700" marR="5080" algn="just">
              <a:lnSpc>
                <a:spcPct val="150000"/>
              </a:lnSpc>
              <a:spcBef>
                <a:spcPts val="120"/>
              </a:spcBef>
              <a:tabLst>
                <a:tab pos="262890" algn="l"/>
              </a:tabLst>
            </a:pPr>
            <a:endParaRPr lang="en-US" sz="1400" dirty="0">
              <a:latin typeface="Times New Roman" panose="02020603050405020304" pitchFamily="18" charset="0"/>
              <a:cs typeface="Times New Roman" panose="02020603050405020304" pitchFamily="18" charset="0"/>
            </a:endParaRPr>
          </a:p>
          <a:p>
            <a:pPr marL="12700" marR="5080" algn="just">
              <a:lnSpc>
                <a:spcPct val="150000"/>
              </a:lnSpc>
              <a:spcBef>
                <a:spcPts val="120"/>
              </a:spcBef>
              <a:tabLst>
                <a:tab pos="262890" algn="l"/>
              </a:tabLst>
            </a:pPr>
            <a:endParaRPr lang="en-US" sz="1400" dirty="0">
              <a:latin typeface="Times New Roman" panose="02020603050405020304" pitchFamily="18" charset="0"/>
              <a:cs typeface="Times New Roman" panose="02020603050405020304" pitchFamily="18" charset="0"/>
            </a:endParaRPr>
          </a:p>
          <a:p>
            <a:pPr marL="12700" marR="5080" algn="just">
              <a:lnSpc>
                <a:spcPct val="150000"/>
              </a:lnSpc>
              <a:spcBef>
                <a:spcPts val="120"/>
              </a:spcBef>
              <a:tabLst>
                <a:tab pos="262890" algn="l"/>
              </a:tabLst>
            </a:pPr>
            <a:r>
              <a:rPr lang="en-US" sz="1400" b="1" dirty="0">
                <a:latin typeface="Times New Roman" panose="02020603050405020304" pitchFamily="18" charset="0"/>
                <a:cs typeface="Times New Roman" panose="02020603050405020304" pitchFamily="18" charset="0"/>
              </a:rPr>
              <a:t>5. Enhancing Facial Recognition Accuracy with </a:t>
            </a:r>
            <a:r>
              <a:rPr lang="en-US" sz="1400" b="1" dirty="0" err="1">
                <a:latin typeface="Times New Roman" panose="02020603050405020304" pitchFamily="18" charset="0"/>
                <a:cs typeface="Times New Roman" panose="02020603050405020304" pitchFamily="18" charset="0"/>
              </a:rPr>
              <a:t>ArcFace</a:t>
            </a:r>
            <a:endParaRPr lang="en-US" sz="1400" b="1" dirty="0">
              <a:latin typeface="Times New Roman" panose="02020603050405020304" pitchFamily="18" charset="0"/>
              <a:cs typeface="Times New Roman" panose="02020603050405020304" pitchFamily="18" charset="0"/>
            </a:endParaRPr>
          </a:p>
          <a:p>
            <a:pPr marL="12700" marR="5080" algn="just">
              <a:lnSpc>
                <a:spcPct val="150000"/>
              </a:lnSpc>
              <a:spcBef>
                <a:spcPts val="120"/>
              </a:spcBef>
              <a:tabLst>
                <a:tab pos="262890" algn="l"/>
              </a:tabLst>
            </a:pPr>
            <a:r>
              <a:rPr lang="en-US" sz="1400" dirty="0">
                <a:latin typeface="Times New Roman" panose="02020603050405020304" pitchFamily="18" charset="0"/>
                <a:cs typeface="Times New Roman" panose="02020603050405020304" pitchFamily="18" charset="0"/>
              </a:rPr>
              <a:t>Deng et al. (2019) introduced </a:t>
            </a:r>
            <a:r>
              <a:rPr lang="en-US" sz="1400" dirty="0" err="1">
                <a:latin typeface="Times New Roman" panose="02020603050405020304" pitchFamily="18" charset="0"/>
                <a:cs typeface="Times New Roman" panose="02020603050405020304" pitchFamily="18" charset="0"/>
              </a:rPr>
              <a:t>ArcFace</a:t>
            </a:r>
            <a:r>
              <a:rPr lang="en-US" sz="1400" dirty="0">
                <a:latin typeface="Times New Roman" panose="02020603050405020304" pitchFamily="18" charset="0"/>
                <a:cs typeface="Times New Roman" panose="02020603050405020304" pitchFamily="18" charset="0"/>
              </a:rPr>
              <a:t>, an advanced facial recognition algorithm that enhances accuracy through an additive angular margin loss function. </a:t>
            </a:r>
            <a:r>
              <a:rPr lang="en-US" sz="1400" dirty="0" err="1">
                <a:latin typeface="Times New Roman" panose="02020603050405020304" pitchFamily="18" charset="0"/>
                <a:cs typeface="Times New Roman" panose="02020603050405020304" pitchFamily="18" charset="0"/>
              </a:rPr>
              <a:t>ArcFace</a:t>
            </a:r>
            <a:r>
              <a:rPr lang="en-US" sz="1400" dirty="0">
                <a:latin typeface="Times New Roman" panose="02020603050405020304" pitchFamily="18" charset="0"/>
                <a:cs typeface="Times New Roman" panose="02020603050405020304" pitchFamily="18" charset="0"/>
              </a:rPr>
              <a:t> optimizes the decision boundary between different facial identities, resulting in superior recognition performance. Their evaluation on multiple datasets showed that </a:t>
            </a:r>
            <a:r>
              <a:rPr lang="en-US" sz="1400" dirty="0" err="1">
                <a:latin typeface="Times New Roman" panose="02020603050405020304" pitchFamily="18" charset="0"/>
                <a:cs typeface="Times New Roman" panose="02020603050405020304" pitchFamily="18" charset="0"/>
              </a:rPr>
              <a:t>ArcFace</a:t>
            </a:r>
            <a:r>
              <a:rPr lang="en-US" sz="1400" dirty="0">
                <a:latin typeface="Times New Roman" panose="02020603050405020304" pitchFamily="18" charset="0"/>
                <a:cs typeface="Times New Roman" panose="02020603050405020304" pitchFamily="18" charset="0"/>
              </a:rPr>
              <a:t> consistently outperformed other state-of-the-art models, making it a robust choice for attendance systems requiring high precision.</a:t>
            </a:r>
            <a:endParaRPr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r>
              <a:rPr spc="-50" dirty="0"/>
              <a:t>4</a:t>
            </a:r>
          </a:p>
        </p:txBody>
      </p:sp>
      <p:sp>
        <p:nvSpPr>
          <p:cNvPr id="2" name="object 2"/>
          <p:cNvSpPr txBox="1"/>
          <p:nvPr/>
        </p:nvSpPr>
        <p:spPr>
          <a:xfrm>
            <a:off x="557212" y="4719573"/>
            <a:ext cx="5852795" cy="3296415"/>
          </a:xfrm>
          <a:prstGeom prst="rect">
            <a:avLst/>
          </a:prstGeom>
        </p:spPr>
        <p:txBody>
          <a:bodyPr vert="horz" wrap="square" lIns="0" tIns="15875" rIns="0" bIns="0" rtlCol="0">
            <a:spAutoFit/>
          </a:bodyPr>
          <a:lstStyle/>
          <a:p>
            <a:pPr marL="12700">
              <a:lnSpc>
                <a:spcPct val="100000"/>
              </a:lnSpc>
              <a:spcBef>
                <a:spcPts val="125"/>
              </a:spcBef>
            </a:pPr>
            <a:r>
              <a:rPr sz="1400" b="1" dirty="0">
                <a:latin typeface="Times New Roman"/>
                <a:cs typeface="Times New Roman"/>
              </a:rPr>
              <a:t>3.2</a:t>
            </a:r>
            <a:r>
              <a:rPr sz="1400" b="1" spc="-20" dirty="0">
                <a:latin typeface="Times New Roman"/>
                <a:cs typeface="Times New Roman"/>
              </a:rPr>
              <a:t> </a:t>
            </a:r>
            <a:r>
              <a:rPr sz="1400" b="1" spc="-30" dirty="0">
                <a:latin typeface="Times New Roman"/>
                <a:cs typeface="Times New Roman"/>
              </a:rPr>
              <a:t>SOFTWARE</a:t>
            </a:r>
            <a:r>
              <a:rPr sz="1400" b="1" spc="-65" dirty="0">
                <a:latin typeface="Times New Roman"/>
                <a:cs typeface="Times New Roman"/>
              </a:rPr>
              <a:t> </a:t>
            </a:r>
            <a:r>
              <a:rPr sz="1400" b="1" spc="-10" dirty="0">
                <a:latin typeface="Times New Roman"/>
                <a:cs typeface="Times New Roman"/>
              </a:rPr>
              <a:t>REQUIRED:</a:t>
            </a:r>
            <a:endParaRPr sz="1400" dirty="0">
              <a:latin typeface="Times New Roman"/>
              <a:cs typeface="Times New Roman"/>
            </a:endParaRPr>
          </a:p>
          <a:p>
            <a:pPr>
              <a:lnSpc>
                <a:spcPct val="100000"/>
              </a:lnSpc>
              <a:spcBef>
                <a:spcPts val="835"/>
              </a:spcBef>
            </a:pPr>
            <a:endParaRPr sz="1400" dirty="0">
              <a:latin typeface="Times New Roman"/>
              <a:cs typeface="Times New Roman"/>
            </a:endParaRPr>
          </a:p>
          <a:p>
            <a:pPr marL="298450" indent="-285750">
              <a:lnSpc>
                <a:spcPct val="100000"/>
              </a:lnSpc>
              <a:buFont typeface="Arial MT"/>
              <a:buChar char="•"/>
              <a:tabLst>
                <a:tab pos="298450" algn="l"/>
              </a:tabLst>
            </a:pPr>
            <a:r>
              <a:rPr sz="1400" dirty="0">
                <a:latin typeface="Times New Roman"/>
                <a:cs typeface="Times New Roman"/>
              </a:rPr>
              <a:t>Operating</a:t>
            </a:r>
            <a:r>
              <a:rPr sz="1400" spc="-35" dirty="0">
                <a:latin typeface="Times New Roman"/>
                <a:cs typeface="Times New Roman"/>
              </a:rPr>
              <a:t> </a:t>
            </a:r>
            <a:r>
              <a:rPr sz="1400" dirty="0">
                <a:latin typeface="Times New Roman"/>
                <a:cs typeface="Times New Roman"/>
              </a:rPr>
              <a:t>System:</a:t>
            </a:r>
            <a:r>
              <a:rPr sz="1400" spc="-25" dirty="0">
                <a:latin typeface="Times New Roman"/>
                <a:cs typeface="Times New Roman"/>
              </a:rPr>
              <a:t> </a:t>
            </a:r>
            <a:r>
              <a:rPr sz="1400" dirty="0">
                <a:latin typeface="Times New Roman"/>
                <a:cs typeface="Times New Roman"/>
              </a:rPr>
              <a:t>Windows</a:t>
            </a:r>
            <a:r>
              <a:rPr sz="1400" spc="-30" dirty="0">
                <a:latin typeface="Times New Roman"/>
                <a:cs typeface="Times New Roman"/>
              </a:rPr>
              <a:t> </a:t>
            </a:r>
            <a:r>
              <a:rPr sz="1400" spc="-10" dirty="0">
                <a:latin typeface="Times New Roman"/>
                <a:cs typeface="Times New Roman"/>
              </a:rPr>
              <a:t>10/11,</a:t>
            </a:r>
            <a:r>
              <a:rPr sz="1400" spc="-50" dirty="0">
                <a:latin typeface="Times New Roman"/>
                <a:cs typeface="Times New Roman"/>
              </a:rPr>
              <a:t> </a:t>
            </a:r>
            <a:r>
              <a:rPr sz="1400" dirty="0">
                <a:latin typeface="Times New Roman"/>
                <a:cs typeface="Times New Roman"/>
              </a:rPr>
              <a:t>macOS,</a:t>
            </a:r>
            <a:r>
              <a:rPr sz="1400" spc="15" dirty="0">
                <a:latin typeface="Times New Roman"/>
                <a:cs typeface="Times New Roman"/>
              </a:rPr>
              <a:t> </a:t>
            </a:r>
            <a:r>
              <a:rPr sz="1400" dirty="0">
                <a:latin typeface="Times New Roman"/>
                <a:cs typeface="Times New Roman"/>
              </a:rPr>
              <a:t>or</a:t>
            </a:r>
            <a:r>
              <a:rPr sz="1400" spc="-25" dirty="0">
                <a:latin typeface="Times New Roman"/>
                <a:cs typeface="Times New Roman"/>
              </a:rPr>
              <a:t> </a:t>
            </a:r>
            <a:r>
              <a:rPr sz="1400" spc="-10" dirty="0">
                <a:latin typeface="Times New Roman"/>
                <a:cs typeface="Times New Roman"/>
              </a:rPr>
              <a:t>Linux</a:t>
            </a:r>
            <a:endParaRPr sz="1400" dirty="0">
              <a:latin typeface="Times New Roman"/>
              <a:cs typeface="Times New Roman"/>
            </a:endParaRPr>
          </a:p>
          <a:p>
            <a:pPr marL="298450" indent="-285750">
              <a:lnSpc>
                <a:spcPct val="100000"/>
              </a:lnSpc>
              <a:spcBef>
                <a:spcPts val="944"/>
              </a:spcBef>
              <a:buFont typeface="Arial MT"/>
              <a:buChar char="•"/>
              <a:tabLst>
                <a:tab pos="298450" algn="l"/>
              </a:tabLst>
            </a:pPr>
            <a:r>
              <a:rPr sz="1400" dirty="0">
                <a:latin typeface="Times New Roman"/>
                <a:cs typeface="Times New Roman"/>
              </a:rPr>
              <a:t>Python:</a:t>
            </a:r>
            <a:r>
              <a:rPr sz="1400" spc="-20" dirty="0">
                <a:latin typeface="Times New Roman"/>
                <a:cs typeface="Times New Roman"/>
              </a:rPr>
              <a:t> </a:t>
            </a:r>
            <a:r>
              <a:rPr sz="1400" dirty="0">
                <a:latin typeface="Times New Roman"/>
                <a:cs typeface="Times New Roman"/>
              </a:rPr>
              <a:t>Version</a:t>
            </a:r>
            <a:r>
              <a:rPr sz="1400" spc="-30" dirty="0">
                <a:latin typeface="Times New Roman"/>
                <a:cs typeface="Times New Roman"/>
              </a:rPr>
              <a:t> </a:t>
            </a:r>
            <a:r>
              <a:rPr sz="1400" dirty="0">
                <a:latin typeface="Times New Roman"/>
                <a:cs typeface="Times New Roman"/>
              </a:rPr>
              <a:t>3.8</a:t>
            </a:r>
            <a:r>
              <a:rPr sz="1400" spc="-30" dirty="0">
                <a:latin typeface="Times New Roman"/>
                <a:cs typeface="Times New Roman"/>
              </a:rPr>
              <a:t> </a:t>
            </a:r>
            <a:r>
              <a:rPr sz="1400" dirty="0">
                <a:latin typeface="Times New Roman"/>
                <a:cs typeface="Times New Roman"/>
              </a:rPr>
              <a:t>or</a:t>
            </a:r>
            <a:r>
              <a:rPr sz="1400" spc="-20" dirty="0">
                <a:latin typeface="Times New Roman"/>
                <a:cs typeface="Times New Roman"/>
              </a:rPr>
              <a:t> </a:t>
            </a:r>
            <a:r>
              <a:rPr sz="1400" spc="-10" dirty="0">
                <a:latin typeface="Times New Roman"/>
                <a:cs typeface="Times New Roman"/>
              </a:rPr>
              <a:t>higher</a:t>
            </a:r>
            <a:endParaRPr lang="en-US" sz="1400" spc="-10" dirty="0">
              <a:latin typeface="Times New Roman"/>
              <a:cs typeface="Times New Roman"/>
            </a:endParaRPr>
          </a:p>
          <a:p>
            <a:pPr marL="298450" indent="-285750">
              <a:lnSpc>
                <a:spcPct val="100000"/>
              </a:lnSpc>
              <a:spcBef>
                <a:spcPts val="944"/>
              </a:spcBef>
              <a:buFont typeface="Arial MT"/>
              <a:buChar char="•"/>
              <a:tabLst>
                <a:tab pos="298450" algn="l"/>
              </a:tabLst>
            </a:pPr>
            <a:r>
              <a:rPr lang="en-IN" sz="1400" spc="-10" dirty="0">
                <a:latin typeface="Times New Roman"/>
                <a:cs typeface="Times New Roman"/>
              </a:rPr>
              <a:t>GIT: For version control.</a:t>
            </a:r>
          </a:p>
          <a:p>
            <a:pPr marL="298450" indent="-285750">
              <a:lnSpc>
                <a:spcPct val="100000"/>
              </a:lnSpc>
              <a:spcBef>
                <a:spcPts val="944"/>
              </a:spcBef>
              <a:buFont typeface="Arial MT"/>
              <a:buChar char="•"/>
              <a:tabLst>
                <a:tab pos="298450" algn="l"/>
              </a:tabLst>
            </a:pPr>
            <a:r>
              <a:rPr lang="en-IN" sz="1400" spc="-10" dirty="0" err="1">
                <a:latin typeface="Times New Roman"/>
                <a:cs typeface="Times New Roman"/>
              </a:rPr>
              <a:t>Jupyter</a:t>
            </a:r>
            <a:r>
              <a:rPr lang="en-IN" sz="1400" spc="-10" dirty="0">
                <a:latin typeface="Times New Roman"/>
                <a:cs typeface="Times New Roman"/>
              </a:rPr>
              <a:t> Notebook/ </a:t>
            </a:r>
            <a:r>
              <a:rPr lang="en-IN" sz="1400" spc="-10" dirty="0" err="1">
                <a:latin typeface="Times New Roman"/>
                <a:cs typeface="Times New Roman"/>
              </a:rPr>
              <a:t>VSCode</a:t>
            </a:r>
            <a:r>
              <a:rPr lang="en-IN" sz="1400" spc="-10" dirty="0">
                <a:latin typeface="Times New Roman"/>
                <a:cs typeface="Times New Roman"/>
              </a:rPr>
              <a:t>: </a:t>
            </a:r>
            <a:r>
              <a:rPr lang="en-US" sz="1400" dirty="0">
                <a:latin typeface="Times New Roman" panose="02020603050405020304" pitchFamily="18" charset="0"/>
                <a:cs typeface="Times New Roman" panose="02020603050405020304" pitchFamily="18" charset="0"/>
              </a:rPr>
              <a:t>For Python code testing and debugging</a:t>
            </a:r>
            <a:r>
              <a:rPr lang="en-US" sz="1400" dirty="0"/>
              <a:t>.</a:t>
            </a:r>
          </a:p>
          <a:p>
            <a:pPr marL="298450" indent="-285750">
              <a:lnSpc>
                <a:spcPct val="100000"/>
              </a:lnSpc>
              <a:spcBef>
                <a:spcPts val="944"/>
              </a:spcBef>
              <a:buFont typeface="Arial MT"/>
              <a:buChar char="•"/>
              <a:tabLst>
                <a:tab pos="298450" algn="l"/>
              </a:tabLst>
            </a:pPr>
            <a:r>
              <a:rPr lang="en-IN" sz="1400" dirty="0">
                <a:latin typeface="Times New Roman" panose="02020603050405020304" pitchFamily="18" charset="0"/>
                <a:cs typeface="Times New Roman" panose="02020603050405020304" pitchFamily="18" charset="0"/>
              </a:rPr>
              <a:t>Database: SQLite or Firebase</a:t>
            </a:r>
            <a:endParaRPr lang="en-US" sz="1400" spc="-10" dirty="0">
              <a:latin typeface="Times New Roman" panose="02020603050405020304" pitchFamily="18" charset="0"/>
              <a:cs typeface="Times New Roman" panose="02020603050405020304" pitchFamily="18" charset="0"/>
            </a:endParaRPr>
          </a:p>
          <a:p>
            <a:pPr marL="298450" indent="-285750">
              <a:lnSpc>
                <a:spcPct val="100000"/>
              </a:lnSpc>
              <a:spcBef>
                <a:spcPts val="944"/>
              </a:spcBef>
              <a:buFont typeface="Arial MT"/>
              <a:buChar char="•"/>
              <a:tabLst>
                <a:tab pos="298450" algn="l"/>
              </a:tabLst>
            </a:pPr>
            <a:r>
              <a:rPr lang="en-IN" sz="1400" dirty="0">
                <a:latin typeface="Times New Roman" panose="02020603050405020304" pitchFamily="18" charset="0"/>
                <a:cs typeface="Times New Roman" panose="02020603050405020304" pitchFamily="18" charset="0"/>
              </a:rPr>
              <a:t>Flutter SDK: Latest stable version</a:t>
            </a:r>
          </a:p>
          <a:p>
            <a:pPr marL="298450" indent="-285750">
              <a:lnSpc>
                <a:spcPct val="100000"/>
              </a:lnSpc>
              <a:spcBef>
                <a:spcPts val="944"/>
              </a:spcBef>
              <a:buFont typeface="Arial MT"/>
              <a:buChar char="•"/>
              <a:tabLst>
                <a:tab pos="298450" algn="l"/>
              </a:tabLst>
            </a:pPr>
            <a:r>
              <a:rPr lang="en-US" sz="1400" dirty="0">
                <a:latin typeface="Times New Roman" panose="02020603050405020304" pitchFamily="18" charset="0"/>
                <a:cs typeface="Times New Roman" panose="02020603050405020304" pitchFamily="18" charset="0"/>
              </a:rPr>
              <a:t>Android Studio or VS Code: For Flutter development and testing.</a:t>
            </a:r>
            <a:endParaRPr sz="1400" dirty="0">
              <a:latin typeface="Times New Roman" panose="02020603050405020304" pitchFamily="18" charset="0"/>
              <a:cs typeface="Times New Roman" panose="02020603050405020304" pitchFamily="18" charset="0"/>
            </a:endParaRPr>
          </a:p>
          <a:p>
            <a:pPr marL="298450" indent="-285750">
              <a:lnSpc>
                <a:spcPct val="100000"/>
              </a:lnSpc>
              <a:spcBef>
                <a:spcPts val="875"/>
              </a:spcBef>
              <a:buFont typeface="Arial MT"/>
              <a:buChar char="•"/>
              <a:tabLst>
                <a:tab pos="298450" algn="l"/>
              </a:tabLst>
            </a:pPr>
            <a:r>
              <a:rPr sz="1400" dirty="0">
                <a:latin typeface="Times New Roman"/>
                <a:cs typeface="Times New Roman"/>
              </a:rPr>
              <a:t>Libraries:</a:t>
            </a:r>
            <a:r>
              <a:rPr sz="1400" spc="-25" dirty="0">
                <a:latin typeface="Times New Roman"/>
                <a:cs typeface="Times New Roman"/>
              </a:rPr>
              <a:t> </a:t>
            </a:r>
            <a:r>
              <a:rPr lang="en-US" sz="1400" spc="-10" dirty="0">
                <a:latin typeface="Times New Roman"/>
                <a:cs typeface="Times New Roman"/>
              </a:rPr>
              <a:t>OpenCV, </a:t>
            </a:r>
            <a:r>
              <a:rPr lang="en-US" sz="1400" spc="-10" dirty="0" err="1">
                <a:latin typeface="Times New Roman"/>
                <a:cs typeface="Times New Roman"/>
              </a:rPr>
              <a:t>Numpy</a:t>
            </a:r>
            <a:r>
              <a:rPr lang="en-US" sz="1400" spc="-10" dirty="0">
                <a:latin typeface="Times New Roman"/>
                <a:cs typeface="Times New Roman"/>
              </a:rPr>
              <a:t>, Pandas, TensorFlow or </a:t>
            </a:r>
            <a:r>
              <a:rPr lang="en-US" sz="1400" spc="-10" dirty="0" err="1">
                <a:latin typeface="Times New Roman"/>
                <a:cs typeface="Times New Roman"/>
              </a:rPr>
              <a:t>PyTorch</a:t>
            </a:r>
            <a:r>
              <a:rPr lang="en-US" sz="1400" spc="-10" dirty="0">
                <a:latin typeface="Times New Roman"/>
                <a:cs typeface="Times New Roman"/>
              </a:rPr>
              <a:t>, Face recognition Library</a:t>
            </a:r>
            <a:endParaRPr sz="1400" dirty="0">
              <a:latin typeface="Times New Roman"/>
              <a:cs typeface="Times New Roman"/>
            </a:endParaRPr>
          </a:p>
        </p:txBody>
      </p:sp>
      <p:sp>
        <p:nvSpPr>
          <p:cNvPr id="3" name="object 3"/>
          <p:cNvSpPr txBox="1"/>
          <p:nvPr/>
        </p:nvSpPr>
        <p:spPr>
          <a:xfrm>
            <a:off x="2747391" y="638492"/>
            <a:ext cx="2558415" cy="752475"/>
          </a:xfrm>
          <a:prstGeom prst="rect">
            <a:avLst/>
          </a:prstGeom>
        </p:spPr>
        <p:txBody>
          <a:bodyPr vert="horz" wrap="square" lIns="0" tIns="15875" rIns="0" bIns="0" rtlCol="0">
            <a:spAutoFit/>
          </a:bodyPr>
          <a:lstStyle/>
          <a:p>
            <a:pPr marR="26670" algn="ctr">
              <a:lnSpc>
                <a:spcPct val="100000"/>
              </a:lnSpc>
              <a:spcBef>
                <a:spcPts val="125"/>
              </a:spcBef>
            </a:pPr>
            <a:r>
              <a:rPr sz="1550" b="1" dirty="0">
                <a:latin typeface="Times New Roman"/>
                <a:cs typeface="Times New Roman"/>
              </a:rPr>
              <a:t>CHAPTER</a:t>
            </a:r>
            <a:r>
              <a:rPr sz="1550" b="1" spc="90" dirty="0">
                <a:latin typeface="Times New Roman"/>
                <a:cs typeface="Times New Roman"/>
              </a:rPr>
              <a:t> </a:t>
            </a:r>
            <a:r>
              <a:rPr sz="1550" b="1" spc="-50" dirty="0">
                <a:latin typeface="Times New Roman"/>
                <a:cs typeface="Times New Roman"/>
              </a:rPr>
              <a:t>3</a:t>
            </a:r>
            <a:endParaRPr sz="1550">
              <a:latin typeface="Times New Roman"/>
              <a:cs typeface="Times New Roman"/>
            </a:endParaRPr>
          </a:p>
          <a:p>
            <a:pPr>
              <a:lnSpc>
                <a:spcPct val="100000"/>
              </a:lnSpc>
              <a:spcBef>
                <a:spcPts val="190"/>
              </a:spcBef>
            </a:pPr>
            <a:endParaRPr sz="1550">
              <a:latin typeface="Times New Roman"/>
              <a:cs typeface="Times New Roman"/>
            </a:endParaRPr>
          </a:p>
          <a:p>
            <a:pPr algn="ctr">
              <a:lnSpc>
                <a:spcPct val="100000"/>
              </a:lnSpc>
            </a:pPr>
            <a:r>
              <a:rPr sz="1550" b="1" dirty="0">
                <a:latin typeface="Times New Roman"/>
                <a:cs typeface="Times New Roman"/>
              </a:rPr>
              <a:t>SYSTEM</a:t>
            </a:r>
            <a:r>
              <a:rPr sz="1550" b="1" spc="80" dirty="0">
                <a:latin typeface="Times New Roman"/>
                <a:cs typeface="Times New Roman"/>
              </a:rPr>
              <a:t> </a:t>
            </a:r>
            <a:r>
              <a:rPr sz="1550" b="1" spc="-10" dirty="0">
                <a:latin typeface="Times New Roman"/>
                <a:cs typeface="Times New Roman"/>
              </a:rPr>
              <a:t>REQUIREMENTS</a:t>
            </a:r>
            <a:endParaRPr sz="1550">
              <a:latin typeface="Times New Roman"/>
              <a:cs typeface="Times New Roman"/>
            </a:endParaRPr>
          </a:p>
        </p:txBody>
      </p:sp>
      <p:sp>
        <p:nvSpPr>
          <p:cNvPr id="4" name="object 4"/>
          <p:cNvSpPr txBox="1"/>
          <p:nvPr/>
        </p:nvSpPr>
        <p:spPr>
          <a:xfrm>
            <a:off x="612775" y="1997456"/>
            <a:ext cx="3608070" cy="1883208"/>
          </a:xfrm>
          <a:prstGeom prst="rect">
            <a:avLst/>
          </a:prstGeom>
        </p:spPr>
        <p:txBody>
          <a:bodyPr vert="horz" wrap="square" lIns="0" tIns="15875" rIns="0" bIns="0" rtlCol="0">
            <a:spAutoFit/>
          </a:bodyPr>
          <a:lstStyle/>
          <a:p>
            <a:pPr marL="12700" lvl="1">
              <a:lnSpc>
                <a:spcPct val="100000"/>
              </a:lnSpc>
              <a:spcBef>
                <a:spcPts val="125"/>
              </a:spcBef>
              <a:tabLst>
                <a:tab pos="279400" algn="l"/>
              </a:tabLst>
            </a:pPr>
            <a:r>
              <a:rPr lang="en-US" sz="1400" b="1" dirty="0">
                <a:latin typeface="Times New Roman"/>
                <a:cs typeface="Times New Roman"/>
              </a:rPr>
              <a:t>3.1 </a:t>
            </a:r>
            <a:r>
              <a:rPr sz="1400" b="1" dirty="0">
                <a:latin typeface="Times New Roman"/>
                <a:cs typeface="Times New Roman"/>
              </a:rPr>
              <a:t>HARDWARE</a:t>
            </a:r>
            <a:r>
              <a:rPr sz="1400" b="1" spc="-50" dirty="0">
                <a:latin typeface="Times New Roman"/>
                <a:cs typeface="Times New Roman"/>
              </a:rPr>
              <a:t> </a:t>
            </a:r>
            <a:r>
              <a:rPr sz="1400" b="1" spc="-10" dirty="0">
                <a:latin typeface="Times New Roman"/>
                <a:cs typeface="Times New Roman"/>
              </a:rPr>
              <a:t>REQUIREMENTS:</a:t>
            </a:r>
            <a:endParaRPr sz="1400" dirty="0">
              <a:latin typeface="Times New Roman"/>
              <a:cs typeface="Times New Roman"/>
            </a:endParaRPr>
          </a:p>
          <a:p>
            <a:pPr lvl="1">
              <a:lnSpc>
                <a:spcPct val="100000"/>
              </a:lnSpc>
              <a:spcBef>
                <a:spcPts val="125"/>
              </a:spcBef>
              <a:buFont typeface="Times New Roman"/>
              <a:buAutoNum type="arabicPeriod"/>
            </a:pPr>
            <a:endParaRPr sz="1400" dirty="0">
              <a:latin typeface="Times New Roman"/>
              <a:cs typeface="Times New Roman"/>
            </a:endParaRPr>
          </a:p>
          <a:p>
            <a:pPr marL="298450" lvl="2" indent="-285750">
              <a:lnSpc>
                <a:spcPct val="100000"/>
              </a:lnSpc>
              <a:buFont typeface="Arial MT"/>
              <a:buChar char="•"/>
              <a:tabLst>
                <a:tab pos="298450" algn="l"/>
              </a:tabLst>
            </a:pPr>
            <a:r>
              <a:rPr sz="1400" dirty="0">
                <a:latin typeface="Times New Roman"/>
                <a:cs typeface="Times New Roman"/>
              </a:rPr>
              <a:t>Processor:</a:t>
            </a:r>
            <a:r>
              <a:rPr sz="1400" spc="10" dirty="0">
                <a:latin typeface="Times New Roman"/>
                <a:cs typeface="Times New Roman"/>
              </a:rPr>
              <a:t> </a:t>
            </a:r>
            <a:r>
              <a:rPr sz="1400" spc="-10" dirty="0">
                <a:latin typeface="Times New Roman"/>
                <a:cs typeface="Times New Roman"/>
              </a:rPr>
              <a:t>Intel</a:t>
            </a:r>
            <a:r>
              <a:rPr sz="1400" spc="-60" dirty="0">
                <a:latin typeface="Times New Roman"/>
                <a:cs typeface="Times New Roman"/>
              </a:rPr>
              <a:t> </a:t>
            </a:r>
            <a:r>
              <a:rPr sz="1400" dirty="0">
                <a:latin typeface="Times New Roman"/>
                <a:cs typeface="Times New Roman"/>
              </a:rPr>
              <a:t>Core</a:t>
            </a:r>
            <a:r>
              <a:rPr sz="1400" spc="-5" dirty="0">
                <a:latin typeface="Times New Roman"/>
                <a:cs typeface="Times New Roman"/>
              </a:rPr>
              <a:t> </a:t>
            </a:r>
            <a:r>
              <a:rPr sz="1400" dirty="0">
                <a:latin typeface="Times New Roman"/>
                <a:cs typeface="Times New Roman"/>
              </a:rPr>
              <a:t>i5/Ryzen</a:t>
            </a:r>
            <a:r>
              <a:rPr sz="1400" spc="-40" dirty="0">
                <a:latin typeface="Times New Roman"/>
                <a:cs typeface="Times New Roman"/>
              </a:rPr>
              <a:t> </a:t>
            </a:r>
            <a:r>
              <a:rPr sz="1400" dirty="0">
                <a:latin typeface="Times New Roman"/>
                <a:cs typeface="Times New Roman"/>
              </a:rPr>
              <a:t>5</a:t>
            </a:r>
            <a:r>
              <a:rPr sz="1400" spc="-5" dirty="0">
                <a:latin typeface="Times New Roman"/>
                <a:cs typeface="Times New Roman"/>
              </a:rPr>
              <a:t> </a:t>
            </a:r>
            <a:r>
              <a:rPr sz="1400" spc="-10" dirty="0">
                <a:latin typeface="Times New Roman"/>
                <a:cs typeface="Times New Roman"/>
              </a:rPr>
              <a:t>minimum</a:t>
            </a:r>
            <a:endParaRPr sz="1400" dirty="0">
              <a:latin typeface="Times New Roman"/>
              <a:cs typeface="Times New Roman"/>
            </a:endParaRPr>
          </a:p>
          <a:p>
            <a:pPr marL="298450" lvl="2" indent="-285750">
              <a:lnSpc>
                <a:spcPct val="100000"/>
              </a:lnSpc>
              <a:spcBef>
                <a:spcPts val="875"/>
              </a:spcBef>
              <a:buFont typeface="Arial MT"/>
              <a:buChar char="•"/>
              <a:tabLst>
                <a:tab pos="298450" algn="l"/>
              </a:tabLst>
            </a:pPr>
            <a:r>
              <a:rPr sz="1400" dirty="0">
                <a:latin typeface="Times New Roman"/>
                <a:cs typeface="Times New Roman"/>
              </a:rPr>
              <a:t>RAM:</a:t>
            </a:r>
            <a:r>
              <a:rPr sz="1400" spc="-15" dirty="0">
                <a:latin typeface="Times New Roman"/>
                <a:cs typeface="Times New Roman"/>
              </a:rPr>
              <a:t> </a:t>
            </a:r>
            <a:r>
              <a:rPr sz="1400" dirty="0">
                <a:latin typeface="Times New Roman"/>
                <a:cs typeface="Times New Roman"/>
              </a:rPr>
              <a:t>8</a:t>
            </a:r>
            <a:r>
              <a:rPr sz="1400" spc="-25" dirty="0">
                <a:latin typeface="Times New Roman"/>
                <a:cs typeface="Times New Roman"/>
              </a:rPr>
              <a:t> </a:t>
            </a:r>
            <a:r>
              <a:rPr sz="1400" dirty="0">
                <a:latin typeface="Times New Roman"/>
                <a:cs typeface="Times New Roman"/>
              </a:rPr>
              <a:t>GB</a:t>
            </a:r>
            <a:r>
              <a:rPr sz="1400" spc="-40" dirty="0">
                <a:latin typeface="Times New Roman"/>
                <a:cs typeface="Times New Roman"/>
              </a:rPr>
              <a:t> </a:t>
            </a:r>
            <a:r>
              <a:rPr sz="1400" dirty="0">
                <a:latin typeface="Times New Roman"/>
                <a:cs typeface="Times New Roman"/>
              </a:rPr>
              <a:t>minimum</a:t>
            </a:r>
            <a:r>
              <a:rPr sz="1400" spc="-45" dirty="0">
                <a:latin typeface="Times New Roman"/>
                <a:cs typeface="Times New Roman"/>
              </a:rPr>
              <a:t> </a:t>
            </a:r>
            <a:r>
              <a:rPr sz="1400" dirty="0">
                <a:latin typeface="Times New Roman"/>
                <a:cs typeface="Times New Roman"/>
              </a:rPr>
              <a:t>(16</a:t>
            </a:r>
            <a:r>
              <a:rPr sz="1400" spc="-25" dirty="0">
                <a:latin typeface="Times New Roman"/>
                <a:cs typeface="Times New Roman"/>
              </a:rPr>
              <a:t> </a:t>
            </a:r>
            <a:r>
              <a:rPr sz="1400" dirty="0">
                <a:latin typeface="Times New Roman"/>
                <a:cs typeface="Times New Roman"/>
              </a:rPr>
              <a:t>GB</a:t>
            </a:r>
            <a:r>
              <a:rPr sz="1400" spc="30" dirty="0">
                <a:latin typeface="Times New Roman"/>
                <a:cs typeface="Times New Roman"/>
              </a:rPr>
              <a:t> </a:t>
            </a:r>
            <a:r>
              <a:rPr sz="1400" spc="-10" dirty="0">
                <a:latin typeface="Times New Roman"/>
                <a:cs typeface="Times New Roman"/>
              </a:rPr>
              <a:t>recommended)</a:t>
            </a:r>
            <a:endParaRPr lang="en-US" sz="1400" spc="-10" dirty="0">
              <a:latin typeface="Times New Roman"/>
              <a:cs typeface="Times New Roman"/>
            </a:endParaRPr>
          </a:p>
          <a:p>
            <a:pPr marL="298450" lvl="2" indent="-285750">
              <a:lnSpc>
                <a:spcPct val="100000"/>
              </a:lnSpc>
              <a:spcBef>
                <a:spcPts val="875"/>
              </a:spcBef>
              <a:buFont typeface="Arial MT"/>
              <a:buChar char="•"/>
              <a:tabLst>
                <a:tab pos="298450" algn="l"/>
              </a:tabLst>
            </a:pPr>
            <a:r>
              <a:rPr lang="en-IN" sz="1400" spc="-10" dirty="0">
                <a:latin typeface="Times New Roman"/>
                <a:cs typeface="Times New Roman"/>
              </a:rPr>
              <a:t>GPU: </a:t>
            </a:r>
            <a:r>
              <a:rPr lang="en-US" sz="1400" dirty="0">
                <a:latin typeface="Times New Roman" panose="02020603050405020304" pitchFamily="18" charset="0"/>
                <a:cs typeface="Times New Roman" panose="02020603050405020304" pitchFamily="18" charset="0"/>
              </a:rPr>
              <a:t>NVIDIA GPU (e.g., GTX 1050 or better)</a:t>
            </a:r>
            <a:endParaRPr sz="1400" dirty="0">
              <a:latin typeface="Times New Roman" panose="02020603050405020304" pitchFamily="18" charset="0"/>
              <a:cs typeface="Times New Roman" panose="02020603050405020304" pitchFamily="18" charset="0"/>
            </a:endParaRPr>
          </a:p>
          <a:p>
            <a:pPr marL="298450" lvl="2" indent="-285750">
              <a:lnSpc>
                <a:spcPct val="100000"/>
              </a:lnSpc>
              <a:spcBef>
                <a:spcPts val="869"/>
              </a:spcBef>
              <a:buFont typeface="Arial MT"/>
              <a:buChar char="•"/>
              <a:tabLst>
                <a:tab pos="298450" algn="l"/>
              </a:tabLst>
            </a:pPr>
            <a:r>
              <a:rPr sz="1400" dirty="0">
                <a:latin typeface="Times New Roman"/>
                <a:cs typeface="Times New Roman"/>
              </a:rPr>
              <a:t>Storage:</a:t>
            </a:r>
            <a:r>
              <a:rPr sz="1400" spc="-5" dirty="0">
                <a:latin typeface="Times New Roman"/>
                <a:cs typeface="Times New Roman"/>
              </a:rPr>
              <a:t> </a:t>
            </a:r>
            <a:r>
              <a:rPr lang="en-US" sz="1400" spc="-5" dirty="0">
                <a:latin typeface="Times New Roman"/>
                <a:cs typeface="Times New Roman"/>
              </a:rPr>
              <a:t>10</a:t>
            </a:r>
            <a:r>
              <a:rPr sz="1400" spc="-25" dirty="0">
                <a:latin typeface="Times New Roman"/>
                <a:cs typeface="Times New Roman"/>
              </a:rPr>
              <a:t> </a:t>
            </a:r>
            <a:r>
              <a:rPr sz="1400" dirty="0">
                <a:latin typeface="Times New Roman"/>
                <a:cs typeface="Times New Roman"/>
              </a:rPr>
              <a:t>GB</a:t>
            </a:r>
            <a:r>
              <a:rPr sz="1400" spc="-35" dirty="0">
                <a:latin typeface="Times New Roman"/>
                <a:cs typeface="Times New Roman"/>
              </a:rPr>
              <a:t> </a:t>
            </a:r>
            <a:r>
              <a:rPr sz="1400" dirty="0">
                <a:latin typeface="Times New Roman"/>
                <a:cs typeface="Times New Roman"/>
              </a:rPr>
              <a:t>free</a:t>
            </a:r>
            <a:r>
              <a:rPr sz="1400" spc="-20" dirty="0">
                <a:latin typeface="Times New Roman"/>
                <a:cs typeface="Times New Roman"/>
              </a:rPr>
              <a:t> spac</a:t>
            </a:r>
            <a:r>
              <a:rPr lang="en-US" sz="1400" spc="-20" dirty="0">
                <a:latin typeface="Times New Roman"/>
                <a:cs typeface="Times New Roman"/>
              </a:rPr>
              <a:t>e</a:t>
            </a:r>
            <a:endParaRPr sz="1400" dirty="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1905" rIns="0" bIns="0" rtlCol="0">
            <a:spAutoFit/>
          </a:bodyPr>
          <a:lstStyle/>
          <a:p>
            <a:pPr marL="38100">
              <a:lnSpc>
                <a:spcPct val="100000"/>
              </a:lnSpc>
              <a:spcBef>
                <a:spcPts val="15"/>
              </a:spcBef>
            </a:pPr>
            <a:r>
              <a:rPr spc="-50" dirty="0"/>
              <a:t>5</a:t>
            </a:r>
          </a:p>
        </p:txBody>
      </p:sp>
      <p:sp>
        <p:nvSpPr>
          <p:cNvPr id="2" name="object 2"/>
          <p:cNvSpPr txBox="1"/>
          <p:nvPr/>
        </p:nvSpPr>
        <p:spPr>
          <a:xfrm>
            <a:off x="326707" y="2005901"/>
            <a:ext cx="7089140" cy="6490688"/>
          </a:xfrm>
          <a:prstGeom prst="rect">
            <a:avLst/>
          </a:prstGeom>
        </p:spPr>
        <p:txBody>
          <a:bodyPr vert="horz" wrap="square" lIns="0" tIns="15875" rIns="0" bIns="0" rtlCol="0">
            <a:spAutoFit/>
          </a:bodyPr>
          <a:lstStyle/>
          <a:p>
            <a:pPr marL="268605" lvl="1" indent="-255904">
              <a:lnSpc>
                <a:spcPct val="100000"/>
              </a:lnSpc>
              <a:spcBef>
                <a:spcPts val="125"/>
              </a:spcBef>
              <a:buFont typeface="Times New Roman"/>
              <a:buAutoNum type="arabicPeriod"/>
              <a:tabLst>
                <a:tab pos="268605" algn="l"/>
              </a:tabLst>
            </a:pPr>
            <a:r>
              <a:rPr sz="1400" b="1" spc="-10" dirty="0">
                <a:latin typeface="Times New Roman"/>
                <a:cs typeface="Times New Roman"/>
              </a:rPr>
              <a:t>EXISTING</a:t>
            </a:r>
            <a:r>
              <a:rPr sz="1400" b="1" spc="-40" dirty="0">
                <a:latin typeface="Times New Roman"/>
                <a:cs typeface="Times New Roman"/>
              </a:rPr>
              <a:t> </a:t>
            </a:r>
            <a:r>
              <a:rPr sz="1400" b="1" spc="-10" dirty="0">
                <a:latin typeface="Times New Roman"/>
                <a:cs typeface="Times New Roman"/>
              </a:rPr>
              <a:t>SYSTEM</a:t>
            </a:r>
            <a:endParaRPr sz="1400" dirty="0">
              <a:latin typeface="Times New Roman"/>
              <a:cs typeface="Times New Roman"/>
            </a:endParaRPr>
          </a:p>
          <a:p>
            <a:pPr lvl="1">
              <a:lnSpc>
                <a:spcPct val="100000"/>
              </a:lnSpc>
              <a:spcBef>
                <a:spcPts val="20"/>
              </a:spcBef>
              <a:buFont typeface="Times New Roman"/>
              <a:buAutoNum type="arabicPeriod"/>
            </a:pPr>
            <a:endParaRPr sz="1400" dirty="0">
              <a:latin typeface="Times New Roman"/>
              <a:cs typeface="Times New Roman"/>
            </a:endParaRPr>
          </a:p>
          <a:p>
            <a:pPr marL="88900" marR="102235" indent="276225" algn="just">
              <a:lnSpc>
                <a:spcPct val="144100"/>
              </a:lnSpc>
              <a:spcBef>
                <a:spcPts val="5"/>
              </a:spcBef>
            </a:pPr>
            <a:r>
              <a:rPr lang="en-US" sz="1400" dirty="0">
                <a:latin typeface="Times New Roman" panose="02020603050405020304" pitchFamily="18" charset="0"/>
                <a:cs typeface="Times New Roman" panose="02020603050405020304" pitchFamily="18" charset="0"/>
              </a:rPr>
              <a:t>The existing attendance systems primarily rely on manual methods like roll calls, sign-in sheets, or RFID cards. These approaches, while simple to implement, are often inefficient, time-consuming, and susceptible to errors such as proxy attendance and manual inaccuracies. Sign-in sheets can be easily manipulated, leading to unreliable data. RFID systems, though more automated, still face issues like card loss or unauthorized use. Moreover, these methods require physical contact, which is less hygienic and suitable in high-density environments. Overall, the existing systems lack the efficiency, accuracy, and scalability needed for modern attendance tracking.</a:t>
            </a:r>
          </a:p>
          <a:p>
            <a:pPr marL="88900" marR="102235" indent="276225" algn="just">
              <a:lnSpc>
                <a:spcPct val="144100"/>
              </a:lnSpc>
              <a:spcBef>
                <a:spcPts val="5"/>
              </a:spcBef>
            </a:pPr>
            <a:endParaRPr lang="en-US" sz="1400" dirty="0">
              <a:latin typeface="Arial MT"/>
              <a:cs typeface="Arial MT"/>
            </a:endParaRPr>
          </a:p>
          <a:p>
            <a:pPr marL="88900" marR="102235" indent="276225" algn="just">
              <a:lnSpc>
                <a:spcPct val="144100"/>
              </a:lnSpc>
              <a:spcBef>
                <a:spcPts val="5"/>
              </a:spcBef>
            </a:pPr>
            <a:endParaRPr sz="1400" dirty="0">
              <a:latin typeface="Arial MT"/>
              <a:cs typeface="Arial MT"/>
            </a:endParaRPr>
          </a:p>
          <a:p>
            <a:pPr marL="335915" lvl="1" indent="-265430">
              <a:lnSpc>
                <a:spcPct val="100000"/>
              </a:lnSpc>
              <a:buAutoNum type="arabicPeriod" startAt="2"/>
              <a:tabLst>
                <a:tab pos="335915" algn="l"/>
              </a:tabLst>
            </a:pPr>
            <a:r>
              <a:rPr sz="1400" b="1" spc="-10" dirty="0">
                <a:latin typeface="Times New Roman"/>
                <a:cs typeface="Times New Roman"/>
              </a:rPr>
              <a:t>PROPOSED</a:t>
            </a:r>
            <a:r>
              <a:rPr sz="1400" b="1" spc="-35" dirty="0">
                <a:latin typeface="Times New Roman"/>
                <a:cs typeface="Times New Roman"/>
              </a:rPr>
              <a:t> </a:t>
            </a:r>
            <a:r>
              <a:rPr sz="1400" b="1" spc="-10" dirty="0">
                <a:latin typeface="Times New Roman"/>
                <a:cs typeface="Times New Roman"/>
              </a:rPr>
              <a:t>SYSTEM</a:t>
            </a:r>
            <a:endParaRPr sz="1400" dirty="0">
              <a:latin typeface="Times New Roman"/>
              <a:cs typeface="Times New Roman"/>
            </a:endParaRPr>
          </a:p>
          <a:p>
            <a:pPr marL="70485" marR="5080" indent="431800" algn="just">
              <a:lnSpc>
                <a:spcPct val="150200"/>
              </a:lnSpc>
              <a:spcBef>
                <a:spcPts val="1380"/>
              </a:spcBef>
            </a:pPr>
            <a:r>
              <a:rPr lang="en-US" sz="1400" dirty="0">
                <a:latin typeface="Times New Roman" panose="02020603050405020304" pitchFamily="18" charset="0"/>
                <a:cs typeface="Times New Roman" panose="02020603050405020304" pitchFamily="18" charset="0"/>
              </a:rPr>
              <a:t>The proposed system leverages facial recognition technology to automatically mark attendance from group photos, addressing the limitations of traditional methods. By utilizing advanced algorithms for face detection and recognition, it provides a contactless, efficient, and highly accurate solution. The system reduces manual intervention, minimizes errors, and eliminates the possibility of proxy attendance, enhancing data integrity. It is adaptable across various environments, such as educational institutions and corporate offices, offering a scalable and secure alternative to existing attendance methods. This approach not only saves time but also ensures reliable and tamper-proof attendance records.</a:t>
            </a:r>
            <a:endParaRPr sz="1400" dirty="0">
              <a:latin typeface="Times New Roman" panose="02020603050405020304" pitchFamily="18" charset="0"/>
              <a:cs typeface="Times New Roman" panose="02020603050405020304" pitchFamily="18" charset="0"/>
            </a:endParaRPr>
          </a:p>
        </p:txBody>
      </p:sp>
      <p:sp>
        <p:nvSpPr>
          <p:cNvPr id="3" name="object 3"/>
          <p:cNvSpPr txBox="1"/>
          <p:nvPr/>
        </p:nvSpPr>
        <p:spPr>
          <a:xfrm>
            <a:off x="2948051" y="587057"/>
            <a:ext cx="2037714" cy="762000"/>
          </a:xfrm>
          <a:prstGeom prst="rect">
            <a:avLst/>
          </a:prstGeom>
        </p:spPr>
        <p:txBody>
          <a:bodyPr vert="horz" wrap="square" lIns="0" tIns="15875" rIns="0" bIns="0" rtlCol="0">
            <a:spAutoFit/>
          </a:bodyPr>
          <a:lstStyle/>
          <a:p>
            <a:pPr marL="387350">
              <a:lnSpc>
                <a:spcPct val="100000"/>
              </a:lnSpc>
              <a:spcBef>
                <a:spcPts val="125"/>
              </a:spcBef>
            </a:pPr>
            <a:r>
              <a:rPr sz="1550" b="1" dirty="0">
                <a:latin typeface="Times New Roman"/>
                <a:cs typeface="Times New Roman"/>
              </a:rPr>
              <a:t>CHAPTER</a:t>
            </a:r>
            <a:r>
              <a:rPr sz="1550" b="1" spc="90" dirty="0">
                <a:latin typeface="Times New Roman"/>
                <a:cs typeface="Times New Roman"/>
              </a:rPr>
              <a:t> </a:t>
            </a:r>
            <a:r>
              <a:rPr sz="1550" b="1" spc="-50" dirty="0">
                <a:latin typeface="Times New Roman"/>
                <a:cs typeface="Times New Roman"/>
              </a:rPr>
              <a:t>4</a:t>
            </a:r>
            <a:endParaRPr sz="1550">
              <a:latin typeface="Times New Roman"/>
              <a:cs typeface="Times New Roman"/>
            </a:endParaRPr>
          </a:p>
          <a:p>
            <a:pPr>
              <a:lnSpc>
                <a:spcPct val="100000"/>
              </a:lnSpc>
              <a:spcBef>
                <a:spcPts val="265"/>
              </a:spcBef>
            </a:pPr>
            <a:endParaRPr sz="1550">
              <a:latin typeface="Times New Roman"/>
              <a:cs typeface="Times New Roman"/>
            </a:endParaRPr>
          </a:p>
          <a:p>
            <a:pPr marL="12700">
              <a:lnSpc>
                <a:spcPct val="100000"/>
              </a:lnSpc>
            </a:pPr>
            <a:r>
              <a:rPr sz="1550" b="1" dirty="0">
                <a:latin typeface="Times New Roman"/>
                <a:cs typeface="Times New Roman"/>
              </a:rPr>
              <a:t>SYSTEM</a:t>
            </a:r>
            <a:r>
              <a:rPr sz="1550" b="1" spc="75" dirty="0">
                <a:latin typeface="Times New Roman"/>
                <a:cs typeface="Times New Roman"/>
              </a:rPr>
              <a:t> </a:t>
            </a:r>
            <a:r>
              <a:rPr sz="1550" b="1" spc="-10" dirty="0">
                <a:latin typeface="Times New Roman"/>
                <a:cs typeface="Times New Roman"/>
              </a:rPr>
              <a:t>OVERVIEW</a:t>
            </a:r>
            <a:endParaRPr sz="155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499</TotalTime>
  <Words>3901</Words>
  <Application>Microsoft Office PowerPoint</Application>
  <PresentationFormat>Custom</PresentationFormat>
  <Paragraphs>401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 MT</vt:lpstr>
      <vt:lpstr>Calibri</vt:lpstr>
      <vt:lpstr>Consolas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Pragatheesh .I</cp:lastModifiedBy>
  <cp:revision>3</cp:revision>
  <dcterms:created xsi:type="dcterms:W3CDTF">2024-11-17T11:14:50Z</dcterms:created>
  <dcterms:modified xsi:type="dcterms:W3CDTF">2024-11-19T02:50:30Z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2024-11-15T00:00:00Z</vt:filetime>
  </property>
  <property fmtid="{D5CDD505-2E9C-101B-9397-08002B2CF9AE}" pid="3" name="LastSaved">
    <vt:filetime>2024-11-17T00:00:00Z</vt:filetime>
  </property>
</Properties>
</file>