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9"/>
  </p:notesMasterIdLst>
  <p:sldIdLst>
    <p:sldId id="256" r:id="rId5"/>
    <p:sldId id="2146847054" r:id="rId6"/>
    <p:sldId id="262" r:id="rId7"/>
    <p:sldId id="266" r:id="rId8"/>
    <p:sldId id="263" r:id="rId9"/>
    <p:sldId id="265" r:id="rId10"/>
    <p:sldId id="2146847070" r:id="rId11"/>
    <p:sldId id="2146847072" r:id="rId12"/>
    <p:sldId id="2146847071" r:id="rId13"/>
    <p:sldId id="267" r:id="rId14"/>
    <p:sldId id="2146847062" r:id="rId15"/>
    <p:sldId id="2146847063" r:id="rId16"/>
    <p:sldId id="2146847066" r:id="rId17"/>
    <p:sldId id="2146847065" r:id="rId18"/>
    <p:sldId id="2146847064" r:id="rId19"/>
    <p:sldId id="268" r:id="rId20"/>
    <p:sldId id="2146847069" r:id="rId21"/>
    <p:sldId id="2146847073" r:id="rId22"/>
    <p:sldId id="2146847055" r:id="rId23"/>
    <p:sldId id="269" r:id="rId24"/>
    <p:sldId id="2146847059" r:id="rId25"/>
    <p:sldId id="2146847060" r:id="rId26"/>
    <p:sldId id="2146847061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619096"/>
            <a:ext cx="9144000" cy="1264781"/>
          </a:xfrm>
        </p:spPr>
        <p:txBody>
          <a:bodyPr>
            <a:noAutofit/>
          </a:bodyPr>
          <a:lstStyle/>
          <a:p>
            <a:pPr algn="ctr"/>
            <a:r>
              <a:rPr lang="en-US" b="1" u="sng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en-US" b="1" u="sng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FAULT DIAGNOSIS AGENT</a:t>
            </a:r>
            <a:endParaRPr lang="en-US" b="1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1323" y="4586365"/>
            <a:ext cx="1104313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1.-Rishika –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G.B.Pant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University of Agriculture and Technology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–Information 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MachineFault1_agent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69" y="1477108"/>
            <a:ext cx="9648092" cy="5380892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84" y="111142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is the preview of </a:t>
            </a:r>
            <a:r>
              <a:rPr lang="en-US" dirty="0" err="1" smtClean="0"/>
              <a:t>MachineFault</a:t>
            </a:r>
            <a:r>
              <a:rPr lang="en-US" dirty="0" smtClean="0"/>
              <a:t> Agent before deployment</a:t>
            </a:r>
            <a:br>
              <a:rPr lang="en-US" dirty="0" smtClean="0"/>
            </a:br>
            <a:r>
              <a:rPr lang="en-US" dirty="0" smtClean="0"/>
              <a:t>RESULT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85" y="1641719"/>
            <a:ext cx="9929446" cy="5392127"/>
          </a:xfrm>
        </p:spPr>
      </p:pic>
    </p:spTree>
    <p:extLst>
      <p:ext uri="{BB962C8B-B14F-4D97-AF65-F5344CB8AC3E}">
        <p14:creationId xmlns:p14="http://schemas.microsoft.com/office/powerpoint/2010/main" val="301829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space creation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7" y="1664676"/>
            <a:ext cx="9026768" cy="5087815"/>
          </a:xfrm>
        </p:spPr>
      </p:pic>
    </p:spTree>
    <p:extLst>
      <p:ext uri="{BB962C8B-B14F-4D97-AF65-F5344CB8AC3E}">
        <p14:creationId xmlns:p14="http://schemas.microsoft.com/office/powerpoint/2010/main" val="11319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08" y="1360365"/>
            <a:ext cx="9448799" cy="5099050"/>
          </a:xfrm>
        </p:spPr>
      </p:pic>
    </p:spTree>
    <p:extLst>
      <p:ext uri="{BB962C8B-B14F-4D97-AF65-F5344CB8AC3E}">
        <p14:creationId xmlns:p14="http://schemas.microsoft.com/office/powerpoint/2010/main" val="331702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THE AGENT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62" y="1606062"/>
            <a:ext cx="9554308" cy="5087815"/>
          </a:xfrm>
        </p:spPr>
      </p:pic>
    </p:spTree>
    <p:extLst>
      <p:ext uri="{BB962C8B-B14F-4D97-AF65-F5344CB8AC3E}">
        <p14:creationId xmlns:p14="http://schemas.microsoft.com/office/powerpoint/2010/main" val="11443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DEPLOYED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0" y="1570891"/>
            <a:ext cx="9261230" cy="5146431"/>
          </a:xfrm>
        </p:spPr>
      </p:pic>
    </p:spTree>
    <p:extLst>
      <p:ext uri="{BB962C8B-B14F-4D97-AF65-F5344CB8AC3E}">
        <p14:creationId xmlns:p14="http://schemas.microsoft.com/office/powerpoint/2010/main" val="40134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RESULT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00" y="1395535"/>
            <a:ext cx="10609383" cy="5462465"/>
          </a:xfrm>
        </p:spPr>
      </p:pic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1" y="595120"/>
            <a:ext cx="11029616" cy="53029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76" y="1008184"/>
            <a:ext cx="11453446" cy="5826370"/>
          </a:xfrm>
        </p:spPr>
      </p:pic>
    </p:spTree>
    <p:extLst>
      <p:ext uri="{BB962C8B-B14F-4D97-AF65-F5344CB8AC3E}">
        <p14:creationId xmlns:p14="http://schemas.microsoft.com/office/powerpoint/2010/main" val="6741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593" y="866280"/>
            <a:ext cx="11029616" cy="530296"/>
          </a:xfrm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0101" y="1784432"/>
            <a:ext cx="11277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Machine Fault Diagnosis Agent has</a:t>
            </a:r>
            <a:r>
              <a:rPr kumimoji="0" lang="en-US" sz="2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ability to detect and diagnose faults in industrial machinery such as lathes, mills and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pumps b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 analyzing key</a:t>
            </a:r>
            <a:r>
              <a:rPr kumimoji="0" lang="en-US" sz="2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factors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 vibrations , unusual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oises </a:t>
            </a:r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etc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It enhances efficiency by offering clear answers to specific fault</a:t>
            </a:r>
            <a:r>
              <a:rPr kumimoji="0" lang="en-US" sz="2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related questions and gives</a:t>
            </a:r>
            <a:r>
              <a:rPr kumimoji="0" lang="en-US" sz="2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maintenance steps and safety measures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This project can have problems due to insufficient data about fault which can lead to wrong information and steps against a particular fault , for improvement we can used IOT or real time monitoring with this project so we can get the actual fault that is happening in the particular machine</a:t>
            </a:r>
            <a:endParaRPr kumimoji="0" lang="en-US" sz="2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0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future scope of the Machine Fault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Diagnosis Agent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includes expanding its capabilities into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self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maintenance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by integrating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real time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sensor data and machine learning for early fault detection. It can evolve to support voice commands and visual input for a more intuitive user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experience(LVM).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sz="2000" dirty="0">
              <a:latin typeface="Arial"/>
              <a:ea typeface="+mn-lt"/>
              <a:cs typeface="Arial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Proposed </a:t>
            </a:r>
            <a:r>
              <a:rPr lang="en-US" sz="2000" b="1" dirty="0" smtClean="0">
                <a:latin typeface="Arial"/>
                <a:ea typeface="+mn-lt"/>
                <a:cs typeface="Arial"/>
              </a:rPr>
              <a:t>System</a:t>
            </a: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  <a:endParaRPr lang="en-US" sz="2000" b="1" dirty="0" smtClean="0">
              <a:latin typeface="Arial"/>
              <a:ea typeface="+mn-lt"/>
              <a:cs typeface="Arial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IBM Cloud</a:t>
            </a:r>
          </a:p>
          <a:p>
            <a:pPr marL="305435" indent="-305435"/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Watsonx.ai</a:t>
            </a:r>
          </a:p>
          <a:p>
            <a:pPr marL="305435" indent="-305435"/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Google </a:t>
            </a: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Search</a:t>
            </a:r>
          </a:p>
          <a:p>
            <a:pPr marL="305435" indent="-305435"/>
            <a:r>
              <a:rPr lang="en-US" sz="3200" dirty="0" err="1" smtClean="0">
                <a:solidFill>
                  <a:srgbClr val="0F0F0F"/>
                </a:solidFill>
                <a:ea typeface="+mn-lt"/>
                <a:cs typeface="+mn-lt"/>
              </a:rPr>
              <a:t>DuckDuck</a:t>
            </a:r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 Go</a:t>
            </a:r>
          </a:p>
          <a:p>
            <a:pPr marL="305435" indent="-305435"/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Wikipedia</a:t>
            </a:r>
          </a:p>
          <a:p>
            <a:pPr marL="305435" indent="-305435"/>
            <a:r>
              <a:rPr lang="en-US" sz="3200" dirty="0" smtClean="0">
                <a:solidFill>
                  <a:srgbClr val="0F0F0F"/>
                </a:solidFill>
                <a:ea typeface="+mn-lt"/>
                <a:cs typeface="+mn-lt"/>
              </a:rPr>
              <a:t>WebCrawler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14587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044883"/>
            <a:ext cx="9530862" cy="58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172308"/>
            <a:ext cx="9284677" cy="56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IBM </a:t>
            </a:r>
            <a:r>
              <a:rPr lang="en-IN" dirty="0" smtClean="0">
                <a:solidFill>
                  <a:schemeClr val="accent1"/>
                </a:solidFill>
              </a:rPr>
              <a:t>Certifications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15" y="1346687"/>
            <a:ext cx="9823938" cy="515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3600" b="1" dirty="0"/>
              <a:t>Problem Statement No. 33 – Machine Fault Diagnosis </a:t>
            </a:r>
            <a:r>
              <a:rPr lang="en-US" sz="3200" b="1" dirty="0"/>
              <a:t>Agent</a:t>
            </a:r>
            <a:r>
              <a:rPr lang="en-US" sz="3200" dirty="0"/>
              <a:t> 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dirty="0" smtClean="0"/>
              <a:t>This </a:t>
            </a:r>
            <a:r>
              <a:rPr lang="en-US" sz="3200" b="1" dirty="0"/>
              <a:t>agent helps detect faults in machines like lathes, mills, or pumps based on vibrations, temperature, or unusual noises. It can answer: "Why is my CNC machine vibrating too much?" or "What could cause overheating in a hydraulic pump?". It suggests basic maintenance actions and safety precautions.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Proposed system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24" y="1408298"/>
            <a:ext cx="11446684" cy="61043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STEPS TO CREATE AI AGENT::</a:t>
            </a:r>
            <a:r>
              <a:rPr lang="en-US" dirty="0"/>
              <a:t> --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--First we log into the IBM Cloud and clear all the resources like storage etc.</a:t>
            </a:r>
          </a:p>
          <a:p>
            <a:pPr marL="0" indent="0">
              <a:buNone/>
            </a:pPr>
            <a:r>
              <a:rPr lang="en-US" dirty="0" smtClean="0"/>
              <a:t>--Then we go to the navigation menu where we select the </a:t>
            </a:r>
            <a:r>
              <a:rPr lang="en-US" dirty="0" err="1" smtClean="0"/>
              <a:t>watsonx</a:t>
            </a:r>
            <a:r>
              <a:rPr lang="en-US" dirty="0" smtClean="0"/>
              <a:t> service and from there we select the Watson.ai option.</a:t>
            </a:r>
          </a:p>
          <a:p>
            <a:pPr marL="0" indent="0">
              <a:buNone/>
            </a:pPr>
            <a:r>
              <a:rPr lang="en-US" dirty="0" smtClean="0"/>
              <a:t>--There we select the AI Agent &gt;&gt;</a:t>
            </a:r>
            <a:r>
              <a:rPr lang="en-US" dirty="0"/>
              <a:t> </a:t>
            </a:r>
            <a:r>
              <a:rPr lang="en-US" dirty="0" smtClean="0"/>
              <a:t>--AI lab(Beta)&gt;&gt;</a:t>
            </a:r>
            <a:r>
              <a:rPr lang="en-US" dirty="0"/>
              <a:t> </a:t>
            </a:r>
            <a:r>
              <a:rPr lang="en-US" dirty="0" smtClean="0"/>
              <a:t>--watsonx.ai home page.</a:t>
            </a:r>
          </a:p>
          <a:p>
            <a:pPr marL="0" indent="0">
              <a:buNone/>
            </a:pPr>
            <a:r>
              <a:rPr lang="en-US" dirty="0" smtClean="0"/>
              <a:t>--</a:t>
            </a:r>
            <a:r>
              <a:rPr lang="en-US" dirty="0"/>
              <a:t> S</a:t>
            </a:r>
            <a:r>
              <a:rPr lang="en-US" dirty="0" smtClean="0"/>
              <a:t>croll down and go to new project and add details.</a:t>
            </a:r>
          </a:p>
          <a:p>
            <a:pPr marL="0" indent="0">
              <a:buNone/>
            </a:pPr>
            <a:r>
              <a:rPr lang="en-US" dirty="0" smtClean="0"/>
              <a:t>--Associate watsonx.ai studio and watsonx.ai runtime service.</a:t>
            </a:r>
          </a:p>
          <a:p>
            <a:pPr marL="0" indent="0">
              <a:buNone/>
            </a:pPr>
            <a:r>
              <a:rPr lang="en-US" dirty="0" smtClean="0"/>
              <a:t>--Again go to watsonx.ai home page and go to the AI AGENT option.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--Here we can give our agent the tools and instruction.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DEPLOYMENT OF THE AI AGENT::--</a:t>
            </a:r>
          </a:p>
          <a:p>
            <a:pPr marL="0" indent="0">
              <a:buNone/>
            </a:pPr>
            <a:r>
              <a:rPr lang="en-US" dirty="0" smtClean="0"/>
              <a:t>--After the model creation use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--Click on the deploy button at right top corner and create a deployment space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--After this deploy the project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--We can now preview our project and ask the agent questions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084" y="55708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40" y="1535724"/>
            <a:ext cx="11668294" cy="64476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IN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The proposed system aims to build an agent that can answer the </a:t>
            </a:r>
            <a:r>
              <a:rPr lang="en-IN" sz="2000" b="1" dirty="0" err="1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quieries</a:t>
            </a:r>
            <a:r>
              <a:rPr lang="en-IN" sz="2000" b="1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related to the faults in a particular machine. The solution will consist of the following components</a:t>
            </a:r>
            <a:r>
              <a:rPr lang="en-IN" sz="2000" b="1" dirty="0" smtClean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:</a:t>
            </a:r>
          </a:p>
          <a:p>
            <a:pPr marL="305435" indent="-305435"/>
            <a:r>
              <a:rPr lang="en-US" sz="1600" b="1" u="sng" dirty="0" smtClean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SERVICES USED:</a:t>
            </a:r>
          </a:p>
          <a:p>
            <a:pPr marL="0" indent="0">
              <a:buNone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--</a:t>
            </a:r>
            <a:r>
              <a:rPr lang="en-US" sz="1400" b="1" dirty="0" smtClean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We will use watsonx.ai service to create an agent that can help in MACHINE FAULT DIAGNOSIS.</a:t>
            </a:r>
            <a:endParaRPr lang="en-IN" sz="1400" b="1" dirty="0" smtClean="0"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--We can use tools for our assistant like GOOGLESEARCH,WIKIPEDIA </a:t>
            </a:r>
            <a:r>
              <a:rPr lang="en-US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to gather information about particular machine fault</a:t>
            </a:r>
            <a:r>
              <a:rPr lang="en-US" sz="1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1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ARCHITECTURE USED:</a:t>
            </a:r>
          </a:p>
          <a:p>
            <a:pPr marL="0" indent="0">
              <a:buNone/>
            </a:pP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lang="en-US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endParaRPr lang="en-US" sz="14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1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FRAMEWORK USED:</a:t>
            </a:r>
          </a:p>
          <a:p>
            <a:pPr marL="0" indent="0">
              <a:buNone/>
            </a:pPr>
            <a:r>
              <a:rPr lang="en-US" sz="1200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--</a:t>
            </a:r>
            <a:r>
              <a:rPr lang="en-US" sz="1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LangGraph</a:t>
            </a:r>
            <a:endParaRPr lang="en-US" sz="1200" b="1" u="sn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1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MODEL:</a:t>
            </a:r>
          </a:p>
          <a:p>
            <a:pPr marL="0" indent="0">
              <a:buNone/>
            </a:pP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llama- 3-3-70b-instruct</a:t>
            </a:r>
          </a:p>
          <a:p>
            <a:r>
              <a:rPr lang="en-US" sz="14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DATA:</a:t>
            </a:r>
          </a:p>
          <a:p>
            <a:pPr marL="0" indent="0">
              <a:buNone/>
            </a:pPr>
            <a:r>
              <a:rPr lang="en-US" sz="1400" b="1" dirty="0" smtClean="0"/>
              <a:t>  </a:t>
            </a:r>
            <a:r>
              <a:rPr lang="en-US" sz="1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--The Agent will get input about Machine fault from user and the agent uses tools to give information about fault.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b="1" dirty="0" smtClean="0">
              <a:latin typeface="Calibri"/>
              <a:cs typeface="Calibri"/>
            </a:endParaRPr>
          </a:p>
          <a:p>
            <a:pPr marL="305435" indent="-305435"/>
            <a:endParaRPr lang="en-IN" sz="12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 smtClean="0"/>
              <a:t>The following services were used for the creation of the Machine Fault Diagnosis Agent :</a:t>
            </a:r>
          </a:p>
          <a:p>
            <a:pPr marL="305435" indent="-305435"/>
            <a:r>
              <a:rPr lang="en-US" sz="1800" b="1" dirty="0" smtClean="0"/>
              <a:t>IBM Cloud </a:t>
            </a:r>
            <a:r>
              <a:rPr lang="en-US" sz="1800" b="1" dirty="0"/>
              <a:t>Lite </a:t>
            </a:r>
            <a:r>
              <a:rPr lang="en-US" sz="1800" b="1" dirty="0" smtClean="0"/>
              <a:t>services</a:t>
            </a:r>
          </a:p>
          <a:p>
            <a:pPr marL="305435" indent="-305435"/>
            <a:r>
              <a:rPr lang="en-US" sz="1800" b="1" dirty="0">
                <a:solidFill>
                  <a:srgbClr val="0F0F0F"/>
                </a:solidFill>
              </a:rPr>
              <a:t>IBM </a:t>
            </a:r>
            <a:r>
              <a:rPr lang="en-US" sz="1800" b="1" dirty="0"/>
              <a:t>Granite AI model  </a:t>
            </a:r>
            <a:endParaRPr lang="en-US" sz="1800" b="1" dirty="0" smtClean="0"/>
          </a:p>
          <a:p>
            <a:pPr marL="305435" indent="-305435"/>
            <a:r>
              <a:rPr lang="en-US" sz="1800" b="1" dirty="0" smtClean="0"/>
              <a:t>Watsonx.ai </a:t>
            </a:r>
            <a:r>
              <a:rPr lang="en-US" sz="1800" b="1" dirty="0" smtClean="0"/>
              <a:t>service</a:t>
            </a:r>
            <a:r>
              <a:rPr lang="en-US" sz="1800" b="1" dirty="0" smtClean="0"/>
              <a:t> </a:t>
            </a:r>
            <a:endParaRPr lang="en-US" sz="1800" b="1" dirty="0" smtClean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70" y="1524001"/>
            <a:ext cx="9214338" cy="5240214"/>
          </a:xfrm>
        </p:spPr>
      </p:pic>
    </p:spTree>
    <p:extLst>
      <p:ext uri="{BB962C8B-B14F-4D97-AF65-F5344CB8AC3E}">
        <p14:creationId xmlns:p14="http://schemas.microsoft.com/office/powerpoint/2010/main" val="252301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3" y="1559168"/>
            <a:ext cx="9343291" cy="5040923"/>
          </a:xfrm>
        </p:spPr>
      </p:pic>
    </p:spTree>
    <p:extLst>
      <p:ext uri="{BB962C8B-B14F-4D97-AF65-F5344CB8AC3E}">
        <p14:creationId xmlns:p14="http://schemas.microsoft.com/office/powerpoint/2010/main" val="13700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47" y="1336430"/>
            <a:ext cx="9554308" cy="5380892"/>
          </a:xfrm>
        </p:spPr>
      </p:pic>
    </p:spTree>
    <p:extLst>
      <p:ext uri="{BB962C8B-B14F-4D97-AF65-F5344CB8AC3E}">
        <p14:creationId xmlns:p14="http://schemas.microsoft.com/office/powerpoint/2010/main" val="1536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c0fa2617-96bd-425d-8578-e93563fe37c5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9162bd5b-4ed9-4da3-b376-05204580ba3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2867</TotalTime>
  <Words>592</Words>
  <Application>Microsoft Office PowerPoint</Application>
  <PresentationFormat>Widescreen</PresentationFormat>
  <Paragraphs>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MACHINE FAULT DIAGNOSIS AGENT</vt:lpstr>
      <vt:lpstr>OUTLINE</vt:lpstr>
      <vt:lpstr>Problem Statement</vt:lpstr>
      <vt:lpstr>Proposed system</vt:lpstr>
      <vt:lpstr>Proposed system</vt:lpstr>
      <vt:lpstr>System Approach</vt:lpstr>
      <vt:lpstr>PowerPoint Presentation</vt:lpstr>
      <vt:lpstr>PowerPoint Presentation</vt:lpstr>
      <vt:lpstr>PowerPoint Presentation</vt:lpstr>
      <vt:lpstr>Project MachineFault1_agent</vt:lpstr>
      <vt:lpstr>This is the preview of MachineFault Agent before deployment RESULT</vt:lpstr>
      <vt:lpstr>Deployment space creation</vt:lpstr>
      <vt:lpstr>PowerPoint Presentation</vt:lpstr>
      <vt:lpstr>DEPLOYING THE AGENT</vt:lpstr>
      <vt:lpstr>AGENT DEPLOYED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LENOVO</cp:lastModifiedBy>
  <cp:revision>51</cp:revision>
  <dcterms:created xsi:type="dcterms:W3CDTF">2021-05-26T16:50:10Z</dcterms:created>
  <dcterms:modified xsi:type="dcterms:W3CDTF">2025-08-01T21:12:07Z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