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2" r:id="rId3"/>
    <p:sldId id="261" r:id="rId4"/>
    <p:sldId id="265" r:id="rId5"/>
    <p:sldId id="351" r:id="rId6"/>
    <p:sldId id="350" r:id="rId7"/>
    <p:sldId id="352" r:id="rId8"/>
    <p:sldId id="353" r:id="rId9"/>
    <p:sldId id="354" r:id="rId10"/>
    <p:sldId id="270" r:id="rId11"/>
    <p:sldId id="298" r:id="rId12"/>
    <p:sldId id="299" r:id="rId13"/>
    <p:sldId id="278" r:id="rId14"/>
    <p:sldId id="346" r:id="rId15"/>
    <p:sldId id="355" r:id="rId16"/>
    <p:sldId id="368" r:id="rId17"/>
    <p:sldId id="369" r:id="rId18"/>
    <p:sldId id="370" r:id="rId19"/>
    <p:sldId id="356" r:id="rId20"/>
    <p:sldId id="357" r:id="rId21"/>
    <p:sldId id="276" r:id="rId22"/>
    <p:sldId id="358" r:id="rId23"/>
    <p:sldId id="277" r:id="rId24"/>
    <p:sldId id="266"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FEDD5D"/>
    <a:srgbClr val="69CAFE"/>
    <a:srgbClr val="030000"/>
    <a:srgbClr val="02194F"/>
    <a:srgbClr val="FFC74A"/>
    <a:srgbClr val="6ECBFF"/>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412" autoAdjust="0"/>
    <p:restoredTop sz="94660"/>
  </p:normalViewPr>
  <p:slideViewPr>
    <p:cSldViewPr snapToGrid="0">
      <p:cViewPr varScale="1">
        <p:scale>
          <a:sx n="74" d="100"/>
          <a:sy n="74" d="100"/>
        </p:scale>
        <p:origin x="19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1088237A-1494-46A0-BE9D-BA3D7C3AC1E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ACF831-E937-40CE-A447-0B901EFB5DE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088237A-1494-46A0-BE9D-BA3D7C3AC1E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ACF831-E937-40CE-A447-0B901EFB5DE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088237A-1494-46A0-BE9D-BA3D7C3AC1E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ACF831-E937-40CE-A447-0B901EFB5DE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088237A-1494-46A0-BE9D-BA3D7C3AC1E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7ACF831-E937-40CE-A447-0B901EFB5DE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088237A-1494-46A0-BE9D-BA3D7C3AC1E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ACF831-E937-40CE-A447-0B901EFB5DE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1088237A-1494-46A0-BE9D-BA3D7C3AC1E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ACF831-E937-40CE-A447-0B901EFB5DE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088237A-1494-46A0-BE9D-BA3D7C3AC1E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ACF831-E937-40CE-A447-0B901EFB5DE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088237A-1494-46A0-BE9D-BA3D7C3AC1E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7ACF831-E937-40CE-A447-0B901EFB5DE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088237A-1494-46A0-BE9D-BA3D7C3AC1E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7ACF831-E937-40CE-A447-0B901EFB5DE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88237A-1494-46A0-BE9D-BA3D7C3AC1E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ACF831-E937-40CE-A447-0B901EFB5DE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1088237A-1494-46A0-BE9D-BA3D7C3AC1E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ACF831-E937-40CE-A447-0B901EFB5DE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1088237A-1494-46A0-BE9D-BA3D7C3AC1E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ACF831-E937-40CE-A447-0B901EFB5DE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88237A-1494-46A0-BE9D-BA3D7C3AC1E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ACF831-E937-40CE-A447-0B901EFB5DEE}" type="slidenum">
              <a:rPr lang="zh-CN" altLang="en-US" smtClean="0"/>
            </a:fld>
            <a:endParaRPr lang="zh-CN" altLang="en-US"/>
          </a:p>
        </p:txBody>
      </p:sp>
      <p:sp>
        <p:nvSpPr>
          <p:cNvPr id="7" name="圆角矩形 6"/>
          <p:cNvSpPr/>
          <p:nvPr userDrawn="1"/>
        </p:nvSpPr>
        <p:spPr>
          <a:xfrm>
            <a:off x="334851" y="334850"/>
            <a:ext cx="11539469" cy="6156101"/>
          </a:xfrm>
          <a:prstGeom prst="roundRect">
            <a:avLst>
              <a:gd name="adj" fmla="val 6558"/>
            </a:avLst>
          </a:prstGeom>
          <a:solidFill>
            <a:srgbClr val="F7F7F7"/>
          </a:solidFill>
          <a:ln w="412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emf"/></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84680" y="314960"/>
            <a:ext cx="8804910" cy="2656205"/>
          </a:xfrm>
          <a:prstGeom prst="rect">
            <a:avLst/>
          </a:prstGeom>
          <a:noFill/>
        </p:spPr>
        <p:txBody>
          <a:bodyPr wrap="square" rtlCol="0">
            <a:noAutofit/>
          </a:bodyPr>
          <a:p>
            <a:pPr algn="ctr"/>
            <a:endParaRPr lang="en-US" b="1" dirty="0">
              <a:latin typeface="Times New Roman" panose="02020603050405020304" charset="0"/>
              <a:cs typeface="Times New Roman" panose="02020603050405020304" charset="0"/>
            </a:endParaRPr>
          </a:p>
          <a:p>
            <a:pPr algn="ctr"/>
            <a:r>
              <a:rPr lang="en-US" b="1" dirty="0">
                <a:latin typeface="Times New Roman" panose="02020603050405020304" charset="0"/>
                <a:cs typeface="Times New Roman" panose="02020603050405020304" charset="0"/>
              </a:rPr>
              <a:t>CMR TECHNICAL CAMPUS</a:t>
            </a:r>
            <a:endParaRPr lang="en-US" b="1" dirty="0">
              <a:latin typeface="Times New Roman" panose="02020603050405020304" charset="0"/>
              <a:cs typeface="Times New Roman" panose="02020603050405020304" charset="0"/>
            </a:endParaRPr>
          </a:p>
          <a:p>
            <a:pPr algn="ctr"/>
            <a:r>
              <a:rPr lang="en-US" dirty="0">
                <a:latin typeface="Times New Roman" panose="02020603050405020304" charset="0"/>
                <a:cs typeface="Times New Roman" panose="02020603050405020304" charset="0"/>
              </a:rPr>
              <a:t>UGC AUTONOMOUS</a:t>
            </a:r>
            <a:endParaRPr lang="en-US" dirty="0">
              <a:latin typeface="Times New Roman" panose="02020603050405020304" charset="0"/>
              <a:cs typeface="Times New Roman" panose="02020603050405020304" charset="0"/>
            </a:endParaRPr>
          </a:p>
          <a:p>
            <a:pPr algn="ctr"/>
            <a:r>
              <a:rPr lang="en-US" dirty="0" err="1">
                <a:latin typeface="Times New Roman" panose="02020603050405020304" charset="0"/>
                <a:cs typeface="Times New Roman" panose="02020603050405020304" charset="0"/>
              </a:rPr>
              <a:t>Kandlakoya</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Medchal</a:t>
            </a:r>
            <a:r>
              <a:rPr lang="en-US" dirty="0">
                <a:latin typeface="Times New Roman" panose="02020603050405020304" charset="0"/>
                <a:cs typeface="Times New Roman" panose="02020603050405020304" charset="0"/>
              </a:rPr>
              <a:t> Road, Hyderabad – 501 401.</a:t>
            </a:r>
            <a:endParaRPr lang="en-US" dirty="0">
              <a:latin typeface="Times New Roman" panose="02020603050405020304" charset="0"/>
              <a:cs typeface="Times New Roman" panose="02020603050405020304" charset="0"/>
            </a:endParaRPr>
          </a:p>
          <a:p>
            <a:pPr algn="ctr"/>
            <a:endParaRPr lang="en-US" b="1" dirty="0">
              <a:latin typeface="Times New Roman" panose="02020603050405020304" charset="0"/>
              <a:cs typeface="Times New Roman" panose="02020603050405020304" charset="0"/>
            </a:endParaRPr>
          </a:p>
          <a:p>
            <a:pPr algn="ctr"/>
            <a:r>
              <a:rPr lang="en-US" b="1" dirty="0">
                <a:latin typeface="Times New Roman" panose="02020603050405020304" charset="0"/>
                <a:cs typeface="Times New Roman" panose="02020603050405020304" charset="0"/>
              </a:rPr>
              <a:t>DEPARTMENT OF COMPUTER SCIENCE &amp; ENGINEERING </a:t>
            </a:r>
            <a:endParaRPr lang="en-US" b="1" dirty="0">
              <a:latin typeface="Times New Roman" panose="02020603050405020304" charset="0"/>
              <a:cs typeface="Times New Roman" panose="02020603050405020304" charset="0"/>
            </a:endParaRPr>
          </a:p>
          <a:p>
            <a:pPr algn="ctr"/>
            <a:r>
              <a:rPr lang="en-US" b="1" dirty="0">
                <a:latin typeface="Times New Roman" panose="02020603050405020304" charset="0"/>
                <a:cs typeface="Times New Roman" panose="02020603050405020304" charset="0"/>
              </a:rPr>
              <a:t>(DATASCIENCE</a:t>
            </a:r>
            <a:r>
              <a:rPr lang="en-US" b="1" dirty="0"/>
              <a:t>)</a:t>
            </a:r>
            <a:endParaRPr lang="en-US" b="1" dirty="0"/>
          </a:p>
          <a:p>
            <a:pPr algn="ctr"/>
            <a:endParaRPr lang="en-US" b="1" dirty="0"/>
          </a:p>
          <a:p>
            <a:pPr algn="ctr"/>
            <a:r>
              <a:rPr lang="en-US" dirty="0">
                <a:latin typeface="Times New Roman" panose="02020603050405020304" charset="0"/>
                <a:cs typeface="Times New Roman" panose="02020603050405020304" charset="0"/>
                <a:sym typeface="+mn-ea"/>
              </a:rPr>
              <a:t>BATCH NO: 22</a:t>
            </a:r>
            <a:endParaRPr lang="en-US" dirty="0">
              <a:latin typeface="Times New Roman" panose="02020603050405020304" charset="0"/>
              <a:cs typeface="Times New Roman" panose="02020603050405020304" charset="0"/>
              <a:sym typeface="+mn-ea"/>
            </a:endParaRPr>
          </a:p>
          <a:p>
            <a:pPr algn="ctr"/>
            <a:endParaRPr lang="en-US" dirty="0">
              <a:latin typeface="Times New Roman" panose="02020603050405020304" charset="0"/>
              <a:cs typeface="Times New Roman" panose="02020603050405020304" charset="0"/>
            </a:endParaRPr>
          </a:p>
          <a:p>
            <a:pPr algn="ctr"/>
            <a:endParaRPr lang="en-IN" dirty="0"/>
          </a:p>
        </p:txBody>
      </p:sp>
      <p:pic>
        <p:nvPicPr>
          <p:cNvPr id="3" name="Picture 2" descr="CMR Technical Campus | Hyderaba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9905" y="969010"/>
            <a:ext cx="1528445" cy="143002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2"/>
          <a:srcRect/>
          <a:stretch>
            <a:fillRect/>
          </a:stretch>
        </p:blipFill>
        <p:spPr bwMode="auto">
          <a:xfrm>
            <a:off x="9908801" y="969069"/>
            <a:ext cx="1425133" cy="1190739"/>
          </a:xfrm>
          <a:prstGeom prst="rect">
            <a:avLst/>
          </a:prstGeom>
          <a:noFill/>
          <a:ln w="9525">
            <a:noFill/>
            <a:miter lim="800000"/>
            <a:headEnd/>
            <a:tailEnd/>
          </a:ln>
        </p:spPr>
      </p:pic>
      <p:sp>
        <p:nvSpPr>
          <p:cNvPr id="6" name="TextBox 6"/>
          <p:cNvSpPr txBox="1"/>
          <p:nvPr/>
        </p:nvSpPr>
        <p:spPr>
          <a:xfrm>
            <a:off x="739775" y="4036695"/>
            <a:ext cx="6663690" cy="2103755"/>
          </a:xfrm>
          <a:prstGeom prst="rect">
            <a:avLst/>
          </a:prstGeom>
          <a:noFill/>
        </p:spPr>
        <p:txBody>
          <a:bodyPr wrap="square" rtlCol="0">
            <a:noAutofit/>
          </a:bodyPr>
          <a:lstStyle/>
          <a:p>
            <a:r>
              <a:rPr lang="en-IN" sz="2000" b="1" dirty="0">
                <a:latin typeface="Times New Roman" panose="02020603050405020304" charset="0"/>
                <a:cs typeface="Times New Roman" panose="02020603050405020304" charset="0"/>
              </a:rPr>
              <a:t>Presented by:</a:t>
            </a:r>
            <a:endParaRPr lang="en-IN" sz="2000" b="1" dirty="0">
              <a:latin typeface="Times New Roman" panose="02020603050405020304" charset="0"/>
              <a:cs typeface="Times New Roman" panose="02020603050405020304" charset="0"/>
            </a:endParaRPr>
          </a:p>
          <a:p>
            <a:r>
              <a:rPr lang="en-US" altLang="en-IN" dirty="0" err="1" smtClean="0">
                <a:latin typeface="Times New Roman" panose="02020603050405020304" charset="0"/>
                <a:cs typeface="Times New Roman" panose="02020603050405020304" charset="0"/>
              </a:rPr>
              <a:t>          </a:t>
            </a:r>
            <a:endParaRPr lang="en-US" altLang="en-IN" dirty="0" err="1" smtClean="0">
              <a:latin typeface="Times New Roman" panose="02020603050405020304" charset="0"/>
              <a:cs typeface="Times New Roman" panose="02020603050405020304" charset="0"/>
            </a:endParaRPr>
          </a:p>
          <a:p>
            <a:r>
              <a:rPr lang="en-US" altLang="en-IN" dirty="0" err="1" smtClean="0">
                <a:latin typeface="Times New Roman" panose="02020603050405020304" charset="0"/>
                <a:cs typeface="Times New Roman" panose="02020603050405020304" charset="0"/>
              </a:rPr>
              <a:t>          </a:t>
            </a:r>
            <a:r>
              <a:rPr lang="en-IN" dirty="0" err="1" smtClean="0">
                <a:latin typeface="Times New Roman" panose="02020603050405020304" charset="0"/>
                <a:cs typeface="Times New Roman" panose="02020603050405020304" charset="0"/>
              </a:rPr>
              <a:t>CH.Rushikesh</a:t>
            </a:r>
            <a:r>
              <a:rPr lang="en-US" altLang="en-IN" dirty="0" err="1" smtClean="0">
                <a:latin typeface="Times New Roman" panose="02020603050405020304" charset="0"/>
                <a:cs typeface="Times New Roman" panose="02020603050405020304" charset="0"/>
              </a:rPr>
              <a:t>                     207R1A6715</a:t>
            </a:r>
            <a:r>
              <a:rPr lang="en-IN" dirty="0">
                <a:latin typeface="Times New Roman" panose="02020603050405020304" charset="0"/>
                <a:cs typeface="Times New Roman" panose="02020603050405020304" charset="0"/>
              </a:rPr>
              <a:t>	          </a:t>
            </a:r>
            <a:r>
              <a:rPr lang="en-US" altLang="en-IN" dirty="0" smtClean="0">
                <a:latin typeface="Times New Roman" panose="02020603050405020304" charset="0"/>
                <a:cs typeface="Times New Roman" panose="02020603050405020304" charset="0"/>
              </a:rPr>
              <a:t> </a:t>
            </a:r>
            <a:endParaRPr lang="en-IN" dirty="0">
              <a:latin typeface="Times New Roman" panose="02020603050405020304" charset="0"/>
              <a:cs typeface="Times New Roman" panose="02020603050405020304" charset="0"/>
            </a:endParaRPr>
          </a:p>
          <a:p>
            <a:r>
              <a:rPr lang="en-US" altLang="en-IN" dirty="0" err="1" smtClean="0">
                <a:latin typeface="Times New Roman" panose="02020603050405020304" charset="0"/>
                <a:cs typeface="Times New Roman" panose="02020603050405020304" charset="0"/>
              </a:rPr>
              <a:t>          </a:t>
            </a:r>
            <a:r>
              <a:rPr lang="en-IN" dirty="0" err="1" smtClean="0">
                <a:latin typeface="Times New Roman" panose="02020603050405020304" charset="0"/>
                <a:cs typeface="Times New Roman" panose="02020603050405020304" charset="0"/>
              </a:rPr>
              <a:t>A.Abhishek</a:t>
            </a:r>
            <a:r>
              <a:rPr lang="en-IN" dirty="0" smtClean="0">
                <a:latin typeface="Times New Roman" panose="02020603050405020304" charset="0"/>
                <a:cs typeface="Times New Roman" panose="02020603050405020304" charset="0"/>
              </a:rPr>
              <a:t> </a:t>
            </a:r>
            <a:r>
              <a:rPr lang="en-IN" dirty="0" err="1" smtClean="0">
                <a:latin typeface="Times New Roman" panose="02020603050405020304" charset="0"/>
                <a:cs typeface="Times New Roman" panose="02020603050405020304" charset="0"/>
              </a:rPr>
              <a:t>Karthik</a:t>
            </a:r>
            <a:r>
              <a:rPr lang="en-IN" dirty="0" smtClean="0">
                <a:latin typeface="Times New Roman" panose="02020603050405020304" charset="0"/>
                <a:cs typeface="Times New Roman" panose="02020603050405020304" charset="0"/>
              </a:rPr>
              <a:t>            </a:t>
            </a:r>
            <a:r>
              <a:rPr lang="en-US" altLang="en-IN" dirty="0" smtClean="0">
                <a:latin typeface="Times New Roman" panose="02020603050405020304" charset="0"/>
                <a:cs typeface="Times New Roman" panose="02020603050405020304" charset="0"/>
              </a:rPr>
              <a:t>207R1A6701</a:t>
            </a:r>
            <a:r>
              <a:rPr lang="en-IN" dirty="0" smtClean="0">
                <a:latin typeface="Times New Roman" panose="02020603050405020304" charset="0"/>
                <a:cs typeface="Times New Roman" panose="02020603050405020304" charset="0"/>
              </a:rPr>
              <a:t>  </a:t>
            </a:r>
            <a:r>
              <a:rPr lang="en-US" altLang="en-IN" dirty="0" smtClean="0">
                <a:latin typeface="Times New Roman" panose="02020603050405020304" charset="0"/>
                <a:cs typeface="Times New Roman" panose="02020603050405020304" charset="0"/>
              </a:rPr>
              <a:t> </a:t>
            </a:r>
            <a:endParaRPr lang="en-IN" dirty="0">
              <a:latin typeface="Times New Roman" panose="02020603050405020304" charset="0"/>
              <a:cs typeface="Times New Roman" panose="02020603050405020304" charset="0"/>
            </a:endParaRPr>
          </a:p>
          <a:p>
            <a:r>
              <a:rPr lang="en-US" altLang="en-IN" dirty="0" err="1">
                <a:latin typeface="Times New Roman" panose="02020603050405020304" charset="0"/>
                <a:cs typeface="Times New Roman" panose="02020603050405020304" charset="0"/>
              </a:rPr>
              <a:t>          </a:t>
            </a:r>
            <a:r>
              <a:rPr lang="en-IN" dirty="0" err="1">
                <a:latin typeface="Times New Roman" panose="02020603050405020304" charset="0"/>
                <a:cs typeface="Times New Roman" panose="02020603050405020304" charset="0"/>
              </a:rPr>
              <a:t>B.Bhanu</a:t>
            </a:r>
            <a:r>
              <a:rPr lang="en-IN" dirty="0">
                <a:latin typeface="Times New Roman" panose="02020603050405020304" charset="0"/>
                <a:cs typeface="Times New Roman" panose="02020603050405020304" charset="0"/>
              </a:rPr>
              <a:t> </a:t>
            </a:r>
            <a:r>
              <a:rPr lang="en-IN" dirty="0" smtClean="0">
                <a:latin typeface="Times New Roman" panose="02020603050405020304" charset="0"/>
                <a:cs typeface="Times New Roman" panose="02020603050405020304" charset="0"/>
              </a:rPr>
              <a:t>Prakash                </a:t>
            </a:r>
            <a:r>
              <a:rPr lang="en-US" altLang="en-IN" dirty="0" smtClean="0">
                <a:latin typeface="Times New Roman" panose="02020603050405020304" charset="0"/>
                <a:cs typeface="Times New Roman" panose="02020603050405020304" charset="0"/>
              </a:rPr>
              <a:t> 207R1A6710</a:t>
            </a:r>
            <a:r>
              <a:rPr lang="en-IN" dirty="0" smtClean="0">
                <a:latin typeface="Times New Roman" panose="02020603050405020304" charset="0"/>
                <a:cs typeface="Times New Roman" panose="02020603050405020304" charset="0"/>
              </a:rPr>
              <a:t> </a:t>
            </a:r>
            <a:r>
              <a:rPr lang="en-US" altLang="en-IN" dirty="0" smtClean="0">
                <a:latin typeface="Times New Roman" panose="02020603050405020304" charset="0"/>
                <a:cs typeface="Times New Roman" panose="02020603050405020304" charset="0"/>
              </a:rPr>
              <a:t> </a:t>
            </a:r>
            <a:endParaRPr lang="en-US" altLang="en-IN" dirty="0" smtClean="0">
              <a:latin typeface="Times New Roman" panose="02020603050405020304" charset="0"/>
              <a:cs typeface="Times New Roman" panose="02020603050405020304" charset="0"/>
            </a:endParaRPr>
          </a:p>
        </p:txBody>
      </p:sp>
      <p:sp>
        <p:nvSpPr>
          <p:cNvPr id="8" name="TextBox 7"/>
          <p:cNvSpPr txBox="1"/>
          <p:nvPr/>
        </p:nvSpPr>
        <p:spPr>
          <a:xfrm>
            <a:off x="7778750" y="4242435"/>
            <a:ext cx="3343910" cy="1273175"/>
          </a:xfrm>
          <a:prstGeom prst="rect">
            <a:avLst/>
          </a:prstGeom>
          <a:noFill/>
        </p:spPr>
        <p:txBody>
          <a:bodyPr wrap="square" rtlCol="0">
            <a:noAutofit/>
          </a:bodyPr>
          <a:p>
            <a:pPr algn="ctr"/>
            <a:r>
              <a:rPr lang="en-IN" sz="2000" b="1" dirty="0">
                <a:latin typeface="Times New Roman" panose="02020603050405020304" charset="0"/>
                <a:cs typeface="Times New Roman" panose="02020603050405020304" charset="0"/>
              </a:rPr>
              <a:t>Under the Guidance of</a:t>
            </a:r>
            <a:r>
              <a:rPr lang="en-US" altLang="en-IN" sz="2000" b="1" dirty="0">
                <a:latin typeface="Times New Roman" panose="02020603050405020304" charset="0"/>
                <a:cs typeface="Times New Roman" panose="02020603050405020304" charset="0"/>
              </a:rPr>
              <a:t>:</a:t>
            </a:r>
            <a:endParaRPr lang="en-IN" sz="2000" b="1" dirty="0">
              <a:latin typeface="Times New Roman" panose="02020603050405020304" charset="0"/>
              <a:cs typeface="Times New Roman" panose="02020603050405020304" charset="0"/>
            </a:endParaRPr>
          </a:p>
          <a:p>
            <a:pPr algn="ctr"/>
            <a:endParaRPr lang="en-IN" b="1" dirty="0">
              <a:latin typeface="Times New Roman" panose="02020603050405020304" charset="0"/>
              <a:cs typeface="Times New Roman" panose="02020603050405020304" charset="0"/>
            </a:endParaRPr>
          </a:p>
          <a:p>
            <a:pPr algn="ctr"/>
            <a:r>
              <a:rPr lang="en-IN" dirty="0" err="1">
                <a:latin typeface="Times New Roman" panose="02020603050405020304" charset="0"/>
                <a:cs typeface="Times New Roman" panose="02020603050405020304" charset="0"/>
              </a:rPr>
              <a:t>Dr.</a:t>
            </a:r>
            <a:r>
              <a:rPr lang="en-IN" dirty="0">
                <a:latin typeface="Times New Roman" panose="02020603050405020304" charset="0"/>
                <a:cs typeface="Times New Roman" panose="02020603050405020304" charset="0"/>
              </a:rPr>
              <a:t> </a:t>
            </a:r>
            <a:r>
              <a:rPr lang="en-IN" dirty="0" err="1" smtClean="0">
                <a:latin typeface="Times New Roman" panose="02020603050405020304" charset="0"/>
                <a:cs typeface="Times New Roman" panose="02020603050405020304" charset="0"/>
              </a:rPr>
              <a:t>K.Srinivas</a:t>
            </a:r>
            <a:r>
              <a:rPr lang="en-IN" dirty="0" smtClean="0">
                <a:latin typeface="Times New Roman" panose="02020603050405020304" charset="0"/>
                <a:cs typeface="Times New Roman" panose="02020603050405020304" charset="0"/>
              </a:rPr>
              <a:t> Rao</a:t>
            </a:r>
            <a:endParaRPr lang="en-IN" dirty="0" smtClean="0">
              <a:latin typeface="Times New Roman" panose="02020603050405020304" charset="0"/>
              <a:cs typeface="Times New Roman" panose="02020603050405020304" charset="0"/>
            </a:endParaRPr>
          </a:p>
          <a:p>
            <a:pPr algn="ctr"/>
            <a:r>
              <a:rPr lang="en-US" altLang="zh-CN" dirty="0">
                <a:latin typeface="Times New Roman" panose="02020603050405020304" charset="0"/>
                <a:ea typeface="SimSun" panose="02010600030101010101" pitchFamily="2" charset="-122"/>
                <a:cs typeface="Times New Roman" panose="02020603050405020304" charset="0"/>
                <a:sym typeface="+mn-ea"/>
              </a:rPr>
              <a:t> (Head of the Department)</a:t>
            </a:r>
            <a:endParaRPr lang="en-US" altLang="zh-CN" dirty="0">
              <a:solidFill>
                <a:schemeClr val="bg1"/>
              </a:solidFill>
              <a:latin typeface="Times New Roman" panose="02020603050405020304" charset="0"/>
              <a:ea typeface="Nunito Sans" charset="0"/>
              <a:cs typeface="Times New Roman" panose="02020603050405020304" charset="0"/>
            </a:endParaRPr>
          </a:p>
          <a:p>
            <a:pPr algn="ctr"/>
            <a:endParaRPr lang="en-IN" dirty="0">
              <a:latin typeface="Times New Roman" panose="02020603050405020304" charset="0"/>
              <a:cs typeface="Times New Roman" panose="02020603050405020304" charset="0"/>
            </a:endParaRPr>
          </a:p>
        </p:txBody>
      </p:sp>
      <p:sp>
        <p:nvSpPr>
          <p:cNvPr id="10" name="Text Box 9"/>
          <p:cNvSpPr txBox="1"/>
          <p:nvPr/>
        </p:nvSpPr>
        <p:spPr>
          <a:xfrm>
            <a:off x="685165" y="2971165"/>
            <a:ext cx="10648950" cy="628015"/>
          </a:xfrm>
          <a:prstGeom prst="rect">
            <a:avLst/>
          </a:prstGeom>
          <a:noFill/>
        </p:spPr>
        <p:txBody>
          <a:bodyPr wrap="square" rtlCol="0" anchor="t">
            <a:noAutofit/>
          </a:bodyPr>
          <a:p>
            <a:pPr algn="ctr"/>
            <a:r>
              <a:rPr lang="en-IN" sz="2000" b="1" i="1" dirty="0">
                <a:solidFill>
                  <a:srgbClr val="FF0000"/>
                </a:solidFill>
                <a:latin typeface="Times New Roman" panose="02020603050405020304" charset="0"/>
                <a:cs typeface="Times New Roman" panose="02020603050405020304" charset="0"/>
                <a:sym typeface="+mn-ea"/>
              </a:rPr>
              <a:t>PERFORMANCE ANALYSIS ON STUDENTS FEEDBACK USING MACHINE LEARNING ALGORITHM</a:t>
            </a:r>
            <a:r>
              <a:rPr lang="en-US" altLang="en-IN" sz="2000" b="1" i="1" dirty="0">
                <a:solidFill>
                  <a:srgbClr val="FF0000"/>
                </a:solidFill>
                <a:latin typeface="Times New Roman" panose="02020603050405020304" charset="0"/>
                <a:cs typeface="Times New Roman" panose="02020603050405020304" charset="0"/>
                <a:sym typeface="+mn-ea"/>
              </a:rPr>
              <a:t>S</a:t>
            </a:r>
            <a:endParaRPr lang="en-US" altLang="en-IN" sz="2000" b="1" i="1" noProof="0" dirty="0" smtClean="0">
              <a:ln>
                <a:noFill/>
              </a:ln>
              <a:solidFill>
                <a:srgbClr val="FF0000"/>
              </a:solidFill>
              <a:effectLst/>
              <a:uLnTx/>
              <a:uFillTx/>
              <a:latin typeface="Times New Roman" panose="02020603050405020304" charset="0"/>
              <a:ea typeface="SimSun" panose="02010600030101010101" pitchFamily="2" charset="-122"/>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Text Box 13"/>
          <p:cNvSpPr txBox="1"/>
          <p:nvPr/>
        </p:nvSpPr>
        <p:spPr>
          <a:xfrm>
            <a:off x="946785" y="1446530"/>
            <a:ext cx="2788285" cy="460375"/>
          </a:xfrm>
          <a:prstGeom prst="rect">
            <a:avLst/>
          </a:prstGeom>
          <a:noFill/>
        </p:spPr>
        <p:txBody>
          <a:bodyPr wrap="square" rtlCol="0">
            <a:spAutoFit/>
          </a:bodyPr>
          <a:p>
            <a:r>
              <a:rPr lang="en-US" sz="2400">
                <a:solidFill>
                  <a:srgbClr val="7030A0"/>
                </a:solidFill>
                <a:latin typeface="Times New Roman" panose="02020603050405020304" charset="0"/>
                <a:cs typeface="Times New Roman" panose="02020603050405020304" charset="0"/>
              </a:rPr>
              <a:t>i) use case diagram</a:t>
            </a:r>
            <a:endParaRPr lang="en-US" sz="2400">
              <a:solidFill>
                <a:srgbClr val="7030A0"/>
              </a:solidFill>
              <a:latin typeface="Times New Roman" panose="02020603050405020304" charset="0"/>
              <a:cs typeface="Times New Roman" panose="02020603050405020304" charset="0"/>
            </a:endParaRPr>
          </a:p>
        </p:txBody>
      </p:sp>
      <p:pic>
        <p:nvPicPr>
          <p:cNvPr id="4" name="Content Placeholder 3"/>
          <p:cNvPicPr>
            <a:picLocks noGrp="1" noChangeAspect="1"/>
          </p:cNvPicPr>
          <p:nvPr/>
        </p:nvPicPr>
        <p:blipFill>
          <a:blip r:embed="rId1"/>
          <a:srcRect/>
          <a:stretch>
            <a:fillRect/>
          </a:stretch>
        </p:blipFill>
        <p:spPr bwMode="auto">
          <a:xfrm>
            <a:off x="1514448" y="1113922"/>
            <a:ext cx="9162853" cy="5476971"/>
          </a:xfrm>
          <a:prstGeom prst="rect">
            <a:avLst/>
          </a:prstGeom>
          <a:noFill/>
          <a:ln w="9525">
            <a:noFill/>
            <a:miter lim="800000"/>
            <a:headEnd/>
            <a:tailEnd/>
          </a:ln>
        </p:spPr>
      </p:pic>
      <p:sp>
        <p:nvSpPr>
          <p:cNvPr id="31" name="文本框 30"/>
          <p:cNvSpPr txBox="1"/>
          <p:nvPr/>
        </p:nvSpPr>
        <p:spPr>
          <a:xfrm>
            <a:off x="486410" y="666115"/>
            <a:ext cx="3156585" cy="521970"/>
          </a:xfrm>
          <a:prstGeom prst="rect">
            <a:avLst/>
          </a:prstGeom>
          <a:noFill/>
        </p:spPr>
        <p:txBody>
          <a:bodyPr wrap="square" rtlCol="0">
            <a:spAutoFit/>
            <a:scene3d>
              <a:camera prst="orthographicFront"/>
              <a:lightRig rig="threePt" dir="t"/>
            </a:scene3d>
            <a:sp3d contourW="12700"/>
          </a:bodyPr>
          <a:p>
            <a:pPr algn="ctr"/>
            <a:r>
              <a:rPr lang="en-US" altLang="zh-CN" sz="2800" b="1" dirty="0">
                <a:solidFill>
                  <a:srgbClr val="002060"/>
                </a:solidFill>
                <a:latin typeface="Times New Roman" panose="02020603050405020304" charset="0"/>
                <a:cs typeface="Times New Roman" panose="02020603050405020304" charset="0"/>
              </a:rPr>
              <a:t>UML  DIAGRAMS</a:t>
            </a:r>
            <a:endParaRPr lang="en-US" altLang="zh-CN" sz="2800" b="1" dirty="0">
              <a:solidFill>
                <a:srgbClr val="002060"/>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20700" y="537210"/>
            <a:ext cx="3061335" cy="765175"/>
          </a:xfrm>
          <a:prstGeom prst="rect">
            <a:avLst/>
          </a:prstGeom>
          <a:noFill/>
        </p:spPr>
        <p:txBody>
          <a:bodyPr wrap="square" rtlCol="0">
            <a:noAutofit/>
          </a:bodyPr>
          <a:p>
            <a:endParaRPr lang="en-US" sz="2400">
              <a:latin typeface="Times New Roman" panose="02020603050405020304" charset="0"/>
              <a:cs typeface="Times New Roman" panose="02020603050405020304" charset="0"/>
            </a:endParaRPr>
          </a:p>
          <a:p>
            <a:r>
              <a:rPr lang="en-US" sz="2400">
                <a:solidFill>
                  <a:srgbClr val="7030A0"/>
                </a:solidFill>
                <a:latin typeface="Times New Roman" panose="02020603050405020304" charset="0"/>
                <a:cs typeface="Times New Roman" panose="02020603050405020304" charset="0"/>
              </a:rPr>
              <a:t>ii) Sequence diagram </a:t>
            </a:r>
            <a:endParaRPr lang="en-US" sz="2400">
              <a:solidFill>
                <a:srgbClr val="7030A0"/>
              </a:solidFill>
              <a:latin typeface="Times New Roman" panose="02020603050405020304" charset="0"/>
              <a:cs typeface="Times New Roman" panose="02020603050405020304" charset="0"/>
            </a:endParaRPr>
          </a:p>
        </p:txBody>
      </p:sp>
      <p:pic>
        <p:nvPicPr>
          <p:cNvPr id="3" name="Content Placeholder 3"/>
          <p:cNvPicPr>
            <a:picLocks noGrp="1" noChangeAspect="1"/>
          </p:cNvPicPr>
          <p:nvPr/>
        </p:nvPicPr>
        <p:blipFill>
          <a:blip r:embed="rId1"/>
          <a:srcRect/>
          <a:stretch>
            <a:fillRect/>
          </a:stretch>
        </p:blipFill>
        <p:spPr bwMode="auto">
          <a:xfrm>
            <a:off x="3176833" y="1206631"/>
            <a:ext cx="5561814" cy="535442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431169" y="-1799479"/>
            <a:ext cx="1182674" cy="1273318"/>
          </a:xfrm>
          <a:prstGeom prst="rect">
            <a:avLst/>
          </a:prstGeom>
          <a:solidFill>
            <a:srgbClr val="69CA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613843" y="-1799479"/>
            <a:ext cx="1182674" cy="1273318"/>
          </a:xfrm>
          <a:prstGeom prst="rect">
            <a:avLst/>
          </a:prstGeom>
          <a:solidFill>
            <a:srgbClr val="FED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 Box 1"/>
          <p:cNvSpPr txBox="1"/>
          <p:nvPr/>
        </p:nvSpPr>
        <p:spPr>
          <a:xfrm>
            <a:off x="353695" y="873760"/>
            <a:ext cx="3467100" cy="460375"/>
          </a:xfrm>
          <a:prstGeom prst="rect">
            <a:avLst/>
          </a:prstGeom>
          <a:noFill/>
        </p:spPr>
        <p:txBody>
          <a:bodyPr wrap="square" rtlCol="0">
            <a:spAutoFit/>
          </a:bodyPr>
          <a:p>
            <a:r>
              <a:rPr lang="en-US"/>
              <a:t>  </a:t>
            </a:r>
            <a:r>
              <a:rPr lang="en-US">
                <a:solidFill>
                  <a:srgbClr val="7030A0"/>
                </a:solidFill>
              </a:rPr>
              <a:t> </a:t>
            </a:r>
            <a:r>
              <a:rPr lang="en-US" sz="2400">
                <a:solidFill>
                  <a:srgbClr val="7030A0"/>
                </a:solidFill>
                <a:latin typeface="Times New Roman" panose="02020603050405020304" charset="0"/>
                <a:cs typeface="Times New Roman" panose="02020603050405020304" charset="0"/>
              </a:rPr>
              <a:t>iii) Class diagram</a:t>
            </a:r>
            <a:endParaRPr lang="en-US" sz="2400">
              <a:solidFill>
                <a:srgbClr val="7030A0"/>
              </a:solidFill>
              <a:latin typeface="Times New Roman" panose="02020603050405020304" charset="0"/>
              <a:cs typeface="Times New Roman" panose="02020603050405020304" charset="0"/>
            </a:endParaRPr>
          </a:p>
        </p:txBody>
      </p:sp>
      <p:pic>
        <p:nvPicPr>
          <p:cNvPr id="4" name="Content Placeholder 3"/>
          <p:cNvPicPr>
            <a:picLocks noGrp="1" noChangeAspect="1"/>
          </p:cNvPicPr>
          <p:nvPr/>
        </p:nvPicPr>
        <p:blipFill>
          <a:blip r:embed="rId1"/>
          <a:srcRect/>
          <a:stretch>
            <a:fillRect/>
          </a:stretch>
        </p:blipFill>
        <p:spPr bwMode="auto">
          <a:xfrm>
            <a:off x="1219044" y="1626883"/>
            <a:ext cx="8906471" cy="383781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57860" y="964565"/>
            <a:ext cx="3046095" cy="460375"/>
          </a:xfrm>
          <a:prstGeom prst="rect">
            <a:avLst/>
          </a:prstGeom>
          <a:noFill/>
        </p:spPr>
        <p:txBody>
          <a:bodyPr wrap="square" rtlCol="0">
            <a:spAutoFit/>
          </a:bodyPr>
          <a:p>
            <a:r>
              <a:rPr lang="en-US" sz="2400">
                <a:solidFill>
                  <a:srgbClr val="7030A0"/>
                </a:solidFill>
                <a:latin typeface="Times New Roman" panose="02020603050405020304" charset="0"/>
                <a:cs typeface="Times New Roman" panose="02020603050405020304" charset="0"/>
              </a:rPr>
              <a:t>iv) Activity diagram</a:t>
            </a:r>
            <a:endParaRPr lang="en-US" sz="2400">
              <a:solidFill>
                <a:srgbClr val="7030A0"/>
              </a:solidFill>
              <a:latin typeface="Times New Roman" panose="02020603050405020304" charset="0"/>
              <a:cs typeface="Times New Roman" panose="02020603050405020304" charset="0"/>
            </a:endParaRPr>
          </a:p>
        </p:txBody>
      </p:sp>
      <p:sp>
        <p:nvSpPr>
          <p:cNvPr id="1073742941" name="Oval 1073742940"/>
          <p:cNvSpPr/>
          <p:nvPr/>
        </p:nvSpPr>
        <p:spPr>
          <a:xfrm>
            <a:off x="4457065" y="2007235"/>
            <a:ext cx="1773555" cy="431800"/>
          </a:xfrm>
          <a:prstGeom prst="ellipse">
            <a:avLst/>
          </a:prstGeom>
          <a:gradFill rotWithShape="0">
            <a:gsLst>
              <a:gs pos="0">
                <a:srgbClr val="C2D69B"/>
              </a:gs>
              <a:gs pos="50000">
                <a:srgbClr val="9BBB59"/>
              </a:gs>
              <a:gs pos="100000">
                <a:srgbClr val="C2D69B"/>
              </a:gs>
            </a:gsLst>
            <a:lin ang="5400000" scaled="1"/>
            <a:tileRect/>
          </a:gradFill>
          <a:ln w="28575" cap="flat" cmpd="sng">
            <a:solidFill>
              <a:srgbClr val="7030A0"/>
            </a:solidFill>
            <a:prstDash val="solid"/>
            <a:headEnd type="none" w="med" len="med"/>
            <a:tailEnd type="none" w="med" len="med"/>
          </a:ln>
          <a:effectLst>
            <a:outerShdw dist="28398" dir="3806096" algn="ctr" rotWithShape="0">
              <a:srgbClr val="4E6128"/>
            </a:outerShdw>
          </a:effectLst>
        </p:spPr>
        <p:txBody>
          <a:bodyPr/>
          <a:p>
            <a:r>
              <a:rPr lang="en-US" sz="1400">
                <a:latin typeface="Times New Roman" panose="02020603050405020304" charset="0"/>
                <a:cs typeface="Times New Roman" panose="02020603050405020304" charset="0"/>
              </a:rPr>
              <a:t>Upload dataset</a:t>
            </a:r>
            <a:endParaRPr lang="en-US" sz="1400">
              <a:latin typeface="Times New Roman" panose="02020603050405020304" charset="0"/>
              <a:cs typeface="Times New Roman" panose="02020603050405020304" charset="0"/>
            </a:endParaRPr>
          </a:p>
          <a:p>
            <a:endParaRPr lang="en-US" sz="1400">
              <a:latin typeface="Times New Roman" panose="02020603050405020304" charset="0"/>
              <a:cs typeface="Times New Roman" panose="02020603050405020304" charset="0"/>
            </a:endParaRPr>
          </a:p>
        </p:txBody>
      </p:sp>
      <p:sp>
        <p:nvSpPr>
          <p:cNvPr id="3" name="Oval 2"/>
          <p:cNvSpPr/>
          <p:nvPr/>
        </p:nvSpPr>
        <p:spPr>
          <a:xfrm>
            <a:off x="4457065" y="2789555"/>
            <a:ext cx="1773555" cy="431800"/>
          </a:xfrm>
          <a:prstGeom prst="ellipse">
            <a:avLst/>
          </a:prstGeom>
          <a:gradFill rotWithShape="0">
            <a:gsLst>
              <a:gs pos="0">
                <a:srgbClr val="C2D69B"/>
              </a:gs>
              <a:gs pos="50000">
                <a:srgbClr val="9BBB59"/>
              </a:gs>
              <a:gs pos="100000">
                <a:srgbClr val="C2D69B"/>
              </a:gs>
            </a:gsLst>
            <a:lin ang="5400000" scaled="1"/>
            <a:tileRect/>
          </a:gradFill>
          <a:ln w="28575" cap="flat" cmpd="sng">
            <a:solidFill>
              <a:srgbClr val="7030A0"/>
            </a:solidFill>
            <a:prstDash val="solid"/>
            <a:headEnd type="none" w="med" len="med"/>
            <a:tailEnd type="none" w="med" len="med"/>
          </a:ln>
          <a:effectLst>
            <a:outerShdw dist="28398" dir="3806096" algn="ctr" rotWithShape="0">
              <a:srgbClr val="4E6128"/>
            </a:outerShdw>
          </a:effectLst>
        </p:spPr>
        <p:txBody>
          <a:bodyPr/>
          <a:p>
            <a:r>
              <a:rPr lang="en-US" sz="1400">
                <a:latin typeface="Times New Roman" panose="02020603050405020304" charset="0"/>
                <a:cs typeface="Times New Roman" panose="02020603050405020304" charset="0"/>
              </a:rPr>
              <a:t>Read dataset</a:t>
            </a:r>
            <a:endParaRPr lang="en-US" sz="1400">
              <a:latin typeface="Times New Roman" panose="02020603050405020304" charset="0"/>
              <a:cs typeface="Times New Roman" panose="02020603050405020304" charset="0"/>
            </a:endParaRPr>
          </a:p>
          <a:p>
            <a:endParaRPr lang="en-US" sz="1400">
              <a:latin typeface="Times New Roman" panose="02020603050405020304" charset="0"/>
              <a:cs typeface="Times New Roman" panose="02020603050405020304" charset="0"/>
            </a:endParaRPr>
          </a:p>
        </p:txBody>
      </p:sp>
      <p:sp>
        <p:nvSpPr>
          <p:cNvPr id="4" name="Oval 3"/>
          <p:cNvSpPr/>
          <p:nvPr/>
        </p:nvSpPr>
        <p:spPr>
          <a:xfrm>
            <a:off x="4457065" y="3571875"/>
            <a:ext cx="1774190" cy="431800"/>
          </a:xfrm>
          <a:prstGeom prst="ellipse">
            <a:avLst/>
          </a:prstGeom>
          <a:gradFill rotWithShape="0">
            <a:gsLst>
              <a:gs pos="0">
                <a:srgbClr val="C2D69B"/>
              </a:gs>
              <a:gs pos="50000">
                <a:srgbClr val="9BBB59"/>
              </a:gs>
              <a:gs pos="100000">
                <a:srgbClr val="C2D69B"/>
              </a:gs>
            </a:gsLst>
            <a:lin ang="5400000" scaled="1"/>
            <a:tileRect/>
          </a:gradFill>
          <a:ln w="28575" cap="flat" cmpd="sng">
            <a:solidFill>
              <a:srgbClr val="7030A0"/>
            </a:solidFill>
            <a:prstDash val="solid"/>
            <a:headEnd type="none" w="med" len="med"/>
            <a:tailEnd type="none" w="med" len="med"/>
          </a:ln>
          <a:effectLst>
            <a:outerShdw dist="28398" dir="3806096" algn="ctr" rotWithShape="0">
              <a:srgbClr val="4E6128"/>
            </a:outerShdw>
          </a:effectLst>
        </p:spPr>
        <p:txBody>
          <a:bodyPr/>
          <a:p>
            <a:r>
              <a:rPr lang="en-US" sz="1400">
                <a:latin typeface="Times New Roman" panose="02020603050405020304" charset="0"/>
                <a:cs typeface="Times New Roman" panose="02020603050405020304" charset="0"/>
              </a:rPr>
              <a:t>Train dataset</a:t>
            </a:r>
            <a:endParaRPr lang="en-US" sz="1400">
              <a:latin typeface="Times New Roman" panose="02020603050405020304" charset="0"/>
              <a:cs typeface="Times New Roman" panose="02020603050405020304" charset="0"/>
            </a:endParaRPr>
          </a:p>
          <a:p>
            <a:endParaRPr lang="en-US" sz="1400">
              <a:latin typeface="Times New Roman" panose="02020603050405020304" charset="0"/>
              <a:cs typeface="Times New Roman" panose="02020603050405020304" charset="0"/>
            </a:endParaRPr>
          </a:p>
        </p:txBody>
      </p:sp>
      <p:sp>
        <p:nvSpPr>
          <p:cNvPr id="5" name="Oval 4"/>
          <p:cNvSpPr/>
          <p:nvPr/>
        </p:nvSpPr>
        <p:spPr>
          <a:xfrm>
            <a:off x="4457065" y="4354195"/>
            <a:ext cx="1773555" cy="431800"/>
          </a:xfrm>
          <a:prstGeom prst="ellipse">
            <a:avLst/>
          </a:prstGeom>
          <a:gradFill rotWithShape="0">
            <a:gsLst>
              <a:gs pos="0">
                <a:srgbClr val="C2D69B"/>
              </a:gs>
              <a:gs pos="50000">
                <a:srgbClr val="9BBB59"/>
              </a:gs>
              <a:gs pos="100000">
                <a:srgbClr val="C2D69B"/>
              </a:gs>
            </a:gsLst>
            <a:lin ang="5400000" scaled="1"/>
            <a:tileRect/>
          </a:gradFill>
          <a:ln w="28575" cap="flat" cmpd="sng">
            <a:solidFill>
              <a:srgbClr val="7030A0"/>
            </a:solidFill>
            <a:prstDash val="solid"/>
            <a:headEnd type="none" w="med" len="med"/>
            <a:tailEnd type="none" w="med" len="med"/>
          </a:ln>
          <a:effectLst>
            <a:outerShdw dist="28398" dir="3806096" algn="ctr" rotWithShape="0">
              <a:srgbClr val="4E6128"/>
            </a:outerShdw>
          </a:effectLst>
        </p:spPr>
        <p:txBody>
          <a:bodyPr/>
          <a:p>
            <a:r>
              <a:rPr lang="en-US" sz="1400">
                <a:latin typeface="Times New Roman" panose="02020603050405020304" charset="0"/>
                <a:cs typeface="Times New Roman" panose="02020603050405020304" charset="0"/>
              </a:rPr>
              <a:t>Test dataset</a:t>
            </a:r>
            <a:endParaRPr lang="en-US" sz="1400">
              <a:latin typeface="Times New Roman" panose="02020603050405020304" charset="0"/>
              <a:cs typeface="Times New Roman" panose="02020603050405020304" charset="0"/>
            </a:endParaRPr>
          </a:p>
        </p:txBody>
      </p:sp>
      <p:cxnSp>
        <p:nvCxnSpPr>
          <p:cNvPr id="1073742897" name="Straight Arrow Connector 1073742896"/>
          <p:cNvCxnSpPr>
            <a:stCxn id="1073742941" idx="4"/>
            <a:endCxn id="3" idx="0"/>
          </p:cNvCxnSpPr>
          <p:nvPr/>
        </p:nvCxnSpPr>
        <p:spPr>
          <a:xfrm>
            <a:off x="5343843" y="2439035"/>
            <a:ext cx="0" cy="350520"/>
          </a:xfrm>
          <a:prstGeom prst="straightConnector1">
            <a:avLst/>
          </a:prstGeom>
          <a:ln w="12700" cap="flat" cmpd="sng">
            <a:solidFill>
              <a:schemeClr val="tx1"/>
            </a:solidFill>
            <a:prstDash val="dash"/>
            <a:headEnd type="none" w="med" len="med"/>
            <a:tailEnd type="triangle" w="med" len="med"/>
          </a:ln>
        </p:spPr>
      </p:cxnSp>
      <p:cxnSp>
        <p:nvCxnSpPr>
          <p:cNvPr id="7" name="Straight Arrow Connector 6"/>
          <p:cNvCxnSpPr/>
          <p:nvPr/>
        </p:nvCxnSpPr>
        <p:spPr>
          <a:xfrm>
            <a:off x="5343843" y="3221355"/>
            <a:ext cx="0" cy="350520"/>
          </a:xfrm>
          <a:prstGeom prst="straightConnector1">
            <a:avLst/>
          </a:prstGeom>
          <a:ln w="12700" cap="flat" cmpd="sng">
            <a:solidFill>
              <a:schemeClr val="tx1"/>
            </a:solidFill>
            <a:prstDash val="dash"/>
            <a:headEnd type="none" w="med" len="med"/>
            <a:tailEnd type="triangle" w="med" len="med"/>
          </a:ln>
        </p:spPr>
      </p:cxnSp>
      <p:cxnSp>
        <p:nvCxnSpPr>
          <p:cNvPr id="8" name="Straight Arrow Connector 7"/>
          <p:cNvCxnSpPr/>
          <p:nvPr/>
        </p:nvCxnSpPr>
        <p:spPr>
          <a:xfrm>
            <a:off x="5343843" y="4003675"/>
            <a:ext cx="0" cy="350520"/>
          </a:xfrm>
          <a:prstGeom prst="straightConnector1">
            <a:avLst/>
          </a:prstGeom>
          <a:ln w="12700" cap="flat" cmpd="sng">
            <a:solidFill>
              <a:schemeClr val="tx1"/>
            </a:solidFill>
            <a:prstDash val="dash"/>
            <a:headEnd type="none" w="med" len="med"/>
            <a:tailEnd type="triangle" w="med" len="med"/>
          </a:ln>
        </p:spPr>
      </p:cxnSp>
      <p:cxnSp>
        <p:nvCxnSpPr>
          <p:cNvPr id="9" name="Straight Arrow Connector 8"/>
          <p:cNvCxnSpPr/>
          <p:nvPr/>
        </p:nvCxnSpPr>
        <p:spPr>
          <a:xfrm>
            <a:off x="5343843" y="4785995"/>
            <a:ext cx="0" cy="350520"/>
          </a:xfrm>
          <a:prstGeom prst="straightConnector1">
            <a:avLst/>
          </a:prstGeom>
          <a:ln w="12700" cap="flat" cmpd="sng">
            <a:solidFill>
              <a:schemeClr val="tx1"/>
            </a:solidFill>
            <a:prstDash val="dash"/>
            <a:headEnd type="none" w="med" len="med"/>
            <a:tailEnd type="triangle" w="med" len="med"/>
          </a:ln>
        </p:spPr>
      </p:cxnSp>
      <p:sp>
        <p:nvSpPr>
          <p:cNvPr id="10" name="Oval 9"/>
          <p:cNvSpPr/>
          <p:nvPr/>
        </p:nvSpPr>
        <p:spPr>
          <a:xfrm>
            <a:off x="5210810" y="1328420"/>
            <a:ext cx="266065" cy="26670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cxnSp>
        <p:nvCxnSpPr>
          <p:cNvPr id="11" name="Straight Arrow Connector 10"/>
          <p:cNvCxnSpPr/>
          <p:nvPr/>
        </p:nvCxnSpPr>
        <p:spPr>
          <a:xfrm>
            <a:off x="5343843" y="1656715"/>
            <a:ext cx="0" cy="350520"/>
          </a:xfrm>
          <a:prstGeom prst="straightConnector1">
            <a:avLst/>
          </a:prstGeom>
          <a:ln w="12700" cap="flat" cmpd="sng">
            <a:solidFill>
              <a:schemeClr val="tx1"/>
            </a:solidFill>
            <a:prstDash val="dash"/>
            <a:headEnd type="none" w="med" len="med"/>
            <a:tailEnd type="triangle" w="med" len="med"/>
          </a:ln>
        </p:spPr>
      </p:cxnSp>
      <p:sp>
        <p:nvSpPr>
          <p:cNvPr id="13" name="Oval 12"/>
          <p:cNvSpPr/>
          <p:nvPr/>
        </p:nvSpPr>
        <p:spPr>
          <a:xfrm>
            <a:off x="5210810" y="5980430"/>
            <a:ext cx="266065" cy="26670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4" name="Oval 13"/>
          <p:cNvSpPr/>
          <p:nvPr/>
        </p:nvSpPr>
        <p:spPr>
          <a:xfrm>
            <a:off x="4457700" y="5136515"/>
            <a:ext cx="1773555" cy="431800"/>
          </a:xfrm>
          <a:prstGeom prst="ellipse">
            <a:avLst/>
          </a:prstGeom>
          <a:gradFill rotWithShape="0">
            <a:gsLst>
              <a:gs pos="0">
                <a:srgbClr val="C2D69B"/>
              </a:gs>
              <a:gs pos="50000">
                <a:srgbClr val="9BBB59"/>
              </a:gs>
              <a:gs pos="100000">
                <a:srgbClr val="C2D69B"/>
              </a:gs>
            </a:gsLst>
            <a:lin ang="5400000" scaled="1"/>
            <a:tileRect/>
          </a:gradFill>
          <a:ln w="28575" cap="flat" cmpd="sng">
            <a:solidFill>
              <a:srgbClr val="7030A0"/>
            </a:solidFill>
            <a:prstDash val="solid"/>
            <a:headEnd type="none" w="med" len="med"/>
            <a:tailEnd type="none" w="med" len="med"/>
          </a:ln>
          <a:effectLst>
            <a:outerShdw dist="28398" dir="3806096" algn="ctr" rotWithShape="0">
              <a:srgbClr val="4E6128"/>
            </a:outerShdw>
          </a:effectLst>
        </p:spPr>
        <p:txBody>
          <a:bodyPr/>
          <a:p>
            <a:r>
              <a:rPr lang="en-US" sz="1400">
                <a:latin typeface="Times New Roman" panose="02020603050405020304" charset="0"/>
                <a:cs typeface="Times New Roman" panose="02020603050405020304" charset="0"/>
              </a:rPr>
              <a:t>Predict result</a:t>
            </a:r>
            <a:endParaRPr lang="en-US" sz="1400">
              <a:latin typeface="Times New Roman" panose="02020603050405020304" charset="0"/>
              <a:cs typeface="Times New Roman" panose="02020603050405020304" charset="0"/>
            </a:endParaRPr>
          </a:p>
          <a:p>
            <a:endParaRPr lang="en-US" sz="1400">
              <a:latin typeface="Times New Roman" panose="02020603050405020304" charset="0"/>
              <a:cs typeface="Times New Roman" panose="02020603050405020304" charset="0"/>
            </a:endParaRPr>
          </a:p>
        </p:txBody>
      </p:sp>
      <p:cxnSp>
        <p:nvCxnSpPr>
          <p:cNvPr id="16" name="Straight Arrow Connector 15"/>
          <p:cNvCxnSpPr/>
          <p:nvPr/>
        </p:nvCxnSpPr>
        <p:spPr>
          <a:xfrm>
            <a:off x="5343843" y="5568315"/>
            <a:ext cx="0" cy="350520"/>
          </a:xfrm>
          <a:prstGeom prst="straightConnector1">
            <a:avLst/>
          </a:prstGeom>
          <a:ln w="12700" cap="flat" cmpd="sng">
            <a:solidFill>
              <a:schemeClr val="tx1"/>
            </a:solidFill>
            <a:prstDash val="dash"/>
            <a:headEnd type="none" w="med" len="med"/>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nvSpPr>
        <p:spPr>
          <a:xfrm>
            <a:off x="556895" y="441960"/>
            <a:ext cx="3818890" cy="11531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002060"/>
                </a:solidFill>
                <a:latin typeface="Times New Roman" panose="02020603050405020304" charset="0"/>
                <a:cs typeface="Times New Roman" panose="02020603050405020304" charset="0"/>
              </a:rPr>
              <a:t>ALGORITHMS USED</a:t>
            </a:r>
            <a:endParaRPr lang="en-US" sz="2400" b="1" dirty="0">
              <a:solidFill>
                <a:srgbClr val="002060"/>
              </a:solidFill>
              <a:latin typeface="Times New Roman" panose="02020603050405020304" charset="0"/>
              <a:cs typeface="Times New Roman" panose="02020603050405020304" charset="0"/>
            </a:endParaRPr>
          </a:p>
        </p:txBody>
      </p:sp>
      <p:sp>
        <p:nvSpPr>
          <p:cNvPr id="4" name="Content Placeholder 2"/>
          <p:cNvSpPr>
            <a:spLocks noGrp="1"/>
          </p:cNvSpPr>
          <p:nvPr/>
        </p:nvSpPr>
        <p:spPr>
          <a:xfrm>
            <a:off x="1075690" y="148745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solidFill>
                  <a:schemeClr val="tx1"/>
                </a:solidFill>
                <a:latin typeface="Times New Roman" panose="02020603050405020304" charset="0"/>
                <a:cs typeface="Times New Roman" panose="02020603050405020304" charset="0"/>
              </a:rPr>
              <a:t>Svm</a:t>
            </a:r>
            <a:endParaRPr lang="en-US" sz="2000" dirty="0">
              <a:latin typeface="Times New Roman" panose="02020603050405020304" charset="0"/>
              <a:cs typeface="Times New Roman" panose="02020603050405020304" charset="0"/>
            </a:endParaRPr>
          </a:p>
          <a:p>
            <a:pPr marL="0" indent="0">
              <a:buNone/>
            </a:pPr>
            <a:endParaRPr lang="en-US" sz="2000" dirty="0">
              <a:solidFill>
                <a:schemeClr val="tx1"/>
              </a:solidFill>
              <a:latin typeface="Times New Roman" panose="02020603050405020304" charset="0"/>
              <a:cs typeface="Times New Roman" panose="02020603050405020304" charset="0"/>
            </a:endParaRPr>
          </a:p>
          <a:p>
            <a:r>
              <a:rPr lang="en-US" sz="2000" dirty="0">
                <a:solidFill>
                  <a:schemeClr val="tx1"/>
                </a:solidFill>
                <a:latin typeface="Times New Roman" panose="02020603050405020304" charset="0"/>
                <a:cs typeface="Times New Roman" panose="02020603050405020304" charset="0"/>
              </a:rPr>
              <a:t>Random forest</a:t>
            </a:r>
            <a:endParaRPr lang="en-US" sz="2000" dirty="0">
              <a:solidFill>
                <a:schemeClr val="tx1"/>
              </a:solidFill>
              <a:latin typeface="Times New Roman" panose="02020603050405020304" charset="0"/>
              <a:cs typeface="Times New Roman" panose="02020603050405020304" charset="0"/>
            </a:endParaRPr>
          </a:p>
          <a:p>
            <a:pPr marL="0" indent="0">
              <a:buNone/>
            </a:pPr>
            <a:endParaRPr lang="en-US" sz="2000" dirty="0">
              <a:solidFill>
                <a:schemeClr val="tx1"/>
              </a:solidFill>
              <a:latin typeface="Times New Roman" panose="02020603050405020304" charset="0"/>
              <a:cs typeface="Times New Roman" panose="02020603050405020304" charset="0"/>
            </a:endParaRPr>
          </a:p>
          <a:p>
            <a:r>
              <a:rPr lang="en-US" sz="2000" dirty="0">
                <a:solidFill>
                  <a:schemeClr val="tx1"/>
                </a:solidFill>
                <a:latin typeface="Times New Roman" panose="02020603050405020304" charset="0"/>
                <a:cs typeface="Times New Roman" panose="02020603050405020304" charset="0"/>
              </a:rPr>
              <a:t>Decision tree</a:t>
            </a:r>
            <a:endParaRPr lang="en-US" sz="2000" dirty="0">
              <a:solidFill>
                <a:schemeClr val="tx1"/>
              </a:solidFill>
              <a:latin typeface="Times New Roman" panose="02020603050405020304" charset="0"/>
              <a:cs typeface="Times New Roman" panose="02020603050405020304" charset="0"/>
            </a:endParaRPr>
          </a:p>
          <a:p>
            <a:pPr marL="0" indent="0">
              <a:buNone/>
            </a:pPr>
            <a:endParaRPr lang="en-US" sz="2000" dirty="0">
              <a:solidFill>
                <a:schemeClr val="tx1"/>
              </a:solidFill>
              <a:latin typeface="Times New Roman" panose="02020603050405020304" charset="0"/>
              <a:cs typeface="Times New Roman" panose="02020603050405020304" charset="0"/>
            </a:endParaRPr>
          </a:p>
          <a:p>
            <a:r>
              <a:rPr lang="en-US" sz="2000" dirty="0">
                <a:solidFill>
                  <a:schemeClr val="tx1"/>
                </a:solidFill>
                <a:latin typeface="Times New Roman" panose="02020603050405020304" charset="0"/>
                <a:cs typeface="Times New Roman" panose="02020603050405020304" charset="0"/>
              </a:rPr>
              <a:t>Gradient boosting</a:t>
            </a:r>
            <a:endParaRPr lang="en-US" sz="2000" dirty="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nvSpPr>
        <p:spPr>
          <a:xfrm>
            <a:off x="513715" y="579120"/>
            <a:ext cx="1861820" cy="57785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30" b="1" dirty="0">
                <a:solidFill>
                  <a:srgbClr val="002060"/>
                </a:solidFill>
                <a:latin typeface="Times New Roman" panose="02020603050405020304" charset="0"/>
                <a:cs typeface="Times New Roman" panose="02020603050405020304" charset="0"/>
              </a:rPr>
              <a:t>CODE</a:t>
            </a:r>
            <a:endParaRPr lang="en-US" sz="3430" b="1" dirty="0">
              <a:solidFill>
                <a:srgbClr val="002060"/>
              </a:solidFill>
              <a:latin typeface="Times New Roman" panose="02020603050405020304" charset="0"/>
              <a:cs typeface="Times New Roman" panose="02020603050405020304" charset="0"/>
            </a:endParaRPr>
          </a:p>
        </p:txBody>
      </p:sp>
      <p:pic>
        <p:nvPicPr>
          <p:cNvPr id="3" name="Content Placeholder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93190" y="1265555"/>
            <a:ext cx="9848215" cy="50634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4"/>
          <p:cNvPicPr>
            <a:picLocks noGrp="1" noChangeAspect="1"/>
          </p:cNvPicPr>
          <p:nvPr/>
        </p:nvPicPr>
        <p:blipFill>
          <a:blip r:embed="rId1">
            <a:extLst>
              <a:ext uri="{28A0092B-C50C-407E-A947-70E740481C1C}">
                <a14:useLocalDpi xmlns:a14="http://schemas.microsoft.com/office/drawing/2010/main" val="0"/>
              </a:ext>
            </a:extLst>
          </a:blip>
          <a:stretch>
            <a:fillRect/>
          </a:stretch>
        </p:blipFill>
        <p:spPr>
          <a:xfrm>
            <a:off x="308610" y="295275"/>
            <a:ext cx="11604625" cy="62992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Grp="1" noChangeAspect="1"/>
          </p:cNvPicPr>
          <p:nvPr/>
        </p:nvPicPr>
        <p:blipFill>
          <a:blip r:embed="rId1">
            <a:extLst>
              <a:ext uri="{28A0092B-C50C-407E-A947-70E740481C1C}">
                <a14:useLocalDpi xmlns:a14="http://schemas.microsoft.com/office/drawing/2010/main" val="0"/>
              </a:ext>
            </a:extLst>
          </a:blip>
          <a:stretch>
            <a:fillRect/>
          </a:stretch>
        </p:blipFill>
        <p:spPr>
          <a:xfrm>
            <a:off x="226060" y="302260"/>
            <a:ext cx="11739880" cy="63722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nvSpPr>
        <p:spPr>
          <a:xfrm>
            <a:off x="536575" y="536575"/>
            <a:ext cx="2714625" cy="95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solidFill>
                  <a:srgbClr val="002060"/>
                </a:solidFill>
                <a:latin typeface="Times New Roman" panose="02020603050405020304" charset="0"/>
                <a:cs typeface="Times New Roman" panose="02020603050405020304" charset="0"/>
              </a:rPr>
              <a:t>I</a:t>
            </a:r>
            <a:r>
              <a:rPr lang="en-US" altLang="en-IN" sz="2400" b="1" dirty="0">
                <a:solidFill>
                  <a:srgbClr val="002060"/>
                </a:solidFill>
                <a:latin typeface="Times New Roman" panose="02020603050405020304" charset="0"/>
                <a:cs typeface="Times New Roman" panose="02020603050405020304" charset="0"/>
              </a:rPr>
              <a:t>NTERFACE</a:t>
            </a:r>
            <a:endParaRPr lang="en-US" altLang="en-IN" sz="2400" b="1" dirty="0">
              <a:solidFill>
                <a:srgbClr val="002060"/>
              </a:solidFill>
              <a:latin typeface="Times New Roman" panose="02020603050405020304" charset="0"/>
              <a:cs typeface="Times New Roman" panose="02020603050405020304" charset="0"/>
            </a:endParaRPr>
          </a:p>
        </p:txBody>
      </p:sp>
      <p:pic>
        <p:nvPicPr>
          <p:cNvPr id="5" name="Content Placeholder 4"/>
          <p:cNvPicPr>
            <a:picLocks noGrp="1" noChangeAspect="1"/>
          </p:cNvPicPr>
          <p:nvPr/>
        </p:nvPicPr>
        <p:blipFill>
          <a:blip r:embed="rId1">
            <a:extLst>
              <a:ext uri="{28A0092B-C50C-407E-A947-70E740481C1C}">
                <a14:useLocalDpi xmlns:a14="http://schemas.microsoft.com/office/drawing/2010/main" val="0"/>
              </a:ext>
            </a:extLst>
          </a:blip>
          <a:stretch>
            <a:fillRect/>
          </a:stretch>
        </p:blipFill>
        <p:spPr>
          <a:xfrm>
            <a:off x="1253490" y="1339850"/>
            <a:ext cx="10142220" cy="48323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8"/>
          <p:cNvPicPr>
            <a:picLocks noGrp="1" noChangeAspect="1"/>
          </p:cNvPicPr>
          <p:nvPr/>
        </p:nvPicPr>
        <p:blipFill>
          <a:blip r:embed="rId1">
            <a:extLst>
              <a:ext uri="{28A0092B-C50C-407E-A947-70E740481C1C}">
                <a14:useLocalDpi xmlns:a14="http://schemas.microsoft.com/office/drawing/2010/main" val="0"/>
              </a:ext>
            </a:extLst>
          </a:blip>
          <a:stretch>
            <a:fillRect/>
          </a:stretch>
        </p:blipFill>
        <p:spPr>
          <a:xfrm>
            <a:off x="638810" y="706120"/>
            <a:ext cx="10854690" cy="55391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3"/>
          <p:cNvSpPr>
            <a:spLocks noChangeAspect="1" noChangeArrowheads="1" noTextEdit="1"/>
          </p:cNvSpPr>
          <p:nvPr/>
        </p:nvSpPr>
        <p:spPr bwMode="auto">
          <a:xfrm>
            <a:off x="658178" y="1577023"/>
            <a:ext cx="4260850" cy="436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 name="Text Box 1"/>
          <p:cNvSpPr txBox="1"/>
          <p:nvPr/>
        </p:nvSpPr>
        <p:spPr>
          <a:xfrm>
            <a:off x="548005" y="708025"/>
            <a:ext cx="2567305" cy="430530"/>
          </a:xfrm>
          <a:prstGeom prst="rect">
            <a:avLst/>
          </a:prstGeom>
          <a:noFill/>
        </p:spPr>
        <p:txBody>
          <a:bodyPr wrap="square" rtlCol="0" anchor="t">
            <a:noAutofit/>
          </a:bodyPr>
          <a:p>
            <a:r>
              <a:rPr lang="en-US" altLang="zh-CN" sz="2400" b="1" noProof="0" dirty="0" smtClean="0">
                <a:ln>
                  <a:noFill/>
                </a:ln>
                <a:solidFill>
                  <a:srgbClr val="7030A0"/>
                </a:solidFill>
                <a:effectLst/>
                <a:uLnTx/>
                <a:uFillTx/>
                <a:latin typeface="Times New Roman" panose="02020603050405020304" charset="0"/>
                <a:ea typeface="SimSun" panose="02010600030101010101" pitchFamily="2" charset="-122"/>
                <a:cs typeface="Times New Roman" panose="02020603050405020304" charset="0"/>
                <a:sym typeface="+mn-ea"/>
              </a:rPr>
              <a:t>AGENDA</a:t>
            </a:r>
            <a:endParaRPr lang="en-US" altLang="zh-CN" sz="2400" b="1" noProof="0" dirty="0" smtClean="0">
              <a:ln>
                <a:noFill/>
              </a:ln>
              <a:solidFill>
                <a:srgbClr val="7030A0"/>
              </a:solidFill>
              <a:effectLst/>
              <a:uLnTx/>
              <a:uFillTx/>
              <a:latin typeface="Times New Roman" panose="02020603050405020304" charset="0"/>
              <a:ea typeface="SimSun" panose="02010600030101010101" pitchFamily="2" charset="-122"/>
              <a:cs typeface="Times New Roman" panose="02020603050405020304" charset="0"/>
              <a:sym typeface="+mn-ea"/>
            </a:endParaRPr>
          </a:p>
        </p:txBody>
      </p:sp>
      <p:sp>
        <p:nvSpPr>
          <p:cNvPr id="4" name="Content Placeholder 2"/>
          <p:cNvSpPr>
            <a:spLocks noGrp="1"/>
          </p:cNvSpPr>
          <p:nvPr/>
        </p:nvSpPr>
        <p:spPr>
          <a:xfrm>
            <a:off x="658495" y="1176020"/>
            <a:ext cx="7824470" cy="53352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20000"/>
              </a:lnSpc>
              <a:buClr>
                <a:schemeClr val="tx1"/>
              </a:buClr>
              <a:buFont typeface="Arial" panose="020B0604020202020204" pitchFamily="34" charset="0"/>
              <a:buChar char="•"/>
            </a:pPr>
            <a:r>
              <a:rPr lang="en-US" sz="1800" dirty="0">
                <a:solidFill>
                  <a:schemeClr val="tx1"/>
                </a:solidFill>
                <a:latin typeface="Times New Roman" panose="02020603050405020304" charset="0"/>
                <a:cs typeface="Times New Roman" panose="02020603050405020304" charset="0"/>
              </a:rPr>
              <a:t>Abstract</a:t>
            </a:r>
            <a:endParaRPr lang="en-US" sz="1800" dirty="0">
              <a:solidFill>
                <a:schemeClr val="tx1"/>
              </a:solidFill>
              <a:latin typeface="Times New Roman" panose="02020603050405020304" charset="0"/>
              <a:cs typeface="Times New Roman" panose="02020603050405020304" charset="0"/>
            </a:endParaRPr>
          </a:p>
          <a:p>
            <a:pPr marL="285750" indent="-285750" algn="just">
              <a:lnSpc>
                <a:spcPct val="120000"/>
              </a:lnSpc>
              <a:buClr>
                <a:schemeClr val="tx1"/>
              </a:buClr>
              <a:buFont typeface="Arial" panose="020B0604020202020204" pitchFamily="34" charset="0"/>
              <a:buChar char="•"/>
            </a:pPr>
            <a:r>
              <a:rPr lang="en-US" sz="1800" dirty="0">
                <a:solidFill>
                  <a:schemeClr val="tx1"/>
                </a:solidFill>
                <a:latin typeface="Times New Roman" panose="02020603050405020304" charset="0"/>
                <a:cs typeface="Times New Roman" panose="02020603050405020304" charset="0"/>
              </a:rPr>
              <a:t>Introduction</a:t>
            </a:r>
            <a:endParaRPr lang="en-US" sz="1800" dirty="0">
              <a:solidFill>
                <a:schemeClr val="tx1"/>
              </a:solidFill>
              <a:latin typeface="Times New Roman" panose="02020603050405020304" charset="0"/>
              <a:cs typeface="Times New Roman" panose="02020603050405020304" charset="0"/>
            </a:endParaRPr>
          </a:p>
          <a:p>
            <a:pPr marL="285750" indent="-285750" algn="just">
              <a:lnSpc>
                <a:spcPct val="120000"/>
              </a:lnSpc>
              <a:buClr>
                <a:schemeClr val="tx1"/>
              </a:buClr>
              <a:buFont typeface="Arial" panose="020B0604020202020204" pitchFamily="34" charset="0"/>
              <a:buChar char="•"/>
            </a:pPr>
            <a:r>
              <a:rPr lang="en-US" sz="1800" dirty="0">
                <a:solidFill>
                  <a:schemeClr val="tx1"/>
                </a:solidFill>
                <a:latin typeface="Times New Roman" panose="02020603050405020304" charset="0"/>
                <a:cs typeface="Times New Roman" panose="02020603050405020304" charset="0"/>
              </a:rPr>
              <a:t>Existing System</a:t>
            </a:r>
            <a:endParaRPr lang="en-US" sz="1800" dirty="0">
              <a:solidFill>
                <a:schemeClr val="tx1"/>
              </a:solidFill>
              <a:latin typeface="Times New Roman" panose="02020603050405020304" charset="0"/>
              <a:cs typeface="Times New Roman" panose="02020603050405020304" charset="0"/>
            </a:endParaRPr>
          </a:p>
          <a:p>
            <a:pPr marL="285750" indent="-285750" algn="just">
              <a:lnSpc>
                <a:spcPct val="120000"/>
              </a:lnSpc>
              <a:buClr>
                <a:schemeClr val="tx1"/>
              </a:buClr>
              <a:buFont typeface="Arial" panose="020B0604020202020204" pitchFamily="34" charset="0"/>
              <a:buChar char="•"/>
            </a:pPr>
            <a:r>
              <a:rPr lang="en-US" sz="1800" dirty="0">
                <a:solidFill>
                  <a:schemeClr val="tx1"/>
                </a:solidFill>
                <a:latin typeface="Times New Roman" panose="02020603050405020304" charset="0"/>
                <a:cs typeface="Times New Roman" panose="02020603050405020304" charset="0"/>
              </a:rPr>
              <a:t>Proposed System</a:t>
            </a:r>
            <a:endParaRPr lang="en-US" sz="1800" dirty="0">
              <a:solidFill>
                <a:schemeClr val="tx1"/>
              </a:solidFill>
              <a:latin typeface="Times New Roman" panose="02020603050405020304" charset="0"/>
              <a:cs typeface="Times New Roman" panose="02020603050405020304" charset="0"/>
            </a:endParaRPr>
          </a:p>
          <a:p>
            <a:pPr marL="285750" indent="-285750" algn="just">
              <a:lnSpc>
                <a:spcPct val="120000"/>
              </a:lnSpc>
              <a:buClr>
                <a:schemeClr val="tx1"/>
              </a:buClr>
              <a:buFont typeface="Arial" panose="020B0604020202020204" pitchFamily="34" charset="0"/>
              <a:buChar char="•"/>
            </a:pPr>
            <a:r>
              <a:rPr lang="en-US" sz="1800" dirty="0">
                <a:solidFill>
                  <a:schemeClr val="tx1"/>
                </a:solidFill>
                <a:effectLst/>
                <a:latin typeface="Times New Roman" panose="02020603050405020304" charset="0"/>
                <a:ea typeface="Calibri" panose="020F0502020204030204" charset="0"/>
                <a:cs typeface="Times New Roman" panose="02020603050405020304" charset="0"/>
              </a:rPr>
              <a:t>System Architecture</a:t>
            </a:r>
            <a:endParaRPr lang="en-US" sz="1800" dirty="0">
              <a:solidFill>
                <a:schemeClr val="tx1"/>
              </a:solidFill>
              <a:effectLst/>
              <a:latin typeface="Times New Roman" panose="02020603050405020304" charset="0"/>
              <a:ea typeface="Calibri" panose="020F0502020204030204" charset="0"/>
              <a:cs typeface="Times New Roman" panose="02020603050405020304" charset="0"/>
            </a:endParaRPr>
          </a:p>
          <a:p>
            <a:pPr marL="285750" indent="-285750" algn="just">
              <a:lnSpc>
                <a:spcPct val="120000"/>
              </a:lnSpc>
              <a:buClr>
                <a:schemeClr val="tx1"/>
              </a:buClr>
              <a:buFont typeface="Arial" panose="020B0604020202020204" pitchFamily="34" charset="0"/>
              <a:buChar char="•"/>
            </a:pPr>
            <a:r>
              <a:rPr lang="en-US" sz="1800" dirty="0">
                <a:solidFill>
                  <a:schemeClr val="tx1"/>
                </a:solidFill>
                <a:effectLst/>
                <a:latin typeface="Times New Roman" panose="02020603050405020304" charset="0"/>
                <a:ea typeface="Calibri" panose="020F0502020204030204" charset="0"/>
                <a:cs typeface="Times New Roman" panose="02020603050405020304" charset="0"/>
              </a:rPr>
              <a:t>UML Diagrams</a:t>
            </a:r>
            <a:endParaRPr lang="en-US" sz="1800" dirty="0">
              <a:solidFill>
                <a:schemeClr val="tx1"/>
              </a:solidFill>
              <a:effectLst/>
              <a:latin typeface="Times New Roman" panose="02020603050405020304" charset="0"/>
              <a:ea typeface="Calibri" panose="020F0502020204030204" charset="0"/>
              <a:cs typeface="Times New Roman" panose="02020603050405020304" charset="0"/>
            </a:endParaRPr>
          </a:p>
          <a:p>
            <a:pPr marL="285750" indent="-285750" algn="just">
              <a:lnSpc>
                <a:spcPct val="120000"/>
              </a:lnSpc>
              <a:buClr>
                <a:schemeClr val="tx1"/>
              </a:buClr>
              <a:buFont typeface="Arial" panose="020B0604020202020204" pitchFamily="34" charset="0"/>
              <a:buChar char="•"/>
            </a:pPr>
            <a:r>
              <a:rPr lang="en-US" sz="1800" dirty="0">
                <a:solidFill>
                  <a:schemeClr val="tx1"/>
                </a:solidFill>
                <a:effectLst/>
                <a:latin typeface="Times New Roman" panose="02020603050405020304" charset="0"/>
                <a:ea typeface="Calibri" panose="020F0502020204030204" charset="0"/>
                <a:cs typeface="Times New Roman" panose="02020603050405020304" charset="0"/>
              </a:rPr>
              <a:t>Algorithms Used</a:t>
            </a:r>
            <a:endParaRPr lang="en-US" sz="1800" dirty="0">
              <a:solidFill>
                <a:schemeClr val="tx1"/>
              </a:solidFill>
              <a:effectLst/>
              <a:latin typeface="Times New Roman" panose="02020603050405020304" charset="0"/>
              <a:ea typeface="Calibri" panose="020F0502020204030204" charset="0"/>
              <a:cs typeface="Times New Roman" panose="02020603050405020304" charset="0"/>
            </a:endParaRPr>
          </a:p>
          <a:p>
            <a:pPr marL="285750" indent="-285750" algn="just">
              <a:lnSpc>
                <a:spcPct val="120000"/>
              </a:lnSpc>
              <a:buClr>
                <a:schemeClr val="tx1"/>
              </a:buClr>
              <a:buFont typeface="Arial" panose="020B0604020202020204" pitchFamily="34" charset="0"/>
              <a:buChar char="•"/>
            </a:pPr>
            <a:r>
              <a:rPr lang="en-US" sz="1800" dirty="0">
                <a:solidFill>
                  <a:schemeClr val="tx1"/>
                </a:solidFill>
                <a:effectLst/>
                <a:latin typeface="Times New Roman" panose="02020603050405020304" charset="0"/>
                <a:ea typeface="Calibri" panose="020F0502020204030204" charset="0"/>
                <a:cs typeface="Times New Roman" panose="02020603050405020304" charset="0"/>
              </a:rPr>
              <a:t>Code</a:t>
            </a:r>
            <a:endParaRPr lang="en-US" sz="1800" dirty="0">
              <a:solidFill>
                <a:schemeClr val="tx1"/>
              </a:solidFill>
              <a:effectLst/>
              <a:latin typeface="Times New Roman" panose="02020603050405020304" charset="0"/>
              <a:ea typeface="Calibri" panose="020F0502020204030204" charset="0"/>
              <a:cs typeface="Times New Roman" panose="02020603050405020304" charset="0"/>
            </a:endParaRPr>
          </a:p>
          <a:p>
            <a:pPr marL="285750" indent="-285750" algn="just">
              <a:lnSpc>
                <a:spcPct val="120000"/>
              </a:lnSpc>
              <a:buClr>
                <a:schemeClr val="tx1"/>
              </a:buClr>
              <a:buFont typeface="Arial" panose="020B0604020202020204" pitchFamily="34" charset="0"/>
              <a:buChar char="•"/>
            </a:pPr>
            <a:r>
              <a:rPr lang="en-US" sz="1800" dirty="0">
                <a:latin typeface="Times New Roman" panose="02020603050405020304" charset="0"/>
                <a:ea typeface="Calibri" panose="020F0502020204030204" charset="0"/>
                <a:cs typeface="Times New Roman" panose="02020603050405020304" charset="0"/>
              </a:rPr>
              <a:t>Result</a:t>
            </a:r>
            <a:endParaRPr lang="en-US" sz="1800" dirty="0">
              <a:latin typeface="Times New Roman" panose="02020603050405020304" charset="0"/>
              <a:ea typeface="Calibri" panose="020F0502020204030204" charset="0"/>
              <a:cs typeface="Times New Roman" panose="02020603050405020304" charset="0"/>
            </a:endParaRPr>
          </a:p>
          <a:p>
            <a:pPr marL="285750" indent="-285750" algn="just">
              <a:lnSpc>
                <a:spcPct val="120000"/>
              </a:lnSpc>
              <a:buClr>
                <a:schemeClr val="tx1"/>
              </a:buClr>
              <a:buFont typeface="Arial" panose="020B0604020202020204" pitchFamily="34" charset="0"/>
              <a:buChar char="•"/>
            </a:pPr>
            <a:r>
              <a:rPr lang="en-US" sz="1800" dirty="0">
                <a:solidFill>
                  <a:schemeClr val="tx1"/>
                </a:solidFill>
                <a:effectLst/>
                <a:latin typeface="Times New Roman" panose="02020603050405020304" charset="0"/>
                <a:ea typeface="Calibri" panose="020F0502020204030204" charset="0"/>
                <a:cs typeface="Times New Roman" panose="02020603050405020304" charset="0"/>
              </a:rPr>
              <a:t>Conclusion &amp; Future Scope</a:t>
            </a:r>
            <a:endParaRPr lang="en-US" sz="1800" dirty="0">
              <a:solidFill>
                <a:schemeClr val="tx1"/>
              </a:solidFill>
              <a:effectLst/>
              <a:latin typeface="Times New Roman" panose="02020603050405020304" charset="0"/>
              <a:ea typeface="Calibri" panose="020F0502020204030204" charset="0"/>
              <a:cs typeface="Times New Roman" panose="02020603050405020304" charset="0"/>
            </a:endParaRPr>
          </a:p>
          <a:p>
            <a:pPr algn="just">
              <a:lnSpc>
                <a:spcPct val="120000"/>
              </a:lnSpc>
              <a:buClr>
                <a:schemeClr val="tx1"/>
              </a:buClr>
            </a:pPr>
            <a:r>
              <a:rPr lang="en-US" sz="1800" dirty="0">
                <a:solidFill>
                  <a:schemeClr val="tx1"/>
                </a:solidFill>
                <a:effectLst/>
                <a:latin typeface="Times New Roman" panose="02020603050405020304" charset="0"/>
                <a:ea typeface="Calibri" panose="020F0502020204030204" charset="0"/>
                <a:cs typeface="Times New Roman" panose="02020603050405020304" charset="0"/>
              </a:rPr>
              <a:t>References</a:t>
            </a:r>
            <a:endParaRPr lang="en-US" sz="1800" dirty="0">
              <a:latin typeface="Times New Roman" panose="02020603050405020304" charset="0"/>
              <a:cs typeface="Times New Roman" panose="02020603050405020304" charset="0"/>
            </a:endParaRPr>
          </a:p>
          <a:p>
            <a:pPr>
              <a:lnSpc>
                <a:spcPct val="120000"/>
              </a:lnSpc>
            </a:pPr>
            <a:endParaRPr lang="en-IN" sz="1800"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431169" y="-1799479"/>
            <a:ext cx="1182674" cy="1273318"/>
          </a:xfrm>
          <a:prstGeom prst="rect">
            <a:avLst/>
          </a:prstGeom>
          <a:solidFill>
            <a:srgbClr val="69CA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613843" y="-1799479"/>
            <a:ext cx="1182674" cy="1273318"/>
          </a:xfrm>
          <a:prstGeom prst="rect">
            <a:avLst/>
          </a:prstGeom>
          <a:solidFill>
            <a:srgbClr val="FED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 Box 1"/>
          <p:cNvSpPr txBox="1"/>
          <p:nvPr/>
        </p:nvSpPr>
        <p:spPr>
          <a:xfrm>
            <a:off x="609600" y="899160"/>
            <a:ext cx="6096000" cy="521970"/>
          </a:xfrm>
          <a:prstGeom prst="rect">
            <a:avLst/>
          </a:prstGeom>
          <a:noFill/>
        </p:spPr>
        <p:txBody>
          <a:bodyPr wrap="square" rtlCol="0" anchor="t">
            <a:spAutoFit/>
          </a:bodyPr>
          <a:p>
            <a:r>
              <a:rPr lang="en-US" sz="2800" b="1" dirty="0">
                <a:solidFill>
                  <a:srgbClr val="002060"/>
                </a:solidFill>
                <a:latin typeface="Times New Roman" panose="02020603050405020304" charset="0"/>
                <a:cs typeface="Times New Roman" panose="02020603050405020304" charset="0"/>
                <a:sym typeface="+mn-ea"/>
              </a:rPr>
              <a:t>CONCLUSION</a:t>
            </a:r>
            <a:endParaRPr lang="en-US" sz="2800" b="1" dirty="0">
              <a:solidFill>
                <a:srgbClr val="002060"/>
              </a:solidFill>
              <a:latin typeface="Times New Roman" panose="02020603050405020304" charset="0"/>
              <a:cs typeface="Times New Roman" panose="02020603050405020304" charset="0"/>
              <a:sym typeface="+mn-ea"/>
            </a:endParaRPr>
          </a:p>
        </p:txBody>
      </p:sp>
      <p:sp>
        <p:nvSpPr>
          <p:cNvPr id="3" name="Text Box 2"/>
          <p:cNvSpPr txBox="1"/>
          <p:nvPr/>
        </p:nvSpPr>
        <p:spPr>
          <a:xfrm>
            <a:off x="986155" y="1421130"/>
            <a:ext cx="10417175" cy="2722880"/>
          </a:xfrm>
          <a:prstGeom prst="rect">
            <a:avLst/>
          </a:prstGeom>
          <a:noFill/>
        </p:spPr>
        <p:txBody>
          <a:bodyPr wrap="square" rtlCol="0" anchor="t">
            <a:spAutoFit/>
          </a:bodyPr>
          <a:p>
            <a:pPr marR="0" indent="0" algn="just" defTabSz="914400" eaLnBrk="0" fontAlgn="base" hangingPunct="0">
              <a:lnSpc>
                <a:spcPct val="150000"/>
              </a:lnSpc>
              <a:spcBef>
                <a:spcPct val="0"/>
              </a:spcBef>
              <a:spcAft>
                <a:spcPct val="0"/>
              </a:spcAft>
              <a:buClrTx/>
              <a:buSzTx/>
              <a:buNone/>
            </a:pPr>
            <a:r>
              <a:rPr lang="en-US" altLang="en-US" sz="1900" dirty="0">
                <a:latin typeface="Times New Roman" panose="02020603050405020304" charset="0"/>
                <a:cs typeface="Times New Roman" panose="02020603050405020304" charset="0"/>
                <a:sym typeface="+mn-ea"/>
              </a:rPr>
              <a:t>In conclusion, To achieve a performance analysis on students feedback using machine learning algorithms can provide valuable insights into various aspects of education and student satisfaction. By analyzing feedback data using machine learning algorithms, educational institutions can identify the factors that have the most significant impact on student satisfaction, predict satisfaction levels of future students, compare satisfaction levels across different courses and programs, and provide personalized recommendations for individual students.</a:t>
            </a:r>
            <a:endParaRPr lang="en-US" altLang="en-US" sz="1900" dirty="0">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48640" y="1037590"/>
            <a:ext cx="2828290" cy="423545"/>
          </a:xfrm>
          <a:prstGeom prst="rect">
            <a:avLst/>
          </a:prstGeom>
          <a:noFill/>
        </p:spPr>
        <p:txBody>
          <a:bodyPr wrap="square" rtlCol="0" anchor="t">
            <a:spAutoFit/>
          </a:bodyPr>
          <a:p>
            <a:pPr>
              <a:lnSpc>
                <a:spcPct val="90000"/>
              </a:lnSpc>
            </a:pPr>
            <a:r>
              <a:rPr lang="en-US" sz="2400" b="1" dirty="0">
                <a:solidFill>
                  <a:srgbClr val="002060"/>
                </a:solidFill>
                <a:latin typeface="Times New Roman" panose="02020603050405020304" charset="0"/>
                <a:cs typeface="Times New Roman" panose="02020603050405020304" charset="0"/>
                <a:sym typeface="+mn-ea"/>
              </a:rPr>
              <a:t>FUTURE SCOPE</a:t>
            </a:r>
            <a:endParaRPr lang="en-US" sz="2400" b="1" dirty="0">
              <a:solidFill>
                <a:srgbClr val="002060"/>
              </a:solidFill>
              <a:latin typeface="Times New Roman" panose="02020603050405020304" charset="0"/>
              <a:cs typeface="Times New Roman" panose="02020603050405020304" charset="0"/>
              <a:sym typeface="+mn-ea"/>
            </a:endParaRPr>
          </a:p>
        </p:txBody>
      </p:sp>
      <p:sp>
        <p:nvSpPr>
          <p:cNvPr id="3" name="Text Box 2"/>
          <p:cNvSpPr txBox="1"/>
          <p:nvPr/>
        </p:nvSpPr>
        <p:spPr>
          <a:xfrm>
            <a:off x="949960" y="1461135"/>
            <a:ext cx="9340215" cy="3322955"/>
          </a:xfrm>
          <a:prstGeom prst="rect">
            <a:avLst/>
          </a:prstGeom>
          <a:noFill/>
        </p:spPr>
        <p:txBody>
          <a:bodyPr wrap="square" rtlCol="0" anchor="t">
            <a:spAutoFit/>
          </a:bodyPr>
          <a:p>
            <a:pPr marR="0" lvl="0" indent="0" algn="just" defTabSz="914400" rtl="0" eaLnBrk="0" fontAlgn="base" latinLnBrk="0" hangingPunct="0">
              <a:lnSpc>
                <a:spcPct val="150000"/>
              </a:lnSpc>
              <a:spcBef>
                <a:spcPct val="0"/>
              </a:spcBef>
              <a:spcAft>
                <a:spcPct val="0"/>
              </a:spcAft>
              <a:buClrTx/>
              <a:buSzTx/>
              <a:buNone/>
            </a:pPr>
            <a:r>
              <a:rPr lang="en-US" sz="2000" dirty="0">
                <a:solidFill>
                  <a:srgbClr val="374151"/>
                </a:solidFill>
                <a:effectLst/>
                <a:latin typeface="Times New Roman" panose="02020603050405020304" charset="0"/>
                <a:cs typeface="Times New Roman" panose="02020603050405020304" charset="0"/>
                <a:sym typeface="+mn-ea"/>
              </a:rPr>
              <a:t>The future scope of a project analyzing student feedback using machine learning algorithms is promising and could have many potential applications. Some possible future scopes of the project could include:</a:t>
            </a:r>
            <a:endParaRPr lang="en-US" sz="2000" dirty="0">
              <a:latin typeface="Times New Roman" panose="02020603050405020304" charset="0"/>
              <a:cs typeface="Times New Roman" panose="02020603050405020304" charset="0"/>
            </a:endParaRPr>
          </a:p>
          <a:p>
            <a:pPr marL="342900" indent="-342900" eaLnBrk="0" fontAlgn="base" hangingPunct="0">
              <a:lnSpc>
                <a:spcPct val="150000"/>
              </a:lnSpc>
              <a:spcBef>
                <a:spcPct val="0"/>
              </a:spcBef>
              <a:spcAft>
                <a:spcPct val="0"/>
              </a:spcAft>
              <a:buFont typeface="Arial" panose="020B0604020202020204" pitchFamily="34" charset="0"/>
              <a:buChar char="•"/>
            </a:pPr>
            <a:r>
              <a:rPr lang="en-US" sz="2000" dirty="0">
                <a:solidFill>
                  <a:srgbClr val="374151"/>
                </a:solidFill>
                <a:effectLst/>
                <a:latin typeface="Times New Roman" panose="02020603050405020304" charset="0"/>
                <a:cs typeface="Times New Roman" panose="02020603050405020304" charset="0"/>
                <a:sym typeface="+mn-ea"/>
              </a:rPr>
              <a:t>Integration with other educational technologies</a:t>
            </a:r>
            <a:endParaRPr lang="en-US" sz="2000" b="0" i="0" dirty="0">
              <a:solidFill>
                <a:srgbClr val="374151"/>
              </a:solidFill>
              <a:effectLst/>
              <a:latin typeface="Times New Roman" panose="02020603050405020304" charset="0"/>
              <a:cs typeface="Times New Roman" panose="02020603050405020304" charset="0"/>
            </a:endParaRPr>
          </a:p>
          <a:p>
            <a:pPr marL="342900" indent="-342900" eaLnBrk="0" fontAlgn="base" hangingPunct="0">
              <a:lnSpc>
                <a:spcPct val="150000"/>
              </a:lnSpc>
              <a:spcBef>
                <a:spcPct val="0"/>
              </a:spcBef>
              <a:spcAft>
                <a:spcPct val="0"/>
              </a:spcAft>
              <a:buFont typeface="Arial" panose="020B0604020202020204" pitchFamily="34" charset="0"/>
              <a:buChar char="•"/>
            </a:pPr>
            <a:r>
              <a:rPr lang="en-IN" sz="2000" dirty="0">
                <a:solidFill>
                  <a:srgbClr val="374151"/>
                </a:solidFill>
                <a:effectLst/>
                <a:latin typeface="Times New Roman" panose="02020603050405020304" charset="0"/>
                <a:cs typeface="Times New Roman" panose="02020603050405020304" charset="0"/>
                <a:sym typeface="+mn-ea"/>
              </a:rPr>
              <a:t>Real-time monitoring and feedback</a:t>
            </a:r>
            <a:endParaRPr lang="en-US" sz="2000" dirty="0">
              <a:solidFill>
                <a:srgbClr val="374151"/>
              </a:solidFill>
              <a:latin typeface="Times New Roman" panose="02020603050405020304" charset="0"/>
              <a:cs typeface="Times New Roman" panose="02020603050405020304" charset="0"/>
            </a:endParaRPr>
          </a:p>
          <a:p>
            <a:pPr marL="342900" indent="-342900" eaLnBrk="0" fontAlgn="base" hangingPunct="0">
              <a:lnSpc>
                <a:spcPct val="150000"/>
              </a:lnSpc>
              <a:spcBef>
                <a:spcPct val="0"/>
              </a:spcBef>
              <a:spcAft>
                <a:spcPct val="0"/>
              </a:spcAft>
              <a:buFont typeface="Arial" panose="020B0604020202020204" pitchFamily="34" charset="0"/>
              <a:buChar char="•"/>
            </a:pPr>
            <a:r>
              <a:rPr lang="en-IN" sz="2000" dirty="0">
                <a:solidFill>
                  <a:srgbClr val="374151"/>
                </a:solidFill>
                <a:effectLst/>
                <a:latin typeface="Times New Roman" panose="02020603050405020304" charset="0"/>
                <a:cs typeface="Times New Roman" panose="02020603050405020304" charset="0"/>
                <a:sym typeface="+mn-ea"/>
              </a:rPr>
              <a:t>Expansion to non-academic areas</a:t>
            </a:r>
            <a:endParaRPr lang="en-US" sz="2000" b="0" i="0" dirty="0">
              <a:solidFill>
                <a:srgbClr val="374151"/>
              </a:solidFill>
              <a:effectLst/>
              <a:latin typeface="Times New Roman" panose="02020603050405020304" charset="0"/>
              <a:cs typeface="Times New Roman" panose="02020603050405020304" charset="0"/>
            </a:endParaRPr>
          </a:p>
          <a:p>
            <a:pPr marL="342900" indent="-342900" eaLnBrk="0" fontAlgn="base" hangingPunct="0">
              <a:lnSpc>
                <a:spcPct val="150000"/>
              </a:lnSpc>
              <a:spcBef>
                <a:spcPct val="0"/>
              </a:spcBef>
              <a:spcAft>
                <a:spcPct val="0"/>
              </a:spcAft>
              <a:buFont typeface="Arial" panose="020B0604020202020204" pitchFamily="34" charset="0"/>
              <a:buChar char="•"/>
            </a:pPr>
            <a:r>
              <a:rPr lang="en-US" sz="2000" dirty="0">
                <a:solidFill>
                  <a:srgbClr val="374151"/>
                </a:solidFill>
                <a:effectLst/>
                <a:latin typeface="Times New Roman" panose="02020603050405020304" charset="0"/>
                <a:cs typeface="Times New Roman" panose="02020603050405020304" charset="0"/>
                <a:sym typeface="+mn-ea"/>
              </a:rPr>
              <a:t>Integration with other data sources</a:t>
            </a:r>
            <a:endParaRPr lang="en-US" sz="2000" dirty="0">
              <a:solidFill>
                <a:srgbClr val="374151"/>
              </a:solidFill>
              <a:effectLst/>
              <a:latin typeface="Times New Roman" panose="02020603050405020304" charset="0"/>
              <a:cs typeface="Times New Roman" panose="02020603050405020304" charset="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431169" y="-1799479"/>
            <a:ext cx="1182674" cy="1273318"/>
          </a:xfrm>
          <a:prstGeom prst="rect">
            <a:avLst/>
          </a:prstGeom>
          <a:solidFill>
            <a:srgbClr val="69CA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613843" y="-1799479"/>
            <a:ext cx="1182674" cy="1273318"/>
          </a:xfrm>
          <a:prstGeom prst="rect">
            <a:avLst/>
          </a:prstGeom>
          <a:solidFill>
            <a:srgbClr val="FED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 Box 2"/>
          <p:cNvSpPr txBox="1"/>
          <p:nvPr/>
        </p:nvSpPr>
        <p:spPr>
          <a:xfrm>
            <a:off x="537210" y="826770"/>
            <a:ext cx="4862830" cy="892810"/>
          </a:xfrm>
          <a:prstGeom prst="rect">
            <a:avLst/>
          </a:prstGeom>
          <a:noFill/>
        </p:spPr>
        <p:txBody>
          <a:bodyPr wrap="square" rtlCol="0" anchor="t">
            <a:noAutofit/>
          </a:bodyPr>
          <a:p>
            <a:r>
              <a:rPr lang="en-US" sz="2800" b="1" dirty="0">
                <a:solidFill>
                  <a:srgbClr val="002060"/>
                </a:solidFill>
                <a:latin typeface="Times New Roman" panose="02020603050405020304" charset="0"/>
                <a:cs typeface="Times New Roman" panose="02020603050405020304" charset="0"/>
                <a:sym typeface="+mn-ea"/>
              </a:rPr>
              <a:t>REFERENCES</a:t>
            </a:r>
            <a:endParaRPr lang="en-US" sz="2800" b="1" dirty="0">
              <a:solidFill>
                <a:srgbClr val="002060"/>
              </a:solidFill>
              <a:latin typeface="Times New Roman" panose="02020603050405020304" charset="0"/>
              <a:cs typeface="Times New Roman" panose="02020603050405020304" charset="0"/>
              <a:sym typeface="+mn-ea"/>
            </a:endParaRPr>
          </a:p>
        </p:txBody>
      </p:sp>
      <p:sp>
        <p:nvSpPr>
          <p:cNvPr id="4" name="Text Box 3"/>
          <p:cNvSpPr txBox="1"/>
          <p:nvPr/>
        </p:nvSpPr>
        <p:spPr>
          <a:xfrm>
            <a:off x="964565" y="1448435"/>
            <a:ext cx="9461500" cy="3445510"/>
          </a:xfrm>
          <a:prstGeom prst="rect">
            <a:avLst/>
          </a:prstGeom>
          <a:noFill/>
        </p:spPr>
        <p:txBody>
          <a:bodyPr wrap="square" rtlCol="0" anchor="t">
            <a:noAutofit/>
          </a:bodyPr>
          <a:p>
            <a:pPr marL="0" indent="0" algn="just">
              <a:buNone/>
            </a:pPr>
            <a:r>
              <a:rPr lang="en-US">
                <a:latin typeface="Times New Roman" panose="02020603050405020304" charset="0"/>
                <a:cs typeface="Times New Roman" panose="02020603050405020304" charset="0"/>
                <a:sym typeface="+mn-ea"/>
              </a:rPr>
              <a:t>[1]. V. Dhanalakshmi ; Dhivya Bino “Opinion mining from student feedback data using supervised </a:t>
            </a:r>
            <a:endParaRPr lang="en-US">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sym typeface="+mn-ea"/>
              </a:rPr>
              <a:t>learning algorithms”, 2016 3rd MEC International Conference on Big Data and Smart City </a:t>
            </a:r>
            <a:endParaRPr lang="en-US">
              <a:latin typeface="Times New Roman" panose="02020603050405020304" charset="0"/>
              <a:cs typeface="Times New Roman" panose="02020603050405020304" charset="0"/>
              <a:sym typeface="+mn-ea"/>
            </a:endParaRPr>
          </a:p>
          <a:p>
            <a:pPr marL="0" indent="0" algn="just">
              <a:buNone/>
            </a:pPr>
            <a:r>
              <a:rPr lang="en-US">
                <a:latin typeface="Times New Roman" panose="02020603050405020304" charset="0"/>
                <a:cs typeface="Times New Roman" panose="02020603050405020304" charset="0"/>
                <a:sym typeface="+mn-ea"/>
              </a:rPr>
              <a:t>(ICBDSC).</a:t>
            </a:r>
            <a:endParaRPr lang="en-US">
              <a:latin typeface="Times New Roman" panose="02020603050405020304" charset="0"/>
              <a:cs typeface="Times New Roman" panose="02020603050405020304" charset="0"/>
            </a:endParaRPr>
          </a:p>
          <a:p>
            <a:pPr marL="0" indent="0" algn="just">
              <a:buNone/>
            </a:pPr>
            <a:endParaRPr lang="en-US">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sym typeface="+mn-ea"/>
              </a:rPr>
              <a:t>[2]. Sarpreet Kaur1 , Rasleen Deol,” Students Feedback for Mining Their Opinions Using </a:t>
            </a:r>
            <a:endParaRPr lang="en-US">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sym typeface="+mn-ea"/>
              </a:rPr>
              <a:t>Supervised Learning Algorithm” International Journal of Engineering Science and Computing, June </a:t>
            </a:r>
            <a:endParaRPr lang="en-US">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sym typeface="+mn-ea"/>
              </a:rPr>
              <a:t>2017.</a:t>
            </a:r>
            <a:endParaRPr lang="en-US">
              <a:latin typeface="Times New Roman" panose="02020603050405020304" charset="0"/>
              <a:cs typeface="Times New Roman" panose="02020603050405020304" charset="0"/>
            </a:endParaRPr>
          </a:p>
          <a:p>
            <a:pPr marL="0" indent="0" algn="just">
              <a:buNone/>
            </a:pPr>
            <a:endParaRPr lang="en-US">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sym typeface="+mn-ea"/>
              </a:rPr>
              <a:t>[3]. Anushree Chitriv, Prof. A. Thomas Analysis of Student Feedback by Using Data Mining </a:t>
            </a:r>
            <a:endParaRPr lang="en-US">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sym typeface="+mn-ea"/>
              </a:rPr>
              <a:t>Techniques , Helix 2018.</a:t>
            </a:r>
            <a:endParaRPr lang="en-US">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669415" y="2317115"/>
            <a:ext cx="8853170" cy="1599565"/>
          </a:xfrm>
          <a:prstGeom prst="rect">
            <a:avLst/>
          </a:prstGeom>
          <a:noFill/>
        </p:spPr>
        <p:txBody>
          <a:bodyPr wrap="square" rtlCol="0" anchor="t">
            <a:spAutoFit/>
          </a:bodyPr>
          <a:p>
            <a:pPr marL="0" indent="0">
              <a:buNone/>
            </a:pPr>
            <a:r>
              <a:rPr lang="en-US" sz="5400" b="1" dirty="0">
                <a:sym typeface="+mn-ea"/>
              </a:rPr>
              <a:t>    </a:t>
            </a:r>
            <a:r>
              <a:rPr lang="en-US" sz="6600" b="1" dirty="0">
                <a:latin typeface="Times New Roman" panose="02020603050405020304" charset="0"/>
                <a:cs typeface="Times New Roman" panose="02020603050405020304" charset="0"/>
                <a:sym typeface="+mn-ea"/>
              </a:rPr>
              <a:t>THANK YOU</a:t>
            </a:r>
            <a:endParaRPr lang="en-US" sz="6600" b="1" dirty="0">
              <a:latin typeface="Times New Roman" panose="02020603050405020304" charset="0"/>
              <a:cs typeface="Times New Roman" panose="02020603050405020304" charset="0"/>
            </a:endParaRPr>
          </a:p>
          <a:p>
            <a:pPr marL="0" indent="0">
              <a:buNone/>
            </a:pPr>
            <a:r>
              <a:rPr lang="en-US" sz="2400" dirty="0">
                <a:solidFill>
                  <a:srgbClr val="C00000"/>
                </a:solidFill>
                <a:latin typeface="Times New Roman" panose="02020603050405020304" charset="0"/>
                <a:cs typeface="Times New Roman" panose="02020603050405020304" charset="0"/>
                <a:sym typeface="+mn-ea"/>
              </a:rPr>
              <a:t>                                   </a:t>
            </a:r>
            <a:r>
              <a:rPr lang="en-US" sz="3200" dirty="0">
                <a:latin typeface="Times New Roman" panose="02020603050405020304" charset="0"/>
                <a:cs typeface="Times New Roman" panose="02020603050405020304" charset="0"/>
                <a:sym typeface="+mn-ea"/>
              </a:rPr>
              <a:t>ANY QUERIES?</a:t>
            </a:r>
            <a:endParaRPr lang="en-US" sz="3200" dirty="0">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48005" y="651510"/>
            <a:ext cx="2341245" cy="829945"/>
          </a:xfrm>
          <a:prstGeom prst="rect">
            <a:avLst/>
          </a:prstGeom>
          <a:noFill/>
        </p:spPr>
        <p:txBody>
          <a:bodyPr wrap="square" rtlCol="0" anchor="t">
            <a:noAutofit/>
          </a:bodyPr>
          <a:p>
            <a:pPr indent="0" eaLnBrk="1" hangingPunct="1">
              <a:lnSpc>
                <a:spcPct val="150000"/>
              </a:lnSpc>
              <a:buFont typeface="Arial" panose="020B0604020202020204" pitchFamily="34" charset="0"/>
              <a:buNone/>
            </a:pPr>
            <a:r>
              <a:rPr lang="en-US" sz="2800" b="1" dirty="0">
                <a:gradFill>
                  <a:gsLst>
                    <a:gs pos="0">
                      <a:srgbClr val="012D86"/>
                    </a:gs>
                    <a:gs pos="100000">
                      <a:srgbClr val="0E2557"/>
                    </a:gs>
                  </a:gsLst>
                  <a:lin scaled="0"/>
                </a:gradFill>
                <a:latin typeface="Times New Roman" panose="02020603050405020304" charset="0"/>
                <a:cs typeface="Times New Roman" panose="02020603050405020304" charset="0"/>
                <a:sym typeface="+mn-ea"/>
              </a:rPr>
              <a:t>ABSTRACT</a:t>
            </a:r>
            <a:endParaRPr lang="en-US" altLang="zh-CN" sz="2800" b="1" dirty="0">
              <a:gradFill>
                <a:gsLst>
                  <a:gs pos="0">
                    <a:srgbClr val="012D86"/>
                  </a:gs>
                  <a:gs pos="100000">
                    <a:srgbClr val="0E2557"/>
                  </a:gs>
                </a:gsLst>
                <a:lin scaled="0"/>
              </a:gradFill>
              <a:latin typeface="Times New Roman" panose="02020603050405020304" charset="0"/>
              <a:ea typeface="SimSun" panose="02010600030101010101" pitchFamily="2" charset="-122"/>
              <a:cs typeface="Times New Roman" panose="02020603050405020304" charset="0"/>
              <a:sym typeface="+mn-ea"/>
            </a:endParaRPr>
          </a:p>
        </p:txBody>
      </p:sp>
      <p:sp>
        <p:nvSpPr>
          <p:cNvPr id="4" name="Text Box 3"/>
          <p:cNvSpPr txBox="1"/>
          <p:nvPr/>
        </p:nvSpPr>
        <p:spPr>
          <a:xfrm>
            <a:off x="981075" y="1297305"/>
            <a:ext cx="10250170" cy="4262755"/>
          </a:xfrm>
          <a:prstGeom prst="rect">
            <a:avLst/>
          </a:prstGeom>
          <a:noFill/>
        </p:spPr>
        <p:txBody>
          <a:bodyPr wrap="square" rtlCol="0" anchor="t">
            <a:noAutofit/>
          </a:bodyPr>
          <a:p>
            <a:pPr algn="just">
              <a:lnSpc>
                <a:spcPct val="150000"/>
              </a:lnSpc>
            </a:pPr>
            <a:r>
              <a:rPr lang="en-US" dirty="0">
                <a:latin typeface="Times New Roman" panose="02020603050405020304" charset="0"/>
                <a:cs typeface="Times New Roman" panose="02020603050405020304" charset="0"/>
                <a:sym typeface="+mn-ea"/>
              </a:rPr>
              <a:t>The study uses supervised learning techniques to perform opinion mining, which involves identifying the sentiment and emotion in students feedback. It involves the use of advanced computational methods to analyze feedback data from students. This process aims to evaluate students performance and identify areas of strength and weakness. By collecting large volumes of feedback data, machine learning algorithms can be used to extract valuable insights that can help improve the quality of instruction and support student success. Techniques such as sentiment analysis and natural language processing can be used to classify feedback data and identify key topics and themes. The results of this analysis can be used to make data-driven decisions that improve the educational experience for both students and teachers. Performance analysis on students feedback using machine learning algorithms is a promising research area that has the potential to transform the way educational institutions evaluate and improve student performance</a:t>
            </a:r>
            <a:r>
              <a:rPr lang="en-US" dirty="0" smtClean="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541020" y="880745"/>
            <a:ext cx="2987040" cy="460375"/>
          </a:xfrm>
          <a:prstGeom prst="rect">
            <a:avLst/>
          </a:prstGeom>
          <a:noFill/>
        </p:spPr>
        <p:txBody>
          <a:bodyPr wrap="square" rtlCol="0">
            <a:spAutoFit/>
          </a:bodyPr>
          <a:p>
            <a:r>
              <a:rPr lang="en-US" sz="2400" b="1">
                <a:solidFill>
                  <a:srgbClr val="002060"/>
                </a:solidFill>
                <a:latin typeface="Times New Roman" panose="02020603050405020304" charset="0"/>
                <a:cs typeface="Times New Roman" panose="02020603050405020304" charset="0"/>
              </a:rPr>
              <a:t>INTRODUCTION</a:t>
            </a:r>
            <a:endParaRPr lang="en-US" sz="2400" b="1">
              <a:solidFill>
                <a:srgbClr val="002060"/>
              </a:solidFill>
              <a:latin typeface="Times New Roman" panose="02020603050405020304" charset="0"/>
              <a:cs typeface="Times New Roman" panose="02020603050405020304" charset="0"/>
            </a:endParaRPr>
          </a:p>
        </p:txBody>
      </p:sp>
      <p:sp>
        <p:nvSpPr>
          <p:cNvPr id="4" name="Content Placeholder 2"/>
          <p:cNvSpPr>
            <a:spLocks noGrp="1"/>
          </p:cNvSpPr>
          <p:nvPr/>
        </p:nvSpPr>
        <p:spPr>
          <a:xfrm>
            <a:off x="848995" y="134112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60000"/>
              </a:lnSpc>
              <a:buClr>
                <a:schemeClr val="tx1"/>
              </a:buClr>
              <a:buSzPct val="100000"/>
              <a:buFont typeface="Arial" panose="020B0604020202020204" pitchFamily="34" charset="0"/>
              <a:buChar char="•"/>
            </a:pPr>
            <a:r>
              <a:rPr lang="en-US" sz="2000" dirty="0">
                <a:solidFill>
                  <a:schemeClr val="tx1"/>
                </a:solidFill>
                <a:latin typeface="Times New Roman" panose="02020603050405020304" charset="0"/>
                <a:cs typeface="Times New Roman" panose="02020603050405020304" charset="0"/>
              </a:rPr>
              <a:t> The main objective of student feedback system is to evaluate the student performance. This student feedback system collects student’s textual feedback comments and then classify them using SVM algorithm.</a:t>
            </a:r>
            <a:endParaRPr lang="zh-CN" altLang="en-US" sz="2000" dirty="0">
              <a:solidFill>
                <a:schemeClr val="tx1"/>
              </a:solidFill>
              <a:latin typeface="Times New Roman" panose="02020603050405020304" charset="0"/>
              <a:cs typeface="Times New Roman" panose="02020603050405020304" charset="0"/>
            </a:endParaRPr>
          </a:p>
          <a:p>
            <a:pPr algn="just">
              <a:lnSpc>
                <a:spcPct val="160000"/>
              </a:lnSpc>
              <a:buClr>
                <a:schemeClr val="tx1"/>
              </a:buClr>
              <a:buSzPct val="100000"/>
              <a:buFont typeface="Arial" panose="020B0604020202020204" pitchFamily="34" charset="0"/>
              <a:buChar char="•"/>
            </a:pPr>
            <a:r>
              <a:rPr lang="en-US" sz="2000" dirty="0">
                <a:solidFill>
                  <a:schemeClr val="tx1"/>
                </a:solidFill>
                <a:latin typeface="Times New Roman" panose="02020603050405020304" charset="0"/>
                <a:cs typeface="Times New Roman" panose="02020603050405020304" charset="0"/>
              </a:rPr>
              <a:t> Once the student submits feedback by login to the portal, the feedback is analyzed through the analyzer. Feedback then classified into a positive, negative and neutral polarity using support vector machine algorithm. </a:t>
            </a:r>
            <a:endParaRPr lang="en-US" sz="2000" dirty="0">
              <a:solidFill>
                <a:schemeClr val="tx1"/>
              </a:solidFill>
              <a:latin typeface="Times New Roman" panose="02020603050405020304" charset="0"/>
              <a:cs typeface="Times New Roman" panose="02020603050405020304" charset="0"/>
            </a:endParaRPr>
          </a:p>
          <a:p>
            <a:pPr algn="just">
              <a:lnSpc>
                <a:spcPct val="160000"/>
              </a:lnSpc>
              <a:buClr>
                <a:schemeClr val="tx1"/>
              </a:buClr>
              <a:buSzPct val="100000"/>
              <a:buFont typeface="Arial" panose="020B0604020202020204" pitchFamily="34" charset="0"/>
              <a:buChar char="•"/>
            </a:pPr>
            <a:r>
              <a:rPr lang="en-US" sz="2000" dirty="0">
                <a:solidFill>
                  <a:schemeClr val="tx1"/>
                </a:solidFill>
                <a:latin typeface="Times New Roman" panose="02020603050405020304" charset="0"/>
                <a:cs typeface="Times New Roman" panose="02020603050405020304" charset="0"/>
              </a:rPr>
              <a:t> This polarity helps to calculate whether the performance is good bad or moderate.</a:t>
            </a:r>
            <a:endParaRPr lang="en-US" sz="2000" dirty="0">
              <a:solidFill>
                <a:schemeClr val="tx1"/>
              </a:solidFill>
              <a:latin typeface="Times New Roman" panose="02020603050405020304" charset="0"/>
              <a:cs typeface="Times New Roman" panose="02020603050405020304" charset="0"/>
            </a:endParaRPr>
          </a:p>
          <a:p>
            <a:pPr algn="just"/>
            <a:endParaRPr lang="en-US" dirty="0">
              <a:latin typeface="Times New Roman" panose="02020603050405020304" charset="0"/>
              <a:cs typeface="Times New Roman" panose="02020603050405020304"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49275" y="994410"/>
            <a:ext cx="3185795" cy="460375"/>
          </a:xfrm>
          <a:prstGeom prst="rect">
            <a:avLst/>
          </a:prstGeom>
          <a:noFill/>
        </p:spPr>
        <p:txBody>
          <a:bodyPr wrap="square" rtlCol="0" anchor="t">
            <a:spAutoFit/>
          </a:bodyPr>
          <a:p>
            <a:r>
              <a:rPr lang="en-US" sz="2400" b="1" dirty="0">
                <a:solidFill>
                  <a:srgbClr val="002060"/>
                </a:solidFill>
                <a:latin typeface="Times New Roman" panose="02020603050405020304" charset="0"/>
                <a:cs typeface="Times New Roman" panose="02020603050405020304" charset="0"/>
                <a:sym typeface="+mn-ea"/>
              </a:rPr>
              <a:t>EXISITING SYSTEM</a:t>
            </a:r>
            <a:endParaRPr lang="en-US" sz="2400" b="1" dirty="0">
              <a:solidFill>
                <a:srgbClr val="002060"/>
              </a:solidFill>
              <a:latin typeface="Times New Roman" panose="02020603050405020304" charset="0"/>
              <a:cs typeface="Times New Roman" panose="02020603050405020304" charset="0"/>
              <a:sym typeface="+mn-ea"/>
            </a:endParaRPr>
          </a:p>
        </p:txBody>
      </p:sp>
      <p:sp>
        <p:nvSpPr>
          <p:cNvPr id="3" name="Content Placeholder 2"/>
          <p:cNvSpPr>
            <a:spLocks noGrp="1"/>
          </p:cNvSpPr>
          <p:nvPr/>
        </p:nvSpPr>
        <p:spPr>
          <a:xfrm>
            <a:off x="838200" y="1555115"/>
            <a:ext cx="10515600" cy="4351338"/>
          </a:xfrm>
          <a:prstGeom prst="rect">
            <a:avLst/>
          </a:prstGeom>
        </p:spPr>
        <p:txBody>
          <a:bodyPr vert="horz" lIns="91440" tIns="45720" rIns="91440" bIns="45720" rtlCol="0">
            <a:normAutofit fontScale="85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Aft>
                <a:spcPts val="1000"/>
              </a:spcAft>
              <a:buClr>
                <a:schemeClr val="tx1"/>
              </a:buClr>
              <a:buSzPct val="100000"/>
              <a:buFont typeface="Arial" panose="020B0604020202020204" pitchFamily="34" charset="0"/>
              <a:buChar char="•"/>
            </a:pPr>
            <a:r>
              <a:rPr lang="en-US" sz="2400" dirty="0">
                <a:solidFill>
                  <a:schemeClr val="tx1"/>
                </a:solidFill>
                <a:effectLst/>
                <a:latin typeface="Times New Roman" panose="02020603050405020304" charset="0"/>
                <a:ea typeface="Times New Roman" panose="02020603050405020304" charset="0"/>
                <a:cs typeface="Times New Roman" panose="02020603050405020304" charset="0"/>
              </a:rPr>
              <a:t>The paper spotlight on victimization Opinion Mining method for classifying the student's comments acquired during module evaluation survey. The mined and preprocessed datasets have been based to numerous supervised evaluations taking out rule like aid Vector Naïve Bayes (NB), Nearest Neighbor (KNN).</a:t>
            </a:r>
            <a:endParaRPr lang="en-US" sz="2400" dirty="0">
              <a:solidFill>
                <a:schemeClr val="tx1"/>
              </a:solidFill>
              <a:effectLst/>
              <a:latin typeface="Times New Roman" panose="02020603050405020304" charset="0"/>
              <a:ea typeface="Times New Roman" panose="02020603050405020304" charset="0"/>
              <a:cs typeface="Times New Roman" panose="02020603050405020304" charset="0"/>
            </a:endParaRPr>
          </a:p>
          <a:p>
            <a:pPr algn="just">
              <a:lnSpc>
                <a:spcPct val="150000"/>
              </a:lnSpc>
              <a:spcAft>
                <a:spcPts val="1000"/>
              </a:spcAft>
              <a:buClr>
                <a:schemeClr val="tx1"/>
              </a:buClr>
              <a:buSzPct val="100000"/>
              <a:buFont typeface="Arial" panose="020B0604020202020204" pitchFamily="34" charset="0"/>
              <a:buChar char="•"/>
            </a:pPr>
            <a:r>
              <a:rPr lang="en-US" sz="2400" dirty="0">
                <a:solidFill>
                  <a:schemeClr val="tx1"/>
                </a:solidFill>
                <a:effectLst/>
                <a:latin typeface="Times New Roman" panose="02020603050405020304" charset="0"/>
                <a:ea typeface="Times New Roman" panose="02020603050405020304" charset="0"/>
                <a:cs typeface="Times New Roman" panose="02020603050405020304" charset="0"/>
              </a:rPr>
              <a:t>The paper projected a web feedback system that is concerning automating the method of recording student’s feedback. The projected system collects the feedback submitted by students and so classifies them as positive  feedbacks or negative feedbacks victimization SVM classifier.</a:t>
            </a:r>
            <a:endParaRPr lang="en-US" sz="2400" dirty="0">
              <a:solidFill>
                <a:schemeClr val="tx1"/>
              </a:solidFill>
              <a:effectLst/>
              <a:latin typeface="Times New Roman" panose="02020603050405020304" charset="0"/>
              <a:ea typeface="Times New Roman" panose="02020603050405020304" charset="0"/>
              <a:cs typeface="Times New Roman" panose="02020603050405020304" charset="0"/>
            </a:endParaRPr>
          </a:p>
          <a:p>
            <a:pPr algn="just">
              <a:lnSpc>
                <a:spcPct val="150000"/>
              </a:lnSpc>
              <a:spcAft>
                <a:spcPts val="1000"/>
              </a:spcAft>
              <a:buClr>
                <a:schemeClr val="tx1"/>
              </a:buClr>
              <a:buSzPct val="100000"/>
              <a:buFont typeface="Arial" panose="020B0604020202020204" pitchFamily="34" charset="0"/>
              <a:buChar char="•"/>
            </a:pPr>
            <a:endParaRPr lang="en-IN" sz="2800" dirty="0">
              <a:solidFill>
                <a:schemeClr val="tx1"/>
              </a:solidFill>
              <a:effectLst/>
              <a:latin typeface="Times New Roman" panose="02020603050405020304" charset="0"/>
              <a:ea typeface="Calibri" panose="020F0502020204030204" charset="0"/>
              <a:cs typeface="Times New Roman" panose="02020603050405020304"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95300" y="930275"/>
            <a:ext cx="2806700" cy="460375"/>
          </a:xfrm>
          <a:prstGeom prst="rect">
            <a:avLst/>
          </a:prstGeom>
          <a:noFill/>
        </p:spPr>
        <p:txBody>
          <a:bodyPr wrap="square" rtlCol="0" anchor="t">
            <a:spAutoFit/>
          </a:bodyPr>
          <a:p>
            <a:r>
              <a:rPr lang="en-US" sz="2400" b="1" dirty="0">
                <a:solidFill>
                  <a:srgbClr val="002060"/>
                </a:solidFill>
                <a:latin typeface="Times New Roman" panose="02020603050405020304" charset="0"/>
                <a:cs typeface="Times New Roman" panose="02020603050405020304" charset="0"/>
                <a:sym typeface="+mn-ea"/>
              </a:rPr>
              <a:t>DISADVANTAGES</a:t>
            </a:r>
            <a:endParaRPr lang="en-US" sz="2400" b="1" dirty="0">
              <a:solidFill>
                <a:srgbClr val="002060"/>
              </a:solidFill>
              <a:latin typeface="Times New Roman" panose="02020603050405020304" charset="0"/>
              <a:cs typeface="Times New Roman" panose="02020603050405020304" charset="0"/>
              <a:sym typeface="+mn-ea"/>
            </a:endParaRPr>
          </a:p>
        </p:txBody>
      </p:sp>
      <p:sp>
        <p:nvSpPr>
          <p:cNvPr id="3" name="Content Placeholder 2"/>
          <p:cNvSpPr>
            <a:spLocks noGrp="1"/>
          </p:cNvSpPr>
          <p:nvPr/>
        </p:nvSpPr>
        <p:spPr>
          <a:xfrm>
            <a:off x="567690" y="149034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lnSpc>
                <a:spcPct val="150000"/>
              </a:lnSpc>
              <a:buClr>
                <a:schemeClr val="tx1"/>
              </a:buClr>
              <a:buSzPct val="100000"/>
              <a:buFont typeface="Arial" panose="020B0604020202020204" pitchFamily="34" charset="0"/>
              <a:buChar char="•"/>
            </a:pPr>
            <a:r>
              <a:rPr lang="en-US" sz="2000" dirty="0">
                <a:solidFill>
                  <a:schemeClr val="tx1"/>
                </a:solidFill>
                <a:effectLst/>
                <a:latin typeface="Times New Roman" panose="02020603050405020304" charset="0"/>
                <a:ea typeface="Times New Roman" panose="02020603050405020304" charset="0"/>
                <a:cs typeface="Times New Roman" panose="02020603050405020304" charset="0"/>
              </a:rPr>
              <a:t>In the existing work, the system does not calculate large amount of data sets.</a:t>
            </a:r>
            <a:endParaRPr lang="en-IN" sz="2000" dirty="0">
              <a:solidFill>
                <a:schemeClr val="tx1"/>
              </a:solidFill>
              <a:effectLst/>
              <a:latin typeface="Times New Roman" panose="02020603050405020304" charset="0"/>
              <a:ea typeface="Times New Roman" panose="02020603050405020304" charset="0"/>
              <a:cs typeface="Times New Roman" panose="02020603050405020304" charset="0"/>
            </a:endParaRPr>
          </a:p>
          <a:p>
            <a:pPr lvl="1" algn="just">
              <a:lnSpc>
                <a:spcPct val="150000"/>
              </a:lnSpc>
              <a:spcBef>
                <a:spcPts val="95"/>
              </a:spcBef>
              <a:spcAft>
                <a:spcPts val="0"/>
              </a:spcAft>
              <a:buClr>
                <a:schemeClr val="tx1"/>
              </a:buClr>
              <a:buSzPct val="100000"/>
              <a:buFont typeface="Arial" panose="020B0604020202020204" pitchFamily="34" charset="0"/>
              <a:buChar char="•"/>
            </a:pPr>
            <a:r>
              <a:rPr lang="en-US" sz="2000" dirty="0">
                <a:solidFill>
                  <a:schemeClr val="tx1"/>
                </a:solidFill>
                <a:effectLst/>
                <a:latin typeface="Times New Roman" panose="02020603050405020304" charset="0"/>
                <a:ea typeface="Times New Roman" panose="02020603050405020304" charset="0"/>
                <a:cs typeface="Times New Roman" panose="02020603050405020304" charset="0"/>
              </a:rPr>
              <a:t>This system is less performance due to lack of learning, Natural Language Processing.</a:t>
            </a:r>
            <a:endParaRPr lang="en-IN" sz="2000" dirty="0">
              <a:solidFill>
                <a:schemeClr val="tx1"/>
              </a:solidFill>
              <a:effectLst/>
              <a:latin typeface="Times New Roman" panose="02020603050405020304" charset="0"/>
              <a:ea typeface="Times New Roman" panose="02020603050405020304" charset="0"/>
              <a:cs typeface="Times New Roman" panose="02020603050405020304" charset="0"/>
            </a:endParaRPr>
          </a:p>
          <a:p>
            <a:pPr algn="just">
              <a:buSzPct val="100000"/>
              <a:buFont typeface="Arial" panose="020B0604020202020204" pitchFamily="34" charset="0"/>
              <a:buChar char="•"/>
            </a:pPr>
            <a:endParaRPr lang="en-IN" sz="2400" dirty="0">
              <a:solidFill>
                <a:schemeClr val="tx1"/>
              </a:solidFill>
              <a:latin typeface="Times New Roman" panose="02020603050405020304" charset="0"/>
              <a:cs typeface="Times New Roman" panose="02020603050405020304" charset="0"/>
            </a:endParaRPr>
          </a:p>
          <a:p>
            <a:pPr algn="just"/>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81660" y="952500"/>
            <a:ext cx="3854450" cy="460375"/>
          </a:xfrm>
          <a:prstGeom prst="rect">
            <a:avLst/>
          </a:prstGeom>
          <a:noFill/>
        </p:spPr>
        <p:txBody>
          <a:bodyPr wrap="square" rtlCol="0" anchor="t">
            <a:spAutoFit/>
          </a:bodyPr>
          <a:p>
            <a:r>
              <a:rPr lang="en-US" sz="2400" b="1" dirty="0">
                <a:solidFill>
                  <a:srgbClr val="002060"/>
                </a:solidFill>
                <a:latin typeface="Times New Roman" panose="02020603050405020304" charset="0"/>
                <a:cs typeface="Times New Roman" panose="02020603050405020304" charset="0"/>
                <a:sym typeface="+mn-ea"/>
              </a:rPr>
              <a:t>PROPOSED SYSTEM</a:t>
            </a:r>
            <a:endParaRPr lang="en-US" sz="2400" b="1" dirty="0">
              <a:solidFill>
                <a:srgbClr val="002060"/>
              </a:solidFill>
              <a:latin typeface="Times New Roman" panose="02020603050405020304" charset="0"/>
              <a:cs typeface="Times New Roman" panose="02020603050405020304" charset="0"/>
              <a:sym typeface="+mn-ea"/>
            </a:endParaRPr>
          </a:p>
        </p:txBody>
      </p:sp>
      <p:sp>
        <p:nvSpPr>
          <p:cNvPr id="3" name="Content Placeholder 2"/>
          <p:cNvSpPr>
            <a:spLocks noGrp="1"/>
          </p:cNvSpPr>
          <p:nvPr/>
        </p:nvSpPr>
        <p:spPr>
          <a:xfrm>
            <a:off x="838200" y="151193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just">
              <a:lnSpc>
                <a:spcPct val="150000"/>
              </a:lnSpc>
              <a:buClr>
                <a:schemeClr val="tx1"/>
              </a:buClr>
              <a:buSzPct val="100000"/>
              <a:buFont typeface="Arial" panose="020B0604020202020204" pitchFamily="34" charset="0"/>
              <a:buChar char="•"/>
            </a:pPr>
            <a:r>
              <a:rPr lang="en-US" sz="2000" dirty="0">
                <a:solidFill>
                  <a:schemeClr val="tx1"/>
                </a:solidFill>
                <a:latin typeface="Times New Roman" panose="02020603050405020304" charset="0"/>
                <a:cs typeface="Times New Roman" panose="02020603050405020304" charset="0"/>
              </a:rPr>
              <a:t>The data is collected from the students in the form of the feedback of the college. The feedback consists of the textual reviews. Then the data pre-processing is done on the data that is collected. Later the Opinion classification is performed on the dataset and the results are obtained.  </a:t>
            </a:r>
            <a:endParaRPr lang="en-IN" sz="2000" dirty="0">
              <a:solidFill>
                <a:schemeClr val="tx1"/>
              </a:solidFill>
              <a:latin typeface="Times New Roman" panose="02020603050405020304" charset="0"/>
              <a:cs typeface="Times New Roman" panose="02020603050405020304" charset="0"/>
            </a:endParaRPr>
          </a:p>
          <a:p>
            <a:pPr lvl="0" algn="just">
              <a:lnSpc>
                <a:spcPct val="150000"/>
              </a:lnSpc>
              <a:buClr>
                <a:schemeClr val="tx1"/>
              </a:buClr>
              <a:buSzPct val="100000"/>
              <a:buFont typeface="Arial" panose="020B0604020202020204" pitchFamily="34" charset="0"/>
              <a:buChar char="•"/>
            </a:pPr>
            <a:r>
              <a:rPr lang="en-US" sz="2000" dirty="0">
                <a:solidFill>
                  <a:schemeClr val="tx1"/>
                </a:solidFill>
                <a:effectLst/>
                <a:latin typeface="Times New Roman" panose="02020603050405020304" charset="0"/>
                <a:ea typeface="Times New Roman" panose="02020603050405020304" charset="0"/>
                <a:cs typeface="Times New Roman" panose="02020603050405020304" charset="0"/>
              </a:rPr>
              <a:t>The review contains textual input about the college. Pre-processing is the progression of concentrated effort the data from redundant elements. It enlarges the accurateness of the results by dropping errors in the data. Not by means of pre-processing, such as enchantment corrections, may lead the system to disregard important words.</a:t>
            </a:r>
            <a:endParaRPr lang="en-US" sz="2000" dirty="0">
              <a:solidFill>
                <a:schemeClr val="tx1"/>
              </a:solidFill>
              <a:effectLst/>
              <a:latin typeface="Times New Roman" panose="02020603050405020304" charset="0"/>
              <a:ea typeface="Times New Roman" panose="02020603050405020304" charset="0"/>
              <a:cs typeface="Times New Roman" panose="02020603050405020304" charset="0"/>
            </a:endParaRPr>
          </a:p>
          <a:p>
            <a:pPr lvl="0" algn="just">
              <a:lnSpc>
                <a:spcPct val="125000"/>
              </a:lnSpc>
              <a:buClr>
                <a:schemeClr val="tx1"/>
              </a:buClr>
              <a:buSzPct val="100000"/>
              <a:buFont typeface="Arial" panose="020B0604020202020204" pitchFamily="34" charset="0"/>
              <a:buChar char="•"/>
            </a:pPr>
            <a:endParaRPr lang="en-IN" sz="2800" dirty="0">
              <a:solidFill>
                <a:schemeClr val="tx1"/>
              </a:solidFill>
              <a:latin typeface="Times New Roman" panose="02020603050405020304" charset="0"/>
              <a:cs typeface="Times New Roman" panose="02020603050405020304"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nvSpPr>
        <p:spPr>
          <a:xfrm>
            <a:off x="556895" y="867410"/>
            <a:ext cx="2446020" cy="9271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002060"/>
                </a:solidFill>
                <a:latin typeface="Times New Roman" panose="02020603050405020304" charset="0"/>
                <a:cs typeface="Times New Roman" panose="02020603050405020304" charset="0"/>
              </a:rPr>
              <a:t> ADVANTAGES</a:t>
            </a:r>
            <a:endParaRPr lang="en-US" sz="2400" b="1" dirty="0">
              <a:solidFill>
                <a:srgbClr val="002060"/>
              </a:solidFill>
              <a:latin typeface="Times New Roman" panose="02020603050405020304" charset="0"/>
              <a:cs typeface="Times New Roman" panose="02020603050405020304" charset="0"/>
            </a:endParaRPr>
          </a:p>
        </p:txBody>
      </p:sp>
      <p:sp>
        <p:nvSpPr>
          <p:cNvPr id="3" name="Content Placeholder 2"/>
          <p:cNvSpPr>
            <a:spLocks noGrp="1"/>
          </p:cNvSpPr>
          <p:nvPr/>
        </p:nvSpPr>
        <p:spPr>
          <a:xfrm>
            <a:off x="903605" y="159956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just">
              <a:lnSpc>
                <a:spcPct val="150000"/>
              </a:lnSpc>
              <a:buClr>
                <a:schemeClr val="tx1"/>
              </a:buClr>
              <a:buSzPct val="100000"/>
              <a:buFont typeface="Arial" panose="020B0604020202020204" pitchFamily="34" charset="0"/>
              <a:buChar char="•"/>
            </a:pPr>
            <a:r>
              <a:rPr lang="en-US" sz="2000" spc="-15" dirty="0">
                <a:solidFill>
                  <a:schemeClr val="tx1"/>
                </a:solidFill>
                <a:effectLst/>
                <a:latin typeface="Times New Roman" panose="02020603050405020304" charset="0"/>
                <a:ea typeface="Times New Roman" panose="02020603050405020304" charset="0"/>
                <a:cs typeface="Times New Roman" panose="02020603050405020304" charset="0"/>
              </a:rPr>
              <a:t>Accurateness is outlined because of the quantitative relation of entire classifications that place unit specifically to the entire style of knowledge set.</a:t>
            </a:r>
            <a:endParaRPr lang="en-IN" sz="2000" dirty="0">
              <a:solidFill>
                <a:schemeClr val="tx1"/>
              </a:solidFill>
              <a:effectLst/>
              <a:latin typeface="Times New Roman" panose="02020603050405020304" charset="0"/>
              <a:ea typeface="Times New Roman" panose="02020603050405020304" charset="0"/>
              <a:cs typeface="Times New Roman" panose="02020603050405020304" charset="0"/>
            </a:endParaRPr>
          </a:p>
          <a:p>
            <a:pPr lvl="0" algn="just">
              <a:lnSpc>
                <a:spcPct val="150000"/>
              </a:lnSpc>
              <a:buClr>
                <a:schemeClr val="tx1"/>
              </a:buClr>
              <a:buSzPct val="100000"/>
              <a:buFont typeface="Arial" panose="020B0604020202020204" pitchFamily="34" charset="0"/>
              <a:buChar char="•"/>
            </a:pPr>
            <a:r>
              <a:rPr lang="en-US" sz="2000" spc="-15" dirty="0">
                <a:solidFill>
                  <a:schemeClr val="tx1"/>
                </a:solidFill>
                <a:effectLst/>
                <a:latin typeface="Times New Roman" panose="02020603050405020304" charset="0"/>
                <a:ea typeface="Times New Roman" panose="02020603050405020304" charset="0"/>
                <a:cs typeface="Times New Roman" panose="02020603050405020304" charset="0"/>
              </a:rPr>
              <a:t>The proposed system projected a web feedback system that is concerning automating the method of recording student’s feedback.</a:t>
            </a:r>
            <a:endParaRPr lang="en-IN" sz="2000" dirty="0">
              <a:solidFill>
                <a:schemeClr val="tx1"/>
              </a:solidFill>
              <a:effectLst/>
              <a:latin typeface="Times New Roman" panose="02020603050405020304" charset="0"/>
              <a:ea typeface="Times New Roman" panose="02020603050405020304" charset="0"/>
              <a:cs typeface="Times New Roman" panose="02020603050405020304" charset="0"/>
            </a:endParaRPr>
          </a:p>
          <a:p>
            <a:pPr>
              <a:buSzPct val="100000"/>
              <a:buFont typeface="Arial" panose="020B0604020202020204" pitchFamily="34" charset="0"/>
              <a:buChar char="•"/>
            </a:pPr>
            <a:endParaRPr lang="en-IN" sz="2400" dirty="0">
              <a:solidFill>
                <a:schemeClr val="tx1"/>
              </a:solidFill>
              <a:latin typeface="Times New Roman" panose="02020603050405020304" charset="0"/>
              <a:cs typeface="Times New Roman" panose="02020603050405020304" charset="0"/>
            </a:endParaRPr>
          </a:p>
          <a:p>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rot="10800000" flipH="1" flipV="1">
            <a:off x="560070" y="702310"/>
            <a:ext cx="3187700" cy="656590"/>
          </a:xfrm>
          <a:prstGeom prst="rect">
            <a:avLst/>
          </a:prstGeom>
          <a:noFill/>
        </p:spPr>
        <p:txBody>
          <a:bodyPr wrap="square" rtlCol="0" anchor="t">
            <a:noAutofit/>
          </a:bodyPr>
          <a:p>
            <a:r>
              <a:rPr lang="en-US" sz="2800" b="1" dirty="0">
                <a:solidFill>
                  <a:srgbClr val="002060"/>
                </a:solidFill>
                <a:latin typeface="Times New Roman" panose="02020603050405020304" charset="0"/>
                <a:cs typeface="Times New Roman" panose="02020603050405020304" charset="0"/>
                <a:sym typeface="+mn-ea"/>
              </a:rPr>
              <a:t>ARCHITECTURE</a:t>
            </a:r>
            <a:endParaRPr lang="en-US" sz="2800" b="1" dirty="0">
              <a:solidFill>
                <a:srgbClr val="002060"/>
              </a:solidFill>
              <a:latin typeface="Times New Roman" panose="02020603050405020304" charset="0"/>
              <a:cs typeface="Times New Roman" panose="02020603050405020304" charset="0"/>
              <a:sym typeface="+mn-ea"/>
            </a:endParaRPr>
          </a:p>
        </p:txBody>
      </p:sp>
      <p:pic>
        <p:nvPicPr>
          <p:cNvPr id="4" name="Content Placeholder 3"/>
          <p:cNvPicPr>
            <a:picLocks noGrp="1" noChangeAspect="1"/>
          </p:cNvPicPr>
          <p:nvPr/>
        </p:nvPicPr>
        <p:blipFill>
          <a:blip r:embed="rId1"/>
          <a:stretch>
            <a:fillRect/>
          </a:stretch>
        </p:blipFill>
        <p:spPr>
          <a:xfrm>
            <a:off x="3747998" y="1495275"/>
            <a:ext cx="4421171" cy="448715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5619</Words>
  <Application>WPS Presentation</Application>
  <PresentationFormat>宽屏</PresentationFormat>
  <Paragraphs>148</Paragraphs>
  <Slides>23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Arial</vt:lpstr>
      <vt:lpstr>SimSun</vt:lpstr>
      <vt:lpstr>Wingdings</vt:lpstr>
      <vt:lpstr>Times New Roman</vt:lpstr>
      <vt:lpstr>Nunito Sans</vt:lpstr>
      <vt:lpstr>Segoe Print</vt:lpstr>
      <vt:lpstr>Calibri</vt:lpstr>
      <vt:lpstr>等线</vt:lpstr>
      <vt:lpstr>Microsoft YaHei</vt:lpstr>
      <vt:lpstr>Arial Unicode MS</vt:lpstr>
      <vt:lpstr>等线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CODE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rushi</cp:lastModifiedBy>
  <cp:revision>126</cp:revision>
  <dcterms:created xsi:type="dcterms:W3CDTF">2018-03-19T02:42:00Z</dcterms:created>
  <dcterms:modified xsi:type="dcterms:W3CDTF">2024-03-25T05:46:29Z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1033-12.2.0.13489</vt:lpwstr>
  </property>
  <property fmtid="{D5CDD505-2E9C-101B-9397-08002B2CF9AE}" pid="3" name="ICV">
    <vt:lpwstr>2DFE749017E04BFBB8982955CD267794_13</vt:lpwstr>
  </property>
</Properties>
</file>