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Nunito"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300" y="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21fc445a94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21fc445a94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df74b3a2f1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df74b3a2f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21fc445a9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21fc445a9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38eba2a4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38eba2a4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38eba2a4c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38eba2a4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38eba2a4c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38eba2a4c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38eba2a4c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38eba2a4c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39727026a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39727026a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0a2839b7b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0a2839b7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21fc445a9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21fc445a9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1db459de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1db459d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21db459de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21db459d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21db459de0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21db459de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df74b3a2f1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df74b3a2f1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df74b3a2f1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df74b3a2f1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df74b3a2f1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df74b3a2f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fontScale="90000"/>
          </a:bodyPr>
          <a:lstStyle/>
          <a:p>
            <a:pPr marL="457200" lvl="0" indent="0" algn="ctr" rtl="0">
              <a:lnSpc>
                <a:spcPct val="90000"/>
              </a:lnSpc>
              <a:spcBef>
                <a:spcPts val="800"/>
              </a:spcBef>
              <a:spcAft>
                <a:spcPts val="0"/>
              </a:spcAft>
              <a:buNone/>
            </a:pPr>
            <a:r>
              <a:rPr lang="en" sz="2300">
                <a:solidFill>
                  <a:srgbClr val="051012"/>
                </a:solidFill>
                <a:latin typeface="Times New Roman"/>
                <a:ea typeface="Times New Roman"/>
                <a:cs typeface="Times New Roman"/>
                <a:sym typeface="Times New Roman"/>
              </a:rPr>
              <a:t>Mid-term project for the course Distributed &amp; Scalable Data Engineering (DSDE) - 6007-02</a:t>
            </a:r>
            <a:endParaRPr sz="2300">
              <a:solidFill>
                <a:srgbClr val="051012"/>
              </a:solidFill>
              <a:latin typeface="Times New Roman"/>
              <a:ea typeface="Times New Roman"/>
              <a:cs typeface="Times New Roman"/>
              <a:sym typeface="Times New Roman"/>
            </a:endParaRPr>
          </a:p>
          <a:p>
            <a:pPr marL="0" lvl="0" indent="0" algn="ctr" rtl="0">
              <a:spcBef>
                <a:spcPts val="0"/>
              </a:spcBef>
              <a:spcAft>
                <a:spcPts val="0"/>
              </a:spcAft>
              <a:buNone/>
            </a:pPr>
            <a:endParaRPr/>
          </a:p>
        </p:txBody>
      </p:sp>
      <p:sp>
        <p:nvSpPr>
          <p:cNvPr id="129" name="Google Shape;129;p13"/>
          <p:cNvSpPr txBox="1">
            <a:spLocks noGrp="1"/>
          </p:cNvSpPr>
          <p:nvPr>
            <p:ph type="subTitle" idx="1"/>
          </p:nvPr>
        </p:nvSpPr>
        <p:spPr>
          <a:xfrm>
            <a:off x="4903475" y="2745650"/>
            <a:ext cx="3514500" cy="1704600"/>
          </a:xfrm>
          <a:prstGeom prst="rect">
            <a:avLst/>
          </a:prstGeom>
        </p:spPr>
        <p:txBody>
          <a:bodyPr spcFirstLastPara="1" wrap="square" lIns="91425" tIns="91425" rIns="91425" bIns="91425" anchor="t" anchorCtr="0">
            <a:noAutofit/>
          </a:bodyPr>
          <a:lstStyle/>
          <a:p>
            <a:pPr marL="914400" lvl="0" indent="0" algn="just" rtl="0">
              <a:lnSpc>
                <a:spcPct val="90000"/>
              </a:lnSpc>
              <a:spcBef>
                <a:spcPts val="0"/>
              </a:spcBef>
              <a:spcAft>
                <a:spcPts val="0"/>
              </a:spcAft>
              <a:buSzPts val="688"/>
              <a:buNone/>
            </a:pPr>
            <a:r>
              <a:rPr lang="en" sz="1100" b="1" dirty="0"/>
              <a:t>Group -5</a:t>
            </a:r>
            <a:endParaRPr sz="1100" b="1" dirty="0"/>
          </a:p>
          <a:p>
            <a:pPr marL="0" lvl="0" indent="0" algn="just" rtl="0">
              <a:lnSpc>
                <a:spcPct val="90000"/>
              </a:lnSpc>
              <a:spcBef>
                <a:spcPts val="0"/>
              </a:spcBef>
              <a:spcAft>
                <a:spcPts val="0"/>
              </a:spcAft>
              <a:buSzPts val="688"/>
              <a:buNone/>
            </a:pPr>
            <a:r>
              <a:rPr lang="en" sz="1100" b="1" dirty="0"/>
              <a:t>                                                                               		Bharath Kondreddy</a:t>
            </a:r>
            <a:endParaRPr sz="1100" b="1" dirty="0"/>
          </a:p>
          <a:p>
            <a:pPr marL="0" lvl="0" indent="0" algn="just" rtl="0">
              <a:lnSpc>
                <a:spcPct val="90000"/>
              </a:lnSpc>
              <a:spcBef>
                <a:spcPts val="0"/>
              </a:spcBef>
              <a:spcAft>
                <a:spcPts val="0"/>
              </a:spcAft>
              <a:buSzPts val="688"/>
              <a:buNone/>
            </a:pPr>
            <a:r>
              <a:rPr lang="en" sz="1100" b="1" dirty="0"/>
              <a:t>                                                                    					Rishith Rao Cheeti</a:t>
            </a:r>
            <a:endParaRPr sz="1100" b="1" dirty="0"/>
          </a:p>
          <a:p>
            <a:pPr marL="0" lvl="0" indent="0" algn="just" rtl="0">
              <a:lnSpc>
                <a:spcPct val="90000"/>
              </a:lnSpc>
              <a:spcBef>
                <a:spcPts val="0"/>
              </a:spcBef>
              <a:spcAft>
                <a:spcPts val="0"/>
              </a:spcAft>
              <a:buSzPts val="688"/>
              <a:buNone/>
            </a:pPr>
            <a:r>
              <a:rPr lang="en" sz="1100" b="1" dirty="0"/>
              <a:t>                                                                   					Vishnu Vardhan Koganti</a:t>
            </a:r>
            <a:endParaRPr sz="1100" b="1" dirty="0"/>
          </a:p>
          <a:p>
            <a:pPr marL="0" lvl="0" indent="0" algn="just" rtl="0">
              <a:lnSpc>
                <a:spcPct val="90000"/>
              </a:lnSpc>
              <a:spcBef>
                <a:spcPts val="0"/>
              </a:spcBef>
              <a:spcAft>
                <a:spcPts val="0"/>
              </a:spcAft>
              <a:buSzPts val="688"/>
              <a:buNone/>
            </a:pPr>
            <a:r>
              <a:rPr lang="en" sz="1100" b="1" dirty="0"/>
              <a:t>                                                                     					Indhiresh Reddy Lingareddy</a:t>
            </a:r>
            <a:endParaRPr sz="11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Modeling</a:t>
            </a:r>
            <a:endParaRPr/>
          </a:p>
        </p:txBody>
      </p:sp>
      <p:pic>
        <p:nvPicPr>
          <p:cNvPr id="185" name="Google Shape;185;p22"/>
          <p:cNvPicPr preferRelativeResize="0"/>
          <p:nvPr/>
        </p:nvPicPr>
        <p:blipFill rotWithShape="1">
          <a:blip r:embed="rId3">
            <a:alphaModFix/>
          </a:blip>
          <a:srcRect r="14354" b="25267"/>
          <a:stretch/>
        </p:blipFill>
        <p:spPr>
          <a:xfrm>
            <a:off x="152400" y="2006250"/>
            <a:ext cx="8763000" cy="29290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Evaluation</a:t>
            </a:r>
            <a:endParaRPr/>
          </a:p>
        </p:txBody>
      </p:sp>
      <p:sp>
        <p:nvSpPr>
          <p:cNvPr id="191" name="Google Shape;191;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92500" lnSpcReduction="10000"/>
          </a:bodyPr>
          <a:lstStyle/>
          <a:p>
            <a:pPr marL="457200" lvl="0" indent="-304958" algn="l" rtl="0">
              <a:spcBef>
                <a:spcPts val="0"/>
              </a:spcBef>
              <a:spcAft>
                <a:spcPts val="0"/>
              </a:spcAft>
              <a:buSzPct val="100000"/>
              <a:buChar char="➢"/>
            </a:pPr>
            <a:r>
              <a:rPr lang="en"/>
              <a:t>CSV files will be received into s3 bucket from the source.</a:t>
            </a:r>
            <a:endParaRPr/>
          </a:p>
          <a:p>
            <a:pPr marL="0" lvl="0" indent="0" algn="l" rtl="0">
              <a:spcBef>
                <a:spcPts val="1200"/>
              </a:spcBef>
              <a:spcAft>
                <a:spcPts val="0"/>
              </a:spcAft>
              <a:buNone/>
            </a:pPr>
            <a:endParaRPr/>
          </a:p>
          <a:p>
            <a:pPr marL="457200" lvl="0" indent="-304958" algn="l" rtl="0">
              <a:spcBef>
                <a:spcPts val="1200"/>
              </a:spcBef>
              <a:spcAft>
                <a:spcPts val="0"/>
              </a:spcAft>
              <a:buSzPct val="100000"/>
              <a:buChar char="➢"/>
            </a:pPr>
            <a:r>
              <a:rPr lang="en"/>
              <a:t>Lambda function triggers to cleanse and move the CSV data to Redshift.</a:t>
            </a:r>
            <a:endParaRPr/>
          </a:p>
          <a:p>
            <a:pPr marL="0" lvl="0" indent="0" algn="l" rtl="0">
              <a:spcBef>
                <a:spcPts val="1200"/>
              </a:spcBef>
              <a:spcAft>
                <a:spcPts val="0"/>
              </a:spcAft>
              <a:buNone/>
            </a:pPr>
            <a:endParaRPr/>
          </a:p>
          <a:p>
            <a:pPr marL="457200" lvl="0" indent="-304958" algn="l" rtl="0">
              <a:spcBef>
                <a:spcPts val="1200"/>
              </a:spcBef>
              <a:spcAft>
                <a:spcPts val="0"/>
              </a:spcAft>
              <a:buSzPct val="100000"/>
              <a:buChar char="➢"/>
            </a:pPr>
            <a:r>
              <a:rPr lang="en"/>
              <a:t>During cleansing process some of the metrics will be taken from the received data.</a:t>
            </a:r>
            <a:endParaRPr/>
          </a:p>
          <a:p>
            <a:pPr marL="0" lvl="0" indent="0" algn="l" rtl="0">
              <a:spcBef>
                <a:spcPts val="1200"/>
              </a:spcBef>
              <a:spcAft>
                <a:spcPts val="0"/>
              </a:spcAft>
              <a:buNone/>
            </a:pPr>
            <a:endParaRPr/>
          </a:p>
          <a:p>
            <a:pPr marL="457200" lvl="0" indent="-304958" algn="l" rtl="0">
              <a:spcBef>
                <a:spcPts val="1200"/>
              </a:spcBef>
              <a:spcAft>
                <a:spcPts val="0"/>
              </a:spcAft>
              <a:buSzPct val="100000"/>
              <a:buChar char="➢"/>
            </a:pPr>
            <a:r>
              <a:rPr lang="en"/>
              <a:t>Once Data is loaded into Redshift then BI(Business Intelligence) tools can be used to analysis the business.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Deployment</a:t>
            </a:r>
            <a:endParaRPr/>
          </a:p>
        </p:txBody>
      </p:sp>
      <p:sp>
        <p:nvSpPr>
          <p:cNvPr id="197" name="Google Shape;197;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Step1: Create a new S3 bucket attach a lambda function to it</a:t>
            </a:r>
            <a:endParaRPr dirty="0"/>
          </a:p>
          <a:p>
            <a:pPr marL="457200" lvl="0" indent="-311150" algn="l" rtl="0">
              <a:spcBef>
                <a:spcPts val="0"/>
              </a:spcBef>
              <a:spcAft>
                <a:spcPts val="0"/>
              </a:spcAft>
              <a:buSzPts val="1300"/>
              <a:buChar char="●"/>
            </a:pPr>
            <a:r>
              <a:rPr lang="en" dirty="0"/>
              <a:t>Step 2: Attach a Lambda function trigger to the created s3 bucket and Data cleansing will be     </a:t>
            </a:r>
          </a:p>
          <a:p>
            <a:pPr marL="146050" lvl="0" indent="0" algn="l" rtl="0">
              <a:spcBef>
                <a:spcPts val="0"/>
              </a:spcBef>
              <a:spcAft>
                <a:spcPts val="0"/>
              </a:spcAft>
              <a:buSzPts val="1300"/>
              <a:buNone/>
            </a:pPr>
            <a:r>
              <a:rPr lang="en" dirty="0"/>
              <a:t>                      performed in this lambda function.</a:t>
            </a:r>
            <a:endParaRPr dirty="0"/>
          </a:p>
          <a:p>
            <a:pPr marL="457200" lvl="0" indent="-311150" algn="l" rtl="0">
              <a:spcBef>
                <a:spcPts val="0"/>
              </a:spcBef>
              <a:spcAft>
                <a:spcPts val="0"/>
              </a:spcAft>
              <a:buSzPts val="1300"/>
              <a:buChar char="●"/>
            </a:pPr>
            <a:r>
              <a:rPr lang="en" dirty="0"/>
              <a:t>Step 3: Once data cleansing is done then a new csv file will be uploaded to destination bucket.</a:t>
            </a:r>
            <a:endParaRPr dirty="0"/>
          </a:p>
          <a:p>
            <a:pPr marL="457200" lvl="0" indent="-311150" algn="l" rtl="0">
              <a:spcBef>
                <a:spcPts val="0"/>
              </a:spcBef>
              <a:spcAft>
                <a:spcPts val="0"/>
              </a:spcAft>
              <a:buSzPts val="1300"/>
              <a:buChar char="●"/>
            </a:pPr>
            <a:r>
              <a:rPr lang="en" dirty="0"/>
              <a:t>Step 4: Then another lambda function triggers which moves the data in the csv file to Redshift.</a:t>
            </a:r>
            <a:endParaRPr dirty="0"/>
          </a:p>
          <a:p>
            <a:pPr marL="457200" lvl="0" indent="-311150" algn="l" rtl="0">
              <a:spcBef>
                <a:spcPts val="0"/>
              </a:spcBef>
              <a:spcAft>
                <a:spcPts val="0"/>
              </a:spcAft>
              <a:buSzPts val="1300"/>
              <a:buChar char="●"/>
            </a:pPr>
            <a:r>
              <a:rPr lang="en" dirty="0"/>
              <a:t>Step 5: Now the data is available in the Data Warehouse to built reports on top of it.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Step 1</a:t>
            </a:r>
            <a:endParaRPr/>
          </a:p>
        </p:txBody>
      </p:sp>
      <p:sp>
        <p:nvSpPr>
          <p:cNvPr id="203" name="Google Shape;203;p25"/>
          <p:cNvSpPr txBox="1">
            <a:spLocks noGrp="1"/>
          </p:cNvSpPr>
          <p:nvPr>
            <p:ph type="body" idx="1"/>
          </p:nvPr>
        </p:nvSpPr>
        <p:spPr>
          <a:xfrm>
            <a:off x="729450" y="2042150"/>
            <a:ext cx="7688700" cy="2834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4" name="Google Shape;204;p25"/>
          <p:cNvPicPr preferRelativeResize="0"/>
          <p:nvPr/>
        </p:nvPicPr>
        <p:blipFill>
          <a:blip r:embed="rId3">
            <a:alphaModFix/>
          </a:blip>
          <a:stretch>
            <a:fillRect/>
          </a:stretch>
        </p:blipFill>
        <p:spPr>
          <a:xfrm>
            <a:off x="803375" y="2100000"/>
            <a:ext cx="7178849" cy="271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Step 2:</a:t>
            </a:r>
            <a:endParaRPr/>
          </a:p>
        </p:txBody>
      </p:sp>
      <p:sp>
        <p:nvSpPr>
          <p:cNvPr id="210" name="Google Shape;210;p26"/>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1" name="Google Shape;211;p26"/>
          <p:cNvPicPr preferRelativeResize="0"/>
          <p:nvPr/>
        </p:nvPicPr>
        <p:blipFill>
          <a:blip r:embed="rId3">
            <a:alphaModFix/>
          </a:blip>
          <a:stretch>
            <a:fillRect/>
          </a:stretch>
        </p:blipFill>
        <p:spPr>
          <a:xfrm>
            <a:off x="296375" y="2069650"/>
            <a:ext cx="4151526" cy="2601150"/>
          </a:xfrm>
          <a:prstGeom prst="rect">
            <a:avLst/>
          </a:prstGeom>
          <a:noFill/>
          <a:ln>
            <a:noFill/>
          </a:ln>
        </p:spPr>
      </p:pic>
      <p:sp>
        <p:nvSpPr>
          <p:cNvPr id="212" name="Google Shape;212;p26"/>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This Lambda function has Pandas package as a layer to clean the data.</a:t>
            </a:r>
            <a:endParaRPr/>
          </a:p>
          <a:p>
            <a:pPr marL="457200" lvl="0" indent="-311150" algn="l" rtl="0">
              <a:spcBef>
                <a:spcPts val="0"/>
              </a:spcBef>
              <a:spcAft>
                <a:spcPts val="0"/>
              </a:spcAft>
              <a:buSzPts val="1300"/>
              <a:buChar char="●"/>
            </a:pPr>
            <a:r>
              <a:rPr lang="en"/>
              <a:t>It is attached as a trigger to the S3 bucket.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Step 3:</a:t>
            </a:r>
            <a:endParaRPr/>
          </a:p>
        </p:txBody>
      </p:sp>
      <p:sp>
        <p:nvSpPr>
          <p:cNvPr id="218" name="Google Shape;218;p27"/>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9" name="Google Shape;219;p27"/>
          <p:cNvPicPr preferRelativeResize="0"/>
          <p:nvPr/>
        </p:nvPicPr>
        <p:blipFill>
          <a:blip r:embed="rId3">
            <a:alphaModFix/>
          </a:blip>
          <a:stretch>
            <a:fillRect/>
          </a:stretch>
        </p:blipFill>
        <p:spPr>
          <a:xfrm>
            <a:off x="389450" y="2005400"/>
            <a:ext cx="4146624" cy="2817276"/>
          </a:xfrm>
          <a:prstGeom prst="rect">
            <a:avLst/>
          </a:prstGeom>
          <a:noFill/>
          <a:ln>
            <a:noFill/>
          </a:ln>
        </p:spPr>
      </p:pic>
      <p:sp>
        <p:nvSpPr>
          <p:cNvPr id="220" name="Google Shape;220;p27"/>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1" name="Google Shape;221;p27"/>
          <p:cNvPicPr preferRelativeResize="0"/>
          <p:nvPr/>
        </p:nvPicPr>
        <p:blipFill>
          <a:blip r:embed="rId4">
            <a:alphaModFix/>
          </a:blip>
          <a:stretch>
            <a:fillRect/>
          </a:stretch>
        </p:blipFill>
        <p:spPr>
          <a:xfrm>
            <a:off x="4643600" y="2078875"/>
            <a:ext cx="4504248" cy="2707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729450" y="12010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5</a:t>
            </a:r>
            <a:endParaRPr/>
          </a:p>
        </p:txBody>
      </p:sp>
      <p:sp>
        <p:nvSpPr>
          <p:cNvPr id="227" name="Google Shape;227;p2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8" name="Google Shape;228;p28"/>
          <p:cNvPicPr preferRelativeResize="0"/>
          <p:nvPr/>
        </p:nvPicPr>
        <p:blipFill>
          <a:blip r:embed="rId3">
            <a:alphaModFix/>
          </a:blip>
          <a:stretch>
            <a:fillRect/>
          </a:stretch>
        </p:blipFill>
        <p:spPr>
          <a:xfrm>
            <a:off x="239275" y="1853850"/>
            <a:ext cx="8654577" cy="30539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      </a:t>
            </a:r>
            <a:r>
              <a:rPr lang="en" sz="7300"/>
              <a:t>Thank You</a:t>
            </a:r>
            <a:endParaRPr sz="7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ctrTitle"/>
          </p:nvPr>
        </p:nvSpPr>
        <p:spPr>
          <a:xfrm>
            <a:off x="729450" y="1334850"/>
            <a:ext cx="7688100" cy="147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Enterprise Data Warehouse for Blood Donations </a:t>
            </a:r>
            <a:endParaRPr/>
          </a:p>
        </p:txBody>
      </p:sp>
      <p:sp>
        <p:nvSpPr>
          <p:cNvPr id="135" name="Google Shape;135;p14"/>
          <p:cNvSpPr txBox="1">
            <a:spLocks noGrp="1"/>
          </p:cNvSpPr>
          <p:nvPr>
            <p:ph type="subTitle" idx="1"/>
          </p:nvPr>
        </p:nvSpPr>
        <p:spPr>
          <a:xfrm>
            <a:off x="729450" y="3392250"/>
            <a:ext cx="7688100" cy="1323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Contents</a:t>
            </a:r>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Business Understanding</a:t>
            </a:r>
            <a:endParaRPr dirty="0"/>
          </a:p>
          <a:p>
            <a:pPr marL="457200" lvl="0" indent="-311150" algn="l" rtl="0">
              <a:spcBef>
                <a:spcPts val="0"/>
              </a:spcBef>
              <a:spcAft>
                <a:spcPts val="0"/>
              </a:spcAft>
              <a:buSzPts val="1300"/>
              <a:buChar char="●"/>
            </a:pPr>
            <a:r>
              <a:rPr lang="en" dirty="0"/>
              <a:t>Data Understanding</a:t>
            </a:r>
            <a:endParaRPr dirty="0"/>
          </a:p>
          <a:p>
            <a:pPr marL="457200" lvl="0" indent="-311150" algn="l" rtl="0">
              <a:spcBef>
                <a:spcPts val="0"/>
              </a:spcBef>
              <a:spcAft>
                <a:spcPts val="0"/>
              </a:spcAft>
              <a:buSzPts val="1300"/>
              <a:buChar char="●"/>
            </a:pPr>
            <a:r>
              <a:rPr lang="en" dirty="0"/>
              <a:t>Data Preparation</a:t>
            </a:r>
            <a:endParaRPr dirty="0"/>
          </a:p>
          <a:p>
            <a:pPr marL="457200" lvl="0" indent="-311150" algn="l" rtl="0">
              <a:spcBef>
                <a:spcPts val="0"/>
              </a:spcBef>
              <a:spcAft>
                <a:spcPts val="0"/>
              </a:spcAft>
              <a:buSzPts val="1300"/>
              <a:buChar char="●"/>
            </a:pPr>
            <a:r>
              <a:rPr lang="en" dirty="0"/>
              <a:t>Problem</a:t>
            </a:r>
            <a:endParaRPr dirty="0"/>
          </a:p>
          <a:p>
            <a:pPr marL="457200" lvl="0" indent="-311150" algn="l" rtl="0">
              <a:spcBef>
                <a:spcPts val="0"/>
              </a:spcBef>
              <a:spcAft>
                <a:spcPts val="0"/>
              </a:spcAft>
              <a:buSzPts val="1300"/>
              <a:buChar char="●"/>
            </a:pPr>
            <a:r>
              <a:rPr lang="en" dirty="0"/>
              <a:t>Solution</a:t>
            </a:r>
            <a:endParaRPr dirty="0"/>
          </a:p>
          <a:p>
            <a:pPr marL="457200" lvl="0" indent="-311150" algn="l" rtl="0">
              <a:spcBef>
                <a:spcPts val="0"/>
              </a:spcBef>
              <a:spcAft>
                <a:spcPts val="0"/>
              </a:spcAft>
              <a:buSzPts val="1300"/>
              <a:buChar char="●"/>
            </a:pPr>
            <a:r>
              <a:rPr lang="en" dirty="0"/>
              <a:t>Tools &amp; Technologies</a:t>
            </a:r>
            <a:endParaRPr dirty="0"/>
          </a:p>
          <a:p>
            <a:pPr marL="457200" lvl="0" indent="-311150" algn="l" rtl="0">
              <a:spcBef>
                <a:spcPts val="0"/>
              </a:spcBef>
              <a:spcAft>
                <a:spcPts val="0"/>
              </a:spcAft>
              <a:buSzPts val="1300"/>
              <a:buChar char="●"/>
            </a:pPr>
            <a:r>
              <a:rPr lang="en" dirty="0"/>
              <a:t>Modeling</a:t>
            </a:r>
            <a:endParaRPr dirty="0"/>
          </a:p>
          <a:p>
            <a:pPr marL="457200" lvl="0" indent="-311150" algn="l" rtl="0">
              <a:spcBef>
                <a:spcPts val="0"/>
              </a:spcBef>
              <a:spcAft>
                <a:spcPts val="0"/>
              </a:spcAft>
              <a:buSzPts val="1300"/>
              <a:buChar char="●"/>
            </a:pPr>
            <a:r>
              <a:rPr lang="en" dirty="0"/>
              <a:t>Evaluation</a:t>
            </a:r>
          </a:p>
          <a:p>
            <a:pPr marL="457200" lvl="0" indent="-311150" algn="l" rtl="0">
              <a:spcBef>
                <a:spcPts val="0"/>
              </a:spcBef>
              <a:spcAft>
                <a:spcPts val="0"/>
              </a:spcAft>
              <a:buSzPts val="1300"/>
              <a:buChar char="●"/>
            </a:pPr>
            <a:r>
              <a:rPr lang="en"/>
              <a:t>Deployment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Business Understanding</a:t>
            </a:r>
            <a:endParaRPr/>
          </a:p>
        </p:txBody>
      </p:sp>
      <p:sp>
        <p:nvSpPr>
          <p:cNvPr id="147" name="Google Shape;147;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Client needs to have the data of the blood donations and information about the blood donors in the Data Warehouse.</a:t>
            </a:r>
            <a:endParaRPr/>
          </a:p>
          <a:p>
            <a:pPr marL="457200" lvl="0" indent="-311150" algn="l" rtl="0">
              <a:spcBef>
                <a:spcPts val="0"/>
              </a:spcBef>
              <a:spcAft>
                <a:spcPts val="0"/>
              </a:spcAft>
              <a:buSzPts val="1300"/>
              <a:buChar char="●"/>
            </a:pPr>
            <a:r>
              <a:rPr lang="en"/>
              <a:t>Reasons for having the data in Data Warehouse are:</a:t>
            </a:r>
            <a:endParaRPr/>
          </a:p>
          <a:p>
            <a:pPr marL="914400" lvl="0" indent="-311150" algn="l" rtl="0">
              <a:spcBef>
                <a:spcPts val="0"/>
              </a:spcBef>
              <a:spcAft>
                <a:spcPts val="0"/>
              </a:spcAft>
              <a:buSzPts val="1300"/>
              <a:buAutoNum type="arabicPeriod"/>
            </a:pPr>
            <a:r>
              <a:rPr lang="en"/>
              <a:t>To plan the drives as per the business requirement.</a:t>
            </a:r>
            <a:endParaRPr/>
          </a:p>
          <a:p>
            <a:pPr marL="914400" lvl="0" indent="-311150" algn="l" rtl="0">
              <a:spcBef>
                <a:spcPts val="0"/>
              </a:spcBef>
              <a:spcAft>
                <a:spcPts val="0"/>
              </a:spcAft>
              <a:buSzPts val="1300"/>
              <a:buAutoNum type="arabicPeriod"/>
            </a:pPr>
            <a:r>
              <a:rPr lang="en"/>
              <a:t>For analysing the commercial aspects of the business.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Understanding</a:t>
            </a:r>
            <a:endParaRPr/>
          </a:p>
        </p:txBody>
      </p:sp>
      <p:sp>
        <p:nvSpPr>
          <p:cNvPr id="153" name="Google Shape;153;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Dataset contains the following features</a:t>
            </a:r>
            <a:endParaRPr/>
          </a:p>
          <a:p>
            <a:pPr marL="1371600" lvl="1" indent="-298450" algn="l" rtl="0">
              <a:spcBef>
                <a:spcPts val="0"/>
              </a:spcBef>
              <a:spcAft>
                <a:spcPts val="0"/>
              </a:spcAft>
              <a:buSzPts val="1100"/>
              <a:buAutoNum type="alphaLcPeriod"/>
            </a:pPr>
            <a:r>
              <a:rPr lang="en"/>
              <a:t>ID</a:t>
            </a:r>
            <a:endParaRPr/>
          </a:p>
          <a:p>
            <a:pPr marL="1371600" lvl="1" indent="-298450" algn="l" rtl="0">
              <a:lnSpc>
                <a:spcPct val="100000"/>
              </a:lnSpc>
              <a:spcBef>
                <a:spcPts val="0"/>
              </a:spcBef>
              <a:spcAft>
                <a:spcPts val="0"/>
              </a:spcAft>
              <a:buSzPts val="1100"/>
              <a:buAutoNum type="alphaLcPeriod"/>
            </a:pPr>
            <a:r>
              <a:rPr lang="en"/>
              <a:t>Name</a:t>
            </a:r>
            <a:endParaRPr/>
          </a:p>
          <a:p>
            <a:pPr marL="1371600" lvl="1" indent="-298450" algn="l" rtl="0">
              <a:lnSpc>
                <a:spcPct val="100000"/>
              </a:lnSpc>
              <a:spcBef>
                <a:spcPts val="0"/>
              </a:spcBef>
              <a:spcAft>
                <a:spcPts val="0"/>
              </a:spcAft>
              <a:buSzPts val="1100"/>
              <a:buAutoNum type="alphaLcPeriod"/>
            </a:pPr>
            <a:r>
              <a:rPr lang="en"/>
              <a:t>Age</a:t>
            </a:r>
            <a:endParaRPr/>
          </a:p>
          <a:p>
            <a:pPr marL="1371600" lvl="1" indent="-298450" algn="l" rtl="0">
              <a:lnSpc>
                <a:spcPct val="100000"/>
              </a:lnSpc>
              <a:spcBef>
                <a:spcPts val="0"/>
              </a:spcBef>
              <a:spcAft>
                <a:spcPts val="0"/>
              </a:spcAft>
              <a:buSzPts val="1100"/>
              <a:buAutoNum type="alphaLcPeriod"/>
            </a:pPr>
            <a:r>
              <a:rPr lang="en"/>
              <a:t>Gender</a:t>
            </a:r>
            <a:endParaRPr/>
          </a:p>
          <a:p>
            <a:pPr marL="1371600" lvl="1" indent="-298450" algn="l" rtl="0">
              <a:lnSpc>
                <a:spcPct val="100000"/>
              </a:lnSpc>
              <a:spcBef>
                <a:spcPts val="0"/>
              </a:spcBef>
              <a:spcAft>
                <a:spcPts val="0"/>
              </a:spcAft>
              <a:buSzPts val="1100"/>
              <a:buAutoNum type="alphaLcPeriod"/>
            </a:pPr>
            <a:r>
              <a:rPr lang="en"/>
              <a:t>Race</a:t>
            </a:r>
            <a:endParaRPr/>
          </a:p>
          <a:p>
            <a:pPr marL="1371600" lvl="1" indent="-298450" algn="l" rtl="0">
              <a:lnSpc>
                <a:spcPct val="100000"/>
              </a:lnSpc>
              <a:spcBef>
                <a:spcPts val="0"/>
              </a:spcBef>
              <a:spcAft>
                <a:spcPts val="0"/>
              </a:spcAft>
              <a:buSzPts val="1100"/>
              <a:buAutoNum type="alphaLcPeriod"/>
            </a:pPr>
            <a:r>
              <a:rPr lang="en"/>
              <a:t>Date</a:t>
            </a:r>
            <a:endParaRPr/>
          </a:p>
          <a:p>
            <a:pPr marL="1371600" lvl="1" indent="-298450" algn="l" rtl="0">
              <a:lnSpc>
                <a:spcPct val="100000"/>
              </a:lnSpc>
              <a:spcBef>
                <a:spcPts val="0"/>
              </a:spcBef>
              <a:spcAft>
                <a:spcPts val="0"/>
              </a:spcAft>
              <a:buSzPts val="1100"/>
              <a:buAutoNum type="alphaLcPeriod"/>
            </a:pPr>
            <a:r>
              <a:rPr lang="en"/>
              <a:t>City</a:t>
            </a:r>
            <a:endParaRPr/>
          </a:p>
          <a:p>
            <a:pPr marL="1371600" lvl="1" indent="-298450" algn="l" rtl="0">
              <a:lnSpc>
                <a:spcPct val="100000"/>
              </a:lnSpc>
              <a:spcBef>
                <a:spcPts val="0"/>
              </a:spcBef>
              <a:spcAft>
                <a:spcPts val="0"/>
              </a:spcAft>
              <a:buSzPts val="1100"/>
              <a:buAutoNum type="alphaLcPeriod"/>
            </a:pPr>
            <a:r>
              <a:rPr lang="en"/>
              <a:t>State</a:t>
            </a:r>
            <a:endParaRPr/>
          </a:p>
          <a:p>
            <a:pPr marL="1371600" lvl="1" indent="-298450" algn="l" rtl="0">
              <a:lnSpc>
                <a:spcPct val="100000"/>
              </a:lnSpc>
              <a:spcBef>
                <a:spcPts val="0"/>
              </a:spcBef>
              <a:spcAft>
                <a:spcPts val="0"/>
              </a:spcAft>
              <a:buSzPts val="1100"/>
              <a:buAutoNum type="alphaLcPeriod"/>
            </a:pPr>
            <a:r>
              <a:rPr lang="en"/>
              <a:t>Blood Group</a:t>
            </a:r>
            <a:endParaRPr/>
          </a:p>
          <a:p>
            <a:pPr marL="0" lvl="0" indent="0" algn="l" rtl="0">
              <a:lnSpc>
                <a:spcPct val="100000"/>
              </a:lnSpc>
              <a:spcBef>
                <a:spcPts val="0"/>
              </a:spcBef>
              <a:spcAft>
                <a:spcPts val="0"/>
              </a:spcAft>
              <a:buNone/>
            </a:pPr>
            <a:endParaRPr sz="1100"/>
          </a:p>
          <a:p>
            <a:pPr marL="137160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sz="900"/>
          </a:p>
          <a:p>
            <a:pPr marL="0" lvl="0" indent="0" algn="l" rtl="0">
              <a:spcBef>
                <a:spcPts val="0"/>
              </a:spcBef>
              <a:spcAft>
                <a:spcPts val="1200"/>
              </a:spcAft>
              <a:buNone/>
            </a:pPr>
            <a:r>
              <a:rPr lang="en" sz="900"/>
              <a:t>Source: Kaggle</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Preparation</a:t>
            </a:r>
            <a:endParaRPr/>
          </a:p>
        </p:txBody>
      </p:sp>
      <p:sp>
        <p:nvSpPr>
          <p:cNvPr id="159" name="Google Shape;159;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Remove or redirect the records whose age and blood group columns are null values.</a:t>
            </a:r>
            <a:endParaRPr/>
          </a:p>
          <a:p>
            <a:pPr marL="45720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a:t>
            </a:r>
            <a:endParaRPr/>
          </a:p>
        </p:txBody>
      </p:sp>
      <p:sp>
        <p:nvSpPr>
          <p:cNvPr id="165" name="Google Shape;165;p19"/>
          <p:cNvSpPr txBox="1">
            <a:spLocks noGrp="1"/>
          </p:cNvSpPr>
          <p:nvPr>
            <p:ph type="body" idx="4294967295"/>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just" rtl="0">
              <a:spcBef>
                <a:spcPts val="0"/>
              </a:spcBef>
              <a:spcAft>
                <a:spcPts val="0"/>
              </a:spcAft>
              <a:buSzPts val="1300"/>
              <a:buChar char="●"/>
            </a:pPr>
            <a:r>
              <a:rPr lang="en"/>
              <a:t>Receiving the source data in the form of csv files and those CSV files needs to cleanse to store in the Data Warehouse which is now happening using some ETL tools.</a:t>
            </a:r>
            <a:endParaRPr/>
          </a:p>
          <a:p>
            <a:pPr marL="457200" lvl="0" indent="-311150" algn="just" rtl="0">
              <a:spcBef>
                <a:spcPts val="0"/>
              </a:spcBef>
              <a:spcAft>
                <a:spcPts val="0"/>
              </a:spcAft>
              <a:buSzPts val="1300"/>
              <a:buChar char="●"/>
            </a:pPr>
            <a:r>
              <a:rPr lang="en"/>
              <a:t>Effects of this process:</a:t>
            </a:r>
            <a:endParaRPr/>
          </a:p>
          <a:p>
            <a:pPr marL="1371600" lvl="1" indent="-298450" algn="just" rtl="0">
              <a:spcBef>
                <a:spcPts val="0"/>
              </a:spcBef>
              <a:spcAft>
                <a:spcPts val="0"/>
              </a:spcAft>
              <a:buSzPts val="1100"/>
              <a:buAutoNum type="alphaLcPeriod"/>
            </a:pPr>
            <a:r>
              <a:rPr lang="en"/>
              <a:t>Time consuming</a:t>
            </a:r>
            <a:endParaRPr/>
          </a:p>
          <a:p>
            <a:pPr marL="1371600" lvl="1" indent="-298450" algn="just" rtl="0">
              <a:spcBef>
                <a:spcPts val="0"/>
              </a:spcBef>
              <a:spcAft>
                <a:spcPts val="0"/>
              </a:spcAft>
              <a:buSzPts val="1100"/>
              <a:buAutoNum type="alphaLcPeriod"/>
            </a:pPr>
            <a:r>
              <a:rPr lang="en"/>
              <a:t>Lack of resources</a:t>
            </a:r>
            <a:endParaRPr/>
          </a:p>
          <a:p>
            <a:pPr marL="1371600" lvl="1" indent="-298450" algn="just" rtl="0">
              <a:spcBef>
                <a:spcPts val="0"/>
              </a:spcBef>
              <a:spcAft>
                <a:spcPts val="0"/>
              </a:spcAft>
              <a:buSzPts val="1100"/>
              <a:buAutoNum type="alphaLcPeriod"/>
            </a:pPr>
            <a:r>
              <a:rPr lang="en"/>
              <a:t>Beyond the budget estimations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729450" y="1318650"/>
            <a:ext cx="7688700" cy="537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a:t>
            </a:r>
            <a:endParaRPr/>
          </a:p>
        </p:txBody>
      </p:sp>
      <p:sp>
        <p:nvSpPr>
          <p:cNvPr id="171" name="Google Shape;171;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Automating the movement of received files from Data Lake to Data Warehouse</a:t>
            </a:r>
            <a:endParaRPr/>
          </a:p>
        </p:txBody>
      </p:sp>
      <p:pic>
        <p:nvPicPr>
          <p:cNvPr id="172" name="Google Shape;172;p20"/>
          <p:cNvPicPr preferRelativeResize="0"/>
          <p:nvPr/>
        </p:nvPicPr>
        <p:blipFill>
          <a:blip r:embed="rId3">
            <a:alphaModFix/>
          </a:blip>
          <a:stretch>
            <a:fillRect/>
          </a:stretch>
        </p:blipFill>
        <p:spPr>
          <a:xfrm>
            <a:off x="832750" y="2789750"/>
            <a:ext cx="7347876" cy="1928325"/>
          </a:xfrm>
          <a:prstGeom prst="rect">
            <a:avLst/>
          </a:prstGeom>
          <a:noFill/>
          <a:ln>
            <a:noFill/>
          </a:ln>
        </p:spPr>
      </p:pic>
      <p:cxnSp>
        <p:nvCxnSpPr>
          <p:cNvPr id="173" name="Google Shape;173;p20"/>
          <p:cNvCxnSpPr/>
          <p:nvPr/>
        </p:nvCxnSpPr>
        <p:spPr>
          <a:xfrm rot="10800000">
            <a:off x="2089375" y="2451725"/>
            <a:ext cx="1094700" cy="1028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Tools And Technologies</a:t>
            </a:r>
            <a:endParaRPr/>
          </a:p>
        </p:txBody>
      </p:sp>
      <p:sp>
        <p:nvSpPr>
          <p:cNvPr id="179" name="Google Shape;179;p21"/>
          <p:cNvSpPr txBox="1">
            <a:spLocks noGrp="1"/>
          </p:cNvSpPr>
          <p:nvPr>
            <p:ph type="body" idx="1"/>
          </p:nvPr>
        </p:nvSpPr>
        <p:spPr>
          <a:xfrm>
            <a:off x="729450" y="2078875"/>
            <a:ext cx="7688700" cy="2804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b="1"/>
              <a:t>Aws S3</a:t>
            </a:r>
            <a:r>
              <a:rPr lang="en"/>
              <a:t> - </a:t>
            </a:r>
            <a:r>
              <a:rPr lang="en" sz="1050">
                <a:solidFill>
                  <a:srgbClr val="4D5156"/>
                </a:solidFill>
                <a:highlight>
                  <a:srgbClr val="FFFFFF"/>
                </a:highlight>
                <a:latin typeface="Roboto"/>
                <a:ea typeface="Roboto"/>
                <a:cs typeface="Roboto"/>
                <a:sym typeface="Roboto"/>
              </a:rPr>
              <a:t>Amazon S3 or Amazon Simple Storage Service is a service offered by Amazon Web Services that provides object storage through a web service interface</a:t>
            </a:r>
            <a:endParaRPr/>
          </a:p>
          <a:p>
            <a:pPr marL="457200" lvl="0" indent="-311150" algn="l" rtl="0">
              <a:spcBef>
                <a:spcPts val="0"/>
              </a:spcBef>
              <a:spcAft>
                <a:spcPts val="0"/>
              </a:spcAft>
              <a:buSzPts val="1300"/>
              <a:buChar char="●"/>
            </a:pPr>
            <a:r>
              <a:rPr lang="en" b="1"/>
              <a:t>AWS Lambda</a:t>
            </a:r>
            <a:r>
              <a:rPr lang="en"/>
              <a:t> - </a:t>
            </a:r>
            <a:r>
              <a:rPr lang="en" sz="1050">
                <a:solidFill>
                  <a:srgbClr val="4D5156"/>
                </a:solidFill>
                <a:highlight>
                  <a:srgbClr val="FFFFFF"/>
                </a:highlight>
                <a:latin typeface="Roboto"/>
                <a:ea typeface="Roboto"/>
                <a:cs typeface="Roboto"/>
                <a:sym typeface="Roboto"/>
              </a:rPr>
              <a:t>AWS Lambda is an event-driven, serverless computing platform provided by Amazon as a part of Amazon Web Services</a:t>
            </a:r>
            <a:endParaRPr/>
          </a:p>
          <a:p>
            <a:pPr marL="457200" lvl="0" indent="-311150" algn="l" rtl="0">
              <a:spcBef>
                <a:spcPts val="0"/>
              </a:spcBef>
              <a:spcAft>
                <a:spcPts val="0"/>
              </a:spcAft>
              <a:buSzPts val="1300"/>
              <a:buChar char="●"/>
            </a:pPr>
            <a:r>
              <a:rPr lang="en" b="1"/>
              <a:t>AWS Redshift - </a:t>
            </a:r>
            <a:r>
              <a:rPr lang="en" sz="1050">
                <a:solidFill>
                  <a:srgbClr val="4D5156"/>
                </a:solidFill>
                <a:highlight>
                  <a:srgbClr val="FFFFFF"/>
                </a:highlight>
                <a:latin typeface="Roboto"/>
                <a:ea typeface="Roboto"/>
                <a:cs typeface="Roboto"/>
                <a:sym typeface="Roboto"/>
              </a:rPr>
              <a:t>Amazon Redshift is a data warehouse product which forms part of the larger cloud-computing platform Amazon Web Services</a:t>
            </a:r>
            <a:endParaRPr sz="1050">
              <a:solidFill>
                <a:srgbClr val="4D5156"/>
              </a:solidFill>
              <a:highlight>
                <a:srgbClr val="FFFFFF"/>
              </a:highlight>
              <a:latin typeface="Roboto"/>
              <a:ea typeface="Roboto"/>
              <a:cs typeface="Roboto"/>
              <a:sym typeface="Roboto"/>
            </a:endParaRPr>
          </a:p>
          <a:p>
            <a:pPr marL="457200" lvl="0" indent="-311150" algn="l" rtl="0">
              <a:spcBef>
                <a:spcPts val="0"/>
              </a:spcBef>
              <a:spcAft>
                <a:spcPts val="0"/>
              </a:spcAft>
              <a:buClr>
                <a:srgbClr val="4D5156"/>
              </a:buClr>
              <a:buSzPts val="1300"/>
              <a:buFont typeface="Roboto"/>
              <a:buChar char="●"/>
            </a:pPr>
            <a:r>
              <a:rPr lang="en" b="1">
                <a:solidFill>
                  <a:srgbClr val="4D5156"/>
                </a:solidFill>
                <a:highlight>
                  <a:srgbClr val="FFFFFF"/>
                </a:highlight>
                <a:latin typeface="Roboto"/>
                <a:ea typeface="Roboto"/>
                <a:cs typeface="Roboto"/>
                <a:sym typeface="Roboto"/>
              </a:rPr>
              <a:t>Python 3.10</a:t>
            </a:r>
            <a:endParaRPr b="1">
              <a:solidFill>
                <a:srgbClr val="4D5156"/>
              </a:solidFill>
              <a:highlight>
                <a:srgbClr val="FFFFFF"/>
              </a:highlight>
              <a:latin typeface="Roboto"/>
              <a:ea typeface="Roboto"/>
              <a:cs typeface="Roboto"/>
              <a:sym typeface="Roboto"/>
            </a:endParaRPr>
          </a:p>
          <a:p>
            <a:pPr marL="457200" lvl="0" indent="-295275" algn="l" rtl="0">
              <a:spcBef>
                <a:spcPts val="0"/>
              </a:spcBef>
              <a:spcAft>
                <a:spcPts val="0"/>
              </a:spcAft>
              <a:buClr>
                <a:srgbClr val="4D5156"/>
              </a:buClr>
              <a:buSzPts val="1050"/>
              <a:buFont typeface="Roboto"/>
              <a:buChar char="●"/>
            </a:pPr>
            <a:r>
              <a:rPr lang="en" b="1">
                <a:solidFill>
                  <a:srgbClr val="4D5156"/>
                </a:solidFill>
                <a:highlight>
                  <a:srgbClr val="FFFFFF"/>
                </a:highlight>
                <a:latin typeface="Roboto"/>
                <a:ea typeface="Roboto"/>
                <a:cs typeface="Roboto"/>
                <a:sym typeface="Roboto"/>
              </a:rPr>
              <a:t>Pandas </a:t>
            </a:r>
            <a:r>
              <a:rPr lang="en" sz="1050" b="1">
                <a:solidFill>
                  <a:srgbClr val="4D5156"/>
                </a:solidFill>
                <a:highlight>
                  <a:srgbClr val="FFFFFF"/>
                </a:highlight>
                <a:latin typeface="Roboto"/>
                <a:ea typeface="Roboto"/>
                <a:cs typeface="Roboto"/>
                <a:sym typeface="Roboto"/>
              </a:rPr>
              <a:t>- </a:t>
            </a:r>
            <a:r>
              <a:rPr lang="en" sz="1050">
                <a:solidFill>
                  <a:srgbClr val="4D5156"/>
                </a:solidFill>
                <a:highlight>
                  <a:srgbClr val="FFFFFF"/>
                </a:highlight>
                <a:latin typeface="Roboto"/>
                <a:ea typeface="Roboto"/>
                <a:cs typeface="Roboto"/>
                <a:sym typeface="Roboto"/>
              </a:rPr>
              <a:t>Pandas is a software library written for the Python programming language for data manipulation and analysis</a:t>
            </a:r>
            <a:endParaRPr sz="1050">
              <a:solidFill>
                <a:srgbClr val="4D5156"/>
              </a:solidFill>
              <a:highlight>
                <a:srgbClr val="FFFFFF"/>
              </a:highlight>
              <a:latin typeface="Roboto"/>
              <a:ea typeface="Roboto"/>
              <a:cs typeface="Roboto"/>
              <a:sym typeface="Roboto"/>
            </a:endParaRPr>
          </a:p>
          <a:p>
            <a:pPr marL="457200" lvl="0" indent="-295275" algn="l" rtl="0">
              <a:spcBef>
                <a:spcPts val="0"/>
              </a:spcBef>
              <a:spcAft>
                <a:spcPts val="0"/>
              </a:spcAft>
              <a:buClr>
                <a:srgbClr val="4D5156"/>
              </a:buClr>
              <a:buSzPts val="1050"/>
              <a:buFont typeface="Roboto"/>
              <a:buChar char="●"/>
            </a:pPr>
            <a:r>
              <a:rPr lang="en" b="1">
                <a:solidFill>
                  <a:srgbClr val="4D5156"/>
                </a:solidFill>
                <a:highlight>
                  <a:srgbClr val="FFFFFF"/>
                </a:highlight>
                <a:latin typeface="Roboto"/>
                <a:ea typeface="Roboto"/>
                <a:cs typeface="Roboto"/>
                <a:sym typeface="Roboto"/>
              </a:rPr>
              <a:t>PowerBI</a:t>
            </a:r>
            <a:r>
              <a:rPr lang="en" sz="1050" b="1">
                <a:solidFill>
                  <a:srgbClr val="4D5156"/>
                </a:solidFill>
                <a:highlight>
                  <a:srgbClr val="FFFFFF"/>
                </a:highlight>
                <a:latin typeface="Roboto"/>
                <a:ea typeface="Roboto"/>
                <a:cs typeface="Roboto"/>
                <a:sym typeface="Roboto"/>
              </a:rPr>
              <a:t>- </a:t>
            </a:r>
            <a:r>
              <a:rPr lang="en" sz="1050">
                <a:solidFill>
                  <a:srgbClr val="4D5156"/>
                </a:solidFill>
                <a:highlight>
                  <a:srgbClr val="FFFFFF"/>
                </a:highlight>
                <a:latin typeface="Roboto"/>
                <a:ea typeface="Roboto"/>
                <a:cs typeface="Roboto"/>
                <a:sym typeface="Roboto"/>
              </a:rPr>
              <a:t>Power BI is an interactive data visualization software product developed by Microsoft with a primary focus on business intelligence</a:t>
            </a:r>
            <a:endParaRPr sz="1050" b="1">
              <a:solidFill>
                <a:srgbClr val="4D5156"/>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533</Words>
  <Application>Microsoft Office PowerPoint</Application>
  <PresentationFormat>On-screen Show (16:9)</PresentationFormat>
  <Paragraphs>78</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Arial</vt:lpstr>
      <vt:lpstr>Times New Roman</vt:lpstr>
      <vt:lpstr>Roboto</vt:lpstr>
      <vt:lpstr>Nunito</vt:lpstr>
      <vt:lpstr>Shift</vt:lpstr>
      <vt:lpstr>Mid-term project for the course Distributed &amp; Scalable Data Engineering (DSDE) - 6007-02 </vt:lpstr>
      <vt:lpstr>Enterprise Data Warehouse for Blood Donations </vt:lpstr>
      <vt:lpstr>Contents</vt:lpstr>
      <vt:lpstr>Business Understanding</vt:lpstr>
      <vt:lpstr>Data Understanding</vt:lpstr>
      <vt:lpstr>Data Preparation</vt:lpstr>
      <vt:lpstr>Problem</vt:lpstr>
      <vt:lpstr>Solution</vt:lpstr>
      <vt:lpstr>Tools And Technologies</vt:lpstr>
      <vt:lpstr>Modeling</vt:lpstr>
      <vt:lpstr>Evaluation</vt:lpstr>
      <vt:lpstr>Deployment</vt:lpstr>
      <vt:lpstr>Step 1</vt:lpstr>
      <vt:lpstr>Step 2:</vt:lpstr>
      <vt:lpstr>Step 3:</vt:lpstr>
      <vt:lpstr>Step 5</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project for the course Distributed &amp; Scalable Data Engineering (DSDE) - 6007-02 </dc:title>
  <cp:lastModifiedBy>reddy hari chandana cheenepalle</cp:lastModifiedBy>
  <cp:revision>3</cp:revision>
  <dcterms:modified xsi:type="dcterms:W3CDTF">2023-04-30T03:49:02Z</dcterms:modified>
</cp:coreProperties>
</file>