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21fc445a9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21fc445a9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f74b3a2f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f74b3a2f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1fc445a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1fc445a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2980ff1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2980ff1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1fc445a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1fc445a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1db459d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1db459d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1db459de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1db459de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1db459de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1db459de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df74b3a2f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df74b3a2f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f74b3a2f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df74b3a2f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df74b3a2f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df74b3a2f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Rishi523/Enterprise-Data-Warehouse-for-Blood-Donations-" TargetMode="External"/><Relationship Id="rId4" Type="http://schemas.openxmlformats.org/officeDocument/2006/relationships/hyperlink" Target="https://unhnewhaven-my.sharepoint.com/personal/vkoga3_unh_newhaven_edu/_layouts/15/stream.aspx?id=%2Fpersonal%2Fvkoga3%5Funh%5Fnewhaven%5Fedu%2FDocuments%2Fvideo1620533706%2Emp4&amp;ga=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457200" rtl="0" algn="l">
              <a:lnSpc>
                <a:spcPct val="90000"/>
              </a:lnSpc>
              <a:spcBef>
                <a:spcPts val="800"/>
              </a:spcBef>
              <a:spcAft>
                <a:spcPts val="0"/>
              </a:spcAft>
              <a:buNone/>
            </a:pPr>
            <a:r>
              <a:rPr lang="en" sz="2300">
                <a:solidFill>
                  <a:srgbClr val="051012"/>
                </a:solidFill>
                <a:latin typeface="Times New Roman"/>
                <a:ea typeface="Times New Roman"/>
                <a:cs typeface="Times New Roman"/>
                <a:sym typeface="Times New Roman"/>
              </a:rPr>
              <a:t>Mid-term project for the course Distributed &amp; Scalable Data Engineering (DSDE) - 6007-02</a:t>
            </a:r>
            <a:endParaRPr sz="2300">
              <a:solidFill>
                <a:srgbClr val="05101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4903475" y="2745650"/>
            <a:ext cx="3514500" cy="1704600"/>
          </a:xfrm>
          <a:prstGeom prst="rect">
            <a:avLst/>
          </a:prstGeom>
        </p:spPr>
        <p:txBody>
          <a:bodyPr anchorCtr="0" anchor="t" bIns="91425" lIns="91425" spcFirstLastPara="1" rIns="91425" wrap="square" tIns="91425">
            <a:noAutofit/>
          </a:bodyPr>
          <a:lstStyle/>
          <a:p>
            <a:pPr indent="0" lvl="0" marL="914400" rtl="0" algn="just">
              <a:lnSpc>
                <a:spcPct val="90000"/>
              </a:lnSpc>
              <a:spcBef>
                <a:spcPts val="0"/>
              </a:spcBef>
              <a:spcAft>
                <a:spcPts val="0"/>
              </a:spcAft>
              <a:buSzPts val="688"/>
              <a:buNone/>
            </a:pPr>
            <a:r>
              <a:rPr b="1" lang="en" sz="1100"/>
              <a:t>Group -5</a:t>
            </a:r>
            <a:endParaRPr b="1" sz="1100"/>
          </a:p>
          <a:p>
            <a:pPr indent="0" lvl="0" marL="0" rtl="0" algn="just">
              <a:lnSpc>
                <a:spcPct val="90000"/>
              </a:lnSpc>
              <a:spcBef>
                <a:spcPts val="0"/>
              </a:spcBef>
              <a:spcAft>
                <a:spcPts val="0"/>
              </a:spcAft>
              <a:buSzPts val="688"/>
              <a:buNone/>
            </a:pPr>
            <a:r>
              <a:rPr b="1" lang="en" sz="1100"/>
              <a:t>                                                                               					Bharath Kondreddy</a:t>
            </a:r>
            <a:endParaRPr b="1" sz="1100"/>
          </a:p>
          <a:p>
            <a:pPr indent="0" lvl="0" marL="0" rtl="0" algn="just">
              <a:lnSpc>
                <a:spcPct val="90000"/>
              </a:lnSpc>
              <a:spcBef>
                <a:spcPts val="0"/>
              </a:spcBef>
              <a:spcAft>
                <a:spcPts val="0"/>
              </a:spcAft>
              <a:buSzPts val="688"/>
              <a:buNone/>
            </a:pPr>
            <a:r>
              <a:rPr b="1" lang="en" sz="1100"/>
              <a:t>                                                                    					Rishith Rao Cheeti</a:t>
            </a:r>
            <a:endParaRPr b="1" sz="1100"/>
          </a:p>
          <a:p>
            <a:pPr indent="0" lvl="0" marL="0" rtl="0" algn="just">
              <a:lnSpc>
                <a:spcPct val="90000"/>
              </a:lnSpc>
              <a:spcBef>
                <a:spcPts val="0"/>
              </a:spcBef>
              <a:spcAft>
                <a:spcPts val="0"/>
              </a:spcAft>
              <a:buSzPts val="688"/>
              <a:buNone/>
            </a:pPr>
            <a:r>
              <a:rPr b="1" lang="en" sz="1100"/>
              <a:t>                                                                   						Vishnu Vardhan Koganti</a:t>
            </a:r>
            <a:endParaRPr b="1" sz="1100"/>
          </a:p>
          <a:p>
            <a:pPr indent="0" lvl="0" marL="0" rtl="0" algn="just">
              <a:lnSpc>
                <a:spcPct val="90000"/>
              </a:lnSpc>
              <a:spcBef>
                <a:spcPts val="0"/>
              </a:spcBef>
              <a:spcAft>
                <a:spcPts val="0"/>
              </a:spcAft>
              <a:buSzPts val="688"/>
              <a:buNone/>
            </a:pPr>
            <a:r>
              <a:rPr b="1" lang="en" sz="1100"/>
              <a:t>                                                                     					Indhiresh Reddy Lingareddy</a:t>
            </a:r>
            <a:endParaRPr b="1"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pic>
        <p:nvPicPr>
          <p:cNvPr id="143" name="Google Shape;143;p22"/>
          <p:cNvPicPr preferRelativeResize="0"/>
          <p:nvPr/>
        </p:nvPicPr>
        <p:blipFill rotWithShape="1">
          <a:blip r:embed="rId3">
            <a:alphaModFix/>
          </a:blip>
          <a:srcRect b="28734" l="0" r="7944" t="0"/>
          <a:stretch/>
        </p:blipFill>
        <p:spPr>
          <a:xfrm>
            <a:off x="152400" y="2006250"/>
            <a:ext cx="7984125" cy="30907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CSV files will be received into s3 bucket from the source.</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Lambda function triggers to cleanse and move the CSV data to Redshift.</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During cleansing process some of the metrics will be taken from the received data.</a:t>
            </a:r>
            <a:endParaRPr/>
          </a:p>
          <a:p>
            <a:pPr indent="0" lvl="0" marL="0" rtl="0" algn="l">
              <a:spcBef>
                <a:spcPts val="1200"/>
              </a:spcBef>
              <a:spcAft>
                <a:spcPts val="0"/>
              </a:spcAft>
              <a:buNone/>
            </a:pPr>
            <a:r>
              <a:t/>
            </a:r>
            <a:endParaRPr/>
          </a:p>
          <a:p>
            <a:pPr indent="-298767" lvl="0" marL="457200" rtl="0" algn="l">
              <a:spcBef>
                <a:spcPts val="1200"/>
              </a:spcBef>
              <a:spcAft>
                <a:spcPts val="0"/>
              </a:spcAft>
              <a:buSzPct val="100000"/>
              <a:buChar char="➢"/>
            </a:pPr>
            <a:r>
              <a:rPr lang="en"/>
              <a:t>Once Data is loaded into Redshift then BI(Business Intelligence) tools can be used to analysis the business.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a:t>
            </a:r>
            <a:r>
              <a:rPr lang="en" u="sng">
                <a:solidFill>
                  <a:schemeClr val="hlink"/>
                </a:solidFill>
                <a:hlinkClick r:id="rId3"/>
              </a:rPr>
              <a:t>https://github.com/Rishi523/Enterprise-Data-Warehouse-for-Blood-Donations-</a:t>
            </a:r>
            <a:endParaRPr/>
          </a:p>
          <a:p>
            <a:pPr indent="0" lvl="0" marL="0" rtl="0" algn="l">
              <a:spcBef>
                <a:spcPts val="1200"/>
              </a:spcBef>
              <a:spcAft>
                <a:spcPts val="0"/>
              </a:spcAft>
              <a:buNone/>
            </a:pPr>
            <a:r>
              <a:rPr lang="en"/>
              <a:t>Video:</a:t>
            </a:r>
            <a:r>
              <a:rPr lang="en" u="sng">
                <a:solidFill>
                  <a:schemeClr val="hlink"/>
                </a:solidFill>
                <a:hlinkClick r:id="rId4"/>
              </a:rPr>
              <a:t>https://unhnewhaven-my.sharepoint.com/personal/vkoga3_unh_newhaven_edu/_layouts/15/stream.aspx?id=%2Fpersonal%2Fvkoga3%5Funh%5Fnewhaven%5Fedu%2FDocuments%2Fvideo1620533706%2Emp4&amp;ga=1</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34850"/>
            <a:ext cx="7688100" cy="147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Enterprise Data Warehouse for Blood Donations </a:t>
            </a:r>
            <a:endParaRPr/>
          </a:p>
        </p:txBody>
      </p:sp>
      <p:sp>
        <p:nvSpPr>
          <p:cNvPr id="93" name="Google Shape;93;p14"/>
          <p:cNvSpPr txBox="1"/>
          <p:nvPr>
            <p:ph idx="1" type="subTitle"/>
          </p:nvPr>
        </p:nvSpPr>
        <p:spPr>
          <a:xfrm>
            <a:off x="729450" y="3392250"/>
            <a:ext cx="7688100" cy="13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Business Understanding</a:t>
            </a:r>
            <a:endParaRPr/>
          </a:p>
          <a:p>
            <a:pPr indent="-311150" lvl="0" marL="457200" rtl="0" algn="l">
              <a:spcBef>
                <a:spcPts val="0"/>
              </a:spcBef>
              <a:spcAft>
                <a:spcPts val="0"/>
              </a:spcAft>
              <a:buSzPts val="1300"/>
              <a:buChar char="●"/>
            </a:pPr>
            <a:r>
              <a:rPr lang="en"/>
              <a:t>Data Understanding</a:t>
            </a:r>
            <a:endParaRPr/>
          </a:p>
          <a:p>
            <a:pPr indent="-311150" lvl="0" marL="457200" rtl="0" algn="l">
              <a:spcBef>
                <a:spcPts val="0"/>
              </a:spcBef>
              <a:spcAft>
                <a:spcPts val="0"/>
              </a:spcAft>
              <a:buSzPts val="1300"/>
              <a:buChar char="●"/>
            </a:pPr>
            <a:r>
              <a:rPr lang="en"/>
              <a:t>Data Preparation</a:t>
            </a:r>
            <a:endParaRPr/>
          </a:p>
          <a:p>
            <a:pPr indent="-311150" lvl="0" marL="457200" rtl="0" algn="l">
              <a:spcBef>
                <a:spcPts val="0"/>
              </a:spcBef>
              <a:spcAft>
                <a:spcPts val="0"/>
              </a:spcAft>
              <a:buSzPts val="1300"/>
              <a:buChar char="●"/>
            </a:pPr>
            <a:r>
              <a:rPr lang="en"/>
              <a:t>Problem</a:t>
            </a:r>
            <a:endParaRPr/>
          </a:p>
          <a:p>
            <a:pPr indent="-311150" lvl="0" marL="457200" rtl="0" algn="l">
              <a:spcBef>
                <a:spcPts val="0"/>
              </a:spcBef>
              <a:spcAft>
                <a:spcPts val="0"/>
              </a:spcAft>
              <a:buSzPts val="1300"/>
              <a:buChar char="●"/>
            </a:pPr>
            <a:r>
              <a:rPr lang="en"/>
              <a:t>Solution</a:t>
            </a:r>
            <a:endParaRPr/>
          </a:p>
          <a:p>
            <a:pPr indent="-311150" lvl="0" marL="457200" rtl="0" algn="l">
              <a:spcBef>
                <a:spcPts val="0"/>
              </a:spcBef>
              <a:spcAft>
                <a:spcPts val="0"/>
              </a:spcAft>
              <a:buSzPts val="1300"/>
              <a:buChar char="●"/>
            </a:pPr>
            <a:r>
              <a:rPr lang="en"/>
              <a:t>Tools &amp; Technologies</a:t>
            </a:r>
            <a:endParaRPr/>
          </a:p>
          <a:p>
            <a:pPr indent="-311150" lvl="0" marL="457200" rtl="0" algn="l">
              <a:spcBef>
                <a:spcPts val="0"/>
              </a:spcBef>
              <a:spcAft>
                <a:spcPts val="0"/>
              </a:spcAft>
              <a:buSzPts val="1300"/>
              <a:buChar char="●"/>
            </a:pPr>
            <a:r>
              <a:rPr lang="en"/>
              <a:t>Modeling</a:t>
            </a:r>
            <a:endParaRPr/>
          </a:p>
          <a:p>
            <a:pPr indent="-311150" lvl="0" marL="457200" rtl="0" algn="l">
              <a:spcBef>
                <a:spcPts val="0"/>
              </a:spcBef>
              <a:spcAft>
                <a:spcPts val="0"/>
              </a:spcAft>
              <a:buSzPts val="1300"/>
              <a:buChar char="●"/>
            </a:pPr>
            <a:r>
              <a:rPr lang="en"/>
              <a:t>Evaluation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Understanding</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Client needs to have the data of the blood donations and information about the blood donors in the Data Warehouse.</a:t>
            </a:r>
            <a:endParaRPr/>
          </a:p>
          <a:p>
            <a:pPr indent="-311150" lvl="0" marL="457200" rtl="0" algn="l">
              <a:spcBef>
                <a:spcPts val="0"/>
              </a:spcBef>
              <a:spcAft>
                <a:spcPts val="0"/>
              </a:spcAft>
              <a:buSzPts val="1300"/>
              <a:buChar char="●"/>
            </a:pPr>
            <a:r>
              <a:rPr lang="en"/>
              <a:t>Reasons for having the data in Data Warehouse are:</a:t>
            </a:r>
            <a:endParaRPr/>
          </a:p>
          <a:p>
            <a:pPr indent="-311150" lvl="0" marL="914400" rtl="0" algn="l">
              <a:spcBef>
                <a:spcPts val="0"/>
              </a:spcBef>
              <a:spcAft>
                <a:spcPts val="0"/>
              </a:spcAft>
              <a:buSzPts val="1300"/>
              <a:buAutoNum type="arabicPeriod"/>
            </a:pPr>
            <a:r>
              <a:rPr lang="en"/>
              <a:t>To plan the drives as per the business requirement.</a:t>
            </a:r>
            <a:endParaRPr/>
          </a:p>
          <a:p>
            <a:pPr indent="-311150" lvl="0" marL="914400" rtl="0" algn="l">
              <a:spcBef>
                <a:spcPts val="0"/>
              </a:spcBef>
              <a:spcAft>
                <a:spcPts val="0"/>
              </a:spcAft>
              <a:buSzPts val="1300"/>
              <a:buAutoNum type="arabicPeriod"/>
            </a:pPr>
            <a:r>
              <a:rPr lang="en"/>
              <a:t>For analysing the commercial aspects of the business.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Understanding</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Dataset contains the following features</a:t>
            </a:r>
            <a:endParaRPr/>
          </a:p>
          <a:p>
            <a:pPr indent="-298450" lvl="1" marL="1371600" rtl="0" algn="l">
              <a:spcBef>
                <a:spcPts val="0"/>
              </a:spcBef>
              <a:spcAft>
                <a:spcPts val="0"/>
              </a:spcAft>
              <a:buSzPts val="1100"/>
              <a:buAutoNum type="alphaLcPeriod"/>
            </a:pPr>
            <a:r>
              <a:rPr lang="en"/>
              <a:t>ID</a:t>
            </a:r>
            <a:endParaRPr/>
          </a:p>
          <a:p>
            <a:pPr indent="-298450" lvl="1" marL="1371600" rtl="0" algn="l">
              <a:lnSpc>
                <a:spcPct val="100000"/>
              </a:lnSpc>
              <a:spcBef>
                <a:spcPts val="0"/>
              </a:spcBef>
              <a:spcAft>
                <a:spcPts val="0"/>
              </a:spcAft>
              <a:buSzPts val="1100"/>
              <a:buAutoNum type="alphaLcPeriod"/>
            </a:pPr>
            <a:r>
              <a:rPr lang="en"/>
              <a:t>Name</a:t>
            </a:r>
            <a:endParaRPr/>
          </a:p>
          <a:p>
            <a:pPr indent="-298450" lvl="1" marL="1371600" rtl="0" algn="l">
              <a:lnSpc>
                <a:spcPct val="100000"/>
              </a:lnSpc>
              <a:spcBef>
                <a:spcPts val="0"/>
              </a:spcBef>
              <a:spcAft>
                <a:spcPts val="0"/>
              </a:spcAft>
              <a:buSzPts val="1100"/>
              <a:buAutoNum type="alphaLcPeriod"/>
            </a:pPr>
            <a:r>
              <a:rPr lang="en"/>
              <a:t>Age</a:t>
            </a:r>
            <a:endParaRPr/>
          </a:p>
          <a:p>
            <a:pPr indent="-298450" lvl="1" marL="1371600" rtl="0" algn="l">
              <a:lnSpc>
                <a:spcPct val="100000"/>
              </a:lnSpc>
              <a:spcBef>
                <a:spcPts val="0"/>
              </a:spcBef>
              <a:spcAft>
                <a:spcPts val="0"/>
              </a:spcAft>
              <a:buSzPts val="1100"/>
              <a:buAutoNum type="alphaLcPeriod"/>
            </a:pPr>
            <a:r>
              <a:rPr lang="en"/>
              <a:t>Gender</a:t>
            </a:r>
            <a:endParaRPr/>
          </a:p>
          <a:p>
            <a:pPr indent="-298450" lvl="1" marL="1371600" rtl="0" algn="l">
              <a:lnSpc>
                <a:spcPct val="100000"/>
              </a:lnSpc>
              <a:spcBef>
                <a:spcPts val="0"/>
              </a:spcBef>
              <a:spcAft>
                <a:spcPts val="0"/>
              </a:spcAft>
              <a:buSzPts val="1100"/>
              <a:buAutoNum type="alphaLcPeriod"/>
            </a:pPr>
            <a:r>
              <a:rPr lang="en"/>
              <a:t>Race</a:t>
            </a:r>
            <a:endParaRPr/>
          </a:p>
          <a:p>
            <a:pPr indent="-298450" lvl="1" marL="1371600" rtl="0" algn="l">
              <a:lnSpc>
                <a:spcPct val="100000"/>
              </a:lnSpc>
              <a:spcBef>
                <a:spcPts val="0"/>
              </a:spcBef>
              <a:spcAft>
                <a:spcPts val="0"/>
              </a:spcAft>
              <a:buSzPts val="1100"/>
              <a:buAutoNum type="alphaLcPeriod"/>
            </a:pPr>
            <a:r>
              <a:rPr lang="en"/>
              <a:t>Date</a:t>
            </a:r>
            <a:endParaRPr/>
          </a:p>
          <a:p>
            <a:pPr indent="-298450" lvl="1" marL="1371600" rtl="0" algn="l">
              <a:lnSpc>
                <a:spcPct val="100000"/>
              </a:lnSpc>
              <a:spcBef>
                <a:spcPts val="0"/>
              </a:spcBef>
              <a:spcAft>
                <a:spcPts val="0"/>
              </a:spcAft>
              <a:buSzPts val="1100"/>
              <a:buAutoNum type="alphaLcPeriod"/>
            </a:pPr>
            <a:r>
              <a:rPr lang="en"/>
              <a:t>City</a:t>
            </a:r>
            <a:endParaRPr/>
          </a:p>
          <a:p>
            <a:pPr indent="-298450" lvl="1" marL="1371600" rtl="0" algn="l">
              <a:lnSpc>
                <a:spcPct val="100000"/>
              </a:lnSpc>
              <a:spcBef>
                <a:spcPts val="0"/>
              </a:spcBef>
              <a:spcAft>
                <a:spcPts val="0"/>
              </a:spcAft>
              <a:buSzPts val="1100"/>
              <a:buAutoNum type="alphaLcPeriod"/>
            </a:pPr>
            <a:r>
              <a:rPr lang="en"/>
              <a:t>State</a:t>
            </a:r>
            <a:endParaRPr/>
          </a:p>
          <a:p>
            <a:pPr indent="-298450" lvl="1" marL="1371600" rtl="0" algn="l">
              <a:lnSpc>
                <a:spcPct val="100000"/>
              </a:lnSpc>
              <a:spcBef>
                <a:spcPts val="0"/>
              </a:spcBef>
              <a:spcAft>
                <a:spcPts val="0"/>
              </a:spcAft>
              <a:buSzPts val="1100"/>
              <a:buAutoNum type="alphaLcPeriod"/>
            </a:pPr>
            <a:r>
              <a:rPr lang="en"/>
              <a:t>Blood Group</a:t>
            </a:r>
            <a:endParaRPr/>
          </a:p>
          <a:p>
            <a:pPr indent="0" lvl="0" marL="0" rtl="0" algn="l">
              <a:lnSpc>
                <a:spcPct val="100000"/>
              </a:lnSpc>
              <a:spcBef>
                <a:spcPts val="0"/>
              </a:spcBef>
              <a:spcAft>
                <a:spcPts val="0"/>
              </a:spcAft>
              <a:buNone/>
            </a:pPr>
            <a:r>
              <a:t/>
            </a:r>
            <a:endParaRPr sz="1100"/>
          </a:p>
          <a:p>
            <a:pPr indent="0" lvl="0" marL="13716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900"/>
          </a:p>
          <a:p>
            <a:pPr indent="0" lvl="0" marL="0" rtl="0" algn="l">
              <a:spcBef>
                <a:spcPts val="0"/>
              </a:spcBef>
              <a:spcAft>
                <a:spcPts val="1200"/>
              </a:spcAft>
              <a:buNone/>
            </a:pPr>
            <a:r>
              <a:rPr lang="en" sz="900"/>
              <a:t>Source: Kaggle</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Preparation</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Remove or redirect the records whose age and blood group columns are null values.</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123" name="Google Shape;123;p19"/>
          <p:cNvSpPr txBox="1"/>
          <p:nvPr>
            <p:ph idx="4294967295"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just">
              <a:spcBef>
                <a:spcPts val="0"/>
              </a:spcBef>
              <a:spcAft>
                <a:spcPts val="0"/>
              </a:spcAft>
              <a:buSzPts val="1300"/>
              <a:buChar char="●"/>
            </a:pPr>
            <a:r>
              <a:rPr lang="en"/>
              <a:t>Receiving the source data in the form of csv files and those CSV files needs to cleanse to store in the Data Warehouse which is now happening using some ETL tools.</a:t>
            </a:r>
            <a:endParaRPr/>
          </a:p>
          <a:p>
            <a:pPr indent="-311150" lvl="0" marL="457200" rtl="0" algn="just">
              <a:spcBef>
                <a:spcPts val="0"/>
              </a:spcBef>
              <a:spcAft>
                <a:spcPts val="0"/>
              </a:spcAft>
              <a:buSzPts val="1300"/>
              <a:buChar char="●"/>
            </a:pPr>
            <a:r>
              <a:rPr lang="en"/>
              <a:t>Effects of this process:</a:t>
            </a:r>
            <a:endParaRPr/>
          </a:p>
          <a:p>
            <a:pPr indent="-298450" lvl="1" marL="1371600" rtl="0" algn="just">
              <a:spcBef>
                <a:spcPts val="0"/>
              </a:spcBef>
              <a:spcAft>
                <a:spcPts val="0"/>
              </a:spcAft>
              <a:buSzPts val="1100"/>
              <a:buAutoNum type="alphaLcPeriod"/>
            </a:pPr>
            <a:r>
              <a:rPr lang="en"/>
              <a:t>Time consuming</a:t>
            </a:r>
            <a:endParaRPr/>
          </a:p>
          <a:p>
            <a:pPr indent="-298450" lvl="1" marL="1371600" rtl="0" algn="just">
              <a:spcBef>
                <a:spcPts val="0"/>
              </a:spcBef>
              <a:spcAft>
                <a:spcPts val="0"/>
              </a:spcAft>
              <a:buSzPts val="1100"/>
              <a:buAutoNum type="alphaLcPeriod"/>
            </a:pPr>
            <a:r>
              <a:rPr lang="en"/>
              <a:t>Lack of resources</a:t>
            </a:r>
            <a:endParaRPr/>
          </a:p>
          <a:p>
            <a:pPr indent="-298450" lvl="1" marL="1371600" rtl="0" algn="just">
              <a:spcBef>
                <a:spcPts val="0"/>
              </a:spcBef>
              <a:spcAft>
                <a:spcPts val="0"/>
              </a:spcAft>
              <a:buSzPts val="1100"/>
              <a:buAutoNum type="alphaLcPeriod"/>
            </a:pPr>
            <a:r>
              <a:rPr lang="en"/>
              <a:t>Beyond the budget estimations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Automating the movement of received files from Data Lake to Data Warehouse</a:t>
            </a:r>
            <a:endParaRPr/>
          </a:p>
        </p:txBody>
      </p:sp>
      <p:pic>
        <p:nvPicPr>
          <p:cNvPr id="130" name="Google Shape;130;p20"/>
          <p:cNvPicPr preferRelativeResize="0"/>
          <p:nvPr/>
        </p:nvPicPr>
        <p:blipFill>
          <a:blip r:embed="rId3">
            <a:alphaModFix/>
          </a:blip>
          <a:stretch>
            <a:fillRect/>
          </a:stretch>
        </p:blipFill>
        <p:spPr>
          <a:xfrm>
            <a:off x="832750" y="2789750"/>
            <a:ext cx="7347876" cy="1928325"/>
          </a:xfrm>
          <a:prstGeom prst="rect">
            <a:avLst/>
          </a:prstGeom>
          <a:noFill/>
          <a:ln>
            <a:noFill/>
          </a:ln>
        </p:spPr>
      </p:pic>
      <p:cxnSp>
        <p:nvCxnSpPr>
          <p:cNvPr id="131" name="Google Shape;131;p20"/>
          <p:cNvCxnSpPr/>
          <p:nvPr/>
        </p:nvCxnSpPr>
        <p:spPr>
          <a:xfrm rot="10800000">
            <a:off x="2089375" y="2451725"/>
            <a:ext cx="1094700" cy="1028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And Technologies</a:t>
            </a:r>
            <a:endParaRPr/>
          </a:p>
        </p:txBody>
      </p:sp>
      <p:sp>
        <p:nvSpPr>
          <p:cNvPr id="137" name="Google Shape;137;p21"/>
          <p:cNvSpPr txBox="1"/>
          <p:nvPr>
            <p:ph idx="1" type="body"/>
          </p:nvPr>
        </p:nvSpPr>
        <p:spPr>
          <a:xfrm>
            <a:off x="729450" y="2078875"/>
            <a:ext cx="7688700" cy="280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Aws S3</a:t>
            </a:r>
            <a:r>
              <a:rPr lang="en"/>
              <a:t> - </a:t>
            </a:r>
            <a:r>
              <a:rPr lang="en" sz="1050">
                <a:solidFill>
                  <a:srgbClr val="4D5156"/>
                </a:solidFill>
                <a:highlight>
                  <a:srgbClr val="FFFFFF"/>
                </a:highlight>
                <a:latin typeface="Roboto"/>
                <a:ea typeface="Roboto"/>
                <a:cs typeface="Roboto"/>
                <a:sym typeface="Roboto"/>
              </a:rPr>
              <a:t>Amazon S3 or Amazon Simple Storage Service is a service offered by Amazon Web Services that provides object storage through a web service interface</a:t>
            </a:r>
            <a:endParaRPr/>
          </a:p>
          <a:p>
            <a:pPr indent="-311150" lvl="0" marL="457200" rtl="0" algn="l">
              <a:spcBef>
                <a:spcPts val="0"/>
              </a:spcBef>
              <a:spcAft>
                <a:spcPts val="0"/>
              </a:spcAft>
              <a:buSzPts val="1300"/>
              <a:buChar char="●"/>
            </a:pPr>
            <a:r>
              <a:rPr b="1" lang="en"/>
              <a:t>AWS Lambda</a:t>
            </a:r>
            <a:r>
              <a:rPr lang="en"/>
              <a:t> - </a:t>
            </a:r>
            <a:r>
              <a:rPr lang="en" sz="1050">
                <a:solidFill>
                  <a:srgbClr val="4D5156"/>
                </a:solidFill>
                <a:highlight>
                  <a:srgbClr val="FFFFFF"/>
                </a:highlight>
                <a:latin typeface="Roboto"/>
                <a:ea typeface="Roboto"/>
                <a:cs typeface="Roboto"/>
                <a:sym typeface="Roboto"/>
              </a:rPr>
              <a:t>AWS Lambda is an event-driven, serverless computing platform provided by Amazon as a part of Amazon Web Services</a:t>
            </a:r>
            <a:endParaRPr/>
          </a:p>
          <a:p>
            <a:pPr indent="-311150" lvl="0" marL="457200" rtl="0" algn="l">
              <a:spcBef>
                <a:spcPts val="0"/>
              </a:spcBef>
              <a:spcAft>
                <a:spcPts val="0"/>
              </a:spcAft>
              <a:buSzPts val="1300"/>
              <a:buChar char="●"/>
            </a:pPr>
            <a:r>
              <a:rPr b="1" lang="en"/>
              <a:t>AWS Redshift - </a:t>
            </a:r>
            <a:r>
              <a:rPr lang="en" sz="1050">
                <a:solidFill>
                  <a:srgbClr val="4D5156"/>
                </a:solidFill>
                <a:highlight>
                  <a:srgbClr val="FFFFFF"/>
                </a:highlight>
                <a:latin typeface="Roboto"/>
                <a:ea typeface="Roboto"/>
                <a:cs typeface="Roboto"/>
                <a:sym typeface="Roboto"/>
              </a:rPr>
              <a:t>Amazon Redshift is a data warehouse product which forms part of the larger cloud-computing platform Amazon Web Services</a:t>
            </a:r>
            <a:endParaRPr sz="1050">
              <a:solidFill>
                <a:srgbClr val="4D5156"/>
              </a:solidFill>
              <a:highlight>
                <a:srgbClr val="FFFFFF"/>
              </a:highlight>
              <a:latin typeface="Roboto"/>
              <a:ea typeface="Roboto"/>
              <a:cs typeface="Roboto"/>
              <a:sym typeface="Roboto"/>
            </a:endParaRPr>
          </a:p>
          <a:p>
            <a:pPr indent="-311150" lvl="0" marL="457200" rtl="0" algn="l">
              <a:spcBef>
                <a:spcPts val="0"/>
              </a:spcBef>
              <a:spcAft>
                <a:spcPts val="0"/>
              </a:spcAft>
              <a:buClr>
                <a:srgbClr val="4D5156"/>
              </a:buClr>
              <a:buSzPts val="1300"/>
              <a:buFont typeface="Roboto"/>
              <a:buChar char="●"/>
            </a:pPr>
            <a:r>
              <a:rPr b="1" lang="en">
                <a:solidFill>
                  <a:srgbClr val="4D5156"/>
                </a:solidFill>
                <a:highlight>
                  <a:srgbClr val="FFFFFF"/>
                </a:highlight>
                <a:latin typeface="Roboto"/>
                <a:ea typeface="Roboto"/>
                <a:cs typeface="Roboto"/>
                <a:sym typeface="Roboto"/>
              </a:rPr>
              <a:t>Python 3.10</a:t>
            </a:r>
            <a:endParaRPr b="1">
              <a:solidFill>
                <a:srgbClr val="4D5156"/>
              </a:solidFill>
              <a:highlight>
                <a:srgbClr val="FFFFFF"/>
              </a:highlight>
              <a:latin typeface="Roboto"/>
              <a:ea typeface="Roboto"/>
              <a:cs typeface="Roboto"/>
              <a:sym typeface="Roboto"/>
            </a:endParaRPr>
          </a:p>
          <a:p>
            <a:pPr indent="-295275" lvl="0" marL="457200" rtl="0" algn="l">
              <a:spcBef>
                <a:spcPts val="0"/>
              </a:spcBef>
              <a:spcAft>
                <a:spcPts val="0"/>
              </a:spcAft>
              <a:buClr>
                <a:srgbClr val="4D5156"/>
              </a:buClr>
              <a:buSzPts val="1050"/>
              <a:buFont typeface="Roboto"/>
              <a:buChar char="●"/>
            </a:pPr>
            <a:r>
              <a:rPr b="1" lang="en">
                <a:solidFill>
                  <a:srgbClr val="4D5156"/>
                </a:solidFill>
                <a:highlight>
                  <a:srgbClr val="FFFFFF"/>
                </a:highlight>
                <a:latin typeface="Roboto"/>
                <a:ea typeface="Roboto"/>
                <a:cs typeface="Roboto"/>
                <a:sym typeface="Roboto"/>
              </a:rPr>
              <a:t>Pandas </a:t>
            </a:r>
            <a:r>
              <a:rPr b="1" lang="en" sz="1050">
                <a:solidFill>
                  <a:srgbClr val="4D5156"/>
                </a:solidFill>
                <a:highlight>
                  <a:srgbClr val="FFFFFF"/>
                </a:highlight>
                <a:latin typeface="Roboto"/>
                <a:ea typeface="Roboto"/>
                <a:cs typeface="Roboto"/>
                <a:sym typeface="Roboto"/>
              </a:rPr>
              <a:t>- </a:t>
            </a:r>
            <a:r>
              <a:rPr lang="en" sz="1050">
                <a:solidFill>
                  <a:srgbClr val="4D5156"/>
                </a:solidFill>
                <a:highlight>
                  <a:srgbClr val="FFFFFF"/>
                </a:highlight>
                <a:latin typeface="Roboto"/>
                <a:ea typeface="Roboto"/>
                <a:cs typeface="Roboto"/>
                <a:sym typeface="Roboto"/>
              </a:rPr>
              <a:t>Pandas is a software library written for the Python programming language for data manipulation and analysis</a:t>
            </a:r>
            <a:endParaRPr sz="1050">
              <a:solidFill>
                <a:srgbClr val="4D5156"/>
              </a:solidFill>
              <a:highlight>
                <a:srgbClr val="FFFFFF"/>
              </a:highlight>
              <a:latin typeface="Roboto"/>
              <a:ea typeface="Roboto"/>
              <a:cs typeface="Roboto"/>
              <a:sym typeface="Roboto"/>
            </a:endParaRPr>
          </a:p>
          <a:p>
            <a:pPr indent="-295275" lvl="0" marL="457200" rtl="0" algn="l">
              <a:spcBef>
                <a:spcPts val="0"/>
              </a:spcBef>
              <a:spcAft>
                <a:spcPts val="0"/>
              </a:spcAft>
              <a:buClr>
                <a:srgbClr val="4D5156"/>
              </a:buClr>
              <a:buSzPts val="1050"/>
              <a:buFont typeface="Roboto"/>
              <a:buChar char="●"/>
            </a:pPr>
            <a:r>
              <a:rPr b="1" lang="en">
                <a:solidFill>
                  <a:srgbClr val="4D5156"/>
                </a:solidFill>
                <a:highlight>
                  <a:srgbClr val="FFFFFF"/>
                </a:highlight>
                <a:latin typeface="Roboto"/>
                <a:ea typeface="Roboto"/>
                <a:cs typeface="Roboto"/>
                <a:sym typeface="Roboto"/>
              </a:rPr>
              <a:t>PowerBI</a:t>
            </a:r>
            <a:r>
              <a:rPr b="1" lang="en" sz="1050">
                <a:solidFill>
                  <a:srgbClr val="4D5156"/>
                </a:solidFill>
                <a:highlight>
                  <a:srgbClr val="FFFFFF"/>
                </a:highlight>
                <a:latin typeface="Roboto"/>
                <a:ea typeface="Roboto"/>
                <a:cs typeface="Roboto"/>
                <a:sym typeface="Roboto"/>
              </a:rPr>
              <a:t>- </a:t>
            </a:r>
            <a:r>
              <a:rPr lang="en" sz="1050">
                <a:solidFill>
                  <a:srgbClr val="4D5156"/>
                </a:solidFill>
                <a:highlight>
                  <a:srgbClr val="FFFFFF"/>
                </a:highlight>
                <a:latin typeface="Roboto"/>
                <a:ea typeface="Roboto"/>
                <a:cs typeface="Roboto"/>
                <a:sym typeface="Roboto"/>
              </a:rPr>
              <a:t>Power BI is an interactive data visualization software product developed by Microsoft with a primary focus on business intelligence</a:t>
            </a:r>
            <a:endParaRPr b="1" sz="1050">
              <a:solidFill>
                <a:srgbClr val="4D5156"/>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