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3"/>
  </p:sldMasterIdLst>
  <p:notesMasterIdLst>
    <p:notesMasterId r:id="rId12"/>
  </p:notesMasterIdLst>
  <p:handoutMasterIdLst>
    <p:handoutMasterId r:id="rId13"/>
  </p:handoutMasterIdLst>
  <p:sldIdLst>
    <p:sldId id="1878" r:id="rId4"/>
    <p:sldId id="269" r:id="rId5"/>
    <p:sldId id="1885" r:id="rId6"/>
    <p:sldId id="1886" r:id="rId7"/>
    <p:sldId id="1883" r:id="rId8"/>
    <p:sldId id="1887" r:id="rId9"/>
    <p:sldId id="1884" r:id="rId10"/>
    <p:sldId id="1882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Font typeface="Maiandra GD" panose="020E0502030308020204" pitchFamily="34" charset="0"/>
      <a:buChar char="~"/>
      <a:defRPr sz="2000" kern="1200">
        <a:solidFill>
          <a:srgbClr val="660033"/>
        </a:solidFill>
        <a:latin typeface="Maiandra GD" panose="020E0502030308020204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Maiandra GD" panose="020E0502030308020204" pitchFamily="34" charset="0"/>
      <a:buChar char="~"/>
      <a:defRPr sz="2000" kern="1200">
        <a:solidFill>
          <a:srgbClr val="660033"/>
        </a:solidFill>
        <a:latin typeface="Maiandra GD" panose="020E0502030308020204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Maiandra GD" panose="020E0502030308020204" pitchFamily="34" charset="0"/>
      <a:buChar char="~"/>
      <a:defRPr sz="2000" kern="1200">
        <a:solidFill>
          <a:srgbClr val="660033"/>
        </a:solidFill>
        <a:latin typeface="Maiandra GD" panose="020E0502030308020204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Maiandra GD" panose="020E0502030308020204" pitchFamily="34" charset="0"/>
      <a:buChar char="~"/>
      <a:defRPr sz="2000" kern="1200">
        <a:solidFill>
          <a:srgbClr val="660033"/>
        </a:solidFill>
        <a:latin typeface="Maiandra GD" panose="020E0502030308020204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Maiandra GD" panose="020E0502030308020204" pitchFamily="34" charset="0"/>
      <a:buChar char="~"/>
      <a:defRPr sz="2000" kern="1200">
        <a:solidFill>
          <a:srgbClr val="660033"/>
        </a:solidFill>
        <a:latin typeface="Maiandra GD" panose="020E0502030308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660033"/>
        </a:solidFill>
        <a:latin typeface="Maiandra GD" panose="020E0502030308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660033"/>
        </a:solidFill>
        <a:latin typeface="Maiandra GD" panose="020E0502030308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660033"/>
        </a:solidFill>
        <a:latin typeface="Maiandra GD" panose="020E0502030308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660033"/>
        </a:solidFill>
        <a:latin typeface="Maiandra GD" panose="020E0502030308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017"/>
    <a:srgbClr val="0000FF"/>
    <a:srgbClr val="AC0039"/>
    <a:srgbClr val="66FF33"/>
    <a:srgbClr val="3E001F"/>
    <a:srgbClr val="000066"/>
    <a:srgbClr val="FFFFE5"/>
    <a:srgbClr val="FFFFCC"/>
    <a:srgbClr val="391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0" autoAdjust="0"/>
    <p:restoredTop sz="89451" autoAdjust="0"/>
  </p:normalViewPr>
  <p:slideViewPr>
    <p:cSldViewPr>
      <p:cViewPr varScale="1">
        <p:scale>
          <a:sx n="76" d="100"/>
          <a:sy n="76" d="100"/>
        </p:scale>
        <p:origin x="10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49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handoutMaster" Target="handoutMasters/handoutMaster1.xml" /><Relationship Id="rId3" Type="http://schemas.openxmlformats.org/officeDocument/2006/relationships/slideMaster" Target="slideMasters/slideMaster1.xml" /><Relationship Id="rId7" Type="http://schemas.openxmlformats.org/officeDocument/2006/relationships/slide" Target="slides/slide4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5" Type="http://schemas.openxmlformats.org/officeDocument/2006/relationships/slide" Target="slides/slide2.xml" /><Relationship Id="rId15" Type="http://schemas.openxmlformats.org/officeDocument/2006/relationships/viewProps" Target="viewProps.xml" /><Relationship Id="rId10" Type="http://schemas.openxmlformats.org/officeDocument/2006/relationships/slide" Target="slides/slide7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C060FC4B-2882-47AA-8AB3-9670C9E45A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133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67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7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67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67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61E625CE-18EB-4831-916A-9EB8F1D9C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945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625CE-18EB-4831-916A-9EB8F1D9C7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52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625CE-18EB-4831-916A-9EB8F1D9C7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26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625CE-18EB-4831-916A-9EB8F1D9C7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9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625CE-18EB-4831-916A-9EB8F1D9C7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5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29020"/>
            <a:ext cx="9133723" cy="22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5" y="25414"/>
            <a:ext cx="895577" cy="87879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950259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pic>
        <p:nvPicPr>
          <p:cNvPr id="14" name="Picture 2" descr="Rethink! The Tinkering Lab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981"/>
            <a:ext cx="1196067" cy="73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1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884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60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0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28B0B-F500-4D3E-858B-D6AC86D13A52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29853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8A68E01-A0FC-4B92-ABBA-A000CA28A6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04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005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524000"/>
            <a:ext cx="40005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8572839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4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4" r:id="rId7"/>
    <p:sldLayoutId id="2147483685" r:id="rId8"/>
  </p:sldLayoutIdLst>
  <p:transition spd="med">
    <p:wipe dir="r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30929-C5F1-428D-BB8F-0EB081E55F41}"/>
              </a:ext>
            </a:extLst>
          </p:cNvPr>
          <p:cNvSpPr txBox="1"/>
          <p:nvPr/>
        </p:nvSpPr>
        <p:spPr>
          <a:xfrm>
            <a:off x="457200" y="685800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rgbClr val="0000FF"/>
                </a:solidFill>
                <a:latin typeface="Arial Black" panose="020B0A04020102020204" pitchFamily="34" charset="0"/>
              </a:rPr>
              <a:t>TMI -101: Tinkering Part </a:t>
            </a:r>
          </a:p>
          <a:p>
            <a:pPr algn="ctr">
              <a:buNone/>
            </a:pP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Tinkering Project Title:</a:t>
            </a:r>
          </a:p>
          <a:p>
            <a:pPr algn="ctr">
              <a:spcBef>
                <a:spcPts val="0"/>
              </a:spcBef>
              <a:buNone/>
            </a:pPr>
            <a:endParaRPr lang="en-US" sz="2400" b="1" dirty="0">
              <a:solidFill>
                <a:srgbClr val="0000FF"/>
              </a:solidFill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Team Member Details </a:t>
            </a:r>
          </a:p>
          <a:p>
            <a:pPr algn="ctr">
              <a:spcBef>
                <a:spcPts val="0"/>
              </a:spcBef>
              <a:buNone/>
            </a:pPr>
            <a:endParaRPr lang="en-US" sz="2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endParaRPr lang="en-US" sz="2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endParaRPr lang="en-US" sz="2200" b="1" dirty="0">
              <a:solidFill>
                <a:srgbClr val="0000FF"/>
              </a:solidFill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Faculty Supervisor  :  Prof Himanshu Fulara             Advisor        :   Shubham Saini</a:t>
            </a:r>
          </a:p>
          <a:p>
            <a:pPr algn="ctr">
              <a:spcBef>
                <a:spcPts val="0"/>
              </a:spcBef>
              <a:buNone/>
            </a:pPr>
            <a:endParaRPr lang="en-US" b="1" dirty="0">
              <a:solidFill>
                <a:srgbClr val="0000FF"/>
              </a:solidFill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Project Implemented at:</a:t>
            </a: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Department  : Physics</a:t>
            </a:r>
            <a:endParaRPr lang="en-IN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6E4E48-45D9-485B-92D1-B5610FD7C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65080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8950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63942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110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Enrollment No.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Rajarshi</a:t>
                      </a:r>
                      <a:r>
                        <a:rPr lang="en-US" dirty="0"/>
                        <a:t> Verma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23124029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Dhanraj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23322009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3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23116084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8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Metallurgy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23118075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8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9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04567" cy="554587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</a:rPr>
              <a:t>Understanding of the Problem</a:t>
            </a:r>
            <a:endParaRPr lang="en-US" sz="2000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990600"/>
            <a:ext cx="9144000" cy="2937365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Pollution and Its Effects: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Air pollution refers to the presence of harmful or undesirable substances in the Earth's atmosphere, primarily caused by human activities such as industrial processes, transportation, and energy production.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Pollutants in the air, including particulate matter, ground-level ozone, nitrogen dioxide, sulfur dioxide, and carbon monoxide, can have adverse effects on human health, ecosystems, and the environment.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Health effects of poor air quality can range from respiratory problems and allergies to more severe conditions like asthma, heart disease, and even premature death.</a:t>
            </a:r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69EA-DD7D-4A00-9114-FF2DF112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7042080" cy="5545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         Understanding of 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BC36-D285-4ADF-B110-014DC9693B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Need for Monitoring:</a:t>
            </a:r>
          </a:p>
          <a:p>
            <a:r>
              <a:rPr lang="en-US" dirty="0"/>
              <a:t> Monitoring air quality is crucial for identifying pollution sources, assessing exposure risks, and implementing effective control measures.</a:t>
            </a:r>
          </a:p>
          <a:p>
            <a:r>
              <a:rPr lang="en-US" dirty="0"/>
              <a:t> Different areas and regions may experience varying levels of pollution due to local sources, weather conditions, and geography, making it essential to have a localized monitoring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40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11F2-6C05-4667-AFAA-0126BE69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710" y="183450"/>
            <a:ext cx="7042080" cy="55458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Understanding of 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6C38-D985-41C6-92CD-3DE6D544E0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Data Collection:</a:t>
            </a:r>
          </a:p>
          <a:p>
            <a:endParaRPr lang="en-US" dirty="0"/>
          </a:p>
          <a:p>
            <a:r>
              <a:rPr lang="en-US" dirty="0"/>
              <a:t>To monitor air quality effectively, a network of monitoring stations and sensors is required. These devices measure concentrations of specific pollutants at various locations.</a:t>
            </a:r>
          </a:p>
          <a:p>
            <a:endParaRPr lang="en-US" dirty="0"/>
          </a:p>
          <a:p>
            <a:r>
              <a:rPr lang="en-US" dirty="0"/>
              <a:t>Sensors may also capture additional data, such as temperature, humidity, wind speed, and wind direction, which can influence pollutant dispersion and concentrations.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14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04567" cy="554587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</a:rPr>
              <a:t>Methodology/Approach Adopted for Project</a:t>
            </a:r>
            <a:endParaRPr lang="en-US" sz="2000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990600"/>
            <a:ext cx="9144000" cy="2937365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Sensor Selection and Calibration: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Equip monitoring stations with a variety of sensors designed to measure specific pollutants, such as PM2.5, PM10, ozone (O3), nitrogen dioxide (NO2), sulfur dioxide (SO2), carbon monoxide (CO), and volatile organic compounds (VOCs).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Calibrate sensors regularly to ensure accuracy and reliability of data.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Data Acquisition: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Collect real-time data from the sensors at monitoring stations. Data acquisition systems may include remote telemetry to transmit data to a central database.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Data Quality Assurance: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Implement quality control measures to identify and correct data anomalies, sensor malfunctions, or calibration issues.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Data Integration: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Integrate data from various monitoring stations into a centralized database or a cloud-based platform for easy access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389403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4684-83BB-4873-BBF4-FFF51698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710" y="304800"/>
            <a:ext cx="7042080" cy="554587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Methodology/Approach Adopted for Project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F6CB-6931-41BD-8069-1DD7FB1F0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</a:rPr>
              <a:t>Data Analysis and Air Quality Index (AQI) Calculation:</a:t>
            </a:r>
          </a:p>
          <a:p>
            <a:r>
              <a:rPr lang="en-US" sz="1800" dirty="0"/>
              <a:t> Use data analysis techniques to calculate the AQI and other relevant metrics.</a:t>
            </a:r>
          </a:p>
          <a:p>
            <a:r>
              <a:rPr lang="en-US" sz="1800" dirty="0"/>
              <a:t>Calculate sub-indices for individual pollutants and determine the overall AQI based on the most significant pollutant.</a:t>
            </a:r>
          </a:p>
          <a:p>
            <a:r>
              <a:rPr lang="en-US" sz="1800" dirty="0"/>
              <a:t> Implement algorithms and models to predict air quality trends and issue forecasts.</a:t>
            </a:r>
          </a:p>
          <a:p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</a:rPr>
              <a:t>Data Visualization and Communication:</a:t>
            </a:r>
          </a:p>
          <a:p>
            <a:r>
              <a:rPr lang="en-US" sz="1800" dirty="0"/>
              <a:t>Develop user-friendly interfaces, such as websites and mobile apps, to display real-time air quality information to the public.</a:t>
            </a:r>
          </a:p>
          <a:p>
            <a:r>
              <a:rPr lang="en-US" sz="1800" dirty="0"/>
              <a:t> Utilize color-coded AQI scales to make information easily understandable.</a:t>
            </a:r>
          </a:p>
          <a:p>
            <a:r>
              <a:rPr lang="en-US" sz="1800" dirty="0"/>
              <a:t>Send alerts and notifications to inform the public of changing air quality conditions and health advisories.</a:t>
            </a:r>
          </a:p>
          <a:p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</a:rPr>
              <a:t>Public Awareness and Education:</a:t>
            </a:r>
          </a:p>
          <a:p>
            <a:r>
              <a:rPr lang="en-US" sz="1800" dirty="0"/>
              <a:t> Conduct public outreach and educational campaigns to raise awareness about the health impacts of poor air quality and encourage behavior that reduces exposure.</a:t>
            </a:r>
          </a:p>
          <a:p>
            <a:r>
              <a:rPr lang="en-US" sz="1800" dirty="0"/>
              <a:t> Provide information on how individuals can protect themselves during episodes of poor air quality.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3237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04567" cy="554587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</a:rPr>
              <a:t>Summary of Current Progress </a:t>
            </a:r>
            <a:endParaRPr lang="en-US" sz="2000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433" y="1012209"/>
            <a:ext cx="9296400" cy="5562600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Selected  the appropriate monitoring equipment based on your objectives and the parameters you need to measure. This may include : Air quality sensors (e.g., particulate matter sensors,  gas sensors)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Weather stations (for meteorological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loggers and controllers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supply (e.g., solar panels, batteries)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communication infrastructure (e.g., Wi-Fi, cellular, or satellite connections)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We have understood the working of all the components like LCD screen and sensors of the air quality monitoring system .</a:t>
            </a:r>
          </a:p>
        </p:txBody>
      </p:sp>
    </p:spTree>
    <p:extLst>
      <p:ext uri="{BB962C8B-B14F-4D97-AF65-F5344CB8AC3E}">
        <p14:creationId xmlns:p14="http://schemas.microsoft.com/office/powerpoint/2010/main" val="384841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A8040-F5FA-4924-87AE-B55FDD1E0B22}"/>
              </a:ext>
            </a:extLst>
          </p:cNvPr>
          <p:cNvSpPr txBox="1"/>
          <p:nvPr/>
        </p:nvSpPr>
        <p:spPr>
          <a:xfrm>
            <a:off x="1909713" y="31242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6600" b="1" dirty="0"/>
              <a:t>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4187444293"/>
      </p:ext>
    </p:extLst>
  </p:cSld>
  <p:clrMapOvr>
    <a:masterClrMapping/>
  </p:clrMapOvr>
</p:sld>
</file>

<file path=ppt/theme/theme1.xml><?xml version="1.0" encoding="utf-8"?>
<a:theme xmlns:a="http://schemas.openxmlformats.org/drawingml/2006/main" name="IIT R 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 R AD" id="{51024A35-10C7-43F0-940E-009A302865DB}" vid="{403795CC-2EBB-4C81-933C-39E5E01967C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651F13FC754C96B048A25E3C61E2" ma:contentTypeVersion="3" ma:contentTypeDescription="Create a new document." ma:contentTypeScope="" ma:versionID="ed26f4c291c4c6733c9c9d4e746240e0">
  <xsd:schema xmlns:xsd="http://www.w3.org/2001/XMLSchema" xmlns:xs="http://www.w3.org/2001/XMLSchema" xmlns:p="http://schemas.microsoft.com/office/2006/metadata/properties" xmlns:ns2="afdc6a56-b938-4f36-9f05-43120b487539" targetNamespace="http://schemas.microsoft.com/office/2006/metadata/properties" ma:root="true" ma:fieldsID="874d39c68aef847b189f038897f19033" ns2:_="">
    <xsd:import namespace="afdc6a56-b938-4f36-9f05-43120b4875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c6a56-b938-4f36-9f05-43120b487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90036-4B2B-43AE-924B-DB86A9BDBB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8A42D4-653C-491A-90E5-6953CD554CA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fdc6a56-b938-4f36-9f05-43120b48753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5700</TotalTime>
  <Words>698</Words>
  <Application>Microsoft Office PowerPoint</Application>
  <PresentationFormat>On-screen Show (4:3)</PresentationFormat>
  <Paragraphs>76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IIT R AD</vt:lpstr>
      <vt:lpstr>PowerPoint Presentation</vt:lpstr>
      <vt:lpstr>Understanding of the Problem</vt:lpstr>
      <vt:lpstr>         Understanding of the Problem</vt:lpstr>
      <vt:lpstr>Understanding of the Problem</vt:lpstr>
      <vt:lpstr>Methodology/Approach Adopted for Project</vt:lpstr>
      <vt:lpstr>Methodology/Approach Adopted for Project</vt:lpstr>
      <vt:lpstr>Summary of Current Progress </vt:lpstr>
      <vt:lpstr>PowerPoint Presentation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Akshay Dvivedi</dc:creator>
  <cp:lastModifiedBy>Guest User</cp:lastModifiedBy>
  <cp:revision>263</cp:revision>
  <cp:lastPrinted>2019-07-20T08:52:00Z</cp:lastPrinted>
  <dcterms:created xsi:type="dcterms:W3CDTF">2005-12-01T19:55:39Z</dcterms:created>
  <dcterms:modified xsi:type="dcterms:W3CDTF">2023-10-17T14:01:55Z</dcterms:modified>
</cp:coreProperties>
</file>