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4" r:id="rId5"/>
    <p:sldId id="263" r:id="rId6"/>
    <p:sldId id="258" r:id="rId7"/>
  </p:sldIdLst>
  <p:sldSz cx="9144000" cy="10693400"/>
  <p:notesSz cx="91440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2603" autoAdjust="0"/>
    <p:restoredTop sz="94660"/>
  </p:normalViewPr>
  <p:slideViewPr>
    <p:cSldViewPr>
      <p:cViewPr varScale="1">
        <p:scale>
          <a:sx n="51" d="100"/>
          <a:sy n="51" d="100"/>
        </p:scale>
        <p:origin x="238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12/26/2017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12/26/2017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85928" y="60960"/>
            <a:ext cx="8666988" cy="1549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33172" y="85343"/>
            <a:ext cx="8572500" cy="1455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33172" y="85343"/>
            <a:ext cx="8572500" cy="1455420"/>
          </a:xfrm>
          <a:custGeom>
            <a:avLst/>
            <a:gdLst/>
            <a:ahLst/>
            <a:cxnLst/>
            <a:rect l="l" t="t" r="r" b="b"/>
            <a:pathLst>
              <a:path w="8572500" h="1455420">
                <a:moveTo>
                  <a:pt x="0" y="242570"/>
                </a:moveTo>
                <a:lnTo>
                  <a:pt x="4928" y="193678"/>
                </a:lnTo>
                <a:lnTo>
                  <a:pt x="19063" y="148143"/>
                </a:lnTo>
                <a:lnTo>
                  <a:pt x="41429" y="106939"/>
                </a:lnTo>
                <a:lnTo>
                  <a:pt x="71051" y="71040"/>
                </a:lnTo>
                <a:lnTo>
                  <a:pt x="106953" y="41422"/>
                </a:lnTo>
                <a:lnTo>
                  <a:pt x="148159" y="19059"/>
                </a:lnTo>
                <a:lnTo>
                  <a:pt x="193694" y="4927"/>
                </a:lnTo>
                <a:lnTo>
                  <a:pt x="242582" y="0"/>
                </a:lnTo>
                <a:lnTo>
                  <a:pt x="8329930" y="0"/>
                </a:lnTo>
                <a:lnTo>
                  <a:pt x="8378821" y="4927"/>
                </a:lnTo>
                <a:lnTo>
                  <a:pt x="8424356" y="19059"/>
                </a:lnTo>
                <a:lnTo>
                  <a:pt x="8465560" y="41422"/>
                </a:lnTo>
                <a:lnTo>
                  <a:pt x="8501459" y="71040"/>
                </a:lnTo>
                <a:lnTo>
                  <a:pt x="8531077" y="106939"/>
                </a:lnTo>
                <a:lnTo>
                  <a:pt x="8553440" y="148143"/>
                </a:lnTo>
                <a:lnTo>
                  <a:pt x="8567572" y="193678"/>
                </a:lnTo>
                <a:lnTo>
                  <a:pt x="8572500" y="242570"/>
                </a:lnTo>
                <a:lnTo>
                  <a:pt x="8572500" y="1212850"/>
                </a:lnTo>
                <a:lnTo>
                  <a:pt x="8567572" y="1261741"/>
                </a:lnTo>
                <a:lnTo>
                  <a:pt x="8553440" y="1307276"/>
                </a:lnTo>
                <a:lnTo>
                  <a:pt x="8531077" y="1348480"/>
                </a:lnTo>
                <a:lnTo>
                  <a:pt x="8501459" y="1384379"/>
                </a:lnTo>
                <a:lnTo>
                  <a:pt x="8465560" y="1413997"/>
                </a:lnTo>
                <a:lnTo>
                  <a:pt x="8424356" y="1436360"/>
                </a:lnTo>
                <a:lnTo>
                  <a:pt x="8378821" y="1450492"/>
                </a:lnTo>
                <a:lnTo>
                  <a:pt x="8329930" y="1455419"/>
                </a:lnTo>
                <a:lnTo>
                  <a:pt x="242582" y="1455419"/>
                </a:lnTo>
                <a:lnTo>
                  <a:pt x="193694" y="1450492"/>
                </a:lnTo>
                <a:lnTo>
                  <a:pt x="148159" y="1436360"/>
                </a:lnTo>
                <a:lnTo>
                  <a:pt x="106953" y="1413997"/>
                </a:lnTo>
                <a:lnTo>
                  <a:pt x="71051" y="1384379"/>
                </a:lnTo>
                <a:lnTo>
                  <a:pt x="41429" y="1348480"/>
                </a:lnTo>
                <a:lnTo>
                  <a:pt x="19063" y="1307276"/>
                </a:lnTo>
                <a:lnTo>
                  <a:pt x="4928" y="1261741"/>
                </a:lnTo>
                <a:lnTo>
                  <a:pt x="0" y="1212850"/>
                </a:lnTo>
                <a:lnTo>
                  <a:pt x="0" y="242570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12/26/2017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6717" y="475107"/>
            <a:ext cx="5290565" cy="71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C9ABCEC0-4064-49EB-AE3D-B7FA47A80CF9}"/>
              </a:ext>
            </a:extLst>
          </p:cNvPr>
          <p:cNvSpPr/>
          <p:nvPr/>
        </p:nvSpPr>
        <p:spPr>
          <a:xfrm>
            <a:off x="107504" y="234132"/>
            <a:ext cx="8931755" cy="1368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IN" dirty="0"/>
              <a:t>               Idea/Approach Details</a:t>
            </a:r>
          </a:p>
          <a:p>
            <a:r>
              <a:rPr lang="en-IN" dirty="0"/>
              <a:t> Ministry Category: </a:t>
            </a:r>
            <a:r>
              <a:rPr lang="en-IN" b="1" dirty="0"/>
              <a:t>Ministry of Skill Development &amp; Entrepreneurship      </a:t>
            </a:r>
            <a:r>
              <a:rPr lang="en-IN" dirty="0"/>
              <a:t>Problem Code</a:t>
            </a:r>
            <a:r>
              <a:rPr lang="en-IN" b="1" dirty="0"/>
              <a:t>:#MSD8</a:t>
            </a:r>
          </a:p>
          <a:p>
            <a:r>
              <a:rPr lang="en-IN" dirty="0"/>
              <a:t> Problem Statement</a:t>
            </a:r>
            <a:r>
              <a:rPr lang="en-IN" b="1" u="sng" dirty="0"/>
              <a:t>: Development of  Social Entrepreneurship Platform </a:t>
            </a:r>
          </a:p>
          <a:p>
            <a:r>
              <a:rPr lang="en-IN" dirty="0"/>
              <a:t> Team Leader: </a:t>
            </a:r>
            <a:r>
              <a:rPr lang="en-IN" b="1" dirty="0"/>
              <a:t>Saurabh Purkar                                    </a:t>
            </a:r>
            <a:r>
              <a:rPr lang="en-IN" dirty="0"/>
              <a:t>Current AICTE Application No:1-3321509102</a:t>
            </a:r>
            <a:endParaRPr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BA43F4E7-B077-4EC4-A54A-F62B20705A8B}"/>
              </a:ext>
            </a:extLst>
          </p:cNvPr>
          <p:cNvSpPr/>
          <p:nvPr/>
        </p:nvSpPr>
        <p:spPr>
          <a:xfrm>
            <a:off x="107505" y="1818308"/>
            <a:ext cx="8938782" cy="8712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IN" sz="2800" b="1" u="sng" dirty="0"/>
              <a:t>IDEA</a:t>
            </a:r>
          </a:p>
          <a:p>
            <a:r>
              <a:rPr lang="en-IN" dirty="0"/>
              <a:t>     </a:t>
            </a:r>
            <a:r>
              <a:rPr lang="en-IN" b="1" u="sng" dirty="0"/>
              <a:t>Overview of problem</a:t>
            </a:r>
            <a:r>
              <a:rPr lang="en-IN" dirty="0"/>
              <a:t>: </a:t>
            </a:r>
          </a:p>
          <a:p>
            <a:r>
              <a:rPr lang="en-IN" dirty="0"/>
              <a:t>           In view of various initiatives started by government in various ministries there is surge in </a:t>
            </a:r>
          </a:p>
          <a:p>
            <a:r>
              <a:rPr lang="en-IN" dirty="0"/>
              <a:t>     entrepreneurial interest in social startups. Ministries want to outsource their problems to </a:t>
            </a:r>
          </a:p>
          <a:p>
            <a:r>
              <a:rPr lang="en-IN" dirty="0"/>
              <a:t>     startups in order to get innovative solutions  from intelligent  minds of India . Presently there</a:t>
            </a:r>
          </a:p>
          <a:p>
            <a:r>
              <a:rPr lang="en-IN" dirty="0"/>
              <a:t>     is “None” platform that caters exclusively to the Social Sector.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b="1" u="sng" dirty="0"/>
              <a:t>Features</a:t>
            </a:r>
            <a:r>
              <a:rPr lang="en-IN" dirty="0"/>
              <a:t>:</a:t>
            </a:r>
          </a:p>
          <a:p>
            <a:r>
              <a:rPr lang="en-IN" dirty="0"/>
              <a:t>     1)</a:t>
            </a:r>
            <a:r>
              <a:rPr lang="en-IN" b="1" u="sng" dirty="0"/>
              <a:t>Uploading of problem statement</a:t>
            </a:r>
            <a:r>
              <a:rPr lang="en-IN" dirty="0"/>
              <a:t>: 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The problems will be uploaded by the ministry in prescribed format.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The problems faced by ministry officials at technical and management level are uploaded and later verified by one representative of particular ministry in a prescribed format.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At district level also district collectors can upload their problems.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Citizens can write the blogs on various social topics so that entrepreneurs can get an</a:t>
            </a:r>
          </a:p>
          <a:p>
            <a:r>
              <a:rPr lang="en-IN" dirty="0"/>
              <a:t>               insight into problems and create their own problem statement.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  The complaints by citizens will be considered and verified by ministry while uploading</a:t>
            </a:r>
          </a:p>
          <a:p>
            <a:r>
              <a:rPr lang="en-IN" dirty="0"/>
              <a:t>               problems.</a:t>
            </a:r>
          </a:p>
          <a:p>
            <a:endParaRPr lang="en-IN" dirty="0"/>
          </a:p>
          <a:p>
            <a:r>
              <a:rPr lang="en-IN" dirty="0"/>
              <a:t>     2)</a:t>
            </a:r>
            <a:r>
              <a:rPr lang="en-IN" b="1" u="sng" dirty="0"/>
              <a:t>Searching of social problems</a:t>
            </a:r>
            <a:r>
              <a:rPr lang="en-IN" dirty="0"/>
              <a:t>:</a:t>
            </a:r>
          </a:p>
          <a:p>
            <a:r>
              <a:rPr lang="en-IN" dirty="0"/>
              <a:t>         Searching will follow below given criteria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The entrepreneurs will be able to view all  problems which will be sorted according to the  priority as  i)Central ii)State iii)Union territories iv)District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Search according to social topics/blogs.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Location based search(to find social problems in vicinity). </a:t>
            </a:r>
          </a:p>
          <a:p>
            <a:endParaRPr lang="en-IN" dirty="0"/>
          </a:p>
          <a:p>
            <a:r>
              <a:rPr lang="en-IN" dirty="0"/>
              <a:t>     3)</a:t>
            </a:r>
            <a:r>
              <a:rPr lang="en-IN" b="1" u="sng" dirty="0"/>
              <a:t>Problem solution submissions</a:t>
            </a:r>
            <a:r>
              <a:rPr lang="en-IN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Upload solutions in the form presentations, pitch videos etc.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Ministries will be able to see the solution according to the ratings of the startups.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Submitted solutions are timestamped for preserving intellectual property.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Ask for advice from experts.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248668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A76895A2-C41C-473C-865D-9E898200F3A1}"/>
              </a:ext>
            </a:extLst>
          </p:cNvPr>
          <p:cNvSpPr/>
          <p:nvPr/>
        </p:nvSpPr>
        <p:spPr>
          <a:xfrm>
            <a:off x="107505" y="234132"/>
            <a:ext cx="8938782" cy="10459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IN" sz="2800" b="1" u="sng" dirty="0"/>
              <a:t>IDEA</a:t>
            </a:r>
          </a:p>
          <a:p>
            <a:r>
              <a:rPr lang="en-IN" dirty="0"/>
              <a:t>    4)</a:t>
            </a:r>
            <a:r>
              <a:rPr lang="en-IN" b="1" u="sng" dirty="0"/>
              <a:t>Evaluation and verification by ministry</a:t>
            </a:r>
            <a:r>
              <a:rPr lang="en-IN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Technical evaluation by ministry.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In case of ambiguities , the ministry may contact the concerned group.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Permission for starting the development.</a:t>
            </a:r>
          </a:p>
          <a:p>
            <a:r>
              <a:rPr lang="en-IN" dirty="0"/>
              <a:t>    5)</a:t>
            </a:r>
            <a:r>
              <a:rPr lang="en-IN" b="1" u="sng" dirty="0"/>
              <a:t>Development of project</a:t>
            </a:r>
            <a:r>
              <a:rPr lang="en-IN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E-meetings consisting of negotiations between ministry and entrepreneurs.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Project estimation module.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Apply for CSR funds(by filling forms).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Entrepreneurs can ask private investors to provide funds.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Expert advice if necessary.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Updating status of development regularly and frequent E-meetings between both party.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Uploading final project using project demonstration videos, project reports.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The ministry can make the solution public on the platform.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Face to face discussion and final project delivery.</a:t>
            </a:r>
          </a:p>
          <a:p>
            <a:r>
              <a:rPr lang="en-IN" dirty="0"/>
              <a:t>   6)</a:t>
            </a:r>
            <a:r>
              <a:rPr lang="en-IN" b="1" u="sng" dirty="0"/>
              <a:t>Impact assessment</a:t>
            </a:r>
            <a:r>
              <a:rPr lang="en-IN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The platform will provide provision for impact assessment both qualitative and  monetary.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The guidelines for impact assessment will be same as given by the Council for Social Development ,the link is: https://drive.google.com/open?id=1zaQFTLECCt1VNN4QEqy68jDFiCTKMEFp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b="1" u="sng" dirty="0"/>
              <a:t>Additional features</a:t>
            </a:r>
            <a:r>
              <a:rPr lang="en-IN" dirty="0"/>
              <a:t>:</a:t>
            </a:r>
          </a:p>
          <a:p>
            <a:r>
              <a:rPr lang="en-IN" dirty="0"/>
              <a:t>       1)</a:t>
            </a:r>
            <a:r>
              <a:rPr lang="en-IN" b="1" u="sng" dirty="0"/>
              <a:t>Profile system</a:t>
            </a:r>
            <a:r>
              <a:rPr lang="en-IN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General fields –Personal info , Qualification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A person maybe any one of the follows entrepreneurs, investors, expert where he can</a:t>
            </a:r>
          </a:p>
          <a:p>
            <a:r>
              <a:rPr lang="en-IN" dirty="0"/>
              <a:t>               select his role.</a:t>
            </a:r>
          </a:p>
          <a:p>
            <a:r>
              <a:rPr lang="en-IN" dirty="0"/>
              <a:t>               Depending on his role his profile system will contain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Entrepreneur profile : Skills, Working Experience, Projects accomplished, Projects currently working on, Endorsements, Patents and other specifications.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Expert profile: Domain specialization, Projects evaluated.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Investor profile: Projects funded, Topics of interest.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Ministry officials profile: reviews, problem statements submitted(if any).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Startup profile system: Group of entrepreneurs having following content on their dashboard  Ratings,Scope,Domain,Current projects, Projects already worked by members of startup(with team members info), Solutions submitted, Patent etc.</a:t>
            </a:r>
          </a:p>
          <a:p>
            <a:r>
              <a:rPr lang="en-IN" dirty="0"/>
              <a:t>      </a:t>
            </a:r>
            <a:endParaRPr lang="en-IN" sz="2800" b="1" dirty="0"/>
          </a:p>
          <a:p>
            <a:r>
              <a:rPr lang="en-IN" dirty="0"/>
              <a:t>     </a:t>
            </a:r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sz="2800" b="1" dirty="0"/>
              <a:t>    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332411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9F81052C-52A5-4515-BA62-9C0CA2624AFD}"/>
              </a:ext>
            </a:extLst>
          </p:cNvPr>
          <p:cNvSpPr/>
          <p:nvPr/>
        </p:nvSpPr>
        <p:spPr>
          <a:xfrm>
            <a:off x="107505" y="162124"/>
            <a:ext cx="8938782" cy="10369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IN" sz="2800" b="1" u="sng" dirty="0"/>
              <a:t>IDEA</a:t>
            </a:r>
          </a:p>
          <a:p>
            <a:r>
              <a:rPr lang="en-IN" dirty="0"/>
              <a:t>     2)</a:t>
            </a:r>
            <a:r>
              <a:rPr lang="en-IN" b="1" u="sng" dirty="0"/>
              <a:t>Collaborative environment</a:t>
            </a:r>
            <a:r>
              <a:rPr lang="en-IN" dirty="0"/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dirty="0"/>
              <a:t>Startups working in same domain can contact each other by searching. By negotiations</a:t>
            </a:r>
          </a:p>
          <a:p>
            <a:pPr algn="just"/>
            <a:r>
              <a:rPr lang="en-IN" dirty="0"/>
              <a:t>              they can work on large government projects(through a online common channel).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Startup can find a entrepreneur with the skill sets(by the entrepreneur profile system)</a:t>
            </a:r>
          </a:p>
          <a:p>
            <a:r>
              <a:rPr lang="en-IN" dirty="0"/>
              <a:t>              they want and vice versa.(particular entrepreneur can work as freelancer).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Group of government officials and startups can work collaboratively.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3)</a:t>
            </a:r>
            <a:r>
              <a:rPr lang="en-IN" b="1" u="sng" dirty="0"/>
              <a:t>Rating</a:t>
            </a:r>
            <a:r>
              <a:rPr lang="en-IN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Overall rating of startup(consisting of reviews, and based on ratings of projects</a:t>
            </a:r>
          </a:p>
          <a:p>
            <a:r>
              <a:rPr lang="en-IN" dirty="0"/>
              <a:t>               undertaken).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Rating of particular project under particular startup 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SIA(Social Impact Assessment Module)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In ratings the privilege will be as follows  i)Ministry ii)Expert iii)Investor iv)Likes by </a:t>
            </a:r>
          </a:p>
          <a:p>
            <a:r>
              <a:rPr lang="en-IN" dirty="0"/>
              <a:t>                       common users.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On the basis of profile strength and ratings of startups, government or private investors</a:t>
            </a:r>
          </a:p>
          <a:p>
            <a:r>
              <a:rPr lang="en-IN" dirty="0"/>
              <a:t>              get a guideline to decide which projects/startups  to be funded.</a:t>
            </a:r>
          </a:p>
          <a:p>
            <a:endParaRPr lang="en-IN" dirty="0"/>
          </a:p>
          <a:p>
            <a:r>
              <a:rPr lang="en-IN" dirty="0"/>
              <a:t>     </a:t>
            </a:r>
            <a:r>
              <a:rPr lang="en-IN" b="1" u="sng" dirty="0"/>
              <a:t>4)Informative window: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The platform will display data about projects under NIF,CSIR.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 RFP will be uploaded by particular ministry for various projects.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 The government department of CSR will upload all opportunities at various levels.</a:t>
            </a:r>
            <a:endParaRPr lang="en-IN" b="1" u="sng" dirty="0"/>
          </a:p>
          <a:p>
            <a:endParaRPr lang="en-IN" b="1" u="sng" dirty="0"/>
          </a:p>
          <a:p>
            <a:r>
              <a:rPr lang="en-IN" dirty="0"/>
              <a:t>    </a:t>
            </a:r>
            <a:r>
              <a:rPr lang="en-IN" b="1" u="sng" dirty="0"/>
              <a:t>Scope</a:t>
            </a:r>
            <a:r>
              <a:rPr lang="en-IN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Ministries will be able to outsource their problems and get innovative solutions from many Indians.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Entrepreneurs will be able to explore the social problems and projects and thus create</a:t>
            </a:r>
          </a:p>
          <a:p>
            <a:r>
              <a:rPr lang="en-IN" dirty="0"/>
              <a:t>              employment opportunities.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All social issues will be brought on a common platform.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Many issues such as getting ideas, </a:t>
            </a:r>
            <a:r>
              <a:rPr lang="en-IN" dirty="0" err="1"/>
              <a:t>Fundings</a:t>
            </a:r>
            <a:r>
              <a:rPr lang="en-IN" dirty="0"/>
              <a:t>, expert advice are resolved.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Entrepreneur and startup network of India will evolve.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India will not depend on global market for social projects.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Very large government projects can be handled by collaborative environment.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The platform will encourage entrepreneurs from rural areas to create startups.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This platform can also be used as business incubator and accelerator platform.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The platform will be helpful for DIPP ministry for project assessment.</a:t>
            </a:r>
          </a:p>
          <a:p>
            <a:endParaRPr lang="en-IN" dirty="0"/>
          </a:p>
          <a:p>
            <a:endParaRPr lang="en-IN" dirty="0"/>
          </a:p>
          <a:p>
            <a:pPr algn="ctr"/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210852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1992AEEC-4A54-45F2-BC9D-348ADB2F221C}"/>
              </a:ext>
            </a:extLst>
          </p:cNvPr>
          <p:cNvSpPr/>
          <p:nvPr/>
        </p:nvSpPr>
        <p:spPr>
          <a:xfrm>
            <a:off x="107505" y="162124"/>
            <a:ext cx="8938782" cy="10369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IN" sz="2800" b="1" u="sng" dirty="0"/>
              <a:t>Technology Stack</a:t>
            </a:r>
          </a:p>
          <a:p>
            <a:pPr algn="ctr"/>
            <a:endParaRPr lang="en-IN" sz="2200" b="1" u="sng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200" dirty="0"/>
              <a:t> </a:t>
            </a:r>
            <a:r>
              <a:rPr lang="en-IN" sz="2200" dirty="0" err="1"/>
              <a:t>Django</a:t>
            </a:r>
            <a:r>
              <a:rPr lang="en-IN" sz="2200" dirty="0"/>
              <a:t> Web framework.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200" dirty="0"/>
              <a:t> Azure virtual machine to host Django based website.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200" dirty="0"/>
              <a:t> </a:t>
            </a:r>
            <a:r>
              <a:rPr lang="en-IN" sz="2200" dirty="0" err="1"/>
              <a:t>Mysql</a:t>
            </a:r>
            <a:r>
              <a:rPr lang="en-IN" sz="2200" dirty="0"/>
              <a:t> . </a:t>
            </a:r>
          </a:p>
          <a:p>
            <a:pPr marL="742950" lvl="1" indent="-285750"/>
            <a:endParaRPr lang="en-IN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IN" sz="2200" dirty="0"/>
              <a:t>    Cloud Services( Microsoft Azure).</a:t>
            </a:r>
          </a:p>
          <a:p>
            <a:pPr marL="742950" lvl="1" indent="-285750"/>
            <a:endParaRPr lang="en-IN" dirty="0"/>
          </a:p>
          <a:p>
            <a:pPr marL="742950" lvl="1" indent="-285750"/>
            <a:endParaRPr lang="en-IN" dirty="0"/>
          </a:p>
          <a:p>
            <a:pPr marL="742950" lvl="1" indent="-285750"/>
            <a:endParaRPr lang="en-IN" dirty="0"/>
          </a:p>
          <a:p>
            <a:pPr marL="742950" lvl="1" indent="-285750"/>
            <a:endParaRPr lang="en-IN" dirty="0"/>
          </a:p>
          <a:p>
            <a:pPr marL="742950" lvl="1" indent="-285750"/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992AEEC-4A54-45F2-BC9D-348ADB2F221C}"/>
              </a:ext>
            </a:extLst>
          </p:cNvPr>
          <p:cNvSpPr/>
          <p:nvPr/>
        </p:nvSpPr>
        <p:spPr>
          <a:xfrm>
            <a:off x="107505" y="162124"/>
            <a:ext cx="8938782" cy="10369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en-IN" sz="2800" b="1" u="sng" dirty="0"/>
              <a:t>Dependencies</a:t>
            </a:r>
          </a:p>
          <a:p>
            <a:pPr algn="ctr"/>
            <a:endParaRPr lang="en-IN" sz="2800" b="1" u="sng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  </a:t>
            </a:r>
            <a:r>
              <a:rPr lang="en-IN" sz="2200" dirty="0"/>
              <a:t>Internet connection for uploading  problems by ministries and </a:t>
            </a:r>
          </a:p>
          <a:p>
            <a:pPr marL="742950" lvl="1" indent="-285750"/>
            <a:r>
              <a:rPr lang="en-IN" sz="2200" dirty="0"/>
              <a:t>      uploading solutions by entrepreneurs  by means of presentations, </a:t>
            </a:r>
          </a:p>
          <a:p>
            <a:pPr marL="742950" lvl="1" indent="-285750"/>
            <a:r>
              <a:rPr lang="en-IN" sz="2200" dirty="0"/>
              <a:t>      pitch videos, etc</a:t>
            </a:r>
            <a:r>
              <a:rPr lang="en-IN" dirty="0"/>
              <a:t>.</a:t>
            </a:r>
          </a:p>
          <a:p>
            <a:pPr marL="742950" lvl="1" indent="-285750"/>
            <a:endParaRPr lang="en-IN" dirty="0"/>
          </a:p>
          <a:p>
            <a:pPr marL="742950" lvl="1" indent="-285750"/>
            <a:endParaRPr lang="en-IN" dirty="0"/>
          </a:p>
          <a:p>
            <a:pPr marL="742950" lvl="1" indent="-285750"/>
            <a:endParaRPr lang="en-IN" dirty="0"/>
          </a:p>
          <a:p>
            <a:pPr marL="742950" lvl="1" indent="-285750"/>
            <a:endParaRPr lang="en-IN" dirty="0"/>
          </a:p>
          <a:p>
            <a:pPr marL="742950" lvl="1" indent="-285750"/>
            <a:endParaRPr lang="en-IN" dirty="0"/>
          </a:p>
          <a:p>
            <a:pPr marL="742950" lvl="1" indent="-285750"/>
            <a:endParaRPr lang="en-IN" dirty="0"/>
          </a:p>
          <a:p>
            <a:pPr marL="742950" lvl="1" indent="-28575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95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-10384" y="0"/>
            <a:ext cx="9144000" cy="1069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 txBox="1"/>
          <p:nvPr/>
        </p:nvSpPr>
        <p:spPr>
          <a:xfrm>
            <a:off x="1945733" y="35953"/>
            <a:ext cx="53578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IN" sz="3600" b="1" u="sng" spc="-5" dirty="0">
                <a:latin typeface="Calibri"/>
                <a:cs typeface="Calibri"/>
              </a:rPr>
              <a:t>Use  Case  Diagram</a:t>
            </a:r>
            <a:endParaRPr sz="3600" b="1" u="sng" dirty="0">
              <a:latin typeface="Calibri"/>
              <a:cs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841330" y="1000738"/>
            <a:ext cx="7178707" cy="33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608434" y="657768"/>
            <a:ext cx="4032448" cy="981237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28926" y="7204088"/>
            <a:ext cx="3456384" cy="37036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SOLUTION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28926" y="6418270"/>
            <a:ext cx="3456384" cy="37912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SUGGESTING IMPROVEMENTS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28926" y="8775724"/>
            <a:ext cx="3456384" cy="40762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RATINGS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28926" y="4132254"/>
            <a:ext cx="3456384" cy="40762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DEVELOPMENT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928926" y="1631924"/>
            <a:ext cx="3456384" cy="3949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PROBLEM STATEMENT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28926" y="2489180"/>
            <a:ext cx="3456384" cy="41466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SOLUTION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928926" y="3346436"/>
            <a:ext cx="3456384" cy="35958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PROBLEM STATEMENT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928926" y="4918072"/>
            <a:ext cx="3456384" cy="32621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BLOG/COMPLAINT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28926" y="5632452"/>
            <a:ext cx="3456384" cy="36568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706717" y="1995692"/>
            <a:ext cx="11880" cy="728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74581" y="2724050"/>
            <a:ext cx="144016" cy="355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18597" y="2724050"/>
            <a:ext cx="144016" cy="355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30565" y="1995692"/>
            <a:ext cx="276152" cy="368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06717" y="1995692"/>
            <a:ext cx="363536" cy="368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Smiley Face 43"/>
          <p:cNvSpPr/>
          <p:nvPr/>
        </p:nvSpPr>
        <p:spPr>
          <a:xfrm>
            <a:off x="466569" y="1347620"/>
            <a:ext cx="504056" cy="648072"/>
          </a:xfrm>
          <a:prstGeom prst="smileyFac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706717" y="5270502"/>
            <a:ext cx="11880" cy="728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74581" y="5998860"/>
            <a:ext cx="144016" cy="355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18597" y="5998860"/>
            <a:ext cx="144016" cy="355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30565" y="5270502"/>
            <a:ext cx="276152" cy="368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06717" y="5270502"/>
            <a:ext cx="363536" cy="368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Smiley Face 49"/>
          <p:cNvSpPr/>
          <p:nvPr/>
        </p:nvSpPr>
        <p:spPr>
          <a:xfrm>
            <a:off x="466569" y="4622430"/>
            <a:ext cx="504056" cy="648072"/>
          </a:xfrm>
          <a:prstGeom prst="smileyFac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706717" y="8505026"/>
            <a:ext cx="11880" cy="728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74581" y="9233384"/>
            <a:ext cx="144016" cy="355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18597" y="9233384"/>
            <a:ext cx="144016" cy="355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30565" y="8505026"/>
            <a:ext cx="276152" cy="368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6717" y="8505026"/>
            <a:ext cx="363536" cy="368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Smiley Face 55"/>
          <p:cNvSpPr/>
          <p:nvPr/>
        </p:nvSpPr>
        <p:spPr>
          <a:xfrm>
            <a:off x="466569" y="7856954"/>
            <a:ext cx="504056" cy="648072"/>
          </a:xfrm>
          <a:prstGeom prst="smileyFac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8562768" y="1964607"/>
            <a:ext cx="11880" cy="728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8430632" y="2692965"/>
            <a:ext cx="144016" cy="355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574648" y="2692965"/>
            <a:ext cx="144016" cy="355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286616" y="1964607"/>
            <a:ext cx="276152" cy="368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562768" y="1964607"/>
            <a:ext cx="363536" cy="368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Smiley Face 61"/>
          <p:cNvSpPr/>
          <p:nvPr/>
        </p:nvSpPr>
        <p:spPr>
          <a:xfrm>
            <a:off x="8322620" y="1316535"/>
            <a:ext cx="504056" cy="648072"/>
          </a:xfrm>
          <a:prstGeom prst="smileyFac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8555303" y="5261430"/>
            <a:ext cx="11880" cy="728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8423167" y="5989788"/>
            <a:ext cx="144016" cy="355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567183" y="5989788"/>
            <a:ext cx="144016" cy="355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8279151" y="5261430"/>
            <a:ext cx="276152" cy="368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555303" y="5261430"/>
            <a:ext cx="363536" cy="368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Smiley Face 67"/>
          <p:cNvSpPr/>
          <p:nvPr/>
        </p:nvSpPr>
        <p:spPr>
          <a:xfrm>
            <a:off x="8315155" y="4613358"/>
            <a:ext cx="504056" cy="648072"/>
          </a:xfrm>
          <a:prstGeom prst="smileyFac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8562768" y="8422406"/>
            <a:ext cx="11880" cy="728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8430632" y="9150764"/>
            <a:ext cx="144016" cy="355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574648" y="9150764"/>
            <a:ext cx="144016" cy="355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8286616" y="8422406"/>
            <a:ext cx="276152" cy="368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562768" y="8422406"/>
            <a:ext cx="363536" cy="368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Smiley Face 73"/>
          <p:cNvSpPr/>
          <p:nvPr/>
        </p:nvSpPr>
        <p:spPr>
          <a:xfrm>
            <a:off x="8322620" y="7774334"/>
            <a:ext cx="504056" cy="648072"/>
          </a:xfrm>
          <a:prstGeom prst="smileyFac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928926" y="7989906"/>
            <a:ext cx="3456384" cy="40762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  BY  MINISTRY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-29648" y="3168892"/>
            <a:ext cx="17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ENTREPRENEUR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00438" y="6462266"/>
            <a:ext cx="105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088720" y="3171830"/>
            <a:ext cx="186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CITIZEN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85445" y="6450428"/>
            <a:ext cx="186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EXPERT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89121" y="9681986"/>
            <a:ext cx="186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INVESTOR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-73132" y="9707645"/>
            <a:ext cx="255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solidFill>
                  <a:schemeClr val="bg1"/>
                </a:solidFill>
              </a:rPr>
              <a:t>GOVERNMENT OFFICIAL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218468" y="1071291"/>
            <a:ext cx="1051573" cy="209760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00810" y="4346827"/>
            <a:ext cx="1051573" cy="209760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00809" y="7584385"/>
            <a:ext cx="1051573" cy="209760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056774" y="1034535"/>
            <a:ext cx="1051573" cy="209760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8060360" y="4322289"/>
            <a:ext cx="1051573" cy="209760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8048861" y="7482909"/>
            <a:ext cx="1051573" cy="209760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Curved Connector 94"/>
          <p:cNvCxnSpPr>
            <a:stCxn id="88" idx="6"/>
          </p:cNvCxnSpPr>
          <p:nvPr/>
        </p:nvCxnSpPr>
        <p:spPr>
          <a:xfrm>
            <a:off x="1270041" y="2148766"/>
            <a:ext cx="914400" cy="914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88" idx="6"/>
            <a:endCxn id="88" idx="6"/>
          </p:cNvCxnSpPr>
          <p:nvPr/>
        </p:nvCxnSpPr>
        <p:spPr>
          <a:xfrm>
            <a:off x="1270041" y="2120092"/>
            <a:ext cx="12700" cy="127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B8227FB-B4A5-407A-8A68-A777134A5771}"/>
              </a:ext>
            </a:extLst>
          </p:cNvPr>
          <p:cNvSpPr/>
          <p:nvPr/>
        </p:nvSpPr>
        <p:spPr>
          <a:xfrm>
            <a:off x="2928926" y="9490104"/>
            <a:ext cx="3456384" cy="40762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FUNDING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4431E566-1C28-4B96-A817-BBFD29840C60}"/>
              </a:ext>
            </a:extLst>
          </p:cNvPr>
          <p:cNvSpPr/>
          <p:nvPr/>
        </p:nvSpPr>
        <p:spPr>
          <a:xfrm>
            <a:off x="2596397" y="625905"/>
            <a:ext cx="2899670" cy="44273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Package</a:t>
            </a:r>
            <a:r>
              <a:rPr lang="en-IN" dirty="0"/>
              <a:t> Web App use cases</a:t>
            </a:r>
          </a:p>
        </p:txBody>
      </p:sp>
      <p:cxnSp>
        <p:nvCxnSpPr>
          <p:cNvPr id="164" name="Straight Arrow Connector 163"/>
          <p:cNvCxnSpPr>
            <a:stCxn id="88" idx="6"/>
            <a:endCxn id="22" idx="1"/>
          </p:cNvCxnSpPr>
          <p:nvPr/>
        </p:nvCxnSpPr>
        <p:spPr>
          <a:xfrm flipV="1">
            <a:off x="1270041" y="1829390"/>
            <a:ext cx="1658885" cy="2907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88" idx="6"/>
            <a:endCxn id="23" idx="1"/>
          </p:cNvCxnSpPr>
          <p:nvPr/>
        </p:nvCxnSpPr>
        <p:spPr>
          <a:xfrm>
            <a:off x="1270041" y="2120092"/>
            <a:ext cx="1658885" cy="576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90" idx="6"/>
          </p:cNvCxnSpPr>
          <p:nvPr/>
        </p:nvCxnSpPr>
        <p:spPr>
          <a:xfrm flipV="1">
            <a:off x="1252382" y="3560750"/>
            <a:ext cx="1605106" cy="50724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88" idx="6"/>
            <a:endCxn id="20" idx="1"/>
          </p:cNvCxnSpPr>
          <p:nvPr/>
        </p:nvCxnSpPr>
        <p:spPr>
          <a:xfrm>
            <a:off x="1270041" y="2120092"/>
            <a:ext cx="1658885" cy="22159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91" idx="2"/>
          </p:cNvCxnSpPr>
          <p:nvPr/>
        </p:nvCxnSpPr>
        <p:spPr>
          <a:xfrm rot="10800000" flipV="1">
            <a:off x="6357950" y="2083336"/>
            <a:ext cx="1698824" cy="29776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88" idx="6"/>
          </p:cNvCxnSpPr>
          <p:nvPr/>
        </p:nvCxnSpPr>
        <p:spPr>
          <a:xfrm>
            <a:off x="1270041" y="2120092"/>
            <a:ext cx="1587447" cy="36552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89" idx="6"/>
          </p:cNvCxnSpPr>
          <p:nvPr/>
        </p:nvCxnSpPr>
        <p:spPr>
          <a:xfrm>
            <a:off x="1252383" y="5395628"/>
            <a:ext cx="1533667" cy="379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90" idx="6"/>
          </p:cNvCxnSpPr>
          <p:nvPr/>
        </p:nvCxnSpPr>
        <p:spPr>
          <a:xfrm flipV="1">
            <a:off x="1252382" y="5918204"/>
            <a:ext cx="1533668" cy="27149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91" idx="2"/>
          </p:cNvCxnSpPr>
          <p:nvPr/>
        </p:nvCxnSpPr>
        <p:spPr>
          <a:xfrm rot="10800000" flipV="1">
            <a:off x="6429388" y="2083336"/>
            <a:ext cx="1627386" cy="36919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92" idx="2"/>
          </p:cNvCxnSpPr>
          <p:nvPr/>
        </p:nvCxnSpPr>
        <p:spPr>
          <a:xfrm rot="10800000" flipV="1">
            <a:off x="6500826" y="5371090"/>
            <a:ext cx="1559534" cy="404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93" idx="2"/>
          </p:cNvCxnSpPr>
          <p:nvPr/>
        </p:nvCxnSpPr>
        <p:spPr>
          <a:xfrm rot="10800000">
            <a:off x="6429389" y="5989642"/>
            <a:ext cx="1619473" cy="25420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90" idx="6"/>
          </p:cNvCxnSpPr>
          <p:nvPr/>
        </p:nvCxnSpPr>
        <p:spPr>
          <a:xfrm flipV="1">
            <a:off x="1252382" y="8275658"/>
            <a:ext cx="1533668" cy="3575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90" idx="6"/>
          </p:cNvCxnSpPr>
          <p:nvPr/>
        </p:nvCxnSpPr>
        <p:spPr>
          <a:xfrm>
            <a:off x="1252382" y="8633186"/>
            <a:ext cx="1605106" cy="3568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92" idx="2"/>
          </p:cNvCxnSpPr>
          <p:nvPr/>
        </p:nvCxnSpPr>
        <p:spPr>
          <a:xfrm rot="10800000" flipV="1">
            <a:off x="6429388" y="5371090"/>
            <a:ext cx="1630972" cy="3547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91" idx="2"/>
          </p:cNvCxnSpPr>
          <p:nvPr/>
        </p:nvCxnSpPr>
        <p:spPr>
          <a:xfrm rot="10800000" flipV="1">
            <a:off x="6357950" y="2083336"/>
            <a:ext cx="1698824" cy="6620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93" idx="2"/>
          </p:cNvCxnSpPr>
          <p:nvPr/>
        </p:nvCxnSpPr>
        <p:spPr>
          <a:xfrm rot="10800000" flipV="1">
            <a:off x="6500827" y="8531710"/>
            <a:ext cx="1548035" cy="4583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90" idx="6"/>
          </p:cNvCxnSpPr>
          <p:nvPr/>
        </p:nvCxnSpPr>
        <p:spPr>
          <a:xfrm>
            <a:off x="1252382" y="8633186"/>
            <a:ext cx="1605106" cy="10712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stCxn id="93" idx="2"/>
          </p:cNvCxnSpPr>
          <p:nvPr/>
        </p:nvCxnSpPr>
        <p:spPr>
          <a:xfrm rot="10800000" flipV="1">
            <a:off x="6429389" y="8531710"/>
            <a:ext cx="1619473" cy="1101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rot="5400000" flipH="1" flipV="1">
            <a:off x="1071538" y="6846898"/>
            <a:ext cx="2000264" cy="15716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90" idx="6"/>
          </p:cNvCxnSpPr>
          <p:nvPr/>
        </p:nvCxnSpPr>
        <p:spPr>
          <a:xfrm flipV="1">
            <a:off x="1252382" y="7418402"/>
            <a:ext cx="1533668" cy="12147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92" idx="2"/>
          </p:cNvCxnSpPr>
          <p:nvPr/>
        </p:nvCxnSpPr>
        <p:spPr>
          <a:xfrm rot="10800000" flipV="1">
            <a:off x="6500826" y="5371090"/>
            <a:ext cx="1559534" cy="1190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92" idx="2"/>
          </p:cNvCxnSpPr>
          <p:nvPr/>
        </p:nvCxnSpPr>
        <p:spPr>
          <a:xfrm rot="10800000" flipV="1">
            <a:off x="6429388" y="5371090"/>
            <a:ext cx="1630972" cy="19758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548A38-0750-492B-A813-0EE1F3D19BCB}"/>
              </a:ext>
            </a:extLst>
          </p:cNvPr>
          <p:cNvCxnSpPr/>
          <p:nvPr/>
        </p:nvCxnSpPr>
        <p:spPr>
          <a:xfrm flipH="1" flipV="1">
            <a:off x="6500825" y="7482909"/>
            <a:ext cx="1548036" cy="102211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</TotalTime>
  <Words>1080</Words>
  <Application>Microsoft Office PowerPoint</Application>
  <PresentationFormat>Custom</PresentationFormat>
  <Paragraphs>146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RRP</dc:creator>
  <cp:lastModifiedBy>Rushikesh Borse</cp:lastModifiedBy>
  <cp:revision>107</cp:revision>
  <dcterms:created xsi:type="dcterms:W3CDTF">2017-01-26T15:46:08Z</dcterms:created>
  <dcterms:modified xsi:type="dcterms:W3CDTF">2017-12-26T19:22:04Z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2017-01-20T00:00:00Z</vt:filetime>
  </property>
  <property fmtid="{D5CDD505-2E9C-101B-9397-08002B2CF9AE}" pid="3" name="Creator">
    <vt:lpwstr>pdfsam-console (Ver. 2.0.6e)</vt:lpwstr>
  </property>
  <property fmtid="{D5CDD505-2E9C-101B-9397-08002B2CF9AE}" pid="4" name="LastSaved">
    <vt:filetime>2017-01-26T00:00:00Z</vt:filetime>
  </property>
</Properties>
</file>