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4630400" cy="8229600"/>
  <p:notesSz cx="8229600" cy="14630400"/>
  <p:embeddedFontLst>
    <p:embeddedFont>
      <p:font typeface="Lora"/>
      <p:regular r:id="rId17"/>
    </p:embeddedFont>
    <p:embeddedFont>
      <p:font typeface="Lora"/>
      <p:regular r:id="rId18"/>
    </p:embeddedFont>
    <p:embeddedFont>
      <p:font typeface="Lora"/>
      <p:regular r:id="rId19"/>
    </p:embeddedFont>
    <p:embeddedFont>
      <p:font typeface="Lora"/>
      <p:regular r:id="rId20"/>
    </p:embeddedFont>
    <p:embeddedFont>
      <p:font typeface="Source Sans 3"/>
      <p:regular r:id="rId21"/>
    </p:embeddedFont>
    <p:embeddedFont>
      <p:font typeface="Source Sans 3"/>
      <p:regular r:id="rId22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openxmlformats.org/officeDocument/2006/relationships/font" Target="fonts/font1.fntdata"/><Relationship Id="rId18" Type="http://schemas.openxmlformats.org/officeDocument/2006/relationships/font" Target="fonts/font2.fntdata"/><Relationship Id="rId19" Type="http://schemas.openxmlformats.org/officeDocument/2006/relationships/font" Target="fonts/font3.fntdata"/><Relationship Id="rId20" Type="http://schemas.openxmlformats.org/officeDocument/2006/relationships/font" Target="fonts/font4.fntdata"/><Relationship Id="rId21" Type="http://schemas.openxmlformats.org/officeDocument/2006/relationships/font" Target="fonts/font5.fntdata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Rishi8520/S.H.R.A.V.Y.A" TargetMode="External"/><Relationship Id="rId2" Type="http://schemas.openxmlformats.org/officeDocument/2006/relationships/slideLayout" Target="../slideLayouts/slideLayout1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734026"/>
            <a:ext cx="12954952" cy="1943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7650"/>
              </a:lnSpc>
              <a:buNone/>
            </a:pPr>
            <a:r>
              <a:rPr lang="en-US" sz="61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SHRAVYA: A Cognitive Ear Worn AI Assistant</a:t>
            </a:r>
            <a:endParaRPr lang="en-US" sz="6100" dirty="0"/>
          </a:p>
        </p:txBody>
      </p:sp>
      <p:sp>
        <p:nvSpPr>
          <p:cNvPr id="3" name="Text 1"/>
          <p:cNvSpPr/>
          <p:nvPr/>
        </p:nvSpPr>
        <p:spPr>
          <a:xfrm>
            <a:off x="837724" y="4155877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Real-Time Brain Monitoring with Edge AI Intelligence</a:t>
            </a:r>
            <a:endParaRPr lang="en-US" sz="1850" dirty="0"/>
          </a:p>
        </p:txBody>
      </p:sp>
      <p:sp>
        <p:nvSpPr>
          <p:cNvPr id="4" name="Text 2"/>
          <p:cNvSpPr/>
          <p:nvPr/>
        </p:nvSpPr>
        <p:spPr>
          <a:xfrm>
            <a:off x="837724" y="4808101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By : Rishiraj Rakesh Kumar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837724" y="5460325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TRON PROGRAMMING CONTEST 2025 - "TRON x AI" (Category - RTOS Application)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837724" y="6112550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Date - 30/09/2025</a:t>
            </a:r>
            <a:endParaRPr lang="en-US" sz="18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3005733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THANK YOU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4188500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Please refer to the GitHub link attached below to explore SHRAVYA!!</a:t>
            </a:r>
            <a:endParaRPr lang="en-US" sz="1850" dirty="0"/>
          </a:p>
        </p:txBody>
      </p:sp>
      <p:sp>
        <p:nvSpPr>
          <p:cNvPr id="4" name="Text 2"/>
          <p:cNvSpPr/>
          <p:nvPr/>
        </p:nvSpPr>
        <p:spPr>
          <a:xfrm>
            <a:off x="837724" y="4840724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Link - </a:t>
            </a:r>
            <a:pPr algn="l" indent="0" marL="0">
              <a:lnSpc>
                <a:spcPts val="3000"/>
              </a:lnSpc>
              <a:buNone/>
            </a:pPr>
            <a:r>
              <a:rPr lang="en-US" sz="1850" u="sng" dirty="0">
                <a:solidFill>
                  <a:srgbClr val="38512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https://github.com/Rishi8520/S.H.R.A.V.Y.A</a:t>
            </a:r>
            <a:endParaRPr lang="en-US" sz="18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620560"/>
            <a:ext cx="9475827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The Future of Human-AI Interaction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2683550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Current Problem:</a:t>
            </a:r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Current EEG devices are bulky, expensive, and require cloud processing</a:t>
            </a:r>
            <a:endParaRPr lang="en-US" sz="1850" dirty="0"/>
          </a:p>
        </p:txBody>
      </p:sp>
      <p:sp>
        <p:nvSpPr>
          <p:cNvPr id="4" name="Text 2"/>
          <p:cNvSpPr/>
          <p:nvPr/>
        </p:nvSpPr>
        <p:spPr>
          <a:xfrm>
            <a:off x="837724" y="3335774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Vision:</a:t>
            </a:r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A discreet, intelligent ear-worn device that understands your mental state in real-time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837724" y="3987998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Impact:</a:t>
            </a:r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Transform how we monitor cognitive health, mental well-being, and optimize performance and productivity.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837724" y="4640223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Key Stats: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837724" y="5292447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$310.7B cognitive agents market by 2030 (38.3% CAGR)</a:t>
            </a:r>
            <a:endParaRPr lang="en-US" sz="1850" dirty="0"/>
          </a:p>
        </p:txBody>
      </p:sp>
      <p:sp>
        <p:nvSpPr>
          <p:cNvPr id="8" name="Text 6"/>
          <p:cNvSpPr/>
          <p:nvPr/>
        </p:nvSpPr>
        <p:spPr>
          <a:xfrm>
            <a:off x="837724" y="5759172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1.35M traffic fatalities annually due to drowsiness</a:t>
            </a:r>
            <a:endParaRPr lang="en-US" sz="1850" dirty="0"/>
          </a:p>
        </p:txBody>
      </p:sp>
      <p:sp>
        <p:nvSpPr>
          <p:cNvPr id="9" name="Text 7"/>
          <p:cNvSpPr/>
          <p:nvPr/>
        </p:nvSpPr>
        <p:spPr>
          <a:xfrm>
            <a:off x="837724" y="6225897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83% of knowledge workers report stress-related productivity loss</a:t>
            </a:r>
            <a:endParaRPr lang="en-US" sz="18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534835"/>
            <a:ext cx="12954952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SHRAVYA : "She Hears, Responds and Attends to Your Awareness"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421618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In Sanskrit SHRAVYA means "that which can heard/perceived".</a:t>
            </a:r>
            <a:endParaRPr lang="en-US" sz="1850" dirty="0"/>
          </a:p>
        </p:txBody>
      </p:sp>
      <p:sp>
        <p:nvSpPr>
          <p:cNvPr id="4" name="Text 2"/>
          <p:cNvSpPr/>
          <p:nvPr/>
        </p:nvSpPr>
        <p:spPr>
          <a:xfrm>
            <a:off x="837724" y="4073843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The core functionality is real-time cognitive state monitoring and intervention.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837724" y="4726067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Key Capabilities : 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837724" y="5378291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Real-time AI inference (6 cognitive states)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837724" y="5845016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Intelligent haptic feedback and voice interaction</a:t>
            </a:r>
            <a:endParaRPr lang="en-US" sz="1850" dirty="0"/>
          </a:p>
        </p:txBody>
      </p:sp>
      <p:sp>
        <p:nvSpPr>
          <p:cNvPr id="8" name="Text 6"/>
          <p:cNvSpPr/>
          <p:nvPr/>
        </p:nvSpPr>
        <p:spPr>
          <a:xfrm>
            <a:off x="837724" y="6311741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Continuous EEG monitoring (2000 SPS, 32-bit resolution)</a:t>
            </a:r>
            <a:endParaRPr lang="en-US" sz="18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45557" y="508040"/>
            <a:ext cx="6154817" cy="5424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250"/>
              </a:lnSpc>
              <a:buNone/>
            </a:pPr>
            <a:r>
              <a:rPr lang="en-US" sz="3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System Architecture Overview</a:t>
            </a:r>
            <a:endParaRPr lang="en-US" sz="3400" dirty="0"/>
          </a:p>
        </p:txBody>
      </p:sp>
      <p:sp>
        <p:nvSpPr>
          <p:cNvPr id="3" name="Text 1"/>
          <p:cNvSpPr/>
          <p:nvPr/>
        </p:nvSpPr>
        <p:spPr>
          <a:xfrm>
            <a:off x="645557" y="1327071"/>
            <a:ext cx="7417237" cy="4339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400"/>
              </a:lnSpc>
              <a:buNone/>
            </a:pPr>
            <a:r>
              <a:rPr lang="en-US" sz="27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Complete End-to-End AI System Architecture</a:t>
            </a:r>
            <a:endParaRPr lang="en-US" sz="2700" dirty="0"/>
          </a:p>
        </p:txBody>
      </p:sp>
      <p:sp>
        <p:nvSpPr>
          <p:cNvPr id="4" name="Text 2"/>
          <p:cNvSpPr/>
          <p:nvPr/>
        </p:nvSpPr>
        <p:spPr>
          <a:xfrm>
            <a:off x="645557" y="2037636"/>
            <a:ext cx="13339286" cy="2950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450" b="1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Hardware Layer:</a:t>
            </a:r>
            <a:endParaRPr lang="en-US" sz="1450" dirty="0"/>
          </a:p>
        </p:txBody>
      </p:sp>
      <p:sp>
        <p:nvSpPr>
          <p:cNvPr id="5" name="Text 3"/>
          <p:cNvSpPr/>
          <p:nvPr/>
        </p:nvSpPr>
        <p:spPr>
          <a:xfrm>
            <a:off x="645557" y="2540079"/>
            <a:ext cx="13339286" cy="2950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00"/>
              </a:lnSpc>
              <a:buSzPct val="100000"/>
              <a:buChar char="•"/>
            </a:pPr>
            <a:r>
              <a:rPr lang="en-US" sz="1450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Renesas EK-RA8D1 (ARM Cortex-M85 @ 480MHz)</a:t>
            </a:r>
            <a:endParaRPr lang="en-US" sz="1450" dirty="0"/>
          </a:p>
        </p:txBody>
      </p:sp>
      <p:sp>
        <p:nvSpPr>
          <p:cNvPr id="6" name="Text 4"/>
          <p:cNvSpPr/>
          <p:nvPr/>
        </p:nvSpPr>
        <p:spPr>
          <a:xfrm>
            <a:off x="645557" y="2899648"/>
            <a:ext cx="13339286" cy="2950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00"/>
              </a:lnSpc>
              <a:buSzPct val="100000"/>
              <a:buChar char="•"/>
            </a:pPr>
            <a:r>
              <a:rPr lang="en-US" sz="1450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ADS1263 32-bit ADC and ADS623 for EEG amplification and processing</a:t>
            </a:r>
            <a:endParaRPr lang="en-US" sz="1450" dirty="0"/>
          </a:p>
        </p:txBody>
      </p:sp>
      <p:sp>
        <p:nvSpPr>
          <p:cNvPr id="7" name="Text 5"/>
          <p:cNvSpPr/>
          <p:nvPr/>
        </p:nvSpPr>
        <p:spPr>
          <a:xfrm>
            <a:off x="645557" y="3259217"/>
            <a:ext cx="13339286" cy="2950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00"/>
              </a:lnSpc>
              <a:buSzPct val="100000"/>
              <a:buChar char="•"/>
            </a:pPr>
            <a:r>
              <a:rPr lang="en-US" sz="1450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Haptic feedback by coin type vibration motors with PWM control</a:t>
            </a:r>
            <a:endParaRPr lang="en-US" sz="1450" dirty="0"/>
          </a:p>
        </p:txBody>
      </p:sp>
      <p:sp>
        <p:nvSpPr>
          <p:cNvPr id="8" name="Text 6"/>
          <p:cNvSpPr/>
          <p:nvPr/>
        </p:nvSpPr>
        <p:spPr>
          <a:xfrm>
            <a:off x="645557" y="3618786"/>
            <a:ext cx="13339286" cy="2950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00"/>
              </a:lnSpc>
              <a:buSzPct val="100000"/>
              <a:buChar char="•"/>
            </a:pPr>
            <a:r>
              <a:rPr lang="en-US" sz="1450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Various other electronic components to facilitate a custom breadboard circuit for signal filtering and acquisition.</a:t>
            </a:r>
            <a:endParaRPr lang="en-US" sz="1450" dirty="0"/>
          </a:p>
        </p:txBody>
      </p:sp>
      <p:sp>
        <p:nvSpPr>
          <p:cNvPr id="9" name="Text 7"/>
          <p:cNvSpPr/>
          <p:nvPr/>
        </p:nvSpPr>
        <p:spPr>
          <a:xfrm>
            <a:off x="645557" y="4121229"/>
            <a:ext cx="13339286" cy="2950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450" b="1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Software Stack:</a:t>
            </a:r>
            <a:endParaRPr lang="en-US" sz="1450" dirty="0"/>
          </a:p>
        </p:txBody>
      </p:sp>
      <p:sp>
        <p:nvSpPr>
          <p:cNvPr id="10" name="Text 8"/>
          <p:cNvSpPr/>
          <p:nvPr/>
        </p:nvSpPr>
        <p:spPr>
          <a:xfrm>
            <a:off x="645557" y="4623673"/>
            <a:ext cx="13339286" cy="2950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00"/>
              </a:lnSpc>
              <a:buSzPct val="100000"/>
              <a:buChar char="•"/>
            </a:pPr>
            <a:r>
              <a:rPr lang="en-US" sz="1450" b="1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μT-Kernel 3.0 RTOS:</a:t>
            </a:r>
            <a:pPr algn="l" indent="0" marL="0">
              <a:lnSpc>
                <a:spcPts val="2300"/>
              </a:lnSpc>
              <a:buNone/>
            </a:pPr>
            <a:r>
              <a:rPr lang="en-US" sz="1450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Real-time task management</a:t>
            </a:r>
            <a:endParaRPr lang="en-US" sz="1450" dirty="0"/>
          </a:p>
        </p:txBody>
      </p:sp>
      <p:sp>
        <p:nvSpPr>
          <p:cNvPr id="11" name="Text 9"/>
          <p:cNvSpPr/>
          <p:nvPr/>
        </p:nvSpPr>
        <p:spPr>
          <a:xfrm>
            <a:off x="645557" y="4983242"/>
            <a:ext cx="13339286" cy="2950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00"/>
              </a:lnSpc>
              <a:buSzPct val="100000"/>
              <a:buChar char="•"/>
            </a:pPr>
            <a:r>
              <a:rPr lang="en-US" sz="1450" b="1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Signal Processing:</a:t>
            </a:r>
            <a:pPr algn="l" indent="0" marL="0">
              <a:lnSpc>
                <a:spcPts val="2300"/>
              </a:lnSpc>
              <a:buNone/>
            </a:pPr>
            <a:r>
              <a:rPr lang="en-US" sz="1450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Digital filtering and preprocessing</a:t>
            </a:r>
            <a:endParaRPr lang="en-US" sz="1450" dirty="0"/>
          </a:p>
        </p:txBody>
      </p:sp>
      <p:sp>
        <p:nvSpPr>
          <p:cNvPr id="12" name="Text 10"/>
          <p:cNvSpPr/>
          <p:nvPr/>
        </p:nvSpPr>
        <p:spPr>
          <a:xfrm>
            <a:off x="645557" y="5342811"/>
            <a:ext cx="13339286" cy="2950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00"/>
              </a:lnSpc>
              <a:buSzPct val="100000"/>
              <a:buChar char="•"/>
            </a:pPr>
            <a:r>
              <a:rPr lang="en-US" sz="1450" b="1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AI Inference Engine:</a:t>
            </a:r>
            <a:pPr algn="l" indent="0" marL="0">
              <a:lnSpc>
                <a:spcPts val="2300"/>
              </a:lnSpc>
              <a:buNone/>
            </a:pPr>
            <a:r>
              <a:rPr lang="en-US" sz="1450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Neural network (24→16→12→6 architecture)</a:t>
            </a:r>
            <a:endParaRPr lang="en-US" sz="1450" dirty="0"/>
          </a:p>
        </p:txBody>
      </p:sp>
      <p:sp>
        <p:nvSpPr>
          <p:cNvPr id="13" name="Text 11"/>
          <p:cNvSpPr/>
          <p:nvPr/>
        </p:nvSpPr>
        <p:spPr>
          <a:xfrm>
            <a:off x="645557" y="5702379"/>
            <a:ext cx="13339286" cy="2950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00"/>
              </a:lnSpc>
              <a:buSzPct val="100000"/>
              <a:buChar char="•"/>
            </a:pPr>
            <a:r>
              <a:rPr lang="en-US" sz="1450" b="1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Communication:</a:t>
            </a:r>
            <a:pPr algn="l" indent="0" marL="0">
              <a:lnSpc>
                <a:spcPts val="2300"/>
              </a:lnSpc>
              <a:buNone/>
            </a:pPr>
            <a:r>
              <a:rPr lang="en-US" sz="1450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n8n Webhook integration for cloud connectivity</a:t>
            </a:r>
            <a:endParaRPr lang="en-US" sz="1450" dirty="0"/>
          </a:p>
        </p:txBody>
      </p:sp>
      <p:sp>
        <p:nvSpPr>
          <p:cNvPr id="14" name="Text 12"/>
          <p:cNvSpPr/>
          <p:nvPr/>
        </p:nvSpPr>
        <p:spPr>
          <a:xfrm>
            <a:off x="645557" y="6204823"/>
            <a:ext cx="13339286" cy="2950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450" b="1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Key Technical Achievements:</a:t>
            </a:r>
            <a:endParaRPr lang="en-US" sz="1450" dirty="0"/>
          </a:p>
        </p:txBody>
      </p:sp>
      <p:sp>
        <p:nvSpPr>
          <p:cNvPr id="15" name="Text 13"/>
          <p:cNvSpPr/>
          <p:nvPr/>
        </p:nvSpPr>
        <p:spPr>
          <a:xfrm>
            <a:off x="645557" y="6707267"/>
            <a:ext cx="13339286" cy="2950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00"/>
              </a:lnSpc>
              <a:buSzPct val="100000"/>
              <a:buChar char="•"/>
            </a:pPr>
            <a:r>
              <a:rPr lang="en-US" sz="1450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Real-time processing of brain signals</a:t>
            </a:r>
            <a:endParaRPr lang="en-US" sz="1450" dirty="0"/>
          </a:p>
        </p:txBody>
      </p:sp>
      <p:sp>
        <p:nvSpPr>
          <p:cNvPr id="16" name="Text 14"/>
          <p:cNvSpPr/>
          <p:nvPr/>
        </p:nvSpPr>
        <p:spPr>
          <a:xfrm>
            <a:off x="645557" y="7066836"/>
            <a:ext cx="13339286" cy="2950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00"/>
              </a:lnSpc>
              <a:buSzPct val="100000"/>
              <a:buChar char="•"/>
            </a:pPr>
            <a:r>
              <a:rPr lang="en-US" sz="1450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On-chip AI inference without cloud dependency</a:t>
            </a:r>
            <a:endParaRPr lang="en-US" sz="1450" dirty="0"/>
          </a:p>
        </p:txBody>
      </p:sp>
      <p:sp>
        <p:nvSpPr>
          <p:cNvPr id="17" name="Text 15"/>
          <p:cNvSpPr/>
          <p:nvPr/>
        </p:nvSpPr>
        <p:spPr>
          <a:xfrm>
            <a:off x="645557" y="7426404"/>
            <a:ext cx="13339286" cy="2950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00"/>
              </a:lnSpc>
              <a:buSzPct val="100000"/>
              <a:buChar char="•"/>
            </a:pPr>
            <a:r>
              <a:rPr lang="en-US" sz="1450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Multimodal user feedback system</a:t>
            </a:r>
            <a:endParaRPr lang="en-US" sz="14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437680"/>
            <a:ext cx="10816233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System Flow &amp; Technical Implementation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2500670"/>
            <a:ext cx="7988498" cy="5632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400"/>
              </a:lnSpc>
              <a:buNone/>
            </a:pPr>
            <a:r>
              <a:rPr lang="en-US" sz="35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From Brain Signal to Intelligent Action</a:t>
            </a:r>
            <a:endParaRPr lang="en-US" sz="3500" dirty="0"/>
          </a:p>
        </p:txBody>
      </p:sp>
      <p:sp>
        <p:nvSpPr>
          <p:cNvPr id="4" name="Text 2"/>
          <p:cNvSpPr/>
          <p:nvPr/>
        </p:nvSpPr>
        <p:spPr>
          <a:xfrm>
            <a:off x="837724" y="3422928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From Brain Signal to Intelligent Action data flow pipeline :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837724" y="4075152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000"/>
              </a:lnSpc>
              <a:buSzPct val="100000"/>
              <a:buFont typeface="+mj-lt"/>
              <a:buAutoNum type="arabicPeriod" startAt="1"/>
            </a:pPr>
            <a:r>
              <a:rPr lang="en-US" sz="1850" b="1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EEG Acquisition:</a:t>
            </a:r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Dual-channel brain signal capture (2000 SPS)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837724" y="4541877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000"/>
              </a:lnSpc>
              <a:buSzPct val="100000"/>
              <a:buFont typeface="+mj-lt"/>
              <a:buAutoNum type="arabicPeriod" startAt="2"/>
            </a:pPr>
            <a:r>
              <a:rPr lang="en-US" sz="1850" b="1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Signal Processing:</a:t>
            </a:r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Real-time filtering, artifact detection, feature extraction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837724" y="5008602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000"/>
              </a:lnSpc>
              <a:buSzPct val="100000"/>
              <a:buFont typeface="+mj-lt"/>
              <a:buAutoNum type="arabicPeriod" startAt="3"/>
            </a:pPr>
            <a:r>
              <a:rPr lang="en-US" sz="1850" b="1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AI Classification:</a:t>
            </a:r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Neural network inference → cognitive state recognition</a:t>
            </a:r>
            <a:endParaRPr lang="en-US" sz="1850" dirty="0"/>
          </a:p>
        </p:txBody>
      </p:sp>
      <p:sp>
        <p:nvSpPr>
          <p:cNvPr id="8" name="Text 6"/>
          <p:cNvSpPr/>
          <p:nvPr/>
        </p:nvSpPr>
        <p:spPr>
          <a:xfrm>
            <a:off x="837724" y="5475327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000"/>
              </a:lnSpc>
              <a:buSzPct val="100000"/>
              <a:buFont typeface="+mj-lt"/>
              <a:buAutoNum type="arabicPeriod" startAt="4"/>
            </a:pPr>
            <a:r>
              <a:rPr lang="en-US" sz="1850" b="1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Decision Engine:</a:t>
            </a:r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Intervention logic based on user context and safety</a:t>
            </a:r>
            <a:endParaRPr lang="en-US" sz="1850" dirty="0"/>
          </a:p>
        </p:txBody>
      </p:sp>
      <p:sp>
        <p:nvSpPr>
          <p:cNvPr id="9" name="Text 7"/>
          <p:cNvSpPr/>
          <p:nvPr/>
        </p:nvSpPr>
        <p:spPr>
          <a:xfrm>
            <a:off x="837724" y="5942052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000"/>
              </a:lnSpc>
              <a:buSzPct val="100000"/>
              <a:buFont typeface="+mj-lt"/>
              <a:buAutoNum type="arabicPeriod" startAt="5"/>
            </a:pPr>
            <a:r>
              <a:rPr lang="en-US" sz="1850" b="1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Multi-modal Feedback:</a:t>
            </a:r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Haptic patterns and voice alerts</a:t>
            </a:r>
            <a:endParaRPr lang="en-US" sz="1850" dirty="0"/>
          </a:p>
        </p:txBody>
      </p:sp>
      <p:sp>
        <p:nvSpPr>
          <p:cNvPr id="10" name="Text 8"/>
          <p:cNvSpPr/>
          <p:nvPr/>
        </p:nvSpPr>
        <p:spPr>
          <a:xfrm>
            <a:off x="837724" y="6408777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000"/>
              </a:lnSpc>
              <a:buSzPct val="100000"/>
              <a:buFont typeface="+mj-lt"/>
              <a:buAutoNum type="arabicPeriod" startAt="6"/>
            </a:pPr>
            <a:r>
              <a:rPr lang="en-US" sz="1850" b="1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Cloud Integration:</a:t>
            </a:r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Data logging and analytics via N8N Web-hooks</a:t>
            </a:r>
            <a:endParaRPr lang="en-US" sz="18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3068" y="575905"/>
            <a:ext cx="7370564" cy="6159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850"/>
              </a:lnSpc>
              <a:buNone/>
            </a:pPr>
            <a:r>
              <a:rPr lang="en-US" sz="385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Technical Innovations &amp; Novelty</a:t>
            </a:r>
            <a:endParaRPr lang="en-US" sz="3850" dirty="0"/>
          </a:p>
        </p:txBody>
      </p:sp>
      <p:sp>
        <p:nvSpPr>
          <p:cNvPr id="3" name="Text 1"/>
          <p:cNvSpPr/>
          <p:nvPr/>
        </p:nvSpPr>
        <p:spPr>
          <a:xfrm>
            <a:off x="733068" y="1610678"/>
            <a:ext cx="13164264" cy="3350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b="1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Form Factor Innovation: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733068" y="2181344"/>
            <a:ext cx="13164264" cy="3350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b="1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Ear-worn Design:</a:t>
            </a:r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Discreet, comfortable, all-day wearable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733068" y="2589609"/>
            <a:ext cx="13164264" cy="3350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b="1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Dry Electrodes:</a:t>
            </a:r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No gel required, instant setup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733068" y="3160276"/>
            <a:ext cx="13164264" cy="3350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b="1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Hardware Breakthroughs: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733068" y="3730942"/>
            <a:ext cx="13164264" cy="3350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b="1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ARM Cortex-M85 @ 480MHz:</a:t>
            </a:r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4x faster than typical consumer EEG devices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733068" y="4139208"/>
            <a:ext cx="13164264" cy="3350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b="1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32-bit ADS1263 ADC:</a:t>
            </a:r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2x resolution of industry standard (vs 16-bit)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733068" y="4547473"/>
            <a:ext cx="13164264" cy="3350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b="1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2000 SPS dual-channel:</a:t>
            </a:r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Superior temporal resolution for brain activity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733068" y="5118140"/>
            <a:ext cx="13164264" cy="3350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b="1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AI &amp; Software Innovation: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733068" y="5688806"/>
            <a:ext cx="13164264" cy="3350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b="1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Advanced Signal Processing:</a:t>
            </a:r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Real-time IIR filtering with artifact detection</a:t>
            </a:r>
            <a:endParaRPr lang="en-US" sz="1600" dirty="0"/>
          </a:p>
        </p:txBody>
      </p:sp>
      <p:sp>
        <p:nvSpPr>
          <p:cNvPr id="12" name="Text 10"/>
          <p:cNvSpPr/>
          <p:nvPr/>
        </p:nvSpPr>
        <p:spPr>
          <a:xfrm>
            <a:off x="733068" y="6097072"/>
            <a:ext cx="13164264" cy="3350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b="1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6 Cognitive States:</a:t>
            </a:r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Focus, Stress, Anxiety, Fatigue, Calm, Excitement</a:t>
            </a:r>
            <a:endParaRPr lang="en-US" sz="1600" dirty="0"/>
          </a:p>
        </p:txBody>
      </p:sp>
      <p:sp>
        <p:nvSpPr>
          <p:cNvPr id="13" name="Text 11"/>
          <p:cNvSpPr/>
          <p:nvPr/>
        </p:nvSpPr>
        <p:spPr>
          <a:xfrm>
            <a:off x="733068" y="6505337"/>
            <a:ext cx="13164264" cy="3350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b="1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3-Layer Neural Network</a:t>
            </a:r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(24→16→12→6) with edge inference</a:t>
            </a:r>
            <a:endParaRPr lang="en-US" sz="1600" dirty="0"/>
          </a:p>
        </p:txBody>
      </p:sp>
      <p:sp>
        <p:nvSpPr>
          <p:cNvPr id="14" name="Text 12"/>
          <p:cNvSpPr/>
          <p:nvPr/>
        </p:nvSpPr>
        <p:spPr>
          <a:xfrm>
            <a:off x="733068" y="6913602"/>
            <a:ext cx="13164264" cy="3350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b="1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Real-time DFT Analysis</a:t>
            </a:r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(256-point) optimized for ARM Cortex-M85</a:t>
            </a:r>
            <a:endParaRPr lang="en-US" sz="1600" dirty="0"/>
          </a:p>
        </p:txBody>
      </p:sp>
      <p:sp>
        <p:nvSpPr>
          <p:cNvPr id="15" name="Text 13"/>
          <p:cNvSpPr/>
          <p:nvPr/>
        </p:nvSpPr>
        <p:spPr>
          <a:xfrm>
            <a:off x="733068" y="7321867"/>
            <a:ext cx="13164264" cy="3350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b="1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4th-order Cascaded Biquad Filters</a:t>
            </a:r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for medical-grade signal cleaning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26294" y="649248"/>
            <a:ext cx="6245781" cy="6943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450"/>
              </a:lnSpc>
              <a:buNone/>
            </a:pPr>
            <a:r>
              <a:rPr lang="en-US" sz="435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Real-World Applications</a:t>
            </a:r>
            <a:endParaRPr lang="en-US" sz="4350" dirty="0"/>
          </a:p>
        </p:txBody>
      </p:sp>
      <p:sp>
        <p:nvSpPr>
          <p:cNvPr id="3" name="Text 1"/>
          <p:cNvSpPr/>
          <p:nvPr/>
        </p:nvSpPr>
        <p:spPr>
          <a:xfrm>
            <a:off x="826294" y="1697712"/>
            <a:ext cx="11460956" cy="5555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350"/>
              </a:lnSpc>
              <a:buNone/>
            </a:pPr>
            <a:r>
              <a:rPr lang="en-US" sz="345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Transforming Industries Through Cognitive Monitoring</a:t>
            </a:r>
            <a:endParaRPr lang="en-US" sz="3450" dirty="0"/>
          </a:p>
        </p:txBody>
      </p:sp>
      <p:sp>
        <p:nvSpPr>
          <p:cNvPr id="4" name="Text 2"/>
          <p:cNvSpPr/>
          <p:nvPr/>
        </p:nvSpPr>
        <p:spPr>
          <a:xfrm>
            <a:off x="826294" y="2607350"/>
            <a:ext cx="12977812" cy="3776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50"/>
              </a:lnSpc>
              <a:buNone/>
            </a:pPr>
            <a:r>
              <a:rPr lang="en-US" sz="1850" b="1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Healthcare &amp; Wellness: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826294" y="3250525"/>
            <a:ext cx="12977812" cy="3776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950"/>
              </a:lnSpc>
              <a:buSzPct val="100000"/>
              <a:buChar char="•"/>
            </a:pPr>
            <a:r>
              <a:rPr lang="en-US" sz="1850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Continuous cognitive health monitoring for elderly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826294" y="3710821"/>
            <a:ext cx="12977812" cy="3776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950"/>
              </a:lnSpc>
              <a:buSzPct val="100000"/>
              <a:buChar char="•"/>
            </a:pPr>
            <a:r>
              <a:rPr lang="en-US" sz="1850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Stress management for workplace wellness programs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826294" y="4353997"/>
            <a:ext cx="12977812" cy="3776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50"/>
              </a:lnSpc>
              <a:buNone/>
            </a:pPr>
            <a:r>
              <a:rPr lang="en-US" sz="1850" b="1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Education &amp; Performance:</a:t>
            </a:r>
            <a:endParaRPr lang="en-US" sz="1850" dirty="0"/>
          </a:p>
        </p:txBody>
      </p:sp>
      <p:sp>
        <p:nvSpPr>
          <p:cNvPr id="8" name="Text 6"/>
          <p:cNvSpPr/>
          <p:nvPr/>
        </p:nvSpPr>
        <p:spPr>
          <a:xfrm>
            <a:off x="826294" y="4997172"/>
            <a:ext cx="12977812" cy="3776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950"/>
              </a:lnSpc>
              <a:buSzPct val="100000"/>
              <a:buChar char="•"/>
            </a:pPr>
            <a:r>
              <a:rPr lang="en-US" sz="1850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Real-time attention monitoring for optimized learning</a:t>
            </a:r>
            <a:endParaRPr lang="en-US" sz="1850" dirty="0"/>
          </a:p>
        </p:txBody>
      </p:sp>
      <p:sp>
        <p:nvSpPr>
          <p:cNvPr id="9" name="Text 7"/>
          <p:cNvSpPr/>
          <p:nvPr/>
        </p:nvSpPr>
        <p:spPr>
          <a:xfrm>
            <a:off x="826294" y="5457468"/>
            <a:ext cx="12977812" cy="3776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950"/>
              </a:lnSpc>
              <a:buSzPct val="100000"/>
              <a:buChar char="•"/>
            </a:pPr>
            <a:r>
              <a:rPr lang="en-US" sz="1850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Meditation and mindfulness training with biofeedback</a:t>
            </a:r>
            <a:endParaRPr lang="en-US" sz="1850" dirty="0"/>
          </a:p>
        </p:txBody>
      </p:sp>
      <p:sp>
        <p:nvSpPr>
          <p:cNvPr id="10" name="Text 8"/>
          <p:cNvSpPr/>
          <p:nvPr/>
        </p:nvSpPr>
        <p:spPr>
          <a:xfrm>
            <a:off x="826294" y="6100643"/>
            <a:ext cx="12977812" cy="3776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50"/>
              </a:lnSpc>
              <a:buNone/>
            </a:pPr>
            <a:r>
              <a:rPr lang="en-US" sz="1850" b="1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Accessibility:</a:t>
            </a:r>
            <a:endParaRPr lang="en-US" sz="1850" dirty="0"/>
          </a:p>
        </p:txBody>
      </p:sp>
      <p:sp>
        <p:nvSpPr>
          <p:cNvPr id="11" name="Text 9"/>
          <p:cNvSpPr/>
          <p:nvPr/>
        </p:nvSpPr>
        <p:spPr>
          <a:xfrm>
            <a:off x="826294" y="6743819"/>
            <a:ext cx="12977812" cy="3776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950"/>
              </a:lnSpc>
              <a:buSzPct val="100000"/>
              <a:buChar char="•"/>
            </a:pPr>
            <a:r>
              <a:rPr lang="en-US" sz="1850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Hands-free device control through cognitive commands</a:t>
            </a:r>
            <a:endParaRPr lang="en-US" sz="1850" dirty="0"/>
          </a:p>
        </p:txBody>
      </p:sp>
      <p:sp>
        <p:nvSpPr>
          <p:cNvPr id="12" name="Text 10"/>
          <p:cNvSpPr/>
          <p:nvPr/>
        </p:nvSpPr>
        <p:spPr>
          <a:xfrm>
            <a:off x="826294" y="7204115"/>
            <a:ext cx="12977812" cy="3776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950"/>
              </a:lnSpc>
              <a:buSzPct val="100000"/>
              <a:buChar char="•"/>
            </a:pPr>
            <a:r>
              <a:rPr lang="en-US" sz="1850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Communication assistance for speech-impaired individuals</a:t>
            </a:r>
            <a:endParaRPr lang="en-US" sz="18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45557" y="508040"/>
            <a:ext cx="4340066" cy="5424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250"/>
              </a:lnSpc>
              <a:buNone/>
            </a:pPr>
            <a:r>
              <a:rPr lang="en-US" sz="3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Impact and Vision</a:t>
            </a:r>
            <a:endParaRPr lang="en-US" sz="3400" dirty="0"/>
          </a:p>
        </p:txBody>
      </p:sp>
      <p:sp>
        <p:nvSpPr>
          <p:cNvPr id="3" name="Text 1"/>
          <p:cNvSpPr/>
          <p:nvPr/>
        </p:nvSpPr>
        <p:spPr>
          <a:xfrm>
            <a:off x="645557" y="1327071"/>
            <a:ext cx="7160062" cy="4339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400"/>
              </a:lnSpc>
              <a:buNone/>
            </a:pPr>
            <a:r>
              <a:rPr lang="en-US" sz="27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Transforming Human-Computer Interaction</a:t>
            </a:r>
            <a:endParaRPr lang="en-US" sz="2700" dirty="0"/>
          </a:p>
        </p:txBody>
      </p:sp>
      <p:sp>
        <p:nvSpPr>
          <p:cNvPr id="4" name="Text 2"/>
          <p:cNvSpPr/>
          <p:nvPr/>
        </p:nvSpPr>
        <p:spPr>
          <a:xfrm>
            <a:off x="645557" y="2037636"/>
            <a:ext cx="13339286" cy="2950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450" b="1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Immediate Impact:</a:t>
            </a:r>
            <a:endParaRPr lang="en-US" sz="1450" dirty="0"/>
          </a:p>
        </p:txBody>
      </p:sp>
      <p:sp>
        <p:nvSpPr>
          <p:cNvPr id="5" name="Text 3"/>
          <p:cNvSpPr/>
          <p:nvPr/>
        </p:nvSpPr>
        <p:spPr>
          <a:xfrm>
            <a:off x="645557" y="2540079"/>
            <a:ext cx="13339286" cy="2950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00"/>
              </a:lnSpc>
              <a:buSzPct val="100000"/>
              <a:buChar char="•"/>
            </a:pPr>
            <a:r>
              <a:rPr lang="en-US" sz="1450" b="1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Safety:</a:t>
            </a:r>
            <a:pPr algn="l" indent="0" marL="0">
              <a:lnSpc>
                <a:spcPts val="2300"/>
              </a:lnSpc>
              <a:buNone/>
            </a:pPr>
            <a:r>
              <a:rPr lang="en-US" sz="1450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Prevent accidents through real-time drowsiness detection</a:t>
            </a:r>
            <a:endParaRPr lang="en-US" sz="1450" dirty="0"/>
          </a:p>
        </p:txBody>
      </p:sp>
      <p:sp>
        <p:nvSpPr>
          <p:cNvPr id="6" name="Text 4"/>
          <p:cNvSpPr/>
          <p:nvPr/>
        </p:nvSpPr>
        <p:spPr>
          <a:xfrm>
            <a:off x="645557" y="2899648"/>
            <a:ext cx="13339286" cy="2950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00"/>
              </a:lnSpc>
              <a:buSzPct val="100000"/>
              <a:buChar char="•"/>
            </a:pPr>
            <a:r>
              <a:rPr lang="en-US" sz="1450" b="1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Health:</a:t>
            </a:r>
            <a:pPr algn="l" indent="0" marL="0">
              <a:lnSpc>
                <a:spcPts val="2300"/>
              </a:lnSpc>
              <a:buNone/>
            </a:pPr>
            <a:r>
              <a:rPr lang="en-US" sz="1450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Enable continuous cognitive health monitoring</a:t>
            </a:r>
            <a:endParaRPr lang="en-US" sz="1450" dirty="0"/>
          </a:p>
        </p:txBody>
      </p:sp>
      <p:sp>
        <p:nvSpPr>
          <p:cNvPr id="7" name="Text 5"/>
          <p:cNvSpPr/>
          <p:nvPr/>
        </p:nvSpPr>
        <p:spPr>
          <a:xfrm>
            <a:off x="645557" y="3259217"/>
            <a:ext cx="13339286" cy="2950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00"/>
              </a:lnSpc>
              <a:buSzPct val="100000"/>
              <a:buChar char="•"/>
            </a:pPr>
            <a:r>
              <a:rPr lang="en-US" sz="1450" b="1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Productivity:</a:t>
            </a:r>
            <a:pPr algn="l" indent="0" marL="0">
              <a:lnSpc>
                <a:spcPts val="2300"/>
              </a:lnSpc>
              <a:buNone/>
            </a:pPr>
            <a:r>
              <a:rPr lang="en-US" sz="1450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Optimize mental performance and stress management</a:t>
            </a:r>
            <a:endParaRPr lang="en-US" sz="1450" dirty="0"/>
          </a:p>
        </p:txBody>
      </p:sp>
      <p:sp>
        <p:nvSpPr>
          <p:cNvPr id="8" name="Text 6"/>
          <p:cNvSpPr/>
          <p:nvPr/>
        </p:nvSpPr>
        <p:spPr>
          <a:xfrm>
            <a:off x="645557" y="3618786"/>
            <a:ext cx="13339286" cy="2950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00"/>
              </a:lnSpc>
              <a:buSzPct val="100000"/>
              <a:buChar char="•"/>
            </a:pPr>
            <a:r>
              <a:rPr lang="en-US" sz="1450" b="1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Accessibility:</a:t>
            </a:r>
            <a:pPr algn="l" indent="0" marL="0">
              <a:lnSpc>
                <a:spcPts val="2300"/>
              </a:lnSpc>
              <a:buNone/>
            </a:pPr>
            <a:r>
              <a:rPr lang="en-US" sz="1450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Provide brain-computer interface for disabled users</a:t>
            </a:r>
            <a:endParaRPr lang="en-US" sz="1450" dirty="0"/>
          </a:p>
        </p:txBody>
      </p:sp>
      <p:sp>
        <p:nvSpPr>
          <p:cNvPr id="9" name="Text 7"/>
          <p:cNvSpPr/>
          <p:nvPr/>
        </p:nvSpPr>
        <p:spPr>
          <a:xfrm>
            <a:off x="645557" y="4121229"/>
            <a:ext cx="13339286" cy="2950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450" b="1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Long-term Vision:</a:t>
            </a:r>
            <a:endParaRPr lang="en-US" sz="1450" dirty="0"/>
          </a:p>
        </p:txBody>
      </p:sp>
      <p:sp>
        <p:nvSpPr>
          <p:cNvPr id="10" name="Text 8"/>
          <p:cNvSpPr/>
          <p:nvPr/>
        </p:nvSpPr>
        <p:spPr>
          <a:xfrm>
            <a:off x="645557" y="4623673"/>
            <a:ext cx="13339286" cy="2950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00"/>
              </a:lnSpc>
              <a:buSzPct val="100000"/>
              <a:buChar char="•"/>
            </a:pPr>
            <a:r>
              <a:rPr lang="en-US" sz="1450" b="1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Ubiquitous Cognitive Monitoring:</a:t>
            </a:r>
            <a:pPr algn="l" indent="0" marL="0">
              <a:lnSpc>
                <a:spcPts val="2300"/>
              </a:lnSpc>
              <a:buNone/>
            </a:pPr>
            <a:r>
              <a:rPr lang="en-US" sz="1450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Every person has access to brain health insights</a:t>
            </a:r>
            <a:endParaRPr lang="en-US" sz="1450" dirty="0"/>
          </a:p>
        </p:txBody>
      </p:sp>
      <p:sp>
        <p:nvSpPr>
          <p:cNvPr id="11" name="Text 9"/>
          <p:cNvSpPr/>
          <p:nvPr/>
        </p:nvSpPr>
        <p:spPr>
          <a:xfrm>
            <a:off x="645557" y="4983242"/>
            <a:ext cx="13339286" cy="2950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00"/>
              </a:lnSpc>
              <a:buSzPct val="100000"/>
              <a:buChar char="•"/>
            </a:pPr>
            <a:r>
              <a:rPr lang="en-US" sz="1450" b="1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Preventive Healthcare:</a:t>
            </a:r>
            <a:pPr algn="l" indent="0" marL="0">
              <a:lnSpc>
                <a:spcPts val="2300"/>
              </a:lnSpc>
              <a:buNone/>
            </a:pPr>
            <a:r>
              <a:rPr lang="en-US" sz="1450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Early detection of cognitive decline and neurological issues</a:t>
            </a:r>
            <a:endParaRPr lang="en-US" sz="1450" dirty="0"/>
          </a:p>
        </p:txBody>
      </p:sp>
      <p:sp>
        <p:nvSpPr>
          <p:cNvPr id="12" name="Text 10"/>
          <p:cNvSpPr/>
          <p:nvPr/>
        </p:nvSpPr>
        <p:spPr>
          <a:xfrm>
            <a:off x="645557" y="5342811"/>
            <a:ext cx="13339286" cy="2950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00"/>
              </a:lnSpc>
              <a:buSzPct val="100000"/>
              <a:buChar char="•"/>
            </a:pPr>
            <a:r>
              <a:rPr lang="en-US" sz="1450" b="1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Enhanced Human Performance:</a:t>
            </a:r>
            <a:pPr algn="l" indent="0" marL="0">
              <a:lnSpc>
                <a:spcPts val="2300"/>
              </a:lnSpc>
              <a:buNone/>
            </a:pPr>
            <a:r>
              <a:rPr lang="en-US" sz="1450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AI-assisted optimization of mental states</a:t>
            </a:r>
            <a:endParaRPr lang="en-US" sz="1450" dirty="0"/>
          </a:p>
        </p:txBody>
      </p:sp>
      <p:sp>
        <p:nvSpPr>
          <p:cNvPr id="13" name="Text 11"/>
          <p:cNvSpPr/>
          <p:nvPr/>
        </p:nvSpPr>
        <p:spPr>
          <a:xfrm>
            <a:off x="645557" y="5702379"/>
            <a:ext cx="13339286" cy="2950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00"/>
              </a:lnSpc>
              <a:buSzPct val="100000"/>
              <a:buChar char="•"/>
            </a:pPr>
            <a:r>
              <a:rPr lang="en-US" sz="1450" b="1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Seamless Integration:</a:t>
            </a:r>
            <a:pPr algn="l" indent="0" marL="0">
              <a:lnSpc>
                <a:spcPts val="2300"/>
              </a:lnSpc>
              <a:buNone/>
            </a:pPr>
            <a:r>
              <a:rPr lang="en-US" sz="1450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Brain-computer interfaces become natural and invisible</a:t>
            </a:r>
            <a:endParaRPr lang="en-US" sz="1450" dirty="0"/>
          </a:p>
        </p:txBody>
      </p:sp>
      <p:sp>
        <p:nvSpPr>
          <p:cNvPr id="14" name="Text 12"/>
          <p:cNvSpPr/>
          <p:nvPr/>
        </p:nvSpPr>
        <p:spPr>
          <a:xfrm>
            <a:off x="645557" y="6204823"/>
            <a:ext cx="13339286" cy="2950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450" b="1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Global Opportunity:</a:t>
            </a:r>
            <a:endParaRPr lang="en-US" sz="1450" dirty="0"/>
          </a:p>
        </p:txBody>
      </p:sp>
      <p:sp>
        <p:nvSpPr>
          <p:cNvPr id="15" name="Text 13"/>
          <p:cNvSpPr/>
          <p:nvPr/>
        </p:nvSpPr>
        <p:spPr>
          <a:xfrm>
            <a:off x="645557" y="6707267"/>
            <a:ext cx="13339286" cy="2950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00"/>
              </a:lnSpc>
              <a:buSzPct val="100000"/>
              <a:buChar char="•"/>
            </a:pPr>
            <a:r>
              <a:rPr lang="en-US" sz="1450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Address $90B+ combined market across multiple sectors</a:t>
            </a:r>
            <a:endParaRPr lang="en-US" sz="1450" dirty="0"/>
          </a:p>
        </p:txBody>
      </p:sp>
      <p:sp>
        <p:nvSpPr>
          <p:cNvPr id="16" name="Text 14"/>
          <p:cNvSpPr/>
          <p:nvPr/>
        </p:nvSpPr>
        <p:spPr>
          <a:xfrm>
            <a:off x="645557" y="7066836"/>
            <a:ext cx="13339286" cy="2950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00"/>
              </a:lnSpc>
              <a:buSzPct val="100000"/>
              <a:buChar char="•"/>
            </a:pPr>
            <a:r>
              <a:rPr lang="en-US" sz="1450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Enable new categories of human-AI interaction</a:t>
            </a:r>
            <a:endParaRPr lang="en-US" sz="1450" dirty="0"/>
          </a:p>
        </p:txBody>
      </p:sp>
      <p:sp>
        <p:nvSpPr>
          <p:cNvPr id="17" name="Text 15"/>
          <p:cNvSpPr/>
          <p:nvPr/>
        </p:nvSpPr>
        <p:spPr>
          <a:xfrm>
            <a:off x="645557" y="7426404"/>
            <a:ext cx="13339286" cy="2950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00"/>
              </a:lnSpc>
              <a:buSzPct val="100000"/>
              <a:buChar char="•"/>
            </a:pPr>
            <a:r>
              <a:rPr lang="en-US" sz="1450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Create platform for future neurotechnology innovations</a:t>
            </a:r>
            <a:endParaRPr lang="en-US" sz="14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068110"/>
            <a:ext cx="12954952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Massive Market Opportunity Across Multiple Sectors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2954893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Primary Markets:</a:t>
            </a:r>
            <a:endParaRPr lang="en-US" sz="1850" dirty="0"/>
          </a:p>
        </p:txBody>
      </p:sp>
      <p:sp>
        <p:nvSpPr>
          <p:cNvPr id="4" name="Text 2"/>
          <p:cNvSpPr/>
          <p:nvPr/>
        </p:nvSpPr>
        <p:spPr>
          <a:xfrm>
            <a:off x="837724" y="3607118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b="1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Cognitive Agents:</a:t>
            </a:r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$12.8B → $310.7B (38.3% CAGR)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837724" y="4073843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b="1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Brain-Computer Interface:</a:t>
            </a:r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$3.2B → $8.9B (18.5% CAGR)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837724" y="4540568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b="1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Wearable Health Tech:</a:t>
            </a:r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$27.0B → $120.6B (21.8% CAGR)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837724" y="5192792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Key Application Areas:</a:t>
            </a:r>
            <a:endParaRPr lang="en-US" sz="1850" dirty="0"/>
          </a:p>
        </p:txBody>
      </p:sp>
      <p:sp>
        <p:nvSpPr>
          <p:cNvPr id="8" name="Text 6"/>
          <p:cNvSpPr/>
          <p:nvPr/>
        </p:nvSpPr>
        <p:spPr>
          <a:xfrm>
            <a:off x="837724" y="5845016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b="1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Healthcare:</a:t>
            </a:r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$45.8B remote monitoring - continuous cognitive assessment</a:t>
            </a:r>
            <a:endParaRPr lang="en-US" sz="1850" dirty="0"/>
          </a:p>
        </p:txBody>
      </p:sp>
      <p:sp>
        <p:nvSpPr>
          <p:cNvPr id="9" name="Text 7"/>
          <p:cNvSpPr/>
          <p:nvPr/>
        </p:nvSpPr>
        <p:spPr>
          <a:xfrm>
            <a:off x="837724" y="6311741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b="1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Workplace Wellness:</a:t>
            </a:r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$13.2B market - stress detection and intervention</a:t>
            </a:r>
            <a:endParaRPr lang="en-US" sz="1850" dirty="0"/>
          </a:p>
        </p:txBody>
      </p:sp>
      <p:sp>
        <p:nvSpPr>
          <p:cNvPr id="10" name="Text 8"/>
          <p:cNvSpPr/>
          <p:nvPr/>
        </p:nvSpPr>
        <p:spPr>
          <a:xfrm>
            <a:off x="837724" y="6778466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b="1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Education:</a:t>
            </a:r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$8.5B EdTech - attention monitoring for learning optimization</a:t>
            </a:r>
            <a:endParaRPr lang="en-US" sz="18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2025-09-29T22:43:47Z</dcterms:created>
  <dcterms:modified xsi:type="dcterms:W3CDTF">2025-09-29T22:43:47Z</dcterms:modified>
</cp:coreProperties>
</file>