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16CRmGB4Ga0c7SuGZztqQPFKt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02DD55-242D-4F7B-8D86-942C0A0CFEC7}">
  <a:tblStyle styleId="{3202DD55-242D-4F7B-8D86-942C0A0CFE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c788faeade_4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c788faeade_4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788faeade_4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c788faeade_4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998fc1b45_0_2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c998fc1b45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c788faeade_1_1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c788faeade_1_1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c8e8bf4bd6_8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c8e8bf4bd6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788faeade_7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c788faeade_7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c8e8bf4bd6_6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c8e8bf4bd6_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c788faeade_1_13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gc788faeade_1_13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c788faeade_4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gc788faeade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c788faeade_4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gc788faeade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998fc1b45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gc998fc1b45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9a29b943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c9a29b943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98fc1b45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c998fc1b45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9a29b9430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c9a29b9430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998fc1b45_0_3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c998fc1b45_0_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788023d52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c788023d52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788faeade_4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c788faeade_4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0" Type="http://schemas.openxmlformats.org/officeDocument/2006/relationships/image" Target="../media/image54.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55.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38.png"/></Relationships>
</file>

<file path=ppt/slides/_rels/slide11.xml.rels><?xml version="1.0" encoding="UTF-8" standalone="yes"?><Relationships xmlns="http://schemas.openxmlformats.org/package/2006/relationships"><Relationship Id="rId11" Type="http://schemas.openxmlformats.org/officeDocument/2006/relationships/image" Target="../media/image41.png"/><Relationship Id="rId10" Type="http://schemas.openxmlformats.org/officeDocument/2006/relationships/image" Target="../media/image51.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47.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21.png"/><Relationship Id="rId7" Type="http://schemas.openxmlformats.org/officeDocument/2006/relationships/image" Target="../media/image35.png"/><Relationship Id="rId8" Type="http://schemas.openxmlformats.org/officeDocument/2006/relationships/image" Target="../media/image5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3.png"/><Relationship Id="rId5" Type="http://schemas.openxmlformats.org/officeDocument/2006/relationships/image" Target="../media/image21.png"/><Relationship Id="rId6" Type="http://schemas.openxmlformats.org/officeDocument/2006/relationships/image" Target="../media/image35.png"/><Relationship Id="rId7" Type="http://schemas.openxmlformats.org/officeDocument/2006/relationships/image" Target="../media/image3.png"/><Relationship Id="rId8"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1.png"/><Relationship Id="rId5" Type="http://schemas.openxmlformats.org/officeDocument/2006/relationships/image" Target="../media/image35.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4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48.png"/><Relationship Id="rId5"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8.png"/><Relationship Id="rId9"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5.png"/><Relationship Id="rId7" Type="http://schemas.openxmlformats.org/officeDocument/2006/relationships/image" Target="../media/image15.png"/><Relationship Id="rId8"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6.png"/><Relationship Id="rId13" Type="http://schemas.openxmlformats.org/officeDocument/2006/relationships/image" Target="../media/image13.png"/><Relationship Id="rId12"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2.png"/><Relationship Id="rId15" Type="http://schemas.openxmlformats.org/officeDocument/2006/relationships/image" Target="../media/image19.png"/><Relationship Id="rId14" Type="http://schemas.openxmlformats.org/officeDocument/2006/relationships/image" Target="../media/image22.png"/><Relationship Id="rId16" Type="http://schemas.openxmlformats.org/officeDocument/2006/relationships/image" Target="../media/image2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32.png"/><Relationship Id="rId12"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8.png"/><Relationship Id="rId12"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31.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25.png"/></Relationships>
</file>

<file path=ppt/slides/_rels/slide6.xml.rels><?xml version="1.0" encoding="UTF-8" standalone="yes"?><Relationships xmlns="http://schemas.openxmlformats.org/package/2006/relationships"><Relationship Id="rId10" Type="http://schemas.openxmlformats.org/officeDocument/2006/relationships/image" Target="../media/image34.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29.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26.png"/></Relationships>
</file>

<file path=ppt/slides/_rels/slide7.xml.rels><?xml version="1.0" encoding="UTF-8" standalone="yes"?><Relationships xmlns="http://schemas.openxmlformats.org/package/2006/relationships"><Relationship Id="rId11" Type="http://schemas.openxmlformats.org/officeDocument/2006/relationships/image" Target="../media/image40.png"/><Relationship Id="rId10" Type="http://schemas.openxmlformats.org/officeDocument/2006/relationships/image" Target="../media/image37.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39.png"/></Relationships>
</file>

<file path=ppt/slides/_rels/slide8.xml.rels><?xml version="1.0" encoding="UTF-8" standalone="yes"?><Relationships xmlns="http://schemas.openxmlformats.org/package/2006/relationships"><Relationship Id="rId10" Type="http://schemas.openxmlformats.org/officeDocument/2006/relationships/image" Target="../media/image46.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56.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45.png"/></Relationships>
</file>

<file path=ppt/slides/_rels/slide9.xml.rels><?xml version="1.0" encoding="UTF-8" standalone="yes"?><Relationships xmlns="http://schemas.openxmlformats.org/package/2006/relationships"><Relationship Id="rId10" Type="http://schemas.openxmlformats.org/officeDocument/2006/relationships/image" Target="../media/image57.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44.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21.png"/><Relationship Id="rId8"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 name="Shape 24"/>
        <p:cNvGrpSpPr/>
        <p:nvPr/>
      </p:nvGrpSpPr>
      <p:grpSpPr>
        <a:xfrm>
          <a:off x="0" y="0"/>
          <a:ext cx="0" cy="0"/>
          <a:chOff x="0" y="0"/>
          <a:chExt cx="0" cy="0"/>
        </a:xfrm>
      </p:grpSpPr>
      <p:sp>
        <p:nvSpPr>
          <p:cNvPr id="25" name="Google Shape;25;p1"/>
          <p:cNvSpPr/>
          <p:nvPr/>
        </p:nvSpPr>
        <p:spPr>
          <a:xfrm>
            <a:off x="0" y="0"/>
            <a:ext cx="12192000" cy="6858000"/>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Google Shape;26;p1"/>
          <p:cNvSpPr txBox="1"/>
          <p:nvPr>
            <p:ph type="ctrTitle"/>
          </p:nvPr>
        </p:nvSpPr>
        <p:spPr>
          <a:xfrm>
            <a:off x="3200699" y="1595225"/>
            <a:ext cx="5790600" cy="1563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IN">
                <a:solidFill>
                  <a:srgbClr val="FFFFFF"/>
                </a:solidFill>
              </a:rPr>
              <a:t>TEAM  41</a:t>
            </a:r>
            <a:endParaRPr/>
          </a:p>
        </p:txBody>
      </p:sp>
      <p:sp>
        <p:nvSpPr>
          <p:cNvPr id="27" name="Google Shape;27;p1"/>
          <p:cNvSpPr txBox="1"/>
          <p:nvPr>
            <p:ph idx="1" type="subTitle"/>
          </p:nvPr>
        </p:nvSpPr>
        <p:spPr>
          <a:xfrm>
            <a:off x="3363417" y="3636625"/>
            <a:ext cx="5323800" cy="429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FFFFFF"/>
              </a:buClr>
              <a:buSzPts val="2400"/>
              <a:buNone/>
            </a:pPr>
            <a:r>
              <a:rPr lang="en-IN" sz="2800">
                <a:solidFill>
                  <a:srgbClr val="FFFFFF"/>
                </a:solidFill>
              </a:rPr>
              <a:t>Predicting Song Popularity</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gc788faeade_4_66"/>
          <p:cNvSpPr/>
          <p:nvPr/>
        </p:nvSpPr>
        <p:spPr>
          <a:xfrm>
            <a:off x="18850" y="-5330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04" name="Google Shape;304;gc788faeade_4_66"/>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gc788faeade_4_66"/>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306" name="Google Shape;306;gc788faeade_4_66"/>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307" name="Google Shape;307;gc788faeade_4_66"/>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308" name="Google Shape;308;gc788faeade_4_66"/>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309" name="Google Shape;309;gc788faeade_4_66"/>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310" name="Google Shape;310;gc788faeade_4_66"/>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311" name="Google Shape;311;gc788faeade_4_66"/>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312" name="Google Shape;312;gc788faeade_4_66"/>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13" name="Google Shape;313;gc788faeade_4_66"/>
          <p:cNvSpPr/>
          <p:nvPr/>
        </p:nvSpPr>
        <p:spPr>
          <a:xfrm>
            <a:off x="21875"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14" name="Google Shape;314;gc788faeade_4_66"/>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315" name="Google Shape;315;gc788faeade_4_66"/>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16" name="Google Shape;316;gc788faeade_4_66"/>
          <p:cNvSpPr txBox="1"/>
          <p:nvPr/>
        </p:nvSpPr>
        <p:spPr>
          <a:xfrm>
            <a:off x="1607350" y="1165325"/>
            <a:ext cx="9844200" cy="8313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100">
                <a:solidFill>
                  <a:schemeClr val="lt1"/>
                </a:solidFill>
                <a:latin typeface="Calibri"/>
                <a:ea typeface="Calibri"/>
                <a:cs typeface="Calibri"/>
                <a:sym typeface="Calibri"/>
              </a:rPr>
              <a:t>LightGBM</a:t>
            </a:r>
            <a:r>
              <a:rPr lang="en-IN" sz="2100">
                <a:solidFill>
                  <a:schemeClr val="lt1"/>
                </a:solidFill>
                <a:latin typeface="Calibri"/>
                <a:ea typeface="Calibri"/>
                <a:cs typeface="Calibri"/>
                <a:sym typeface="Calibri"/>
              </a:rPr>
              <a:t> is a fast, distributed, high-performance gradient boosting framework that uses</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IN" sz="2100">
                <a:solidFill>
                  <a:schemeClr val="lt1"/>
                </a:solidFill>
                <a:latin typeface="Calibri"/>
                <a:ea typeface="Calibri"/>
                <a:cs typeface="Calibri"/>
                <a:sym typeface="Calibri"/>
              </a:rPr>
              <a:t>tree based learning algorithms that splits the tree leaf wise with the best fit.</a:t>
            </a:r>
            <a:endParaRPr b="1" sz="2100">
              <a:solidFill>
                <a:schemeClr val="lt1"/>
              </a:solidFill>
              <a:latin typeface="Calibri"/>
              <a:ea typeface="Calibri"/>
              <a:cs typeface="Calibri"/>
              <a:sym typeface="Calibri"/>
            </a:endParaRPr>
          </a:p>
        </p:txBody>
      </p:sp>
      <p:sp>
        <p:nvSpPr>
          <p:cNvPr id="317" name="Google Shape;317;gc788faeade_4_66"/>
          <p:cNvSpPr/>
          <p:nvPr/>
        </p:nvSpPr>
        <p:spPr>
          <a:xfrm>
            <a:off x="2196300" y="2856613"/>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Why Light GBM?</a:t>
            </a:r>
            <a:endParaRPr b="1" sz="1700">
              <a:solidFill>
                <a:srgbClr val="FFFFFF"/>
              </a:solidFill>
              <a:latin typeface="Calibri"/>
              <a:ea typeface="Calibri"/>
              <a:cs typeface="Calibri"/>
              <a:sym typeface="Calibri"/>
            </a:endParaRPr>
          </a:p>
        </p:txBody>
      </p:sp>
      <p:sp>
        <p:nvSpPr>
          <p:cNvPr id="318" name="Google Shape;318;gc788faeade_4_66"/>
          <p:cNvSpPr/>
          <p:nvPr/>
        </p:nvSpPr>
        <p:spPr>
          <a:xfrm>
            <a:off x="7155250" y="2858225"/>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chemeClr val="lt1"/>
                </a:solidFill>
                <a:latin typeface="Calibri"/>
                <a:ea typeface="Calibri"/>
                <a:cs typeface="Calibri"/>
                <a:sym typeface="Calibri"/>
              </a:rPr>
              <a:t>Results</a:t>
            </a:r>
            <a:endParaRPr/>
          </a:p>
        </p:txBody>
      </p:sp>
      <p:sp>
        <p:nvSpPr>
          <p:cNvPr id="319" name="Google Shape;319;gc788faeade_4_66"/>
          <p:cNvSpPr txBox="1"/>
          <p:nvPr/>
        </p:nvSpPr>
        <p:spPr>
          <a:xfrm>
            <a:off x="3800625" y="4034250"/>
            <a:ext cx="2146500" cy="10482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IN" sz="1700">
                <a:solidFill>
                  <a:srgbClr val="FFFFFF"/>
                </a:solidFill>
              </a:rPr>
              <a:t>Efficient and less memory</a:t>
            </a:r>
            <a:endParaRPr b="1" sz="1700">
              <a:solidFill>
                <a:srgbClr val="FFFFFF"/>
              </a:solidFill>
            </a:endParaRPr>
          </a:p>
          <a:p>
            <a:pPr indent="0" lvl="0" marL="0" rtl="0" algn="l">
              <a:spcBef>
                <a:spcPts val="0"/>
              </a:spcBef>
              <a:spcAft>
                <a:spcPts val="0"/>
              </a:spcAft>
              <a:buNone/>
            </a:pPr>
            <a:r>
              <a:t/>
            </a:r>
            <a:endParaRPr b="1" sz="1700">
              <a:solidFill>
                <a:srgbClr val="FFFFFF"/>
              </a:solidFill>
            </a:endParaRPr>
          </a:p>
        </p:txBody>
      </p:sp>
      <p:sp>
        <p:nvSpPr>
          <p:cNvPr id="320" name="Google Shape;320;gc788faeade_4_66"/>
          <p:cNvSpPr txBox="1"/>
          <p:nvPr/>
        </p:nvSpPr>
        <p:spPr>
          <a:xfrm>
            <a:off x="3800625" y="5433475"/>
            <a:ext cx="2253600" cy="13491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1700">
                <a:solidFill>
                  <a:srgbClr val="FFFFFF"/>
                </a:solidFill>
              </a:rPr>
              <a:t>Histogram based decision tree learning algorithm</a:t>
            </a:r>
            <a:endParaRPr b="1" sz="1700">
              <a:solidFill>
                <a:srgbClr val="FFFFFF"/>
              </a:solidFill>
            </a:endParaRPr>
          </a:p>
          <a:p>
            <a:pPr indent="0" lvl="0" marL="0" rtl="0" algn="ctr">
              <a:spcBef>
                <a:spcPts val="0"/>
              </a:spcBef>
              <a:spcAft>
                <a:spcPts val="0"/>
              </a:spcAft>
              <a:buNone/>
            </a:pPr>
            <a:r>
              <a:t/>
            </a:r>
            <a:endParaRPr b="1" sz="1700">
              <a:solidFill>
                <a:srgbClr val="FFFFFF"/>
              </a:solidFill>
            </a:endParaRPr>
          </a:p>
        </p:txBody>
      </p:sp>
      <p:sp>
        <p:nvSpPr>
          <p:cNvPr id="321" name="Google Shape;321;gc788faeade_4_66"/>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c788faeade_4_66"/>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gc788faeade_4_66"/>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pic>
        <p:nvPicPr>
          <p:cNvPr id="324" name="Google Shape;324;gc788faeade_4_66"/>
          <p:cNvPicPr preferRelativeResize="0"/>
          <p:nvPr/>
        </p:nvPicPr>
        <p:blipFill>
          <a:blip r:embed="rId8">
            <a:alphaModFix/>
          </a:blip>
          <a:stretch>
            <a:fillRect/>
          </a:stretch>
        </p:blipFill>
        <p:spPr>
          <a:xfrm>
            <a:off x="2046400" y="3754650"/>
            <a:ext cx="1005600" cy="1005600"/>
          </a:xfrm>
          <a:prstGeom prst="roundRect">
            <a:avLst>
              <a:gd fmla="val 16667" name="adj"/>
            </a:avLst>
          </a:prstGeom>
          <a:noFill/>
          <a:ln>
            <a:noFill/>
          </a:ln>
        </p:spPr>
      </p:pic>
      <p:pic>
        <p:nvPicPr>
          <p:cNvPr id="325" name="Google Shape;325;gc788faeade_4_66"/>
          <p:cNvPicPr preferRelativeResize="0"/>
          <p:nvPr/>
        </p:nvPicPr>
        <p:blipFill>
          <a:blip r:embed="rId9">
            <a:alphaModFix/>
          </a:blip>
          <a:stretch>
            <a:fillRect/>
          </a:stretch>
        </p:blipFill>
        <p:spPr>
          <a:xfrm>
            <a:off x="2157325" y="5284653"/>
            <a:ext cx="1005600" cy="1005600"/>
          </a:xfrm>
          <a:prstGeom prst="roundRect">
            <a:avLst>
              <a:gd fmla="val 16667" name="adj"/>
            </a:avLst>
          </a:prstGeom>
          <a:noFill/>
          <a:ln cap="flat" cmpd="sng" w="28575">
            <a:solidFill>
              <a:srgbClr val="FFFFFF"/>
            </a:solidFill>
            <a:prstDash val="solid"/>
            <a:round/>
            <a:headEnd len="sm" w="sm" type="none"/>
            <a:tailEnd len="sm" w="sm" type="none"/>
          </a:ln>
        </p:spPr>
      </p:pic>
      <p:pic>
        <p:nvPicPr>
          <p:cNvPr id="326" name="Google Shape;326;gc788faeade_4_66"/>
          <p:cNvPicPr preferRelativeResize="0"/>
          <p:nvPr/>
        </p:nvPicPr>
        <p:blipFill>
          <a:blip r:embed="rId10">
            <a:alphaModFix/>
          </a:blip>
          <a:stretch>
            <a:fillRect/>
          </a:stretch>
        </p:blipFill>
        <p:spPr>
          <a:xfrm>
            <a:off x="6792675" y="3651275"/>
            <a:ext cx="5028300" cy="2738400"/>
          </a:xfrm>
          <a:prstGeom prst="roundRect">
            <a:avLst>
              <a:gd fmla="val 16667" name="adj"/>
            </a:avLst>
          </a:prstGeom>
          <a:noFill/>
          <a:ln cap="flat" cmpd="sng" w="9525">
            <a:solidFill>
              <a:srgbClr val="DD7E6B"/>
            </a:solidFill>
            <a:prstDash val="solid"/>
            <a:round/>
            <a:headEnd len="sm" w="sm" type="none"/>
            <a:tailEnd len="sm" w="sm" type="none"/>
          </a:ln>
        </p:spPr>
      </p:pic>
      <p:sp>
        <p:nvSpPr>
          <p:cNvPr id="327" name="Google Shape;327;gc788faeade_4_66"/>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Light GBM</a:t>
            </a:r>
            <a:endParaRPr/>
          </a:p>
        </p:txBody>
      </p:sp>
      <p:cxnSp>
        <p:nvCxnSpPr>
          <p:cNvPr id="328" name="Google Shape;328;gc788faeade_4_66"/>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329" name="Google Shape;329;gc788faeade_4_66"/>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gc788faeade_4_98"/>
          <p:cNvSpPr/>
          <p:nvPr/>
        </p:nvSpPr>
        <p:spPr>
          <a:xfrm>
            <a:off x="18850" y="-5330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35" name="Google Shape;335;gc788faeade_4_98"/>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6" name="Google Shape;336;gc788faeade_4_98"/>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337" name="Google Shape;337;gc788faeade_4_98"/>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338" name="Google Shape;338;gc788faeade_4_98"/>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339" name="Google Shape;339;gc788faeade_4_98"/>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340" name="Google Shape;340;gc788faeade_4_98"/>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341" name="Google Shape;341;gc788faeade_4_98"/>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342" name="Google Shape;342;gc788faeade_4_98"/>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343" name="Google Shape;343;gc788faeade_4_98"/>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44" name="Google Shape;344;gc788faeade_4_98"/>
          <p:cNvSpPr/>
          <p:nvPr/>
        </p:nvSpPr>
        <p:spPr>
          <a:xfrm>
            <a:off x="0"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45" name="Google Shape;345;gc788faeade_4_98"/>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346" name="Google Shape;346;gc788faeade_4_98"/>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47" name="Google Shape;347;gc788faeade_4_98"/>
          <p:cNvSpPr txBox="1"/>
          <p:nvPr/>
        </p:nvSpPr>
        <p:spPr>
          <a:xfrm>
            <a:off x="1581825" y="1041888"/>
            <a:ext cx="6691200" cy="16230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2100">
                <a:solidFill>
                  <a:schemeClr val="lt1"/>
                </a:solidFill>
                <a:latin typeface="Calibri"/>
                <a:ea typeface="Calibri"/>
                <a:cs typeface="Calibri"/>
                <a:sym typeface="Calibri"/>
              </a:rPr>
              <a:t>XGBoost</a:t>
            </a:r>
            <a:r>
              <a:rPr lang="en-IN" sz="2100">
                <a:solidFill>
                  <a:schemeClr val="lt1"/>
                </a:solidFill>
                <a:latin typeface="Calibri"/>
                <a:ea typeface="Calibri"/>
                <a:cs typeface="Calibri"/>
                <a:sym typeface="Calibri"/>
              </a:rPr>
              <a:t> is an optimized distributed gradient boosting library designed to be highly efficient, flexible and portable. It implements machine learning algorithms under the Gradient Boosting framework. </a:t>
            </a:r>
            <a:endParaRPr b="1" sz="2100">
              <a:solidFill>
                <a:schemeClr val="lt1"/>
              </a:solidFill>
              <a:latin typeface="Calibri"/>
              <a:ea typeface="Calibri"/>
              <a:cs typeface="Calibri"/>
              <a:sym typeface="Calibri"/>
            </a:endParaRPr>
          </a:p>
        </p:txBody>
      </p:sp>
      <p:sp>
        <p:nvSpPr>
          <p:cNvPr id="348" name="Google Shape;348;gc788faeade_4_98"/>
          <p:cNvSpPr/>
          <p:nvPr/>
        </p:nvSpPr>
        <p:spPr>
          <a:xfrm>
            <a:off x="2089700" y="2964463"/>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Why XGBoost?</a:t>
            </a:r>
            <a:endParaRPr b="1" sz="1700">
              <a:solidFill>
                <a:srgbClr val="FFFFFF"/>
              </a:solidFill>
              <a:latin typeface="Calibri"/>
              <a:ea typeface="Calibri"/>
              <a:cs typeface="Calibri"/>
              <a:sym typeface="Calibri"/>
            </a:endParaRPr>
          </a:p>
        </p:txBody>
      </p:sp>
      <p:sp>
        <p:nvSpPr>
          <p:cNvPr id="349" name="Google Shape;349;gc788faeade_4_98"/>
          <p:cNvSpPr/>
          <p:nvPr/>
        </p:nvSpPr>
        <p:spPr>
          <a:xfrm>
            <a:off x="7155250" y="2976663"/>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chemeClr val="lt1"/>
                </a:solidFill>
                <a:latin typeface="Calibri"/>
                <a:ea typeface="Calibri"/>
                <a:cs typeface="Calibri"/>
                <a:sym typeface="Calibri"/>
              </a:rPr>
              <a:t>Results</a:t>
            </a:r>
            <a:endParaRPr/>
          </a:p>
        </p:txBody>
      </p:sp>
      <p:sp>
        <p:nvSpPr>
          <p:cNvPr id="350" name="Google Shape;350;gc788faeade_4_98"/>
          <p:cNvSpPr txBox="1"/>
          <p:nvPr/>
        </p:nvSpPr>
        <p:spPr>
          <a:xfrm>
            <a:off x="3800625" y="4034250"/>
            <a:ext cx="2146500" cy="70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rPr>
              <a:t>Model Performance</a:t>
            </a:r>
            <a:endParaRPr b="1" sz="1700">
              <a:solidFill>
                <a:srgbClr val="FFFFFF"/>
              </a:solidFill>
            </a:endParaRPr>
          </a:p>
        </p:txBody>
      </p:sp>
      <p:sp>
        <p:nvSpPr>
          <p:cNvPr id="351" name="Google Shape;351;gc788faeade_4_98"/>
          <p:cNvSpPr txBox="1"/>
          <p:nvPr/>
        </p:nvSpPr>
        <p:spPr>
          <a:xfrm>
            <a:off x="3800625" y="5433475"/>
            <a:ext cx="2253600" cy="4464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solidFill>
                  <a:srgbClr val="FFFFFF"/>
                </a:solidFill>
              </a:rPr>
              <a:t>Execution Speed</a:t>
            </a:r>
            <a:endParaRPr b="1" sz="1700">
              <a:solidFill>
                <a:srgbClr val="FFFFFF"/>
              </a:solidFill>
            </a:endParaRPr>
          </a:p>
        </p:txBody>
      </p:sp>
      <p:sp>
        <p:nvSpPr>
          <p:cNvPr id="352" name="Google Shape;352;gc788faeade_4_98"/>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c788faeade_4_98"/>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gc788faeade_4_98"/>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pic>
        <p:nvPicPr>
          <p:cNvPr id="355" name="Google Shape;355;gc788faeade_4_98"/>
          <p:cNvPicPr preferRelativeResize="0"/>
          <p:nvPr/>
        </p:nvPicPr>
        <p:blipFill>
          <a:blip r:embed="rId8">
            <a:alphaModFix/>
          </a:blip>
          <a:stretch>
            <a:fillRect/>
          </a:stretch>
        </p:blipFill>
        <p:spPr>
          <a:xfrm>
            <a:off x="9237700" y="805525"/>
            <a:ext cx="2614500" cy="1958700"/>
          </a:xfrm>
          <a:prstGeom prst="roundRect">
            <a:avLst>
              <a:gd fmla="val 16667" name="adj"/>
            </a:avLst>
          </a:prstGeom>
          <a:noFill/>
          <a:ln cap="flat" cmpd="sng" w="9525">
            <a:solidFill>
              <a:srgbClr val="DD7E6B"/>
            </a:solidFill>
            <a:prstDash val="solid"/>
            <a:round/>
            <a:headEnd len="sm" w="sm" type="none"/>
            <a:tailEnd len="sm" w="sm" type="none"/>
          </a:ln>
        </p:spPr>
      </p:pic>
      <p:pic>
        <p:nvPicPr>
          <p:cNvPr id="356" name="Google Shape;356;gc788faeade_4_98"/>
          <p:cNvPicPr preferRelativeResize="0"/>
          <p:nvPr/>
        </p:nvPicPr>
        <p:blipFill>
          <a:blip r:embed="rId9">
            <a:alphaModFix/>
          </a:blip>
          <a:stretch>
            <a:fillRect/>
          </a:stretch>
        </p:blipFill>
        <p:spPr>
          <a:xfrm>
            <a:off x="6925175" y="3651300"/>
            <a:ext cx="4995300" cy="2705100"/>
          </a:xfrm>
          <a:prstGeom prst="roundRect">
            <a:avLst>
              <a:gd fmla="val 16667" name="adj"/>
            </a:avLst>
          </a:prstGeom>
          <a:noFill/>
          <a:ln cap="flat" cmpd="sng" w="9525">
            <a:solidFill>
              <a:srgbClr val="DD7E6B"/>
            </a:solidFill>
            <a:prstDash val="solid"/>
            <a:round/>
            <a:headEnd len="sm" w="sm" type="none"/>
            <a:tailEnd len="sm" w="sm" type="none"/>
          </a:ln>
        </p:spPr>
      </p:pic>
      <p:pic>
        <p:nvPicPr>
          <p:cNvPr id="357" name="Google Shape;357;gc788faeade_4_98"/>
          <p:cNvPicPr preferRelativeResize="0"/>
          <p:nvPr/>
        </p:nvPicPr>
        <p:blipFill>
          <a:blip r:embed="rId10">
            <a:alphaModFix/>
          </a:blip>
          <a:stretch>
            <a:fillRect/>
          </a:stretch>
        </p:blipFill>
        <p:spPr>
          <a:xfrm>
            <a:off x="1910275" y="3787249"/>
            <a:ext cx="1098000" cy="1098000"/>
          </a:xfrm>
          <a:prstGeom prst="rect">
            <a:avLst/>
          </a:prstGeom>
          <a:noFill/>
          <a:ln>
            <a:noFill/>
          </a:ln>
        </p:spPr>
      </p:pic>
      <p:pic>
        <p:nvPicPr>
          <p:cNvPr id="358" name="Google Shape;358;gc788faeade_4_98"/>
          <p:cNvPicPr preferRelativeResize="0"/>
          <p:nvPr/>
        </p:nvPicPr>
        <p:blipFill>
          <a:blip r:embed="rId11">
            <a:alphaModFix/>
          </a:blip>
          <a:stretch>
            <a:fillRect/>
          </a:stretch>
        </p:blipFill>
        <p:spPr>
          <a:xfrm>
            <a:off x="1781350" y="5082513"/>
            <a:ext cx="1148325" cy="1148325"/>
          </a:xfrm>
          <a:prstGeom prst="rect">
            <a:avLst/>
          </a:prstGeom>
          <a:noFill/>
          <a:ln>
            <a:noFill/>
          </a:ln>
        </p:spPr>
      </p:pic>
      <p:sp>
        <p:nvSpPr>
          <p:cNvPr id="359" name="Google Shape;359;gc788faeade_4_98"/>
          <p:cNvSpPr txBox="1"/>
          <p:nvPr/>
        </p:nvSpPr>
        <p:spPr>
          <a:xfrm>
            <a:off x="1722000" y="249725"/>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XGBoost</a:t>
            </a:r>
            <a:endParaRPr/>
          </a:p>
        </p:txBody>
      </p:sp>
      <p:cxnSp>
        <p:nvCxnSpPr>
          <p:cNvPr id="360" name="Google Shape;360;gc788faeade_4_98"/>
          <p:cNvCxnSpPr/>
          <p:nvPr/>
        </p:nvCxnSpPr>
        <p:spPr>
          <a:xfrm>
            <a:off x="3800625" y="17512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361" name="Google Shape;361;gc788faeade_4_98"/>
          <p:cNvCxnSpPr/>
          <p:nvPr/>
        </p:nvCxnSpPr>
        <p:spPr>
          <a:xfrm>
            <a:off x="3761100" y="805525"/>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gc998fc1b45_0_213"/>
          <p:cNvSpPr/>
          <p:nvPr/>
        </p:nvSpPr>
        <p:spPr>
          <a:xfrm>
            <a:off x="0"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67" name="Google Shape;367;gc998fc1b45_0_213"/>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8" name="Google Shape;368;gc998fc1b45_0_213"/>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369" name="Google Shape;369;gc998fc1b45_0_213"/>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370" name="Google Shape;370;gc998fc1b45_0_213"/>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371" name="Google Shape;371;gc998fc1b45_0_213"/>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372" name="Google Shape;372;gc998fc1b45_0_213"/>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373" name="Google Shape;373;gc998fc1b45_0_213"/>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374" name="Google Shape;374;gc998fc1b45_0_213"/>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375" name="Google Shape;375;gc998fc1b45_0_213"/>
          <p:cNvSpPr txBox="1"/>
          <p:nvPr/>
        </p:nvSpPr>
        <p:spPr>
          <a:xfrm>
            <a:off x="6304725" y="3860050"/>
            <a:ext cx="74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6" name="Google Shape;376;gc998fc1b45_0_213"/>
          <p:cNvSpPr/>
          <p:nvPr/>
        </p:nvSpPr>
        <p:spPr>
          <a:xfrm>
            <a:off x="43913" y="213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77" name="Google Shape;377;gc998fc1b45_0_213"/>
          <p:cNvSpPr/>
          <p:nvPr/>
        </p:nvSpPr>
        <p:spPr>
          <a:xfrm>
            <a:off x="-25" y="5130750"/>
            <a:ext cx="1275900" cy="16857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78" name="Google Shape;378;gc998fc1b45_0_213"/>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379" name="Google Shape;379;gc998fc1b45_0_213"/>
          <p:cNvSpPr/>
          <p:nvPr/>
        </p:nvSpPr>
        <p:spPr>
          <a:xfrm>
            <a:off x="22775"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380" name="Google Shape;380;gc998fc1b45_0_213"/>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Revenue Constraint</a:t>
            </a:r>
            <a:endParaRPr/>
          </a:p>
        </p:txBody>
      </p:sp>
      <p:cxnSp>
        <p:nvCxnSpPr>
          <p:cNvPr id="381" name="Google Shape;381;gc998fc1b45_0_213"/>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382" name="Google Shape;382;gc998fc1b45_0_213"/>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383" name="Google Shape;383;gc998fc1b45_0_213"/>
          <p:cNvSpPr txBox="1"/>
          <p:nvPr/>
        </p:nvSpPr>
        <p:spPr>
          <a:xfrm>
            <a:off x="2012675" y="1182050"/>
            <a:ext cx="9009000" cy="4802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solidFill>
                  <a:srgbClr val="FFFFFF"/>
                </a:solidFill>
                <a:latin typeface="Calibri"/>
                <a:ea typeface="Calibri"/>
                <a:cs typeface="Calibri"/>
                <a:sym typeface="Calibri"/>
              </a:rPr>
              <a:t>Considering 80/20 split, for a particular validation set a perfect prediction would require us to bid a total of $7,341 units suitably.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We can bid a total of $10,000 units on 4,000 songs. Taking into account this 2.5 multiplier factor and our validation set having 2446 observations, we get a threshold of  $6115 (2446*2.5), which is around </a:t>
            </a:r>
            <a:r>
              <a:rPr b="1" lang="en-IN" sz="2000">
                <a:solidFill>
                  <a:srgbClr val="FFFFFF"/>
                </a:solidFill>
                <a:latin typeface="Calibri"/>
                <a:ea typeface="Calibri"/>
                <a:cs typeface="Calibri"/>
                <a:sym typeface="Calibri"/>
              </a:rPr>
              <a:t>83% of the total required money.</a:t>
            </a:r>
            <a:endParaRPr b="1"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Thus, </a:t>
            </a:r>
            <a:r>
              <a:rPr b="1" lang="en-IN" sz="2000">
                <a:solidFill>
                  <a:srgbClr val="FFFFFF"/>
                </a:solidFill>
                <a:latin typeface="Calibri"/>
                <a:ea typeface="Calibri"/>
                <a:cs typeface="Calibri"/>
                <a:sym typeface="Calibri"/>
              </a:rPr>
              <a:t>inherently, we can't get a very high accuracy</a:t>
            </a:r>
            <a:r>
              <a:rPr lang="en-IN" sz="2000">
                <a:solidFill>
                  <a:srgbClr val="FFFFFF"/>
                </a:solidFill>
                <a:latin typeface="Calibri"/>
                <a:ea typeface="Calibri"/>
                <a:cs typeface="Calibri"/>
                <a:sym typeface="Calibri"/>
              </a:rPr>
              <a:t>. Because of the same reason, it's impossible to get the max revenue with that amount which is 6115*2 = 12230 (since we get double the revenue on each song as is the bid value). </a:t>
            </a:r>
            <a:endParaRPr sz="20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ctr">
              <a:spcBef>
                <a:spcPts val="0"/>
              </a:spcBef>
              <a:spcAft>
                <a:spcPts val="0"/>
              </a:spcAft>
              <a:buNone/>
            </a:pPr>
            <a:r>
              <a:rPr lang="en-IN" sz="2000">
                <a:solidFill>
                  <a:srgbClr val="FFFFFF"/>
                </a:solidFill>
                <a:latin typeface="Calibri"/>
                <a:ea typeface="Calibri"/>
                <a:cs typeface="Calibri"/>
                <a:sym typeface="Calibri"/>
              </a:rPr>
              <a:t>Also, </a:t>
            </a:r>
            <a:r>
              <a:rPr b="1" lang="en-IN" sz="2000">
                <a:solidFill>
                  <a:srgbClr val="FFFFFF"/>
                </a:solidFill>
                <a:latin typeface="Calibri"/>
                <a:ea typeface="Calibri"/>
                <a:cs typeface="Calibri"/>
                <a:sym typeface="Calibri"/>
              </a:rPr>
              <a:t>accuracy isn’t necessarily proportional to revenue</a:t>
            </a:r>
            <a:r>
              <a:rPr lang="en-IN" sz="2000">
                <a:solidFill>
                  <a:srgbClr val="FFFFFF"/>
                </a:solidFill>
                <a:latin typeface="Calibri"/>
                <a:ea typeface="Calibri"/>
                <a:cs typeface="Calibri"/>
                <a:sym typeface="Calibri"/>
              </a:rPr>
              <a:t> because of the threshold and bidding rules. It’s important to keep in mind the final goal of generating maximum revenue. So, it makes sense to </a:t>
            </a:r>
            <a:r>
              <a:rPr b="1" lang="en-IN" sz="2000">
                <a:solidFill>
                  <a:srgbClr val="FFFFFF"/>
                </a:solidFill>
                <a:latin typeface="Calibri"/>
                <a:ea typeface="Calibri"/>
                <a:cs typeface="Calibri"/>
                <a:sym typeface="Calibri"/>
              </a:rPr>
              <a:t>bias the model toward the higher popularity classes</a:t>
            </a:r>
            <a:r>
              <a:rPr lang="en-IN" sz="2000">
                <a:solidFill>
                  <a:srgbClr val="FFFFFF"/>
                </a:solidFill>
                <a:latin typeface="Calibri"/>
                <a:ea typeface="Calibri"/>
                <a:cs typeface="Calibri"/>
                <a:sym typeface="Calibri"/>
              </a:rPr>
              <a:t> in return of compromising with the accuracy.</a:t>
            </a:r>
            <a:endParaRPr sz="2000">
              <a:solidFill>
                <a:srgbClr val="FFFF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7" name="Shape 387"/>
        <p:cNvGrpSpPr/>
        <p:nvPr/>
      </p:nvGrpSpPr>
      <p:grpSpPr>
        <a:xfrm>
          <a:off x="0" y="0"/>
          <a:ext cx="0" cy="0"/>
          <a:chOff x="0" y="0"/>
          <a:chExt cx="0" cy="0"/>
        </a:xfrm>
      </p:grpSpPr>
      <p:sp>
        <p:nvSpPr>
          <p:cNvPr id="388" name="Google Shape;388;p3"/>
          <p:cNvSpPr/>
          <p:nvPr/>
        </p:nvSpPr>
        <p:spPr>
          <a:xfrm>
            <a:off x="0" y="8025"/>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9" name="Google Shape;389;p3"/>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90" name="Google Shape;390;p3"/>
          <p:cNvPicPr preferRelativeResize="0"/>
          <p:nvPr/>
        </p:nvPicPr>
        <p:blipFill>
          <a:blip r:embed="rId4">
            <a:alphaModFix/>
          </a:blip>
          <a:stretch>
            <a:fillRect/>
          </a:stretch>
        </p:blipFill>
        <p:spPr>
          <a:xfrm>
            <a:off x="157050" y="108738"/>
            <a:ext cx="1005550" cy="1097975"/>
          </a:xfrm>
          <a:prstGeom prst="rect">
            <a:avLst/>
          </a:prstGeom>
          <a:noFill/>
          <a:ln>
            <a:noFill/>
          </a:ln>
        </p:spPr>
      </p:pic>
      <p:sp>
        <p:nvSpPr>
          <p:cNvPr id="391" name="Google Shape;391;p3"/>
          <p:cNvSpPr txBox="1"/>
          <p:nvPr/>
        </p:nvSpPr>
        <p:spPr>
          <a:xfrm>
            <a:off x="22800" y="1147925"/>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sz="900">
              <a:solidFill>
                <a:srgbClr val="FFFFFF"/>
              </a:solidFill>
            </a:endParaRPr>
          </a:p>
        </p:txBody>
      </p:sp>
      <p:pic>
        <p:nvPicPr>
          <p:cNvPr id="392" name="Google Shape;392;p3"/>
          <p:cNvPicPr preferRelativeResize="0"/>
          <p:nvPr/>
        </p:nvPicPr>
        <p:blipFill>
          <a:blip r:embed="rId5">
            <a:alphaModFix/>
          </a:blip>
          <a:stretch>
            <a:fillRect/>
          </a:stretch>
        </p:blipFill>
        <p:spPr>
          <a:xfrm>
            <a:off x="88987" y="1883900"/>
            <a:ext cx="1005550" cy="1005571"/>
          </a:xfrm>
          <a:prstGeom prst="rect">
            <a:avLst/>
          </a:prstGeom>
          <a:noFill/>
          <a:ln>
            <a:noFill/>
          </a:ln>
        </p:spPr>
      </p:pic>
      <p:sp>
        <p:nvSpPr>
          <p:cNvPr id="393" name="Google Shape;393;p3"/>
          <p:cNvSpPr txBox="1"/>
          <p:nvPr/>
        </p:nvSpPr>
        <p:spPr>
          <a:xfrm>
            <a:off x="44680" y="2944263"/>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a:solidFill>
                <a:srgbClr val="FFFFFF"/>
              </a:solidFill>
              <a:latin typeface="Calibri"/>
              <a:ea typeface="Calibri"/>
              <a:cs typeface="Calibri"/>
              <a:sym typeface="Calibri"/>
            </a:endParaRPr>
          </a:p>
        </p:txBody>
      </p:sp>
      <p:sp>
        <p:nvSpPr>
          <p:cNvPr id="394" name="Google Shape;394;p3"/>
          <p:cNvSpPr/>
          <p:nvPr/>
        </p:nvSpPr>
        <p:spPr>
          <a:xfrm>
            <a:off x="0" y="8025"/>
            <a:ext cx="1275900" cy="34287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395" name="Google Shape;395;p3"/>
          <p:cNvPicPr preferRelativeResize="0"/>
          <p:nvPr/>
        </p:nvPicPr>
        <p:blipFill>
          <a:blip r:embed="rId6">
            <a:alphaModFix/>
          </a:blip>
          <a:stretch>
            <a:fillRect/>
          </a:stretch>
        </p:blipFill>
        <p:spPr>
          <a:xfrm>
            <a:off x="240875" y="3599288"/>
            <a:ext cx="921725" cy="921725"/>
          </a:xfrm>
          <a:prstGeom prst="rect">
            <a:avLst/>
          </a:prstGeom>
          <a:noFill/>
          <a:ln>
            <a:noFill/>
          </a:ln>
        </p:spPr>
      </p:pic>
      <p:sp>
        <p:nvSpPr>
          <p:cNvPr id="396" name="Google Shape;396;p3"/>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pic>
        <p:nvPicPr>
          <p:cNvPr id="397" name="Google Shape;397;p3"/>
          <p:cNvPicPr preferRelativeResize="0"/>
          <p:nvPr/>
        </p:nvPicPr>
        <p:blipFill>
          <a:blip r:embed="rId7">
            <a:alphaModFix/>
          </a:blip>
          <a:stretch>
            <a:fillRect/>
          </a:stretch>
        </p:blipFill>
        <p:spPr>
          <a:xfrm>
            <a:off x="157050" y="5303750"/>
            <a:ext cx="1005550" cy="1005550"/>
          </a:xfrm>
          <a:prstGeom prst="rect">
            <a:avLst/>
          </a:prstGeom>
          <a:noFill/>
          <a:ln>
            <a:noFill/>
          </a:ln>
        </p:spPr>
      </p:pic>
      <p:sp>
        <p:nvSpPr>
          <p:cNvPr id="398" name="Google Shape;398;p3"/>
          <p:cNvSpPr txBox="1"/>
          <p:nvPr/>
        </p:nvSpPr>
        <p:spPr>
          <a:xfrm>
            <a:off x="44675" y="6340525"/>
            <a:ext cx="1230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Summary</a:t>
            </a:r>
            <a:endParaRPr b="1" sz="900">
              <a:solidFill>
                <a:srgbClr val="FFFFFF"/>
              </a:solidFill>
            </a:endParaRPr>
          </a:p>
        </p:txBody>
      </p:sp>
      <p:sp>
        <p:nvSpPr>
          <p:cNvPr id="399" name="Google Shape;399;p3"/>
          <p:cNvSpPr/>
          <p:nvPr/>
        </p:nvSpPr>
        <p:spPr>
          <a:xfrm>
            <a:off x="22800" y="5303750"/>
            <a:ext cx="1230300" cy="1545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400" name="Google Shape;400;p3"/>
          <p:cNvSpPr/>
          <p:nvPr/>
        </p:nvSpPr>
        <p:spPr>
          <a:xfrm>
            <a:off x="1652825" y="1974788"/>
            <a:ext cx="1539900" cy="823800"/>
          </a:xfrm>
          <a:prstGeom prst="roundRect">
            <a:avLst>
              <a:gd fmla="val 16667" name="adj"/>
            </a:avLst>
          </a:prstGeom>
          <a:solidFill>
            <a:srgbClr val="000000"/>
          </a:solidFill>
          <a:ln cap="flat" cmpd="sng" w="38100">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Training Set</a:t>
            </a:r>
            <a:endParaRPr b="1">
              <a:solidFill>
                <a:srgbClr val="FFFFFF"/>
              </a:solidFill>
            </a:endParaRPr>
          </a:p>
        </p:txBody>
      </p:sp>
      <p:sp>
        <p:nvSpPr>
          <p:cNvPr id="401" name="Google Shape;401;p3"/>
          <p:cNvSpPr/>
          <p:nvPr/>
        </p:nvSpPr>
        <p:spPr>
          <a:xfrm>
            <a:off x="3962875" y="11447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rPr>
              <a:t>Model 1</a:t>
            </a:r>
            <a:endParaRPr b="1" sz="1500">
              <a:solidFill>
                <a:srgbClr val="FFFFFF"/>
              </a:solidFill>
            </a:endParaRPr>
          </a:p>
        </p:txBody>
      </p:sp>
      <p:sp>
        <p:nvSpPr>
          <p:cNvPr id="402" name="Google Shape;402;p3"/>
          <p:cNvSpPr/>
          <p:nvPr/>
        </p:nvSpPr>
        <p:spPr>
          <a:xfrm>
            <a:off x="3962875" y="1807125"/>
            <a:ext cx="1619700" cy="523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rPr>
              <a:t>Model 2</a:t>
            </a:r>
            <a:endParaRPr b="1" sz="1500">
              <a:solidFill>
                <a:srgbClr val="FFFFFF"/>
              </a:solidFill>
            </a:endParaRPr>
          </a:p>
        </p:txBody>
      </p:sp>
      <p:sp>
        <p:nvSpPr>
          <p:cNvPr id="403" name="Google Shape;403;p3"/>
          <p:cNvSpPr/>
          <p:nvPr/>
        </p:nvSpPr>
        <p:spPr>
          <a:xfrm>
            <a:off x="3962875" y="24694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rPr>
              <a:t>Model 3</a:t>
            </a:r>
            <a:endParaRPr b="1" sz="1500">
              <a:solidFill>
                <a:srgbClr val="FFFFFF"/>
              </a:solidFill>
            </a:endParaRPr>
          </a:p>
        </p:txBody>
      </p:sp>
      <p:sp>
        <p:nvSpPr>
          <p:cNvPr id="404" name="Google Shape;404;p3"/>
          <p:cNvSpPr/>
          <p:nvPr/>
        </p:nvSpPr>
        <p:spPr>
          <a:xfrm>
            <a:off x="3962875" y="31597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Model 4</a:t>
            </a:r>
            <a:endParaRPr b="1">
              <a:solidFill>
                <a:srgbClr val="FFFFFF"/>
              </a:solidFill>
            </a:endParaRPr>
          </a:p>
        </p:txBody>
      </p:sp>
      <p:sp>
        <p:nvSpPr>
          <p:cNvPr id="405" name="Google Shape;405;p3"/>
          <p:cNvSpPr/>
          <p:nvPr/>
        </p:nvSpPr>
        <p:spPr>
          <a:xfrm>
            <a:off x="6516600" y="1144775"/>
            <a:ext cx="1619700" cy="523200"/>
          </a:xfrm>
          <a:prstGeom prst="roundRect">
            <a:avLst>
              <a:gd fmla="val 16667" name="adj"/>
            </a:avLst>
          </a:prstGeom>
          <a:no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500">
                <a:solidFill>
                  <a:srgbClr val="FFFFFF"/>
                </a:solidFill>
                <a:latin typeface="Calibri"/>
                <a:ea typeface="Calibri"/>
                <a:cs typeface="Calibri"/>
                <a:sym typeface="Calibri"/>
              </a:rPr>
              <a:t>Prediction 1</a:t>
            </a:r>
            <a:endParaRPr b="1" sz="1500">
              <a:solidFill>
                <a:srgbClr val="FFFFFF"/>
              </a:solidFill>
              <a:latin typeface="Calibri"/>
              <a:ea typeface="Calibri"/>
              <a:cs typeface="Calibri"/>
              <a:sym typeface="Calibri"/>
            </a:endParaRPr>
          </a:p>
        </p:txBody>
      </p:sp>
      <p:sp>
        <p:nvSpPr>
          <p:cNvPr id="406" name="Google Shape;406;p3"/>
          <p:cNvSpPr/>
          <p:nvPr/>
        </p:nvSpPr>
        <p:spPr>
          <a:xfrm>
            <a:off x="6516600" y="1807125"/>
            <a:ext cx="1619700" cy="523200"/>
          </a:xfrm>
          <a:prstGeom prst="roundRect">
            <a:avLst>
              <a:gd fmla="val 16667" name="adj"/>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Prediction 2</a:t>
            </a:r>
            <a:endParaRPr b="1">
              <a:solidFill>
                <a:srgbClr val="FFFFFF"/>
              </a:solidFill>
            </a:endParaRPr>
          </a:p>
        </p:txBody>
      </p:sp>
      <p:sp>
        <p:nvSpPr>
          <p:cNvPr id="407" name="Google Shape;407;p3"/>
          <p:cNvSpPr/>
          <p:nvPr/>
        </p:nvSpPr>
        <p:spPr>
          <a:xfrm>
            <a:off x="6516600" y="246947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Prediction 3</a:t>
            </a:r>
            <a:endParaRPr b="1">
              <a:solidFill>
                <a:srgbClr val="FFFFFF"/>
              </a:solidFill>
            </a:endParaRPr>
          </a:p>
        </p:txBody>
      </p:sp>
      <p:sp>
        <p:nvSpPr>
          <p:cNvPr id="408" name="Google Shape;408;p3"/>
          <p:cNvSpPr/>
          <p:nvPr/>
        </p:nvSpPr>
        <p:spPr>
          <a:xfrm>
            <a:off x="6516600" y="3171225"/>
            <a:ext cx="1619700" cy="5232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Prediction 4</a:t>
            </a:r>
            <a:endParaRPr b="1">
              <a:solidFill>
                <a:srgbClr val="FFFFFF"/>
              </a:solidFill>
            </a:endParaRPr>
          </a:p>
        </p:txBody>
      </p:sp>
      <p:sp>
        <p:nvSpPr>
          <p:cNvPr id="409" name="Google Shape;409;p3"/>
          <p:cNvSpPr/>
          <p:nvPr/>
        </p:nvSpPr>
        <p:spPr>
          <a:xfrm>
            <a:off x="10590400" y="1974800"/>
            <a:ext cx="1362900" cy="823800"/>
          </a:xfrm>
          <a:prstGeom prst="roundRect">
            <a:avLst>
              <a:gd fmla="val 16667"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Final Predictions</a:t>
            </a:r>
            <a:endParaRPr b="1">
              <a:solidFill>
                <a:srgbClr val="FFFFFF"/>
              </a:solidFill>
            </a:endParaRPr>
          </a:p>
        </p:txBody>
      </p:sp>
      <p:pic>
        <p:nvPicPr>
          <p:cNvPr id="410" name="Google Shape;410;p3"/>
          <p:cNvPicPr preferRelativeResize="0"/>
          <p:nvPr/>
        </p:nvPicPr>
        <p:blipFill>
          <a:blip r:embed="rId8">
            <a:alphaModFix/>
          </a:blip>
          <a:stretch>
            <a:fillRect/>
          </a:stretch>
        </p:blipFill>
        <p:spPr>
          <a:xfrm>
            <a:off x="7466800" y="4468225"/>
            <a:ext cx="4189800" cy="2164800"/>
          </a:xfrm>
          <a:prstGeom prst="roundRect">
            <a:avLst>
              <a:gd fmla="val 16667" name="adj"/>
            </a:avLst>
          </a:prstGeom>
          <a:noFill/>
          <a:ln>
            <a:noFill/>
          </a:ln>
        </p:spPr>
      </p:pic>
      <p:sp>
        <p:nvSpPr>
          <p:cNvPr id="411" name="Google Shape;411;p3"/>
          <p:cNvSpPr/>
          <p:nvPr/>
        </p:nvSpPr>
        <p:spPr>
          <a:xfrm>
            <a:off x="7133850" y="3932900"/>
            <a:ext cx="4747200" cy="3606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txBox="1"/>
          <p:nvPr/>
        </p:nvSpPr>
        <p:spPr>
          <a:xfrm>
            <a:off x="7250900" y="3894725"/>
            <a:ext cx="46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Final Results on Validation Test</a:t>
            </a:r>
            <a:endParaRPr b="1">
              <a:solidFill>
                <a:srgbClr val="FFFFFF"/>
              </a:solidFill>
              <a:latin typeface="Calibri"/>
              <a:ea typeface="Calibri"/>
              <a:cs typeface="Calibri"/>
              <a:sym typeface="Calibri"/>
            </a:endParaRPr>
          </a:p>
        </p:txBody>
      </p:sp>
      <p:sp>
        <p:nvSpPr>
          <p:cNvPr id="413" name="Google Shape;413;p3"/>
          <p:cNvSpPr/>
          <p:nvPr/>
        </p:nvSpPr>
        <p:spPr>
          <a:xfrm>
            <a:off x="1704250" y="3893300"/>
            <a:ext cx="4413600" cy="400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3"/>
          <p:cNvCxnSpPr/>
          <p:nvPr/>
        </p:nvCxnSpPr>
        <p:spPr>
          <a:xfrm>
            <a:off x="6715825" y="3932900"/>
            <a:ext cx="21900" cy="2851500"/>
          </a:xfrm>
          <a:prstGeom prst="straightConnector1">
            <a:avLst/>
          </a:prstGeom>
          <a:noFill/>
          <a:ln cap="flat" cmpd="sng" w="38100">
            <a:solidFill>
              <a:srgbClr val="FFFFFF"/>
            </a:solidFill>
            <a:prstDash val="solid"/>
            <a:round/>
            <a:headEnd len="med" w="med" type="none"/>
            <a:tailEnd len="med" w="med" type="none"/>
          </a:ln>
        </p:spPr>
      </p:cxnSp>
      <p:sp>
        <p:nvSpPr>
          <p:cNvPr id="415" name="Google Shape;415;p3"/>
          <p:cNvSpPr txBox="1"/>
          <p:nvPr/>
        </p:nvSpPr>
        <p:spPr>
          <a:xfrm>
            <a:off x="1789050" y="4392025"/>
            <a:ext cx="46020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Intentionally biased Random Forest model towards the top 2 classes.</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chemeClr val="lt1"/>
                </a:solidFill>
                <a:latin typeface="Calibri"/>
                <a:ea typeface="Calibri"/>
                <a:cs typeface="Calibri"/>
                <a:sym typeface="Calibri"/>
              </a:rPr>
              <a:t>XGBoost excluded because of poor performance.</a:t>
            </a:r>
            <a:endParaRPr b="1" sz="1500">
              <a:solidFill>
                <a:schemeClr val="lt1"/>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Given more weight to Random Forest than other model as it gave best result </a:t>
            </a:r>
            <a:r>
              <a:rPr b="1" lang="en-IN" sz="1500">
                <a:solidFill>
                  <a:srgbClr val="FFFFFF"/>
                </a:solidFill>
                <a:latin typeface="Calibri"/>
                <a:ea typeface="Calibri"/>
                <a:cs typeface="Calibri"/>
                <a:sym typeface="Calibri"/>
              </a:rPr>
              <a:t>individually.</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Results improved, particularly for the minority class</a:t>
            </a:r>
            <a:r>
              <a:rPr b="1" lang="en-IN" sz="1500">
                <a:solidFill>
                  <a:srgbClr val="FFFFFF"/>
                </a:solidFill>
                <a:latin typeface="Calibri"/>
                <a:ea typeface="Calibri"/>
                <a:cs typeface="Calibri"/>
                <a:sym typeface="Calibri"/>
              </a:rPr>
              <a:t>.</a:t>
            </a:r>
            <a:endParaRPr b="1" sz="1500">
              <a:solidFill>
                <a:srgbClr val="FFFFFF"/>
              </a:solidFill>
              <a:latin typeface="Calibri"/>
              <a:ea typeface="Calibri"/>
              <a:cs typeface="Calibri"/>
              <a:sym typeface="Calibri"/>
            </a:endParaRPr>
          </a:p>
        </p:txBody>
      </p:sp>
      <p:sp>
        <p:nvSpPr>
          <p:cNvPr id="416" name="Google Shape;416;p3"/>
          <p:cNvSpPr txBox="1"/>
          <p:nvPr/>
        </p:nvSpPr>
        <p:spPr>
          <a:xfrm>
            <a:off x="1789050" y="3875500"/>
            <a:ext cx="441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Model Weights</a:t>
            </a:r>
            <a:endParaRPr b="1">
              <a:solidFill>
                <a:srgbClr val="FFFFFF"/>
              </a:solidFill>
              <a:latin typeface="Calibri"/>
              <a:ea typeface="Calibri"/>
              <a:cs typeface="Calibri"/>
              <a:sym typeface="Calibri"/>
            </a:endParaRPr>
          </a:p>
        </p:txBody>
      </p:sp>
      <p:cxnSp>
        <p:nvCxnSpPr>
          <p:cNvPr id="417" name="Google Shape;417;p3"/>
          <p:cNvCxnSpPr>
            <a:stCxn id="400" idx="3"/>
            <a:endCxn id="401" idx="1"/>
          </p:cNvCxnSpPr>
          <p:nvPr/>
        </p:nvCxnSpPr>
        <p:spPr>
          <a:xfrm flipH="1" rot="10800000">
            <a:off x="3192725" y="1406288"/>
            <a:ext cx="770100" cy="980400"/>
          </a:xfrm>
          <a:prstGeom prst="straightConnector1">
            <a:avLst/>
          </a:prstGeom>
          <a:noFill/>
          <a:ln cap="flat" cmpd="sng" w="28575">
            <a:solidFill>
              <a:srgbClr val="CC4125"/>
            </a:solidFill>
            <a:prstDash val="solid"/>
            <a:round/>
            <a:headEnd len="med" w="med" type="none"/>
            <a:tailEnd len="med" w="med" type="none"/>
          </a:ln>
        </p:spPr>
      </p:cxnSp>
      <p:cxnSp>
        <p:nvCxnSpPr>
          <p:cNvPr id="418" name="Google Shape;418;p3"/>
          <p:cNvCxnSpPr>
            <a:stCxn id="402" idx="1"/>
            <a:endCxn id="400" idx="3"/>
          </p:cNvCxnSpPr>
          <p:nvPr/>
        </p:nvCxnSpPr>
        <p:spPr>
          <a:xfrm flipH="1">
            <a:off x="3192775" y="2068725"/>
            <a:ext cx="770100" cy="318000"/>
          </a:xfrm>
          <a:prstGeom prst="straightConnector1">
            <a:avLst/>
          </a:prstGeom>
          <a:noFill/>
          <a:ln cap="flat" cmpd="sng" w="28575">
            <a:solidFill>
              <a:srgbClr val="CC4125"/>
            </a:solidFill>
            <a:prstDash val="solid"/>
            <a:round/>
            <a:headEnd len="med" w="med" type="none"/>
            <a:tailEnd len="med" w="med" type="none"/>
          </a:ln>
        </p:spPr>
      </p:cxnSp>
      <p:cxnSp>
        <p:nvCxnSpPr>
          <p:cNvPr id="419" name="Google Shape;419;p3"/>
          <p:cNvCxnSpPr>
            <a:stCxn id="400" idx="3"/>
            <a:endCxn id="403" idx="1"/>
          </p:cNvCxnSpPr>
          <p:nvPr/>
        </p:nvCxnSpPr>
        <p:spPr>
          <a:xfrm>
            <a:off x="3192725" y="2386688"/>
            <a:ext cx="770100" cy="344400"/>
          </a:xfrm>
          <a:prstGeom prst="straightConnector1">
            <a:avLst/>
          </a:prstGeom>
          <a:noFill/>
          <a:ln cap="flat" cmpd="sng" w="28575">
            <a:solidFill>
              <a:srgbClr val="CC4125"/>
            </a:solidFill>
            <a:prstDash val="solid"/>
            <a:round/>
            <a:headEnd len="med" w="med" type="none"/>
            <a:tailEnd len="med" w="med" type="none"/>
          </a:ln>
        </p:spPr>
      </p:cxnSp>
      <p:cxnSp>
        <p:nvCxnSpPr>
          <p:cNvPr id="420" name="Google Shape;420;p3"/>
          <p:cNvCxnSpPr>
            <a:stCxn id="404" idx="1"/>
            <a:endCxn id="400" idx="3"/>
          </p:cNvCxnSpPr>
          <p:nvPr/>
        </p:nvCxnSpPr>
        <p:spPr>
          <a:xfrm rot="10800000">
            <a:off x="3192775" y="2386675"/>
            <a:ext cx="770100" cy="1034700"/>
          </a:xfrm>
          <a:prstGeom prst="straightConnector1">
            <a:avLst/>
          </a:prstGeom>
          <a:noFill/>
          <a:ln cap="flat" cmpd="sng" w="28575">
            <a:solidFill>
              <a:srgbClr val="CC4125"/>
            </a:solidFill>
            <a:prstDash val="solid"/>
            <a:round/>
            <a:headEnd len="med" w="med" type="none"/>
            <a:tailEnd len="med" w="med" type="none"/>
          </a:ln>
        </p:spPr>
      </p:cxnSp>
      <p:cxnSp>
        <p:nvCxnSpPr>
          <p:cNvPr id="421" name="Google Shape;421;p3"/>
          <p:cNvCxnSpPr>
            <a:stCxn id="401" idx="3"/>
            <a:endCxn id="405" idx="1"/>
          </p:cNvCxnSpPr>
          <p:nvPr/>
        </p:nvCxnSpPr>
        <p:spPr>
          <a:xfrm>
            <a:off x="5582575" y="1406375"/>
            <a:ext cx="933900" cy="0"/>
          </a:xfrm>
          <a:prstGeom prst="straightConnector1">
            <a:avLst/>
          </a:prstGeom>
          <a:noFill/>
          <a:ln cap="flat" cmpd="sng" w="28575">
            <a:solidFill>
              <a:srgbClr val="CC4125"/>
            </a:solidFill>
            <a:prstDash val="solid"/>
            <a:round/>
            <a:headEnd len="med" w="med" type="none"/>
            <a:tailEnd len="med" w="med" type="none"/>
          </a:ln>
        </p:spPr>
      </p:cxnSp>
      <p:cxnSp>
        <p:nvCxnSpPr>
          <p:cNvPr id="422" name="Google Shape;422;p3"/>
          <p:cNvCxnSpPr>
            <a:stCxn id="402" idx="3"/>
            <a:endCxn id="406" idx="1"/>
          </p:cNvCxnSpPr>
          <p:nvPr/>
        </p:nvCxnSpPr>
        <p:spPr>
          <a:xfrm>
            <a:off x="5582575" y="2068725"/>
            <a:ext cx="933900" cy="0"/>
          </a:xfrm>
          <a:prstGeom prst="straightConnector1">
            <a:avLst/>
          </a:prstGeom>
          <a:noFill/>
          <a:ln cap="flat" cmpd="sng" w="28575">
            <a:solidFill>
              <a:srgbClr val="CC4125"/>
            </a:solidFill>
            <a:prstDash val="solid"/>
            <a:round/>
            <a:headEnd len="med" w="med" type="none"/>
            <a:tailEnd len="med" w="med" type="none"/>
          </a:ln>
        </p:spPr>
      </p:cxnSp>
      <p:cxnSp>
        <p:nvCxnSpPr>
          <p:cNvPr id="423" name="Google Shape;423;p3"/>
          <p:cNvCxnSpPr>
            <a:endCxn id="407" idx="1"/>
          </p:cNvCxnSpPr>
          <p:nvPr/>
        </p:nvCxnSpPr>
        <p:spPr>
          <a:xfrm flipH="1" rot="10800000">
            <a:off x="5582700" y="2731075"/>
            <a:ext cx="933900" cy="22800"/>
          </a:xfrm>
          <a:prstGeom prst="straightConnector1">
            <a:avLst/>
          </a:prstGeom>
          <a:noFill/>
          <a:ln cap="flat" cmpd="sng" w="28575">
            <a:solidFill>
              <a:srgbClr val="CC4125"/>
            </a:solidFill>
            <a:prstDash val="solid"/>
            <a:round/>
            <a:headEnd len="med" w="med" type="none"/>
            <a:tailEnd len="med" w="med" type="none"/>
          </a:ln>
        </p:spPr>
      </p:cxnSp>
      <p:cxnSp>
        <p:nvCxnSpPr>
          <p:cNvPr id="424" name="Google Shape;424;p3"/>
          <p:cNvCxnSpPr>
            <a:endCxn id="408" idx="1"/>
          </p:cNvCxnSpPr>
          <p:nvPr/>
        </p:nvCxnSpPr>
        <p:spPr>
          <a:xfrm flipH="1" rot="10800000">
            <a:off x="5582700" y="3432825"/>
            <a:ext cx="933900" cy="10200"/>
          </a:xfrm>
          <a:prstGeom prst="straightConnector1">
            <a:avLst/>
          </a:prstGeom>
          <a:noFill/>
          <a:ln cap="flat" cmpd="sng" w="28575">
            <a:solidFill>
              <a:srgbClr val="CC4125"/>
            </a:solidFill>
            <a:prstDash val="solid"/>
            <a:round/>
            <a:headEnd len="med" w="med" type="none"/>
            <a:tailEnd len="med" w="med" type="none"/>
          </a:ln>
        </p:spPr>
      </p:cxnSp>
      <p:sp>
        <p:nvSpPr>
          <p:cNvPr id="425" name="Google Shape;425;p3"/>
          <p:cNvSpPr/>
          <p:nvPr/>
        </p:nvSpPr>
        <p:spPr>
          <a:xfrm rot="5400000">
            <a:off x="8036150" y="1948650"/>
            <a:ext cx="2654400" cy="921600"/>
          </a:xfrm>
          <a:prstGeom prst="triangle">
            <a:avLst>
              <a:gd fmla="val 49640" name="adj"/>
            </a:avLst>
          </a:prstGeom>
          <a:solidFill>
            <a:srgbClr val="000000"/>
          </a:solid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a:solidFill>
                  <a:srgbClr val="FFFFFF"/>
                </a:solidFill>
              </a:rPr>
              <a:t>Voting</a:t>
            </a:r>
            <a:endParaRPr b="1">
              <a:solidFill>
                <a:srgbClr val="FFFFFF"/>
              </a:solidFill>
            </a:endParaRPr>
          </a:p>
        </p:txBody>
      </p:sp>
      <p:sp>
        <p:nvSpPr>
          <p:cNvPr id="426" name="Google Shape;426;p3"/>
          <p:cNvSpPr/>
          <p:nvPr/>
        </p:nvSpPr>
        <p:spPr>
          <a:xfrm>
            <a:off x="9979600" y="2229150"/>
            <a:ext cx="488400" cy="360600"/>
          </a:xfrm>
          <a:prstGeom prst="rightArrow">
            <a:avLst>
              <a:gd fmla="val 50000" name="adj1"/>
              <a:gd fmla="val 50000" name="adj2"/>
            </a:avLst>
          </a:prstGeom>
          <a:noFill/>
          <a:ln cap="flat" cmpd="sng" w="2857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3"/>
          <p:cNvCxnSpPr>
            <a:stCxn id="405" idx="3"/>
          </p:cNvCxnSpPr>
          <p:nvPr/>
        </p:nvCxnSpPr>
        <p:spPr>
          <a:xfrm>
            <a:off x="8136300" y="1406375"/>
            <a:ext cx="760800" cy="6300"/>
          </a:xfrm>
          <a:prstGeom prst="straightConnector1">
            <a:avLst/>
          </a:prstGeom>
          <a:noFill/>
          <a:ln cap="flat" cmpd="sng" w="28575">
            <a:solidFill>
              <a:srgbClr val="CC4125"/>
            </a:solidFill>
            <a:prstDash val="solid"/>
            <a:round/>
            <a:headEnd len="med" w="med" type="none"/>
            <a:tailEnd len="med" w="med" type="stealth"/>
          </a:ln>
        </p:spPr>
      </p:cxnSp>
      <p:cxnSp>
        <p:nvCxnSpPr>
          <p:cNvPr id="428" name="Google Shape;428;p3"/>
          <p:cNvCxnSpPr/>
          <p:nvPr/>
        </p:nvCxnSpPr>
        <p:spPr>
          <a:xfrm>
            <a:off x="8136300" y="2065575"/>
            <a:ext cx="760800" cy="6300"/>
          </a:xfrm>
          <a:prstGeom prst="straightConnector1">
            <a:avLst/>
          </a:prstGeom>
          <a:noFill/>
          <a:ln cap="flat" cmpd="sng" w="28575">
            <a:solidFill>
              <a:srgbClr val="CC4125"/>
            </a:solidFill>
            <a:prstDash val="solid"/>
            <a:round/>
            <a:headEnd len="med" w="med" type="none"/>
            <a:tailEnd len="med" w="med" type="stealth"/>
          </a:ln>
        </p:spPr>
      </p:cxnSp>
      <p:cxnSp>
        <p:nvCxnSpPr>
          <p:cNvPr id="429" name="Google Shape;429;p3"/>
          <p:cNvCxnSpPr>
            <a:stCxn id="407" idx="3"/>
          </p:cNvCxnSpPr>
          <p:nvPr/>
        </p:nvCxnSpPr>
        <p:spPr>
          <a:xfrm flipH="1" rot="10800000">
            <a:off x="8136300" y="2719075"/>
            <a:ext cx="771000" cy="12000"/>
          </a:xfrm>
          <a:prstGeom prst="straightConnector1">
            <a:avLst/>
          </a:prstGeom>
          <a:noFill/>
          <a:ln cap="flat" cmpd="sng" w="28575">
            <a:solidFill>
              <a:srgbClr val="A61C00"/>
            </a:solidFill>
            <a:prstDash val="solid"/>
            <a:round/>
            <a:headEnd len="med" w="med" type="none"/>
            <a:tailEnd len="med" w="med" type="triangle"/>
          </a:ln>
        </p:spPr>
      </p:cxnSp>
      <p:cxnSp>
        <p:nvCxnSpPr>
          <p:cNvPr id="430" name="Google Shape;430;p3"/>
          <p:cNvCxnSpPr/>
          <p:nvPr/>
        </p:nvCxnSpPr>
        <p:spPr>
          <a:xfrm>
            <a:off x="8136300" y="3440538"/>
            <a:ext cx="760800" cy="6300"/>
          </a:xfrm>
          <a:prstGeom prst="straightConnector1">
            <a:avLst/>
          </a:prstGeom>
          <a:noFill/>
          <a:ln cap="flat" cmpd="sng" w="28575">
            <a:solidFill>
              <a:srgbClr val="A61C00"/>
            </a:solidFill>
            <a:prstDash val="solid"/>
            <a:round/>
            <a:headEnd len="med" w="med" type="none"/>
            <a:tailEnd len="med" w="med" type="stealth"/>
          </a:ln>
        </p:spPr>
      </p:cxnSp>
      <p:sp>
        <p:nvSpPr>
          <p:cNvPr id="431" name="Google Shape;431;p3"/>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FFFFFF"/>
                </a:solidFill>
                <a:latin typeface="Calibri"/>
                <a:ea typeface="Calibri"/>
                <a:cs typeface="Calibri"/>
                <a:sym typeface="Calibri"/>
              </a:rPr>
              <a:t>Voting Predictions</a:t>
            </a:r>
            <a:endParaRPr>
              <a:solidFill>
                <a:srgbClr val="FFFFFF"/>
              </a:solidFill>
            </a:endParaRPr>
          </a:p>
        </p:txBody>
      </p:sp>
      <p:cxnSp>
        <p:nvCxnSpPr>
          <p:cNvPr id="432" name="Google Shape;432;p3"/>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33" name="Google Shape;433;p3"/>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7" name="Shape 437"/>
        <p:cNvGrpSpPr/>
        <p:nvPr/>
      </p:nvGrpSpPr>
      <p:grpSpPr>
        <a:xfrm>
          <a:off x="0" y="0"/>
          <a:ext cx="0" cy="0"/>
          <a:chOff x="0" y="0"/>
          <a:chExt cx="0" cy="0"/>
        </a:xfrm>
      </p:grpSpPr>
      <p:sp>
        <p:nvSpPr>
          <p:cNvPr id="438" name="Google Shape;438;p5"/>
          <p:cNvSpPr/>
          <p:nvPr/>
        </p:nvSpPr>
        <p:spPr>
          <a:xfrm>
            <a:off x="0" y="0"/>
            <a:ext cx="12192000" cy="6849627"/>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id="439" name="Google Shape;439;p5"/>
          <p:cNvPicPr preferRelativeResize="0"/>
          <p:nvPr/>
        </p:nvPicPr>
        <p:blipFill>
          <a:blip r:embed="rId4">
            <a:alphaModFix/>
          </a:blip>
          <a:stretch>
            <a:fillRect/>
          </a:stretch>
        </p:blipFill>
        <p:spPr>
          <a:xfrm>
            <a:off x="1717225" y="1062100"/>
            <a:ext cx="9070650" cy="5494724"/>
          </a:xfrm>
          <a:prstGeom prst="rect">
            <a:avLst/>
          </a:prstGeom>
          <a:noFill/>
          <a:ln>
            <a:noFill/>
          </a:ln>
        </p:spPr>
      </p:pic>
      <p:pic>
        <p:nvPicPr>
          <p:cNvPr id="440" name="Google Shape;440;p5"/>
          <p:cNvPicPr preferRelativeResize="0"/>
          <p:nvPr/>
        </p:nvPicPr>
        <p:blipFill>
          <a:blip r:embed="rId5">
            <a:alphaModFix/>
          </a:blip>
          <a:stretch>
            <a:fillRect/>
          </a:stretch>
        </p:blipFill>
        <p:spPr>
          <a:xfrm>
            <a:off x="240875" y="3599288"/>
            <a:ext cx="921725" cy="921725"/>
          </a:xfrm>
          <a:prstGeom prst="rect">
            <a:avLst/>
          </a:prstGeom>
          <a:noFill/>
          <a:ln>
            <a:noFill/>
          </a:ln>
        </p:spPr>
      </p:pic>
      <p:sp>
        <p:nvSpPr>
          <p:cNvPr id="441" name="Google Shape;441;p5"/>
          <p:cNvSpPr/>
          <p:nvPr/>
        </p:nvSpPr>
        <p:spPr>
          <a:xfrm>
            <a:off x="21863" y="0"/>
            <a:ext cx="1275900" cy="343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442" name="Google Shape;442;p5"/>
          <p:cNvPicPr preferRelativeResize="0"/>
          <p:nvPr/>
        </p:nvPicPr>
        <p:blipFill>
          <a:blip r:embed="rId6">
            <a:alphaModFix/>
          </a:blip>
          <a:stretch>
            <a:fillRect/>
          </a:stretch>
        </p:blipFill>
        <p:spPr>
          <a:xfrm>
            <a:off x="157050" y="5303750"/>
            <a:ext cx="1005550" cy="1005550"/>
          </a:xfrm>
          <a:prstGeom prst="rect">
            <a:avLst/>
          </a:prstGeom>
          <a:noFill/>
          <a:ln>
            <a:noFill/>
          </a:ln>
        </p:spPr>
      </p:pic>
      <p:sp>
        <p:nvSpPr>
          <p:cNvPr id="443" name="Google Shape;443;p5"/>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444" name="Google Shape;444;p5"/>
          <p:cNvSpPr txBox="1"/>
          <p:nvPr/>
        </p:nvSpPr>
        <p:spPr>
          <a:xfrm>
            <a:off x="44675" y="6340525"/>
            <a:ext cx="1230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Summary</a:t>
            </a:r>
            <a:endParaRPr b="1" sz="900">
              <a:solidFill>
                <a:srgbClr val="FFFFFF"/>
              </a:solidFill>
            </a:endParaRPr>
          </a:p>
        </p:txBody>
      </p:sp>
      <p:pic>
        <p:nvPicPr>
          <p:cNvPr id="445" name="Google Shape;445;p5"/>
          <p:cNvPicPr preferRelativeResize="0"/>
          <p:nvPr/>
        </p:nvPicPr>
        <p:blipFill>
          <a:blip r:embed="rId7">
            <a:alphaModFix/>
          </a:blip>
          <a:stretch>
            <a:fillRect/>
          </a:stretch>
        </p:blipFill>
        <p:spPr>
          <a:xfrm>
            <a:off x="157050" y="108738"/>
            <a:ext cx="1005550" cy="1097975"/>
          </a:xfrm>
          <a:prstGeom prst="rect">
            <a:avLst/>
          </a:prstGeom>
          <a:noFill/>
          <a:ln>
            <a:noFill/>
          </a:ln>
        </p:spPr>
      </p:pic>
      <p:pic>
        <p:nvPicPr>
          <p:cNvPr id="446" name="Google Shape;446;p5"/>
          <p:cNvPicPr preferRelativeResize="0"/>
          <p:nvPr/>
        </p:nvPicPr>
        <p:blipFill>
          <a:blip r:embed="rId8">
            <a:alphaModFix/>
          </a:blip>
          <a:stretch>
            <a:fillRect/>
          </a:stretch>
        </p:blipFill>
        <p:spPr>
          <a:xfrm>
            <a:off x="88987" y="1883900"/>
            <a:ext cx="1005550" cy="1005571"/>
          </a:xfrm>
          <a:prstGeom prst="rect">
            <a:avLst/>
          </a:prstGeom>
          <a:noFill/>
          <a:ln>
            <a:noFill/>
          </a:ln>
        </p:spPr>
      </p:pic>
      <p:sp>
        <p:nvSpPr>
          <p:cNvPr id="447" name="Google Shape;447;p5"/>
          <p:cNvSpPr/>
          <p:nvPr/>
        </p:nvSpPr>
        <p:spPr>
          <a:xfrm>
            <a:off x="21875" y="58500"/>
            <a:ext cx="1275900" cy="67911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8" name="Google Shape;448;p5"/>
          <p:cNvSpPr txBox="1"/>
          <p:nvPr/>
        </p:nvSpPr>
        <p:spPr>
          <a:xfrm>
            <a:off x="44675" y="11383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sz="900">
              <a:solidFill>
                <a:srgbClr val="FFFFFF"/>
              </a:solidFill>
            </a:endParaRPr>
          </a:p>
        </p:txBody>
      </p:sp>
      <p:sp>
        <p:nvSpPr>
          <p:cNvPr id="449" name="Google Shape;449;p5"/>
          <p:cNvSpPr txBox="1"/>
          <p:nvPr/>
        </p:nvSpPr>
        <p:spPr>
          <a:xfrm>
            <a:off x="44680" y="2944263"/>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a:solidFill>
                <a:srgbClr val="FFFFFF"/>
              </a:solidFill>
              <a:latin typeface="Calibri"/>
              <a:ea typeface="Calibri"/>
              <a:cs typeface="Calibri"/>
              <a:sym typeface="Calibri"/>
            </a:endParaRPr>
          </a:p>
        </p:txBody>
      </p:sp>
      <p:sp>
        <p:nvSpPr>
          <p:cNvPr id="450" name="Google Shape;450;p5"/>
          <p:cNvSpPr/>
          <p:nvPr/>
        </p:nvSpPr>
        <p:spPr>
          <a:xfrm>
            <a:off x="21875" y="0"/>
            <a:ext cx="1275900" cy="343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451" name="Google Shape;451;p5"/>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Voting Classifier Predictions v/s Other Models</a:t>
            </a:r>
            <a:endParaRPr/>
          </a:p>
        </p:txBody>
      </p:sp>
      <p:cxnSp>
        <p:nvCxnSpPr>
          <p:cNvPr id="452" name="Google Shape;452;p5"/>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53" name="Google Shape;453;p5"/>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454" name="Google Shape;454;p5"/>
          <p:cNvSpPr/>
          <p:nvPr/>
        </p:nvSpPr>
        <p:spPr>
          <a:xfrm>
            <a:off x="21875" y="5230850"/>
            <a:ext cx="1275900" cy="1545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8" name="Shape 458"/>
        <p:cNvGrpSpPr/>
        <p:nvPr/>
      </p:nvGrpSpPr>
      <p:grpSpPr>
        <a:xfrm>
          <a:off x="0" y="0"/>
          <a:ext cx="0" cy="0"/>
          <a:chOff x="0" y="0"/>
          <a:chExt cx="0" cy="0"/>
        </a:xfrm>
      </p:grpSpPr>
      <p:sp>
        <p:nvSpPr>
          <p:cNvPr id="459" name="Google Shape;459;gc788faeade_1_1107"/>
          <p:cNvSpPr/>
          <p:nvPr/>
        </p:nvSpPr>
        <p:spPr>
          <a:xfrm>
            <a:off x="0" y="420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460" name="Google Shape;460;gc788faeade_1_1107"/>
          <p:cNvSpPr/>
          <p:nvPr/>
        </p:nvSpPr>
        <p:spPr>
          <a:xfrm>
            <a:off x="1613800" y="1200500"/>
            <a:ext cx="10124100" cy="5333400"/>
          </a:xfrm>
          <a:prstGeom prst="rect">
            <a:avLst/>
          </a:prstGeom>
          <a:solidFill>
            <a:srgbClr val="FFFFFF"/>
          </a:solidFill>
          <a:ln cap="flat" cmpd="sng" w="952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1" name="Google Shape;461;gc788faeade_1_1107"/>
          <p:cNvPicPr preferRelativeResize="0"/>
          <p:nvPr/>
        </p:nvPicPr>
        <p:blipFill>
          <a:blip r:embed="rId4">
            <a:alphaModFix/>
          </a:blip>
          <a:stretch>
            <a:fillRect/>
          </a:stretch>
        </p:blipFill>
        <p:spPr>
          <a:xfrm>
            <a:off x="240875" y="3599288"/>
            <a:ext cx="921725" cy="921725"/>
          </a:xfrm>
          <a:prstGeom prst="rect">
            <a:avLst/>
          </a:prstGeom>
          <a:noFill/>
          <a:ln>
            <a:noFill/>
          </a:ln>
        </p:spPr>
      </p:pic>
      <p:sp>
        <p:nvSpPr>
          <p:cNvPr id="462" name="Google Shape;462;gc788faeade_1_1107"/>
          <p:cNvSpPr/>
          <p:nvPr/>
        </p:nvSpPr>
        <p:spPr>
          <a:xfrm>
            <a:off x="21863" y="0"/>
            <a:ext cx="1275900" cy="3436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463" name="Google Shape;463;gc788faeade_1_1107"/>
          <p:cNvPicPr preferRelativeResize="0"/>
          <p:nvPr/>
        </p:nvPicPr>
        <p:blipFill>
          <a:blip r:embed="rId5">
            <a:alphaModFix/>
          </a:blip>
          <a:stretch>
            <a:fillRect/>
          </a:stretch>
        </p:blipFill>
        <p:spPr>
          <a:xfrm>
            <a:off x="198963" y="5230850"/>
            <a:ext cx="1005550" cy="1005550"/>
          </a:xfrm>
          <a:prstGeom prst="rect">
            <a:avLst/>
          </a:prstGeom>
          <a:noFill/>
          <a:ln>
            <a:noFill/>
          </a:ln>
        </p:spPr>
      </p:pic>
      <p:sp>
        <p:nvSpPr>
          <p:cNvPr id="464" name="Google Shape;464;gc788faeade_1_1107"/>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465" name="Google Shape;465;gc788faeade_1_1107"/>
          <p:cNvSpPr txBox="1"/>
          <p:nvPr/>
        </p:nvSpPr>
        <p:spPr>
          <a:xfrm>
            <a:off x="86588" y="6348475"/>
            <a:ext cx="1230300" cy="29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Summary</a:t>
            </a:r>
            <a:endParaRPr b="1" sz="900">
              <a:solidFill>
                <a:srgbClr val="FFFFFF"/>
              </a:solidFill>
            </a:endParaRPr>
          </a:p>
        </p:txBody>
      </p:sp>
      <p:pic>
        <p:nvPicPr>
          <p:cNvPr id="466" name="Google Shape;466;gc788faeade_1_1107"/>
          <p:cNvPicPr preferRelativeResize="0"/>
          <p:nvPr/>
        </p:nvPicPr>
        <p:blipFill>
          <a:blip r:embed="rId6">
            <a:alphaModFix/>
          </a:blip>
          <a:stretch>
            <a:fillRect/>
          </a:stretch>
        </p:blipFill>
        <p:spPr>
          <a:xfrm>
            <a:off x="157050" y="108738"/>
            <a:ext cx="1005550" cy="1097975"/>
          </a:xfrm>
          <a:prstGeom prst="rect">
            <a:avLst/>
          </a:prstGeom>
          <a:noFill/>
          <a:ln>
            <a:noFill/>
          </a:ln>
        </p:spPr>
      </p:pic>
      <p:pic>
        <p:nvPicPr>
          <p:cNvPr id="467" name="Google Shape;467;gc788faeade_1_1107"/>
          <p:cNvPicPr preferRelativeResize="0"/>
          <p:nvPr/>
        </p:nvPicPr>
        <p:blipFill>
          <a:blip r:embed="rId7">
            <a:alphaModFix/>
          </a:blip>
          <a:stretch>
            <a:fillRect/>
          </a:stretch>
        </p:blipFill>
        <p:spPr>
          <a:xfrm>
            <a:off x="88987" y="1883900"/>
            <a:ext cx="1005550" cy="1005571"/>
          </a:xfrm>
          <a:prstGeom prst="rect">
            <a:avLst/>
          </a:prstGeom>
          <a:noFill/>
          <a:ln>
            <a:noFill/>
          </a:ln>
        </p:spPr>
      </p:pic>
      <p:sp>
        <p:nvSpPr>
          <p:cNvPr id="468" name="Google Shape;468;gc788faeade_1_1107"/>
          <p:cNvSpPr/>
          <p:nvPr/>
        </p:nvSpPr>
        <p:spPr>
          <a:xfrm>
            <a:off x="21875"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9" name="Google Shape;469;gc788faeade_1_1107"/>
          <p:cNvSpPr txBox="1"/>
          <p:nvPr/>
        </p:nvSpPr>
        <p:spPr>
          <a:xfrm>
            <a:off x="44675" y="109335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sp>
        <p:nvSpPr>
          <p:cNvPr id="470" name="Google Shape;470;gc788faeade_1_1107"/>
          <p:cNvSpPr txBox="1"/>
          <p:nvPr/>
        </p:nvSpPr>
        <p:spPr>
          <a:xfrm>
            <a:off x="44680" y="2944263"/>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a:solidFill>
                <a:srgbClr val="FFFFFF"/>
              </a:solidFill>
              <a:latin typeface="Calibri"/>
              <a:ea typeface="Calibri"/>
              <a:cs typeface="Calibri"/>
              <a:sym typeface="Calibri"/>
            </a:endParaRPr>
          </a:p>
        </p:txBody>
      </p:sp>
      <p:sp>
        <p:nvSpPr>
          <p:cNvPr id="471" name="Google Shape;471;gc788faeade_1_1107"/>
          <p:cNvSpPr/>
          <p:nvPr/>
        </p:nvSpPr>
        <p:spPr>
          <a:xfrm>
            <a:off x="21863" y="0"/>
            <a:ext cx="1275900" cy="50643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472" name="Google Shape;472;gc788faeade_1_1107"/>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Summary</a:t>
            </a:r>
            <a:endParaRPr/>
          </a:p>
        </p:txBody>
      </p:sp>
      <p:cxnSp>
        <p:nvCxnSpPr>
          <p:cNvPr id="473" name="Google Shape;473;gc788faeade_1_1107"/>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74" name="Google Shape;474;gc788faeade_1_1107"/>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475" name="Google Shape;475;gc788faeade_1_1107"/>
          <p:cNvSpPr txBox="1"/>
          <p:nvPr/>
        </p:nvSpPr>
        <p:spPr>
          <a:xfrm>
            <a:off x="192912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 Incorporating new features like Year_bin, Month_bin, etc</a:t>
            </a:r>
            <a:endParaRPr sz="1600">
              <a:latin typeface="Calibri"/>
              <a:ea typeface="Calibri"/>
              <a:cs typeface="Calibri"/>
              <a:sym typeface="Calibri"/>
            </a:endParaRPr>
          </a:p>
        </p:txBody>
      </p:sp>
      <p:sp>
        <p:nvSpPr>
          <p:cNvPr id="476" name="Google Shape;476;gc788faeade_1_1107"/>
          <p:cNvSpPr txBox="1"/>
          <p:nvPr/>
        </p:nvSpPr>
        <p:spPr>
          <a:xfrm>
            <a:off x="439647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Applied classifiers of different types like bagging , boosting etc</a:t>
            </a:r>
            <a:endParaRPr sz="1600">
              <a:latin typeface="Calibri"/>
              <a:ea typeface="Calibri"/>
              <a:cs typeface="Calibri"/>
              <a:sym typeface="Calibri"/>
            </a:endParaRPr>
          </a:p>
        </p:txBody>
      </p:sp>
      <p:sp>
        <p:nvSpPr>
          <p:cNvPr id="477" name="Google Shape;477;gc788faeade_1_1107"/>
          <p:cNvSpPr txBox="1"/>
          <p:nvPr/>
        </p:nvSpPr>
        <p:spPr>
          <a:xfrm>
            <a:off x="686382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No individual model performed well across all 5 categories</a:t>
            </a:r>
            <a:endParaRPr sz="1600">
              <a:latin typeface="Calibri"/>
              <a:ea typeface="Calibri"/>
              <a:cs typeface="Calibri"/>
              <a:sym typeface="Calibri"/>
            </a:endParaRPr>
          </a:p>
        </p:txBody>
      </p:sp>
      <p:sp>
        <p:nvSpPr>
          <p:cNvPr id="478" name="Google Shape;478;gc788faeade_1_1107"/>
          <p:cNvSpPr txBox="1"/>
          <p:nvPr/>
        </p:nvSpPr>
        <p:spPr>
          <a:xfrm>
            <a:off x="9214175" y="5169200"/>
            <a:ext cx="2295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600">
                <a:latin typeface="Calibri"/>
                <a:ea typeface="Calibri"/>
                <a:cs typeface="Calibri"/>
                <a:sym typeface="Calibri"/>
              </a:rPr>
              <a:t> Voting Classifier using the different models gave the best result</a:t>
            </a:r>
            <a:endParaRPr sz="1600">
              <a:latin typeface="Calibri"/>
              <a:ea typeface="Calibri"/>
              <a:cs typeface="Calibri"/>
              <a:sym typeface="Calibri"/>
            </a:endParaRPr>
          </a:p>
        </p:txBody>
      </p:sp>
      <p:pic>
        <p:nvPicPr>
          <p:cNvPr id="479" name="Google Shape;479;gc788faeade_1_1107"/>
          <p:cNvPicPr preferRelativeResize="0"/>
          <p:nvPr/>
        </p:nvPicPr>
        <p:blipFill>
          <a:blip r:embed="rId8">
            <a:alphaModFix/>
          </a:blip>
          <a:stretch>
            <a:fillRect/>
          </a:stretch>
        </p:blipFill>
        <p:spPr>
          <a:xfrm>
            <a:off x="1841900" y="1556113"/>
            <a:ext cx="9667875" cy="35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3" name="Shape 483"/>
        <p:cNvGrpSpPr/>
        <p:nvPr/>
      </p:nvGrpSpPr>
      <p:grpSpPr>
        <a:xfrm>
          <a:off x="0" y="0"/>
          <a:ext cx="0" cy="0"/>
          <a:chOff x="0" y="0"/>
          <a:chExt cx="0" cy="0"/>
        </a:xfrm>
      </p:grpSpPr>
      <p:sp>
        <p:nvSpPr>
          <p:cNvPr id="484" name="Google Shape;484;p11"/>
          <p:cNvSpPr/>
          <p:nvPr/>
        </p:nvSpPr>
        <p:spPr>
          <a:xfrm>
            <a:off x="0" y="-75175"/>
            <a:ext cx="12192000" cy="6858000"/>
          </a:xfrm>
          <a:prstGeom prst="rect">
            <a:avLst/>
          </a:prstGeom>
          <a:solidFill>
            <a:schemeClr val="dk1">
              <a:alpha val="6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Google Shape;485;p11"/>
          <p:cNvSpPr txBox="1"/>
          <p:nvPr>
            <p:ph type="ctrTitle"/>
          </p:nvPr>
        </p:nvSpPr>
        <p:spPr>
          <a:xfrm>
            <a:off x="2245402" y="2552700"/>
            <a:ext cx="7701195" cy="14763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8800"/>
              <a:buFont typeface="Calibri"/>
              <a:buNone/>
            </a:pPr>
            <a:r>
              <a:rPr lang="en-IN" sz="8800">
                <a:solidFill>
                  <a:srgbClr val="FFFFFF"/>
                </a:solidFill>
              </a:rPr>
              <a:t>THANK YOU</a:t>
            </a:r>
            <a:endParaRPr/>
          </a:p>
        </p:txBody>
      </p:sp>
      <p:cxnSp>
        <p:nvCxnSpPr>
          <p:cNvPr id="486" name="Google Shape;486;p11"/>
          <p:cNvCxnSpPr/>
          <p:nvPr/>
        </p:nvCxnSpPr>
        <p:spPr>
          <a:xfrm>
            <a:off x="3487200" y="40290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87" name="Google Shape;487;p11"/>
          <p:cNvCxnSpPr/>
          <p:nvPr/>
        </p:nvCxnSpPr>
        <p:spPr>
          <a:xfrm>
            <a:off x="3413225" y="2745425"/>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1" name="Shape 491"/>
        <p:cNvGrpSpPr/>
        <p:nvPr/>
      </p:nvGrpSpPr>
      <p:grpSpPr>
        <a:xfrm>
          <a:off x="0" y="0"/>
          <a:ext cx="0" cy="0"/>
          <a:chOff x="0" y="0"/>
          <a:chExt cx="0" cy="0"/>
        </a:xfrm>
      </p:grpSpPr>
      <p:sp>
        <p:nvSpPr>
          <p:cNvPr id="492" name="Google Shape;492;gc8e8bf4bd6_8_0"/>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gc8e8bf4bd6_8_0"/>
          <p:cNvSpPr txBox="1"/>
          <p:nvPr>
            <p:ph type="ctrTitle"/>
          </p:nvPr>
        </p:nvSpPr>
        <p:spPr>
          <a:xfrm>
            <a:off x="2357425" y="476550"/>
            <a:ext cx="6687000" cy="4074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8800"/>
              <a:buFont typeface="Calibri"/>
              <a:buNone/>
            </a:pPr>
            <a:r>
              <a:rPr b="1" lang="en-IN" sz="2100">
                <a:solidFill>
                  <a:srgbClr val="FFFFFF"/>
                </a:solidFill>
              </a:rPr>
              <a:t>Backup Slides</a:t>
            </a:r>
            <a:endParaRPr b="1" sz="2100"/>
          </a:p>
        </p:txBody>
      </p:sp>
      <p:cxnSp>
        <p:nvCxnSpPr>
          <p:cNvPr id="494" name="Google Shape;494;gc8e8bf4bd6_8_0"/>
          <p:cNvCxnSpPr/>
          <p:nvPr/>
        </p:nvCxnSpPr>
        <p:spPr>
          <a:xfrm>
            <a:off x="2984613" y="98792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495" name="Google Shape;495;gc8e8bf4bd6_8_0"/>
          <p:cNvCxnSpPr/>
          <p:nvPr/>
        </p:nvCxnSpPr>
        <p:spPr>
          <a:xfrm>
            <a:off x="2984625" y="361175"/>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496" name="Google Shape;496;gc8e8bf4bd6_8_0"/>
          <p:cNvSpPr/>
          <p:nvPr/>
        </p:nvSpPr>
        <p:spPr>
          <a:xfrm>
            <a:off x="3825625" y="1428175"/>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sz="1700">
                <a:solidFill>
                  <a:srgbClr val="FFFFFF"/>
                </a:solidFill>
              </a:rPr>
              <a:t>Dealing imbalance using SMOTE</a:t>
            </a:r>
            <a:endParaRPr b="1" sz="1700">
              <a:solidFill>
                <a:srgbClr val="FFFFFF"/>
              </a:solidFill>
            </a:endParaRPr>
          </a:p>
        </p:txBody>
      </p:sp>
      <p:sp>
        <p:nvSpPr>
          <p:cNvPr id="497" name="Google Shape;497;gc8e8bf4bd6_8_0"/>
          <p:cNvSpPr/>
          <p:nvPr/>
        </p:nvSpPr>
        <p:spPr>
          <a:xfrm>
            <a:off x="3825625" y="2577988"/>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rPr>
              <a:t> XGB vs LightGBM</a:t>
            </a:r>
            <a:endParaRPr b="1" sz="1700">
              <a:solidFill>
                <a:srgbClr val="FFFFFF"/>
              </a:solidFill>
            </a:endParaRPr>
          </a:p>
        </p:txBody>
      </p:sp>
      <p:sp>
        <p:nvSpPr>
          <p:cNvPr id="498" name="Google Shape;498;gc8e8bf4bd6_8_0"/>
          <p:cNvSpPr/>
          <p:nvPr/>
        </p:nvSpPr>
        <p:spPr>
          <a:xfrm>
            <a:off x="3825625" y="3777963"/>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700">
                <a:solidFill>
                  <a:srgbClr val="FFFFFF"/>
                </a:solidFill>
              </a:rPr>
              <a:t>Gridsearch parameters</a:t>
            </a:r>
            <a:endParaRPr b="1" sz="1700">
              <a:solidFill>
                <a:srgbClr val="FFFFFF"/>
              </a:solidFill>
            </a:endParaRPr>
          </a:p>
        </p:txBody>
      </p:sp>
      <p:sp>
        <p:nvSpPr>
          <p:cNvPr id="499" name="Google Shape;499;gc8e8bf4bd6_8_0"/>
          <p:cNvSpPr/>
          <p:nvPr/>
        </p:nvSpPr>
        <p:spPr>
          <a:xfrm>
            <a:off x="3825625" y="4939350"/>
            <a:ext cx="3750600" cy="1058100"/>
          </a:xfrm>
          <a:prstGeom prst="roundRect">
            <a:avLst>
              <a:gd fmla="val 16667" name="adj"/>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rPr>
              <a:t>Intuition behind class_weights for RMF</a:t>
            </a:r>
            <a:endParaRPr b="1" sz="1700">
              <a:solidFill>
                <a:srgbClr val="FFFFFF"/>
              </a:solidFill>
            </a:endParaRPr>
          </a:p>
        </p:txBody>
      </p:sp>
      <p:sp>
        <p:nvSpPr>
          <p:cNvPr id="500" name="Google Shape;500;gc8e8bf4bd6_8_0"/>
          <p:cNvSpPr/>
          <p:nvPr/>
        </p:nvSpPr>
        <p:spPr>
          <a:xfrm>
            <a:off x="2984625" y="1754675"/>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1</a:t>
            </a:r>
            <a:endParaRPr>
              <a:solidFill>
                <a:srgbClr val="FFFFFF"/>
              </a:solidFill>
            </a:endParaRPr>
          </a:p>
        </p:txBody>
      </p:sp>
      <p:sp>
        <p:nvSpPr>
          <p:cNvPr id="501" name="Google Shape;501;gc8e8bf4bd6_8_0"/>
          <p:cNvSpPr/>
          <p:nvPr/>
        </p:nvSpPr>
        <p:spPr>
          <a:xfrm>
            <a:off x="2984625" y="2901438"/>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2</a:t>
            </a:r>
            <a:endParaRPr>
              <a:solidFill>
                <a:srgbClr val="FFFFFF"/>
              </a:solidFill>
            </a:endParaRPr>
          </a:p>
        </p:txBody>
      </p:sp>
      <p:sp>
        <p:nvSpPr>
          <p:cNvPr id="502" name="Google Shape;502;gc8e8bf4bd6_8_0"/>
          <p:cNvSpPr/>
          <p:nvPr/>
        </p:nvSpPr>
        <p:spPr>
          <a:xfrm>
            <a:off x="2984625" y="4036763"/>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3</a:t>
            </a:r>
            <a:endParaRPr>
              <a:solidFill>
                <a:srgbClr val="FFFFFF"/>
              </a:solidFill>
            </a:endParaRPr>
          </a:p>
        </p:txBody>
      </p:sp>
      <p:sp>
        <p:nvSpPr>
          <p:cNvPr id="503" name="Google Shape;503;gc8e8bf4bd6_8_0"/>
          <p:cNvSpPr/>
          <p:nvPr/>
        </p:nvSpPr>
        <p:spPr>
          <a:xfrm>
            <a:off x="2984625" y="5172100"/>
            <a:ext cx="524700" cy="495600"/>
          </a:xfrm>
          <a:prstGeom prst="ellipse">
            <a:avLst/>
          </a:prstGeom>
          <a:solidFill>
            <a:srgbClr val="CC4125"/>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IN">
                <a:solidFill>
                  <a:srgbClr val="FFFFFF"/>
                </a:solidFill>
              </a:rPr>
              <a:t>4</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7" name="Shape 507"/>
        <p:cNvGrpSpPr/>
        <p:nvPr/>
      </p:nvGrpSpPr>
      <p:grpSpPr>
        <a:xfrm>
          <a:off x="0" y="0"/>
          <a:ext cx="0" cy="0"/>
          <a:chOff x="0" y="0"/>
          <a:chExt cx="0" cy="0"/>
        </a:xfrm>
      </p:grpSpPr>
      <p:sp>
        <p:nvSpPr>
          <p:cNvPr id="508" name="Google Shape;508;gc788faeade_7_54"/>
          <p:cNvSpPr/>
          <p:nvPr/>
        </p:nvSpPr>
        <p:spPr>
          <a:xfrm>
            <a:off x="0" y="-2100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Google Shape;509;gc788faeade_7_54"/>
          <p:cNvSpPr txBox="1"/>
          <p:nvPr/>
        </p:nvSpPr>
        <p:spPr>
          <a:xfrm>
            <a:off x="1217900" y="1253325"/>
            <a:ext cx="9872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600">
                <a:solidFill>
                  <a:srgbClr val="FFFFFF"/>
                </a:solidFill>
              </a:rPr>
              <a:t>SMOTE (Synthetic Minority Oversampling Technique) is a common method of dealing with the problem of imbalanced classes.</a:t>
            </a:r>
            <a:br>
              <a:rPr b="1" lang="en-IN" sz="1600">
                <a:solidFill>
                  <a:srgbClr val="FFFFFF"/>
                </a:solidFill>
              </a:rPr>
            </a:br>
            <a:br>
              <a:rPr b="1" lang="en-IN" sz="1600">
                <a:solidFill>
                  <a:srgbClr val="FFFFFF"/>
                </a:solidFill>
              </a:rPr>
            </a:br>
            <a:r>
              <a:rPr b="1" lang="en-IN" sz="1600">
                <a:solidFill>
                  <a:srgbClr val="FFFFFF"/>
                </a:solidFill>
              </a:rPr>
              <a:t>It is an oversampling technique where the synthetic samples are generated for the minority class. </a:t>
            </a:r>
            <a:endParaRPr b="1" sz="1600">
              <a:solidFill>
                <a:srgbClr val="FFFFFF"/>
              </a:solidFill>
            </a:endParaRPr>
          </a:p>
          <a:p>
            <a:pPr indent="0" lvl="0" marL="0" rtl="0" algn="l">
              <a:spcBef>
                <a:spcPts val="0"/>
              </a:spcBef>
              <a:spcAft>
                <a:spcPts val="0"/>
              </a:spcAft>
              <a:buNone/>
            </a:pPr>
            <a:r>
              <a:t/>
            </a:r>
            <a:endParaRPr b="1" sz="1600">
              <a:solidFill>
                <a:srgbClr val="FFFFFF"/>
              </a:solidFill>
            </a:endParaRPr>
          </a:p>
          <a:p>
            <a:pPr indent="0" lvl="0" marL="0" rtl="0" algn="l">
              <a:spcBef>
                <a:spcPts val="0"/>
              </a:spcBef>
              <a:spcAft>
                <a:spcPts val="0"/>
              </a:spcAft>
              <a:buClr>
                <a:schemeClr val="dk1"/>
              </a:buClr>
              <a:buSzPts val="1100"/>
              <a:buFont typeface="Arial"/>
              <a:buNone/>
            </a:pPr>
            <a:r>
              <a:rPr b="1" lang="en-IN" sz="1600">
                <a:solidFill>
                  <a:srgbClr val="FFFFFF"/>
                </a:solidFill>
              </a:rPr>
              <a:t>This algorithm helps to overcome the overfitting problem posed by random oversampling. It focuses on the feature space to generate new instances with the help of interpolation between the positive instances that lie together.</a:t>
            </a:r>
            <a:endParaRPr b="1" sz="1600">
              <a:solidFill>
                <a:srgbClr val="FFFFFF"/>
              </a:solidFill>
            </a:endParaRPr>
          </a:p>
          <a:p>
            <a:pPr indent="0" lvl="0" marL="0" rtl="0" algn="l">
              <a:spcBef>
                <a:spcPts val="0"/>
              </a:spcBef>
              <a:spcAft>
                <a:spcPts val="0"/>
              </a:spcAft>
              <a:buClr>
                <a:schemeClr val="dk1"/>
              </a:buClr>
              <a:buSzPts val="1100"/>
              <a:buFont typeface="Arial"/>
              <a:buNone/>
            </a:pPr>
            <a:r>
              <a:t/>
            </a:r>
            <a:endParaRPr b="1" sz="1600">
              <a:solidFill>
                <a:srgbClr val="FFFFFF"/>
              </a:solidFill>
            </a:endParaRPr>
          </a:p>
        </p:txBody>
      </p:sp>
      <p:sp>
        <p:nvSpPr>
          <p:cNvPr id="510" name="Google Shape;510;gc788faeade_7_54"/>
          <p:cNvSpPr txBox="1"/>
          <p:nvPr/>
        </p:nvSpPr>
        <p:spPr>
          <a:xfrm>
            <a:off x="1391900" y="4344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Balancing Dataset using SMOTE</a:t>
            </a:r>
            <a:endParaRPr/>
          </a:p>
        </p:txBody>
      </p:sp>
      <p:cxnSp>
        <p:nvCxnSpPr>
          <p:cNvPr id="511" name="Google Shape;511;gc788faeade_7_54"/>
          <p:cNvCxnSpPr/>
          <p:nvPr/>
        </p:nvCxnSpPr>
        <p:spPr>
          <a:xfrm>
            <a:off x="3487200" y="382650"/>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12" name="Google Shape;512;gc788faeade_7_54"/>
          <p:cNvCxnSpPr/>
          <p:nvPr/>
        </p:nvCxnSpPr>
        <p:spPr>
          <a:xfrm>
            <a:off x="3487200" y="967350"/>
            <a:ext cx="5217600" cy="11400"/>
          </a:xfrm>
          <a:prstGeom prst="straightConnector1">
            <a:avLst/>
          </a:prstGeom>
          <a:noFill/>
          <a:ln cap="flat" cmpd="sng" w="28575">
            <a:solidFill>
              <a:srgbClr val="CC4125"/>
            </a:solidFill>
            <a:prstDash val="solid"/>
            <a:round/>
            <a:headEnd len="med" w="med" type="none"/>
            <a:tailEnd len="med" w="med" type="none"/>
          </a:ln>
        </p:spPr>
      </p:cxnSp>
      <p:pic>
        <p:nvPicPr>
          <p:cNvPr id="513" name="Google Shape;513;gc788faeade_7_54"/>
          <p:cNvPicPr preferRelativeResize="0"/>
          <p:nvPr/>
        </p:nvPicPr>
        <p:blipFill>
          <a:blip r:embed="rId4">
            <a:alphaModFix/>
          </a:blip>
          <a:stretch>
            <a:fillRect/>
          </a:stretch>
        </p:blipFill>
        <p:spPr>
          <a:xfrm>
            <a:off x="2905400" y="3838600"/>
            <a:ext cx="2724150" cy="2590800"/>
          </a:xfrm>
          <a:prstGeom prst="rect">
            <a:avLst/>
          </a:prstGeom>
          <a:noFill/>
          <a:ln>
            <a:noFill/>
          </a:ln>
        </p:spPr>
      </p:pic>
      <p:pic>
        <p:nvPicPr>
          <p:cNvPr id="514" name="Google Shape;514;gc788faeade_7_54"/>
          <p:cNvPicPr preferRelativeResize="0"/>
          <p:nvPr/>
        </p:nvPicPr>
        <p:blipFill>
          <a:blip r:embed="rId5">
            <a:alphaModFix/>
          </a:blip>
          <a:stretch>
            <a:fillRect/>
          </a:stretch>
        </p:blipFill>
        <p:spPr>
          <a:xfrm>
            <a:off x="7594425" y="3838600"/>
            <a:ext cx="2743200" cy="2590800"/>
          </a:xfrm>
          <a:prstGeom prst="rect">
            <a:avLst/>
          </a:prstGeom>
          <a:noFill/>
          <a:ln>
            <a:noFill/>
          </a:ln>
        </p:spPr>
      </p:pic>
      <p:sp>
        <p:nvSpPr>
          <p:cNvPr id="515" name="Google Shape;515;gc788faeade_7_54"/>
          <p:cNvSpPr/>
          <p:nvPr/>
        </p:nvSpPr>
        <p:spPr>
          <a:xfrm>
            <a:off x="6270800" y="5178325"/>
            <a:ext cx="688200" cy="262200"/>
          </a:xfrm>
          <a:prstGeom prst="rightArrow">
            <a:avLst>
              <a:gd fmla="val 50000" name="adj1"/>
              <a:gd fmla="val 50000" name="adj2"/>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9" name="Shape 519"/>
        <p:cNvGrpSpPr/>
        <p:nvPr/>
      </p:nvGrpSpPr>
      <p:grpSpPr>
        <a:xfrm>
          <a:off x="0" y="0"/>
          <a:ext cx="0" cy="0"/>
          <a:chOff x="0" y="0"/>
          <a:chExt cx="0" cy="0"/>
        </a:xfrm>
      </p:grpSpPr>
      <p:sp>
        <p:nvSpPr>
          <p:cNvPr id="520" name="Google Shape;520;gc8e8bf4bd6_6_23"/>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gc8e8bf4bd6_6_23"/>
          <p:cNvSpPr/>
          <p:nvPr/>
        </p:nvSpPr>
        <p:spPr>
          <a:xfrm>
            <a:off x="414750" y="1286650"/>
            <a:ext cx="5691000" cy="53571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c8e8bf4bd6_6_23"/>
          <p:cNvSpPr txBox="1"/>
          <p:nvPr/>
        </p:nvSpPr>
        <p:spPr>
          <a:xfrm>
            <a:off x="614400" y="1996200"/>
            <a:ext cx="5291700" cy="384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IN" sz="1900">
                <a:solidFill>
                  <a:srgbClr val="FFFFFF"/>
                </a:solidFill>
                <a:latin typeface="Calibri"/>
                <a:ea typeface="Calibri"/>
                <a:cs typeface="Calibri"/>
                <a:sym typeface="Calibri"/>
              </a:rPr>
              <a:t>LightGBM uses a novel technique of Gradient-based One-Side Sampling (GOSS) to filter out the data instances for finding a split value.</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IN" sz="1900">
                <a:solidFill>
                  <a:schemeClr val="lt1"/>
                </a:solidFill>
                <a:latin typeface="Calibri"/>
                <a:ea typeface="Calibri"/>
                <a:cs typeface="Calibri"/>
                <a:sym typeface="Calibri"/>
              </a:rPr>
              <a:t>LightGBM uses leaf-wise (best-first) tree growth. It chooses to grow the leaf that minimizes the loss, allowing a growth of an imbalanced tree.</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t/>
            </a:r>
            <a:endParaRPr b="1" sz="19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b="1" lang="en-IN" sz="1900">
                <a:solidFill>
                  <a:srgbClr val="FFFFFF"/>
                </a:solidFill>
                <a:latin typeface="Calibri"/>
                <a:ea typeface="Calibri"/>
                <a:cs typeface="Calibri"/>
                <a:sym typeface="Calibri"/>
              </a:rPr>
              <a:t>Histogram-based algorithm splits all the data points for a feature into discrete bins and uses these bins to find the split value of the histogram. </a:t>
            </a:r>
            <a:endParaRPr b="1" sz="1900">
              <a:solidFill>
                <a:srgbClr val="FFFFFF"/>
              </a:solidFill>
              <a:latin typeface="Calibri"/>
              <a:ea typeface="Calibri"/>
              <a:cs typeface="Calibri"/>
              <a:sym typeface="Calibri"/>
            </a:endParaRPr>
          </a:p>
        </p:txBody>
      </p:sp>
      <p:sp>
        <p:nvSpPr>
          <p:cNvPr id="523" name="Google Shape;523;gc8e8bf4bd6_6_23"/>
          <p:cNvSpPr txBox="1"/>
          <p:nvPr/>
        </p:nvSpPr>
        <p:spPr>
          <a:xfrm>
            <a:off x="1682275" y="460288"/>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XGBoost vs LightGBM</a:t>
            </a:r>
            <a:endParaRPr/>
          </a:p>
        </p:txBody>
      </p:sp>
      <p:cxnSp>
        <p:nvCxnSpPr>
          <p:cNvPr id="524" name="Google Shape;524;gc8e8bf4bd6_6_23"/>
          <p:cNvCxnSpPr/>
          <p:nvPr/>
        </p:nvCxnSpPr>
        <p:spPr>
          <a:xfrm>
            <a:off x="3646850" y="3826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25" name="Google Shape;525;gc8e8bf4bd6_6_23"/>
          <p:cNvCxnSpPr/>
          <p:nvPr/>
        </p:nvCxnSpPr>
        <p:spPr>
          <a:xfrm>
            <a:off x="3646850" y="9673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526" name="Google Shape;526;gc8e8bf4bd6_6_23"/>
          <p:cNvSpPr/>
          <p:nvPr/>
        </p:nvSpPr>
        <p:spPr>
          <a:xfrm>
            <a:off x="6334850" y="1210450"/>
            <a:ext cx="5691000" cy="53571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c8e8bf4bd6_6_23"/>
          <p:cNvSpPr txBox="1"/>
          <p:nvPr/>
        </p:nvSpPr>
        <p:spPr>
          <a:xfrm>
            <a:off x="6571550" y="1800700"/>
            <a:ext cx="5217600" cy="417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IN" sz="1900">
                <a:solidFill>
                  <a:schemeClr val="lt1"/>
                </a:solidFill>
                <a:latin typeface="Calibri"/>
                <a:ea typeface="Calibri"/>
                <a:cs typeface="Calibri"/>
                <a:sym typeface="Calibri"/>
              </a:rPr>
              <a:t> XGBoost uses pre-sorted algorithm &amp; Histogram-based algorithm for computing the best split. </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rPr b="1" lang="en-IN" sz="1900">
                <a:solidFill>
                  <a:schemeClr val="lt1"/>
                </a:solidFill>
                <a:latin typeface="Calibri"/>
                <a:ea typeface="Calibri"/>
                <a:cs typeface="Calibri"/>
                <a:sym typeface="Calibri"/>
              </a:rPr>
              <a:t>XGboost splits up to the specified max_depth hyperparameter and then starts pruning the tree backwards and removes splits beyond which there is no positive gain.</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1900">
              <a:solidFill>
                <a:schemeClr val="lt1"/>
              </a:solidFill>
              <a:latin typeface="Calibri"/>
              <a:ea typeface="Calibri"/>
              <a:cs typeface="Calibri"/>
              <a:sym typeface="Calibri"/>
            </a:endParaRPr>
          </a:p>
          <a:p>
            <a:pPr indent="0" lvl="0" marL="0" rtl="0" algn="ctr">
              <a:lnSpc>
                <a:spcPct val="115000"/>
              </a:lnSpc>
              <a:spcBef>
                <a:spcPts val="0"/>
              </a:spcBef>
              <a:spcAft>
                <a:spcPts val="0"/>
              </a:spcAft>
              <a:buNone/>
            </a:pPr>
            <a:r>
              <a:rPr b="1" lang="en-IN" sz="1900">
                <a:solidFill>
                  <a:schemeClr val="lt1"/>
                </a:solidFill>
                <a:latin typeface="Calibri"/>
                <a:ea typeface="Calibri"/>
                <a:cs typeface="Calibri"/>
                <a:sym typeface="Calibri"/>
              </a:rPr>
              <a:t>In both LightGBM and XGBoost missing values will be allocated to the side that reduces the loss in each split.</a:t>
            </a:r>
            <a:endParaRPr b="1" sz="1900">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 name="Shape 31"/>
        <p:cNvGrpSpPr/>
        <p:nvPr/>
      </p:nvGrpSpPr>
      <p:grpSpPr>
        <a:xfrm>
          <a:off x="0" y="0"/>
          <a:ext cx="0" cy="0"/>
          <a:chOff x="0" y="0"/>
          <a:chExt cx="0" cy="0"/>
        </a:xfrm>
      </p:grpSpPr>
      <p:sp>
        <p:nvSpPr>
          <p:cNvPr id="32" name="Google Shape;32;gc788faeade_1_1381"/>
          <p:cNvSpPr/>
          <p:nvPr/>
        </p:nvSpPr>
        <p:spPr>
          <a:xfrm>
            <a:off x="6098700" y="0"/>
            <a:ext cx="60933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 name="Google Shape;33;gc788faeade_1_1381"/>
          <p:cNvPicPr preferRelativeResize="0"/>
          <p:nvPr/>
        </p:nvPicPr>
        <p:blipFill>
          <a:blip r:embed="rId4">
            <a:alphaModFix/>
          </a:blip>
          <a:stretch>
            <a:fillRect/>
          </a:stretch>
        </p:blipFill>
        <p:spPr>
          <a:xfrm>
            <a:off x="8366775" y="766400"/>
            <a:ext cx="615625" cy="615646"/>
          </a:xfrm>
          <a:prstGeom prst="rect">
            <a:avLst/>
          </a:prstGeom>
          <a:noFill/>
          <a:ln>
            <a:noFill/>
          </a:ln>
        </p:spPr>
      </p:pic>
      <p:pic>
        <p:nvPicPr>
          <p:cNvPr id="34" name="Google Shape;34;gc788faeade_1_1381"/>
          <p:cNvPicPr preferRelativeResize="0"/>
          <p:nvPr/>
        </p:nvPicPr>
        <p:blipFill>
          <a:blip r:embed="rId5">
            <a:alphaModFix/>
          </a:blip>
          <a:stretch>
            <a:fillRect/>
          </a:stretch>
        </p:blipFill>
        <p:spPr>
          <a:xfrm>
            <a:off x="8366776" y="1841125"/>
            <a:ext cx="615625" cy="615625"/>
          </a:xfrm>
          <a:prstGeom prst="rect">
            <a:avLst/>
          </a:prstGeom>
          <a:noFill/>
          <a:ln>
            <a:noFill/>
          </a:ln>
        </p:spPr>
      </p:pic>
      <p:pic>
        <p:nvPicPr>
          <p:cNvPr id="35" name="Google Shape;35;gc788faeade_1_1381"/>
          <p:cNvPicPr preferRelativeResize="0"/>
          <p:nvPr/>
        </p:nvPicPr>
        <p:blipFill>
          <a:blip r:embed="rId6">
            <a:alphaModFix/>
          </a:blip>
          <a:stretch>
            <a:fillRect/>
          </a:stretch>
        </p:blipFill>
        <p:spPr>
          <a:xfrm>
            <a:off x="8366775" y="2791470"/>
            <a:ext cx="615625" cy="672195"/>
          </a:xfrm>
          <a:prstGeom prst="rect">
            <a:avLst/>
          </a:prstGeom>
          <a:noFill/>
          <a:ln>
            <a:noFill/>
          </a:ln>
        </p:spPr>
      </p:pic>
      <p:pic>
        <p:nvPicPr>
          <p:cNvPr id="36" name="Google Shape;36;gc788faeade_1_1381"/>
          <p:cNvPicPr preferRelativeResize="0"/>
          <p:nvPr/>
        </p:nvPicPr>
        <p:blipFill>
          <a:blip r:embed="rId7">
            <a:alphaModFix/>
          </a:blip>
          <a:stretch>
            <a:fillRect/>
          </a:stretch>
        </p:blipFill>
        <p:spPr>
          <a:xfrm>
            <a:off x="8366776" y="3798399"/>
            <a:ext cx="615625" cy="615625"/>
          </a:xfrm>
          <a:prstGeom prst="rect">
            <a:avLst/>
          </a:prstGeom>
          <a:noFill/>
          <a:ln>
            <a:noFill/>
          </a:ln>
        </p:spPr>
      </p:pic>
      <p:pic>
        <p:nvPicPr>
          <p:cNvPr id="37" name="Google Shape;37;gc788faeade_1_1381"/>
          <p:cNvPicPr preferRelativeResize="0"/>
          <p:nvPr/>
        </p:nvPicPr>
        <p:blipFill>
          <a:blip r:embed="rId8">
            <a:alphaModFix/>
          </a:blip>
          <a:stretch>
            <a:fillRect/>
          </a:stretch>
        </p:blipFill>
        <p:spPr>
          <a:xfrm>
            <a:off x="8384038" y="4891834"/>
            <a:ext cx="615625" cy="615625"/>
          </a:xfrm>
          <a:prstGeom prst="rect">
            <a:avLst/>
          </a:prstGeom>
          <a:noFill/>
          <a:ln>
            <a:noFill/>
          </a:ln>
        </p:spPr>
      </p:pic>
      <p:pic>
        <p:nvPicPr>
          <p:cNvPr id="38" name="Google Shape;38;gc788faeade_1_1381"/>
          <p:cNvPicPr preferRelativeResize="0"/>
          <p:nvPr/>
        </p:nvPicPr>
        <p:blipFill>
          <a:blip r:embed="rId9">
            <a:alphaModFix/>
          </a:blip>
          <a:stretch>
            <a:fillRect/>
          </a:stretch>
        </p:blipFill>
        <p:spPr>
          <a:xfrm>
            <a:off x="8384050" y="5985250"/>
            <a:ext cx="615625" cy="615625"/>
          </a:xfrm>
          <a:prstGeom prst="rect">
            <a:avLst/>
          </a:prstGeom>
          <a:noFill/>
          <a:ln>
            <a:noFill/>
          </a:ln>
        </p:spPr>
      </p:pic>
      <p:sp>
        <p:nvSpPr>
          <p:cNvPr id="39" name="Google Shape;39;gc788faeade_1_1381"/>
          <p:cNvSpPr txBox="1"/>
          <p:nvPr/>
        </p:nvSpPr>
        <p:spPr>
          <a:xfrm>
            <a:off x="5572800" y="874125"/>
            <a:ext cx="20370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IN">
                <a:solidFill>
                  <a:srgbClr val="FFFFFF"/>
                </a:solidFill>
                <a:latin typeface="Calibri"/>
                <a:ea typeface="Calibri"/>
                <a:cs typeface="Calibri"/>
                <a:sym typeface="Calibri"/>
              </a:rPr>
              <a:t>Exploratory </a:t>
            </a:r>
            <a:endParaRPr b="1">
              <a:solidFill>
                <a:srgbClr val="FFFFFF"/>
              </a:solidFill>
              <a:latin typeface="Calibri"/>
              <a:ea typeface="Calibri"/>
              <a:cs typeface="Calibri"/>
              <a:sym typeface="Calibri"/>
            </a:endParaRPr>
          </a:p>
          <a:p>
            <a:pPr indent="0" lvl="0" marL="0" rtl="0" algn="r">
              <a:spcBef>
                <a:spcPts val="0"/>
              </a:spcBef>
              <a:spcAft>
                <a:spcPts val="0"/>
              </a:spcAft>
              <a:buNone/>
            </a:pPr>
            <a:r>
              <a:rPr b="1" lang="en-IN">
                <a:solidFill>
                  <a:srgbClr val="FFFFFF"/>
                </a:solidFill>
                <a:latin typeface="Calibri"/>
                <a:ea typeface="Calibri"/>
                <a:cs typeface="Calibri"/>
                <a:sym typeface="Calibri"/>
              </a:rPr>
              <a:t>Data Analysis</a:t>
            </a:r>
            <a:endParaRPr b="1">
              <a:solidFill>
                <a:srgbClr val="FFFFFF"/>
              </a:solidFill>
              <a:latin typeface="Calibri"/>
              <a:ea typeface="Calibri"/>
              <a:cs typeface="Calibri"/>
              <a:sym typeface="Calibri"/>
            </a:endParaRPr>
          </a:p>
        </p:txBody>
      </p:sp>
      <p:cxnSp>
        <p:nvCxnSpPr>
          <p:cNvPr id="40" name="Google Shape;40;gc788faeade_1_1381"/>
          <p:cNvCxnSpPr/>
          <p:nvPr/>
        </p:nvCxnSpPr>
        <p:spPr>
          <a:xfrm flipH="1">
            <a:off x="7678275" y="1068525"/>
            <a:ext cx="688500" cy="2400"/>
          </a:xfrm>
          <a:prstGeom prst="straightConnector1">
            <a:avLst/>
          </a:prstGeom>
          <a:noFill/>
          <a:ln cap="flat" cmpd="sng" w="19050">
            <a:solidFill>
              <a:srgbClr val="E6B8AF"/>
            </a:solidFill>
            <a:prstDash val="solid"/>
            <a:round/>
            <a:headEnd len="sm" w="sm" type="none"/>
            <a:tailEnd len="med" w="med" type="oval"/>
          </a:ln>
        </p:spPr>
      </p:cxnSp>
      <p:cxnSp>
        <p:nvCxnSpPr>
          <p:cNvPr id="41" name="Google Shape;41;gc788faeade_1_1381"/>
          <p:cNvCxnSpPr>
            <a:stCxn id="34" idx="3"/>
          </p:cNvCxnSpPr>
          <p:nvPr/>
        </p:nvCxnSpPr>
        <p:spPr>
          <a:xfrm>
            <a:off x="8982401" y="2148937"/>
            <a:ext cx="643800" cy="4200"/>
          </a:xfrm>
          <a:prstGeom prst="straightConnector1">
            <a:avLst/>
          </a:prstGeom>
          <a:noFill/>
          <a:ln cap="flat" cmpd="sng" w="19050">
            <a:solidFill>
              <a:srgbClr val="DD7E6B"/>
            </a:solidFill>
            <a:prstDash val="solid"/>
            <a:round/>
            <a:headEnd len="sm" w="sm" type="none"/>
            <a:tailEnd len="med" w="med" type="oval"/>
          </a:ln>
        </p:spPr>
      </p:cxnSp>
      <p:cxnSp>
        <p:nvCxnSpPr>
          <p:cNvPr id="42" name="Google Shape;42;gc788faeade_1_1381"/>
          <p:cNvCxnSpPr/>
          <p:nvPr/>
        </p:nvCxnSpPr>
        <p:spPr>
          <a:xfrm flipH="1">
            <a:off x="7678275" y="3191750"/>
            <a:ext cx="688500" cy="2400"/>
          </a:xfrm>
          <a:prstGeom prst="straightConnector1">
            <a:avLst/>
          </a:prstGeom>
          <a:noFill/>
          <a:ln cap="flat" cmpd="sng" w="19050">
            <a:solidFill>
              <a:srgbClr val="CC4125"/>
            </a:solidFill>
            <a:prstDash val="solid"/>
            <a:round/>
            <a:headEnd len="sm" w="sm" type="none"/>
            <a:tailEnd len="med" w="med" type="oval"/>
          </a:ln>
        </p:spPr>
      </p:cxnSp>
      <p:cxnSp>
        <p:nvCxnSpPr>
          <p:cNvPr id="43" name="Google Shape;43;gc788faeade_1_1381"/>
          <p:cNvCxnSpPr>
            <a:stCxn id="33" idx="2"/>
            <a:endCxn id="34" idx="0"/>
          </p:cNvCxnSpPr>
          <p:nvPr/>
        </p:nvCxnSpPr>
        <p:spPr>
          <a:xfrm>
            <a:off x="8674588" y="1382046"/>
            <a:ext cx="0" cy="459000"/>
          </a:xfrm>
          <a:prstGeom prst="straightConnector1">
            <a:avLst/>
          </a:prstGeom>
          <a:noFill/>
          <a:ln cap="flat" cmpd="sng" w="38100">
            <a:solidFill>
              <a:srgbClr val="FFFFFF"/>
            </a:solidFill>
            <a:prstDash val="dot"/>
            <a:round/>
            <a:headEnd len="med" w="med" type="none"/>
            <a:tailEnd len="med" w="med" type="none"/>
          </a:ln>
        </p:spPr>
      </p:cxnSp>
      <p:cxnSp>
        <p:nvCxnSpPr>
          <p:cNvPr id="44" name="Google Shape;44;gc788faeade_1_1381"/>
          <p:cNvCxnSpPr/>
          <p:nvPr/>
        </p:nvCxnSpPr>
        <p:spPr>
          <a:xfrm>
            <a:off x="9115176" y="4032912"/>
            <a:ext cx="643800" cy="4200"/>
          </a:xfrm>
          <a:prstGeom prst="straightConnector1">
            <a:avLst/>
          </a:prstGeom>
          <a:noFill/>
          <a:ln cap="flat" cmpd="sng" w="19050">
            <a:solidFill>
              <a:srgbClr val="CC4125"/>
            </a:solidFill>
            <a:prstDash val="solid"/>
            <a:round/>
            <a:headEnd len="sm" w="sm" type="none"/>
            <a:tailEnd len="med" w="med" type="oval"/>
          </a:ln>
        </p:spPr>
      </p:cxnSp>
      <p:cxnSp>
        <p:nvCxnSpPr>
          <p:cNvPr id="45" name="Google Shape;45;gc788faeade_1_1381"/>
          <p:cNvCxnSpPr/>
          <p:nvPr/>
        </p:nvCxnSpPr>
        <p:spPr>
          <a:xfrm>
            <a:off x="9017051" y="6167512"/>
            <a:ext cx="643800" cy="4200"/>
          </a:xfrm>
          <a:prstGeom prst="straightConnector1">
            <a:avLst/>
          </a:prstGeom>
          <a:noFill/>
          <a:ln cap="flat" cmpd="sng" w="19050">
            <a:solidFill>
              <a:srgbClr val="85200C"/>
            </a:solidFill>
            <a:prstDash val="solid"/>
            <a:round/>
            <a:headEnd len="sm" w="sm" type="none"/>
            <a:tailEnd len="med" w="med" type="oval"/>
          </a:ln>
        </p:spPr>
      </p:cxnSp>
      <p:cxnSp>
        <p:nvCxnSpPr>
          <p:cNvPr id="46" name="Google Shape;46;gc788faeade_1_1381"/>
          <p:cNvCxnSpPr/>
          <p:nvPr/>
        </p:nvCxnSpPr>
        <p:spPr>
          <a:xfrm flipH="1">
            <a:off x="7678275" y="5111575"/>
            <a:ext cx="688500" cy="2400"/>
          </a:xfrm>
          <a:prstGeom prst="straightConnector1">
            <a:avLst/>
          </a:prstGeom>
          <a:noFill/>
          <a:ln cap="flat" cmpd="sng" w="19050">
            <a:solidFill>
              <a:srgbClr val="A61C00"/>
            </a:solidFill>
            <a:prstDash val="solid"/>
            <a:round/>
            <a:headEnd len="sm" w="sm" type="none"/>
            <a:tailEnd len="med" w="med" type="oval"/>
          </a:ln>
        </p:spPr>
      </p:cxnSp>
      <p:cxnSp>
        <p:nvCxnSpPr>
          <p:cNvPr id="47" name="Google Shape;47;gc788faeade_1_1381"/>
          <p:cNvCxnSpPr>
            <a:stCxn id="34" idx="2"/>
            <a:endCxn id="35" idx="0"/>
          </p:cNvCxnSpPr>
          <p:nvPr/>
        </p:nvCxnSpPr>
        <p:spPr>
          <a:xfrm>
            <a:off x="8674589" y="2456750"/>
            <a:ext cx="0" cy="334800"/>
          </a:xfrm>
          <a:prstGeom prst="straightConnector1">
            <a:avLst/>
          </a:prstGeom>
          <a:noFill/>
          <a:ln cap="flat" cmpd="sng" w="38100">
            <a:solidFill>
              <a:srgbClr val="FFFFFF"/>
            </a:solidFill>
            <a:prstDash val="dot"/>
            <a:round/>
            <a:headEnd len="med" w="med" type="none"/>
            <a:tailEnd len="med" w="med" type="none"/>
          </a:ln>
        </p:spPr>
      </p:cxnSp>
      <p:cxnSp>
        <p:nvCxnSpPr>
          <p:cNvPr id="48" name="Google Shape;48;gc788faeade_1_1381"/>
          <p:cNvCxnSpPr>
            <a:stCxn id="35" idx="2"/>
            <a:endCxn id="36" idx="0"/>
          </p:cNvCxnSpPr>
          <p:nvPr/>
        </p:nvCxnSpPr>
        <p:spPr>
          <a:xfrm>
            <a:off x="8674588" y="3463665"/>
            <a:ext cx="0" cy="334800"/>
          </a:xfrm>
          <a:prstGeom prst="straightConnector1">
            <a:avLst/>
          </a:prstGeom>
          <a:noFill/>
          <a:ln cap="flat" cmpd="sng" w="38100">
            <a:solidFill>
              <a:srgbClr val="FFFFFF"/>
            </a:solidFill>
            <a:prstDash val="dot"/>
            <a:round/>
            <a:headEnd len="med" w="med" type="none"/>
            <a:tailEnd len="med" w="med" type="none"/>
          </a:ln>
        </p:spPr>
      </p:cxnSp>
      <p:cxnSp>
        <p:nvCxnSpPr>
          <p:cNvPr id="49" name="Google Shape;49;gc788faeade_1_1381"/>
          <p:cNvCxnSpPr>
            <a:stCxn id="36" idx="2"/>
            <a:endCxn id="37" idx="0"/>
          </p:cNvCxnSpPr>
          <p:nvPr/>
        </p:nvCxnSpPr>
        <p:spPr>
          <a:xfrm>
            <a:off x="8674588" y="4414025"/>
            <a:ext cx="17400" cy="477900"/>
          </a:xfrm>
          <a:prstGeom prst="straightConnector1">
            <a:avLst/>
          </a:prstGeom>
          <a:noFill/>
          <a:ln cap="flat" cmpd="sng" w="38100">
            <a:solidFill>
              <a:srgbClr val="FFFFFF"/>
            </a:solidFill>
            <a:prstDash val="dot"/>
            <a:round/>
            <a:headEnd len="med" w="med" type="none"/>
            <a:tailEnd len="med" w="med" type="none"/>
          </a:ln>
        </p:spPr>
      </p:cxnSp>
      <p:sp>
        <p:nvSpPr>
          <p:cNvPr id="50" name="Google Shape;50;gc788faeade_1_1381"/>
          <p:cNvSpPr txBox="1"/>
          <p:nvPr/>
        </p:nvSpPr>
        <p:spPr>
          <a:xfrm>
            <a:off x="9684602" y="1841121"/>
            <a:ext cx="1877100" cy="523200"/>
          </a:xfrm>
          <a:prstGeom prst="rect">
            <a:avLst/>
          </a:prstGeom>
          <a:noFill/>
          <a:ln>
            <a:noFill/>
          </a:ln>
        </p:spPr>
        <p:txBody>
          <a:bodyPr anchorCtr="0" anchor="ctr" bIns="45700" lIns="0" spcFirstLastPara="1" rIns="0" wrap="square" tIns="45700">
            <a:spAutoFit/>
          </a:bodyPr>
          <a:lstStyle/>
          <a:p>
            <a:pPr indent="0" lvl="0" marL="0" marR="0" rtl="0" algn="l">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endParaRPr>
          </a:p>
        </p:txBody>
      </p:sp>
      <p:sp>
        <p:nvSpPr>
          <p:cNvPr id="51" name="Google Shape;51;gc788faeade_1_1381"/>
          <p:cNvSpPr txBox="1"/>
          <p:nvPr/>
        </p:nvSpPr>
        <p:spPr>
          <a:xfrm>
            <a:off x="6288400" y="2950525"/>
            <a:ext cx="13077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IN">
                <a:solidFill>
                  <a:srgbClr val="FFFFFF"/>
                </a:solidFill>
                <a:latin typeface="Calibri"/>
                <a:ea typeface="Calibri"/>
                <a:cs typeface="Calibri"/>
                <a:sym typeface="Calibri"/>
              </a:rPr>
              <a:t>Classification</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Models</a:t>
            </a:r>
            <a:endParaRPr b="1">
              <a:solidFill>
                <a:srgbClr val="FFFFFF"/>
              </a:solidFill>
            </a:endParaRPr>
          </a:p>
        </p:txBody>
      </p:sp>
      <p:cxnSp>
        <p:nvCxnSpPr>
          <p:cNvPr id="52" name="Google Shape;52;gc788faeade_1_1381"/>
          <p:cNvCxnSpPr>
            <a:stCxn id="38" idx="0"/>
            <a:endCxn id="37" idx="2"/>
          </p:cNvCxnSpPr>
          <p:nvPr/>
        </p:nvCxnSpPr>
        <p:spPr>
          <a:xfrm rot="10800000">
            <a:off x="8691863" y="5507350"/>
            <a:ext cx="0" cy="477900"/>
          </a:xfrm>
          <a:prstGeom prst="straightConnector1">
            <a:avLst/>
          </a:prstGeom>
          <a:noFill/>
          <a:ln cap="flat" cmpd="sng" w="38100">
            <a:solidFill>
              <a:srgbClr val="FFFFFF"/>
            </a:solidFill>
            <a:prstDash val="dot"/>
            <a:round/>
            <a:headEnd len="med" w="med" type="none"/>
            <a:tailEnd len="med" w="med" type="none"/>
          </a:ln>
        </p:spPr>
      </p:cxnSp>
      <p:sp>
        <p:nvSpPr>
          <p:cNvPr id="53" name="Google Shape;53;gc788faeade_1_1381"/>
          <p:cNvSpPr txBox="1"/>
          <p:nvPr/>
        </p:nvSpPr>
        <p:spPr>
          <a:xfrm>
            <a:off x="9695505" y="6015705"/>
            <a:ext cx="1938900" cy="307800"/>
          </a:xfrm>
          <a:prstGeom prst="rect">
            <a:avLst/>
          </a:prstGeom>
          <a:noFill/>
          <a:ln>
            <a:noFill/>
          </a:ln>
        </p:spPr>
        <p:txBody>
          <a:bodyPr anchorCtr="0" anchor="ctr" bIns="45700" lIns="0" spcFirstLastPara="1" rIns="0" wrap="square" tIns="45700">
            <a:spAutoFit/>
          </a:bodyPr>
          <a:lstStyle/>
          <a:p>
            <a:pPr indent="0" lvl="0" marL="0" marR="0" rtl="0" algn="l">
              <a:spcBef>
                <a:spcPts val="0"/>
              </a:spcBef>
              <a:spcAft>
                <a:spcPts val="0"/>
              </a:spcAft>
              <a:buNone/>
            </a:pPr>
            <a:r>
              <a:rPr b="1" lang="en-IN">
                <a:solidFill>
                  <a:srgbClr val="FFFFFF"/>
                </a:solidFill>
                <a:latin typeface="Calibri"/>
                <a:ea typeface="Calibri"/>
                <a:cs typeface="Calibri"/>
                <a:sym typeface="Calibri"/>
              </a:rPr>
              <a:t>Summary</a:t>
            </a:r>
            <a:endParaRPr b="1">
              <a:solidFill>
                <a:srgbClr val="FFFFFF"/>
              </a:solidFill>
            </a:endParaRPr>
          </a:p>
        </p:txBody>
      </p:sp>
      <p:sp>
        <p:nvSpPr>
          <p:cNvPr id="54" name="Google Shape;54;gc788faeade_1_1381"/>
          <p:cNvSpPr txBox="1"/>
          <p:nvPr/>
        </p:nvSpPr>
        <p:spPr>
          <a:xfrm>
            <a:off x="9891755" y="3881105"/>
            <a:ext cx="1938900" cy="307800"/>
          </a:xfrm>
          <a:prstGeom prst="rect">
            <a:avLst/>
          </a:prstGeom>
          <a:noFill/>
          <a:ln>
            <a:noFill/>
          </a:ln>
        </p:spPr>
        <p:txBody>
          <a:bodyPr anchorCtr="0" anchor="ctr" bIns="45700" lIns="0" spcFirstLastPara="1" rIns="0" wrap="square" tIns="45700">
            <a:spAutoFit/>
          </a:bodyPr>
          <a:lstStyle/>
          <a:p>
            <a:pPr indent="0" lvl="0" marL="0" marR="0" rtl="0" algn="l">
              <a:spcBef>
                <a:spcPts val="0"/>
              </a:spcBef>
              <a:spcAft>
                <a:spcPts val="0"/>
              </a:spcAft>
              <a:buNone/>
            </a:pPr>
            <a:r>
              <a:rPr b="1" lang="en-IN">
                <a:solidFill>
                  <a:srgbClr val="FFFFFF"/>
                </a:solidFill>
                <a:latin typeface="Calibri"/>
                <a:ea typeface="Calibri"/>
                <a:cs typeface="Calibri"/>
                <a:sym typeface="Calibri"/>
              </a:rPr>
              <a:t>Revenue Constraint</a:t>
            </a:r>
            <a:endParaRPr b="1">
              <a:solidFill>
                <a:srgbClr val="FFFFFF"/>
              </a:solidFill>
            </a:endParaRPr>
          </a:p>
        </p:txBody>
      </p:sp>
      <p:sp>
        <p:nvSpPr>
          <p:cNvPr id="55" name="Google Shape;55;gc788faeade_1_1381"/>
          <p:cNvSpPr txBox="1"/>
          <p:nvPr/>
        </p:nvSpPr>
        <p:spPr>
          <a:xfrm>
            <a:off x="5621840" y="4938030"/>
            <a:ext cx="1938900" cy="523200"/>
          </a:xfrm>
          <a:prstGeom prst="rect">
            <a:avLst/>
          </a:prstGeom>
          <a:noFill/>
          <a:ln>
            <a:noFill/>
          </a:ln>
        </p:spPr>
        <p:txBody>
          <a:bodyPr anchorCtr="0" anchor="ctr" bIns="45700" lIns="0" spcFirstLastPara="1" rIns="0" wrap="square" tIns="45700">
            <a:spAutoFit/>
          </a:bodyPr>
          <a:lstStyle/>
          <a:p>
            <a:pPr indent="0" lvl="0" marL="0" marR="0" rtl="0" algn="r">
              <a:spcBef>
                <a:spcPts val="0"/>
              </a:spcBef>
              <a:spcAft>
                <a:spcPts val="0"/>
              </a:spcAft>
              <a:buNone/>
            </a:pPr>
            <a:r>
              <a:rPr b="1" lang="en-IN">
                <a:solidFill>
                  <a:srgbClr val="FFFFFF"/>
                </a:solidFill>
                <a:latin typeface="Calibri"/>
                <a:ea typeface="Calibri"/>
                <a:cs typeface="Calibri"/>
                <a:sym typeface="Calibri"/>
              </a:rPr>
              <a:t>Voting </a:t>
            </a:r>
            <a:endParaRPr b="1">
              <a:solidFill>
                <a:srgbClr val="FFFFFF"/>
              </a:solidFill>
              <a:latin typeface="Calibri"/>
              <a:ea typeface="Calibri"/>
              <a:cs typeface="Calibri"/>
              <a:sym typeface="Calibri"/>
            </a:endParaRPr>
          </a:p>
          <a:p>
            <a:pPr indent="0" lvl="0" marL="0" marR="0" rtl="0" algn="r">
              <a:spcBef>
                <a:spcPts val="0"/>
              </a:spcBef>
              <a:spcAft>
                <a:spcPts val="0"/>
              </a:spcAft>
              <a:buNone/>
            </a:pPr>
            <a:r>
              <a:rPr b="1" lang="en-IN">
                <a:solidFill>
                  <a:srgbClr val="FFFFFF"/>
                </a:solidFill>
                <a:latin typeface="Calibri"/>
                <a:ea typeface="Calibri"/>
                <a:cs typeface="Calibri"/>
                <a:sym typeface="Calibri"/>
              </a:rPr>
              <a:t>Predictions</a:t>
            </a:r>
            <a:endParaRPr b="1">
              <a:solidFill>
                <a:srgbClr val="FFFFFF"/>
              </a:solidFill>
            </a:endParaRPr>
          </a:p>
        </p:txBody>
      </p:sp>
      <p:cxnSp>
        <p:nvCxnSpPr>
          <p:cNvPr id="56" name="Google Shape;56;gc788faeade_1_1381"/>
          <p:cNvCxnSpPr/>
          <p:nvPr/>
        </p:nvCxnSpPr>
        <p:spPr>
          <a:xfrm>
            <a:off x="8691875" y="415121"/>
            <a:ext cx="0" cy="459000"/>
          </a:xfrm>
          <a:prstGeom prst="straightConnector1">
            <a:avLst/>
          </a:prstGeom>
          <a:noFill/>
          <a:ln cap="flat" cmpd="sng" w="38100">
            <a:solidFill>
              <a:srgbClr val="FFFFFF"/>
            </a:solidFill>
            <a:prstDash val="dot"/>
            <a:round/>
            <a:headEnd len="med" w="med" type="none"/>
            <a:tailEnd len="med" w="med" type="none"/>
          </a:ln>
        </p:spPr>
      </p:cxnSp>
      <p:sp>
        <p:nvSpPr>
          <p:cNvPr id="57" name="Google Shape;57;gc788faeade_1_1381"/>
          <p:cNvSpPr txBox="1"/>
          <p:nvPr/>
        </p:nvSpPr>
        <p:spPr>
          <a:xfrm>
            <a:off x="1491975" y="1014800"/>
            <a:ext cx="2830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600">
                <a:solidFill>
                  <a:srgbClr val="FFFFFF"/>
                </a:solidFill>
                <a:latin typeface="Calibri"/>
                <a:ea typeface="Calibri"/>
                <a:cs typeface="Calibri"/>
                <a:sym typeface="Calibri"/>
              </a:rPr>
              <a:t>AGENDA</a:t>
            </a:r>
            <a:endParaRPr b="1" sz="2800">
              <a:solidFill>
                <a:srgbClr val="FFFFFF"/>
              </a:solidFill>
              <a:latin typeface="Calibri"/>
              <a:ea typeface="Calibri"/>
              <a:cs typeface="Calibri"/>
              <a:sym typeface="Calibri"/>
            </a:endParaRPr>
          </a:p>
        </p:txBody>
      </p:sp>
      <p:cxnSp>
        <p:nvCxnSpPr>
          <p:cNvPr id="58" name="Google Shape;58;gc788faeade_1_1381"/>
          <p:cNvCxnSpPr/>
          <p:nvPr/>
        </p:nvCxnSpPr>
        <p:spPr>
          <a:xfrm flipH="1">
            <a:off x="6089100" y="763075"/>
            <a:ext cx="13800" cy="5736000"/>
          </a:xfrm>
          <a:prstGeom prst="straightConnector1">
            <a:avLst/>
          </a:prstGeom>
          <a:noFill/>
          <a:ln cap="flat" cmpd="sng" w="28575">
            <a:solidFill>
              <a:srgbClr val="FFFFFF"/>
            </a:solidFill>
            <a:prstDash val="solid"/>
            <a:round/>
            <a:headEnd len="med" w="med" type="none"/>
            <a:tailEnd len="med" w="med" type="none"/>
          </a:ln>
        </p:spPr>
      </p:cxnSp>
      <p:cxnSp>
        <p:nvCxnSpPr>
          <p:cNvPr id="59" name="Google Shape;59;gc788faeade_1_1381"/>
          <p:cNvCxnSpPr/>
          <p:nvPr/>
        </p:nvCxnSpPr>
        <p:spPr>
          <a:xfrm>
            <a:off x="1189425" y="1727875"/>
            <a:ext cx="3435300" cy="12600"/>
          </a:xfrm>
          <a:prstGeom prst="straightConnector1">
            <a:avLst/>
          </a:prstGeom>
          <a:noFill/>
          <a:ln cap="flat" cmpd="sng" w="28575">
            <a:solidFill>
              <a:srgbClr val="CC4125"/>
            </a:solidFill>
            <a:prstDash val="solid"/>
            <a:round/>
            <a:headEnd len="med" w="med" type="none"/>
            <a:tailEnd len="med" w="med" type="none"/>
          </a:ln>
        </p:spPr>
      </p:cxnSp>
      <p:cxnSp>
        <p:nvCxnSpPr>
          <p:cNvPr id="60" name="Google Shape;60;gc788faeade_1_1381"/>
          <p:cNvCxnSpPr/>
          <p:nvPr/>
        </p:nvCxnSpPr>
        <p:spPr>
          <a:xfrm>
            <a:off x="1189425" y="874125"/>
            <a:ext cx="3435300" cy="126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1" name="Shape 531"/>
        <p:cNvGrpSpPr/>
        <p:nvPr/>
      </p:nvGrpSpPr>
      <p:grpSpPr>
        <a:xfrm>
          <a:off x="0" y="0"/>
          <a:ext cx="0" cy="0"/>
          <a:chOff x="0" y="0"/>
          <a:chExt cx="0" cy="0"/>
        </a:xfrm>
      </p:grpSpPr>
      <p:sp>
        <p:nvSpPr>
          <p:cNvPr id="532" name="Google Shape;532;gc788faeade_4_4"/>
          <p:cNvSpPr/>
          <p:nvPr/>
        </p:nvSpPr>
        <p:spPr>
          <a:xfrm>
            <a:off x="0" y="-2100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gc788faeade_4_4"/>
          <p:cNvSpPr txBox="1"/>
          <p:nvPr/>
        </p:nvSpPr>
        <p:spPr>
          <a:xfrm>
            <a:off x="991800" y="1171500"/>
            <a:ext cx="10178700" cy="2419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IN" sz="1800">
                <a:solidFill>
                  <a:srgbClr val="FFFFFF"/>
                </a:solidFill>
                <a:latin typeface="Calibri"/>
                <a:ea typeface="Calibri"/>
                <a:cs typeface="Calibri"/>
                <a:sym typeface="Calibri"/>
              </a:rPr>
              <a:t>A machine learning model has multiple parameters that are not trained by the training set. These parameters control the accuracy of the model. These parameters, referred to as the hyperparameters are particularly important in data science projects as they directly influence the model performance. Grid search is a tuning technique that attempts to compute the optimum values of hyperparameters. It is an exhaustive search that is performed on the specific parameter values of a model. </a:t>
            </a:r>
            <a:r>
              <a:rPr lang="en-IN" sz="1800">
                <a:solidFill>
                  <a:srgbClr val="FFFFFF"/>
                </a:solidFill>
                <a:latin typeface="Calibri"/>
                <a:ea typeface="Calibri"/>
                <a:cs typeface="Calibri"/>
                <a:sym typeface="Calibri"/>
              </a:rPr>
              <a:t>The model is also known as an estimator. </a:t>
            </a:r>
            <a:r>
              <a:rPr lang="en-IN" sz="1800">
                <a:solidFill>
                  <a:srgbClr val="FFFFFF"/>
                </a:solidFill>
                <a:latin typeface="Calibri"/>
                <a:ea typeface="Calibri"/>
                <a:cs typeface="Calibri"/>
                <a:sym typeface="Calibri"/>
              </a:rPr>
              <a:t>Here, we present the parameters returned by grid search on the models we have trained:</a:t>
            </a:r>
            <a:endParaRPr sz="1800">
              <a:solidFill>
                <a:srgbClr val="FFFFFF"/>
              </a:solidFill>
              <a:latin typeface="Calibri"/>
              <a:ea typeface="Calibri"/>
              <a:cs typeface="Calibri"/>
              <a:sym typeface="Calibri"/>
            </a:endParaRPr>
          </a:p>
          <a:p>
            <a:pPr indent="0" lvl="0" marL="0" rtl="0" algn="ctr">
              <a:spcBef>
                <a:spcPts val="0"/>
              </a:spcBef>
              <a:spcAft>
                <a:spcPts val="0"/>
              </a:spcAft>
              <a:buNone/>
            </a:pPr>
            <a:r>
              <a:t/>
            </a:r>
            <a:endParaRPr sz="2100">
              <a:solidFill>
                <a:srgbClr val="FFFFFF"/>
              </a:solidFill>
              <a:latin typeface="Calibri"/>
              <a:ea typeface="Calibri"/>
              <a:cs typeface="Calibri"/>
              <a:sym typeface="Calibri"/>
            </a:endParaRPr>
          </a:p>
        </p:txBody>
      </p:sp>
      <p:graphicFrame>
        <p:nvGraphicFramePr>
          <p:cNvPr id="534" name="Google Shape;534;gc788faeade_4_4"/>
          <p:cNvGraphicFramePr/>
          <p:nvPr/>
        </p:nvGraphicFramePr>
        <p:xfrm>
          <a:off x="807275" y="3394900"/>
          <a:ext cx="3000000" cy="3000000"/>
        </p:xfrm>
        <a:graphic>
          <a:graphicData uri="http://schemas.openxmlformats.org/drawingml/2006/table">
            <a:tbl>
              <a:tblPr>
                <a:noFill/>
                <a:tableStyleId>{3202DD55-242D-4F7B-8D86-942C0A0CFEC7}</a:tableStyleId>
              </a:tblPr>
              <a:tblGrid>
                <a:gridCol w="5197075"/>
                <a:gridCol w="5197075"/>
              </a:tblGrid>
              <a:tr h="409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Estimator</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Parameters</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Random Forest Classifier</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n_estimators=500,min_samples_leaf=5, max_features=sqrt,</a:t>
                      </a:r>
                      <a:endParaRPr b="1" sz="1500">
                        <a:solidFill>
                          <a:schemeClr val="lt1"/>
                        </a:solidFill>
                        <a:latin typeface="Calibri"/>
                        <a:ea typeface="Calibri"/>
                        <a:cs typeface="Calibri"/>
                        <a:sym typeface="Calibri"/>
                      </a:endParaRPr>
                    </a:p>
                    <a:p>
                      <a:pPr indent="0" lvl="0" marL="0" rtl="0" algn="l">
                        <a:spcBef>
                          <a:spcPts val="0"/>
                        </a:spcBef>
                        <a:spcAft>
                          <a:spcPts val="0"/>
                        </a:spcAft>
                        <a:buNone/>
                      </a:pPr>
                      <a:r>
                        <a:rPr b="1" lang="en-IN" sz="1500">
                          <a:solidFill>
                            <a:schemeClr val="lt1"/>
                          </a:solidFill>
                          <a:latin typeface="Calibri"/>
                          <a:ea typeface="Calibri"/>
                          <a:cs typeface="Calibri"/>
                          <a:sym typeface="Calibri"/>
                        </a:rPr>
                        <a:t>class_weight = {0:3, 1:3, 2:4, 3:7, 4:38}</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Support Vector Classifier</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C=100,kernel="rbf",gamma =0.1, probability = True , class_weight={0:4, 1:4, 2:4, 3:5, 4:25}</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Light GBM</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lambda_l1=1.5, lambda_l2= 0, min_data_in_leaf = 30, num_leaves= 31, reg_alpha=0.1</a:t>
                      </a:r>
                      <a:endParaRPr b="1" sz="1500">
                        <a:solidFill>
                          <a:schemeClr val="lt1"/>
                        </a:solidFill>
                        <a:latin typeface="Calibri"/>
                        <a:ea typeface="Calibri"/>
                        <a:cs typeface="Calibri"/>
                        <a:sym typeface="Calibri"/>
                      </a:endParaRPr>
                    </a:p>
                  </a:txBody>
                  <a:tcPr marT="91425" marB="91425" marR="91425" marL="91425" anchor="ctr"/>
                </a:tc>
              </a:tr>
              <a:tr h="482450">
                <a:tc>
                  <a:txBody>
                    <a:bodyPr/>
                    <a:lstStyle/>
                    <a:p>
                      <a:pPr indent="0" lvl="0" marL="0" rtl="0" algn="ctr">
                        <a:spcBef>
                          <a:spcPts val="0"/>
                        </a:spcBef>
                        <a:spcAft>
                          <a:spcPts val="0"/>
                        </a:spcAft>
                        <a:buNone/>
                      </a:pPr>
                      <a:r>
                        <a:rPr b="1" lang="en-IN" sz="1500">
                          <a:solidFill>
                            <a:schemeClr val="lt1"/>
                          </a:solidFill>
                          <a:latin typeface="Calibri"/>
                          <a:ea typeface="Calibri"/>
                          <a:cs typeface="Calibri"/>
                          <a:sym typeface="Calibri"/>
                        </a:rPr>
                        <a:t>Decision Trees</a:t>
                      </a:r>
                      <a:endParaRPr b="1" sz="1500">
                        <a:solidFill>
                          <a:schemeClr val="lt1"/>
                        </a:solidFill>
                        <a:latin typeface="Calibri"/>
                        <a:ea typeface="Calibri"/>
                        <a:cs typeface="Calibri"/>
                        <a:sym typeface="Calibri"/>
                      </a:endParaRPr>
                    </a:p>
                  </a:txBody>
                  <a:tcPr marT="91425" marB="91425" marR="91425" marL="91425" anchor="ctr"/>
                </a:tc>
                <a:tc>
                  <a:txBody>
                    <a:bodyPr/>
                    <a:lstStyle/>
                    <a:p>
                      <a:pPr indent="0" lvl="0" marL="0" rtl="0" algn="l">
                        <a:spcBef>
                          <a:spcPts val="0"/>
                        </a:spcBef>
                        <a:spcAft>
                          <a:spcPts val="0"/>
                        </a:spcAft>
                        <a:buNone/>
                      </a:pPr>
                      <a:r>
                        <a:rPr b="1" lang="en-IN" sz="1500">
                          <a:solidFill>
                            <a:schemeClr val="lt1"/>
                          </a:solidFill>
                          <a:latin typeface="Calibri"/>
                          <a:ea typeface="Calibri"/>
                          <a:cs typeface="Calibri"/>
                          <a:sym typeface="Calibri"/>
                        </a:rPr>
                        <a:t>ccp_alpha=0.001, criterion = 'entropy', max_depth = 10, max_features = 0.9, min_samples_leaf = 6, min_samples_split = 15</a:t>
                      </a:r>
                      <a:endParaRPr b="1" sz="1500">
                        <a:solidFill>
                          <a:schemeClr val="lt1"/>
                        </a:solidFill>
                        <a:latin typeface="Calibri"/>
                        <a:ea typeface="Calibri"/>
                        <a:cs typeface="Calibri"/>
                        <a:sym typeface="Calibri"/>
                      </a:endParaRPr>
                    </a:p>
                  </a:txBody>
                  <a:tcPr marT="91425" marB="91425" marR="91425" marL="91425" anchor="ctr"/>
                </a:tc>
              </a:tr>
            </a:tbl>
          </a:graphicData>
        </a:graphic>
      </p:graphicFrame>
      <p:sp>
        <p:nvSpPr>
          <p:cNvPr id="535" name="Google Shape;535;gc788faeade_4_4"/>
          <p:cNvSpPr txBox="1"/>
          <p:nvPr/>
        </p:nvSpPr>
        <p:spPr>
          <a:xfrm>
            <a:off x="1682275" y="460288"/>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GridSearch Parameters</a:t>
            </a:r>
            <a:endParaRPr/>
          </a:p>
        </p:txBody>
      </p:sp>
      <p:cxnSp>
        <p:nvCxnSpPr>
          <p:cNvPr id="536" name="Google Shape;536;gc788faeade_4_4"/>
          <p:cNvCxnSpPr/>
          <p:nvPr/>
        </p:nvCxnSpPr>
        <p:spPr>
          <a:xfrm>
            <a:off x="3646850" y="3826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37" name="Google Shape;537;gc788faeade_4_4"/>
          <p:cNvCxnSpPr/>
          <p:nvPr/>
        </p:nvCxnSpPr>
        <p:spPr>
          <a:xfrm>
            <a:off x="3646850" y="9673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1" name="Shape 541"/>
        <p:cNvGrpSpPr/>
        <p:nvPr/>
      </p:nvGrpSpPr>
      <p:grpSpPr>
        <a:xfrm>
          <a:off x="0" y="0"/>
          <a:ext cx="0" cy="0"/>
          <a:chOff x="0" y="0"/>
          <a:chExt cx="0" cy="0"/>
        </a:xfrm>
      </p:grpSpPr>
      <p:sp>
        <p:nvSpPr>
          <p:cNvPr id="542" name="Google Shape;542;gc788faeade_4_9"/>
          <p:cNvSpPr/>
          <p:nvPr/>
        </p:nvSpPr>
        <p:spPr>
          <a:xfrm>
            <a:off x="0" y="0"/>
            <a:ext cx="12192000" cy="685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3" name="Google Shape;543;gc788faeade_4_9"/>
          <p:cNvSpPr txBox="1"/>
          <p:nvPr/>
        </p:nvSpPr>
        <p:spPr>
          <a:xfrm>
            <a:off x="1866850" y="563150"/>
            <a:ext cx="875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000">
                <a:solidFill>
                  <a:srgbClr val="FFFFFF"/>
                </a:solidFill>
                <a:latin typeface="Calibri"/>
                <a:ea typeface="Calibri"/>
                <a:cs typeface="Calibri"/>
                <a:sym typeface="Calibri"/>
              </a:rPr>
              <a:t>Intuition behind class weights for RMF</a:t>
            </a:r>
            <a:endParaRPr sz="2000">
              <a:solidFill>
                <a:srgbClr val="FFFFFF"/>
              </a:solidFill>
              <a:latin typeface="Calibri"/>
              <a:ea typeface="Calibri"/>
              <a:cs typeface="Calibri"/>
              <a:sym typeface="Calibri"/>
            </a:endParaRPr>
          </a:p>
        </p:txBody>
      </p:sp>
      <p:cxnSp>
        <p:nvCxnSpPr>
          <p:cNvPr id="544" name="Google Shape;544;gc788faeade_4_9"/>
          <p:cNvCxnSpPr/>
          <p:nvPr/>
        </p:nvCxnSpPr>
        <p:spPr>
          <a:xfrm>
            <a:off x="3435400" y="1055750"/>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545" name="Google Shape;545;gc788faeade_4_9"/>
          <p:cNvCxnSpPr/>
          <p:nvPr/>
        </p:nvCxnSpPr>
        <p:spPr>
          <a:xfrm>
            <a:off x="3487200" y="56315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546" name="Google Shape;546;gc788faeade_4_9"/>
          <p:cNvSpPr txBox="1"/>
          <p:nvPr/>
        </p:nvSpPr>
        <p:spPr>
          <a:xfrm>
            <a:off x="941150" y="1618125"/>
            <a:ext cx="10584000" cy="438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A simple technique for modifying a decision tree for imbalanced classification is to change the weight that each class has when calculating the “impurity” score of a chosen split point.</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IN" sz="2000">
                <a:solidFill>
                  <a:srgbClr val="FFFFFF"/>
                </a:solidFill>
                <a:latin typeface="Calibri"/>
                <a:ea typeface="Calibri"/>
                <a:cs typeface="Calibri"/>
                <a:sym typeface="Calibri"/>
              </a:rPr>
              <a:t>This modification of random forest is referred to as Weighted Random Forest and can be achieved by setting the class_weight argument on the RandomForestClassifier class.</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IN" sz="2000">
                <a:solidFill>
                  <a:srgbClr val="FFFFFF"/>
                </a:solidFill>
                <a:latin typeface="Calibri"/>
                <a:ea typeface="Calibri"/>
                <a:cs typeface="Calibri"/>
                <a:sym typeface="Calibri"/>
              </a:rPr>
              <a:t>From the confusion matrices, we observed that even after using the ‘balanced’ function, very few observations were being labelled as ‘very high’. This is a concern for us, as these are the songs which will generate highest revenue, this stems originally from the lesser number of “very high” labelled songs in the dataset.</a:t>
            </a:r>
            <a:endParaRPr sz="20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2000">
              <a:solidFill>
                <a:srgbClr val="FFFFFF"/>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lang="en-IN" sz="2000">
                <a:solidFill>
                  <a:srgbClr val="FFFFFF"/>
                </a:solidFill>
                <a:latin typeface="Calibri"/>
                <a:ea typeface="Calibri"/>
                <a:cs typeface="Calibri"/>
                <a:sym typeface="Calibri"/>
              </a:rPr>
              <a:t>The final chosen weights were: class_weight = {0:4, 1:4, 2:4, 3:7, 4:35}</a:t>
            </a:r>
            <a:endParaRPr sz="2000">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gc998fc1b45_0_137"/>
          <p:cNvSpPr/>
          <p:nvPr/>
        </p:nvSpPr>
        <p:spPr>
          <a:xfrm>
            <a:off x="1275900" y="516100"/>
            <a:ext cx="10835400" cy="60897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IN">
                <a:solidFill>
                  <a:schemeClr val="lt1"/>
                </a:solidFill>
                <a:latin typeface="Calibri"/>
                <a:ea typeface="Calibri"/>
                <a:cs typeface="Calibri"/>
                <a:sym typeface="Calibri"/>
              </a:rPr>
              <a:t> </a:t>
            </a:r>
            <a:endParaRPr b="1">
              <a:solidFill>
                <a:schemeClr val="lt1"/>
              </a:solidFill>
              <a:latin typeface="Calibri"/>
              <a:ea typeface="Calibri"/>
              <a:cs typeface="Calibri"/>
              <a:sym typeface="Calibri"/>
            </a:endParaRPr>
          </a:p>
        </p:txBody>
      </p:sp>
      <p:sp>
        <p:nvSpPr>
          <p:cNvPr id="66" name="Google Shape;66;gc998fc1b45_0_137"/>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Google Shape;67;gc998fc1b45_0_137"/>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68" name="Google Shape;68;gc998fc1b45_0_137"/>
          <p:cNvSpPr txBox="1"/>
          <p:nvPr/>
        </p:nvSpPr>
        <p:spPr>
          <a:xfrm>
            <a:off x="-23395" y="2956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pic>
        <p:nvPicPr>
          <p:cNvPr id="69" name="Google Shape;69;gc998fc1b45_0_137"/>
          <p:cNvPicPr preferRelativeResize="0"/>
          <p:nvPr/>
        </p:nvPicPr>
        <p:blipFill>
          <a:blip r:embed="rId4">
            <a:alphaModFix/>
          </a:blip>
          <a:stretch>
            <a:fillRect/>
          </a:stretch>
        </p:blipFill>
        <p:spPr>
          <a:xfrm>
            <a:off x="88975" y="156200"/>
            <a:ext cx="1005550" cy="1005577"/>
          </a:xfrm>
          <a:prstGeom prst="rect">
            <a:avLst/>
          </a:prstGeom>
          <a:noFill/>
          <a:ln>
            <a:noFill/>
          </a:ln>
        </p:spPr>
      </p:pic>
      <p:pic>
        <p:nvPicPr>
          <p:cNvPr id="70" name="Google Shape;70;gc998fc1b45_0_137"/>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71" name="Google Shape;71;gc998fc1b45_0_137"/>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72" name="Google Shape;72;gc998fc1b45_0_137"/>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73" name="Google Shape;73;gc998fc1b45_0_137"/>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74" name="Google Shape;74;gc998fc1b45_0_137"/>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75" name="Google Shape;75;gc998fc1b45_0_137"/>
          <p:cNvSpPr/>
          <p:nvPr/>
        </p:nvSpPr>
        <p:spPr>
          <a:xfrm>
            <a:off x="45575" y="1844025"/>
            <a:ext cx="1230300" cy="4956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76" name="Google Shape;76;gc998fc1b45_0_137"/>
          <p:cNvSpPr/>
          <p:nvPr/>
        </p:nvSpPr>
        <p:spPr>
          <a:xfrm>
            <a:off x="3546325" y="17868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c998fc1b45_0_137"/>
          <p:cNvSpPr txBox="1"/>
          <p:nvPr/>
        </p:nvSpPr>
        <p:spPr>
          <a:xfrm>
            <a:off x="1527588" y="2368413"/>
            <a:ext cx="2033100" cy="6465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500">
                <a:solidFill>
                  <a:srgbClr val="FFFFFF"/>
                </a:solidFill>
                <a:latin typeface="Calibri"/>
                <a:ea typeface="Calibri"/>
                <a:cs typeface="Calibri"/>
                <a:sym typeface="Calibri"/>
              </a:rPr>
              <a:t> Music belonging </a:t>
            </a:r>
            <a:endParaRPr b="1" sz="1500">
              <a:solidFill>
                <a:srgbClr val="FFFFFF"/>
              </a:solidFill>
              <a:latin typeface="Calibri"/>
              <a:ea typeface="Calibri"/>
              <a:cs typeface="Calibri"/>
              <a:sym typeface="Calibri"/>
            </a:endParaRPr>
          </a:p>
          <a:p>
            <a:pPr indent="0" lvl="0" marL="0" rtl="0" algn="ctr">
              <a:spcBef>
                <a:spcPts val="0"/>
              </a:spcBef>
              <a:spcAft>
                <a:spcPts val="0"/>
              </a:spcAft>
              <a:buNone/>
            </a:pPr>
            <a:r>
              <a:rPr b="1" lang="en-IN" sz="1500">
                <a:solidFill>
                  <a:srgbClr val="FFFFFF"/>
                </a:solidFill>
                <a:latin typeface="Calibri"/>
                <a:ea typeface="Calibri"/>
                <a:cs typeface="Calibri"/>
                <a:sym typeface="Calibri"/>
              </a:rPr>
              <a:t>5 categories</a:t>
            </a:r>
            <a:endParaRPr b="1" sz="1500">
              <a:solidFill>
                <a:srgbClr val="FFFFFF"/>
              </a:solidFill>
              <a:latin typeface="Calibri"/>
              <a:ea typeface="Calibri"/>
              <a:cs typeface="Calibri"/>
              <a:sym typeface="Calibri"/>
            </a:endParaRPr>
          </a:p>
        </p:txBody>
      </p:sp>
      <p:pic>
        <p:nvPicPr>
          <p:cNvPr id="78" name="Google Shape;78;gc998fc1b45_0_137"/>
          <p:cNvPicPr preferRelativeResize="0"/>
          <p:nvPr/>
        </p:nvPicPr>
        <p:blipFill>
          <a:blip r:embed="rId8">
            <a:alphaModFix/>
          </a:blip>
          <a:stretch>
            <a:fillRect/>
          </a:stretch>
        </p:blipFill>
        <p:spPr>
          <a:xfrm>
            <a:off x="4073775" y="1723950"/>
            <a:ext cx="709200" cy="709200"/>
          </a:xfrm>
          <a:prstGeom prst="rect">
            <a:avLst/>
          </a:prstGeom>
          <a:noFill/>
          <a:ln>
            <a:noFill/>
          </a:ln>
        </p:spPr>
      </p:pic>
      <p:pic>
        <p:nvPicPr>
          <p:cNvPr id="79" name="Google Shape;79;gc998fc1b45_0_137"/>
          <p:cNvPicPr preferRelativeResize="0"/>
          <p:nvPr/>
        </p:nvPicPr>
        <p:blipFill>
          <a:blip r:embed="rId9">
            <a:alphaModFix/>
          </a:blip>
          <a:stretch>
            <a:fillRect/>
          </a:stretch>
        </p:blipFill>
        <p:spPr>
          <a:xfrm>
            <a:off x="4947063" y="1816950"/>
            <a:ext cx="523200" cy="523200"/>
          </a:xfrm>
          <a:prstGeom prst="rect">
            <a:avLst/>
          </a:prstGeom>
          <a:noFill/>
          <a:ln>
            <a:noFill/>
          </a:ln>
        </p:spPr>
      </p:pic>
      <p:pic>
        <p:nvPicPr>
          <p:cNvPr id="80" name="Google Shape;80;gc998fc1b45_0_137"/>
          <p:cNvPicPr preferRelativeResize="0"/>
          <p:nvPr/>
        </p:nvPicPr>
        <p:blipFill>
          <a:blip r:embed="rId10">
            <a:alphaModFix/>
          </a:blip>
          <a:stretch>
            <a:fillRect/>
          </a:stretch>
        </p:blipFill>
        <p:spPr>
          <a:xfrm>
            <a:off x="4991238" y="1226363"/>
            <a:ext cx="523200" cy="523200"/>
          </a:xfrm>
          <a:prstGeom prst="rect">
            <a:avLst/>
          </a:prstGeom>
          <a:noFill/>
          <a:ln>
            <a:noFill/>
          </a:ln>
        </p:spPr>
      </p:pic>
      <p:pic>
        <p:nvPicPr>
          <p:cNvPr id="81" name="Google Shape;81;gc998fc1b45_0_137"/>
          <p:cNvPicPr preferRelativeResize="0"/>
          <p:nvPr/>
        </p:nvPicPr>
        <p:blipFill>
          <a:blip r:embed="rId11">
            <a:alphaModFix/>
          </a:blip>
          <a:stretch>
            <a:fillRect/>
          </a:stretch>
        </p:blipFill>
        <p:spPr>
          <a:xfrm>
            <a:off x="1976900" y="1110775"/>
            <a:ext cx="591900" cy="591900"/>
          </a:xfrm>
          <a:prstGeom prst="rect">
            <a:avLst/>
          </a:prstGeom>
          <a:noFill/>
          <a:ln>
            <a:noFill/>
          </a:ln>
        </p:spPr>
      </p:pic>
      <p:pic>
        <p:nvPicPr>
          <p:cNvPr id="82" name="Google Shape;82;gc998fc1b45_0_137"/>
          <p:cNvPicPr preferRelativeResize="0"/>
          <p:nvPr/>
        </p:nvPicPr>
        <p:blipFill>
          <a:blip r:embed="rId11">
            <a:alphaModFix/>
          </a:blip>
          <a:stretch>
            <a:fillRect/>
          </a:stretch>
        </p:blipFill>
        <p:spPr>
          <a:xfrm>
            <a:off x="2612926" y="1110774"/>
            <a:ext cx="591900" cy="591900"/>
          </a:xfrm>
          <a:prstGeom prst="rect">
            <a:avLst/>
          </a:prstGeom>
          <a:noFill/>
          <a:ln>
            <a:noFill/>
          </a:ln>
        </p:spPr>
      </p:pic>
      <p:pic>
        <p:nvPicPr>
          <p:cNvPr id="83" name="Google Shape;83;gc998fc1b45_0_137"/>
          <p:cNvPicPr preferRelativeResize="0"/>
          <p:nvPr/>
        </p:nvPicPr>
        <p:blipFill>
          <a:blip r:embed="rId11">
            <a:alphaModFix/>
          </a:blip>
          <a:stretch>
            <a:fillRect/>
          </a:stretch>
        </p:blipFill>
        <p:spPr>
          <a:xfrm>
            <a:off x="2846400" y="1723851"/>
            <a:ext cx="591900" cy="591900"/>
          </a:xfrm>
          <a:prstGeom prst="rect">
            <a:avLst/>
          </a:prstGeom>
          <a:noFill/>
          <a:ln>
            <a:noFill/>
          </a:ln>
        </p:spPr>
      </p:pic>
      <p:pic>
        <p:nvPicPr>
          <p:cNvPr id="84" name="Google Shape;84;gc998fc1b45_0_137"/>
          <p:cNvPicPr preferRelativeResize="0"/>
          <p:nvPr/>
        </p:nvPicPr>
        <p:blipFill>
          <a:blip r:embed="rId11">
            <a:alphaModFix/>
          </a:blip>
          <a:stretch>
            <a:fillRect/>
          </a:stretch>
        </p:blipFill>
        <p:spPr>
          <a:xfrm>
            <a:off x="2239000" y="1723875"/>
            <a:ext cx="591900" cy="591872"/>
          </a:xfrm>
          <a:prstGeom prst="rect">
            <a:avLst/>
          </a:prstGeom>
          <a:noFill/>
          <a:ln>
            <a:noFill/>
          </a:ln>
        </p:spPr>
      </p:pic>
      <p:pic>
        <p:nvPicPr>
          <p:cNvPr id="85" name="Google Shape;85;gc998fc1b45_0_137"/>
          <p:cNvPicPr preferRelativeResize="0"/>
          <p:nvPr/>
        </p:nvPicPr>
        <p:blipFill>
          <a:blip r:embed="rId11">
            <a:alphaModFix/>
          </a:blip>
          <a:stretch>
            <a:fillRect/>
          </a:stretch>
        </p:blipFill>
        <p:spPr>
          <a:xfrm>
            <a:off x="1631598" y="1702675"/>
            <a:ext cx="591900" cy="591921"/>
          </a:xfrm>
          <a:prstGeom prst="rect">
            <a:avLst/>
          </a:prstGeom>
          <a:noFill/>
          <a:ln>
            <a:noFill/>
          </a:ln>
        </p:spPr>
      </p:pic>
      <p:pic>
        <p:nvPicPr>
          <p:cNvPr id="86" name="Google Shape;86;gc998fc1b45_0_137"/>
          <p:cNvPicPr preferRelativeResize="0"/>
          <p:nvPr/>
        </p:nvPicPr>
        <p:blipFill>
          <a:blip r:embed="rId12">
            <a:alphaModFix/>
          </a:blip>
          <a:stretch>
            <a:fillRect/>
          </a:stretch>
        </p:blipFill>
        <p:spPr>
          <a:xfrm>
            <a:off x="4242288" y="1188813"/>
            <a:ext cx="591900" cy="591900"/>
          </a:xfrm>
          <a:prstGeom prst="rect">
            <a:avLst/>
          </a:prstGeom>
          <a:noFill/>
          <a:ln>
            <a:noFill/>
          </a:ln>
        </p:spPr>
      </p:pic>
      <p:sp>
        <p:nvSpPr>
          <p:cNvPr id="87" name="Google Shape;87;gc998fc1b45_0_137"/>
          <p:cNvSpPr txBox="1"/>
          <p:nvPr/>
        </p:nvSpPr>
        <p:spPr>
          <a:xfrm>
            <a:off x="3965725" y="2380613"/>
            <a:ext cx="1891200" cy="646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Audio Characteristics</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          (features)</a:t>
            </a:r>
            <a:endParaRPr b="1" sz="1500">
              <a:solidFill>
                <a:srgbClr val="FFFFFF"/>
              </a:solidFill>
              <a:latin typeface="Calibri"/>
              <a:ea typeface="Calibri"/>
              <a:cs typeface="Calibri"/>
              <a:sym typeface="Calibri"/>
            </a:endParaRPr>
          </a:p>
        </p:txBody>
      </p:sp>
      <p:pic>
        <p:nvPicPr>
          <p:cNvPr id="88" name="Google Shape;88;gc998fc1b45_0_137"/>
          <p:cNvPicPr preferRelativeResize="0"/>
          <p:nvPr/>
        </p:nvPicPr>
        <p:blipFill>
          <a:blip r:embed="rId13">
            <a:alphaModFix/>
          </a:blip>
          <a:stretch>
            <a:fillRect/>
          </a:stretch>
        </p:blipFill>
        <p:spPr>
          <a:xfrm>
            <a:off x="6507675" y="1122950"/>
            <a:ext cx="1230300" cy="1230300"/>
          </a:xfrm>
          <a:prstGeom prst="rect">
            <a:avLst/>
          </a:prstGeom>
          <a:noFill/>
          <a:ln>
            <a:noFill/>
          </a:ln>
        </p:spPr>
      </p:pic>
      <p:sp>
        <p:nvSpPr>
          <p:cNvPr id="89" name="Google Shape;89;gc998fc1b45_0_137"/>
          <p:cNvSpPr txBox="1"/>
          <p:nvPr/>
        </p:nvSpPr>
        <p:spPr>
          <a:xfrm>
            <a:off x="6025859" y="2296550"/>
            <a:ext cx="2033100" cy="681000"/>
          </a:xfrm>
          <a:prstGeom prst="rect">
            <a:avLst/>
          </a:prstGeom>
          <a:solidFill>
            <a:srgbClr val="000000"/>
          </a:solid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en-IN" sz="1500">
                <a:solidFill>
                  <a:srgbClr val="FFFFFF"/>
                </a:solidFill>
                <a:latin typeface="Calibri"/>
                <a:ea typeface="Calibri"/>
                <a:cs typeface="Calibri"/>
                <a:sym typeface="Calibri"/>
              </a:rPr>
              <a:t>Developing </a:t>
            </a:r>
            <a:endParaRPr b="1" sz="15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IN" sz="1500">
                <a:solidFill>
                  <a:srgbClr val="FFFFFF"/>
                </a:solidFill>
                <a:latin typeface="Calibri"/>
                <a:ea typeface="Calibri"/>
                <a:cs typeface="Calibri"/>
                <a:sym typeface="Calibri"/>
              </a:rPr>
              <a:t>      forecasting model</a:t>
            </a:r>
            <a:endParaRPr b="1" sz="1800">
              <a:solidFill>
                <a:srgbClr val="FFFFFF"/>
              </a:solidFill>
              <a:latin typeface="Calibri"/>
              <a:ea typeface="Calibri"/>
              <a:cs typeface="Calibri"/>
              <a:sym typeface="Calibri"/>
            </a:endParaRPr>
          </a:p>
        </p:txBody>
      </p:sp>
      <p:pic>
        <p:nvPicPr>
          <p:cNvPr id="90" name="Google Shape;90;gc998fc1b45_0_137"/>
          <p:cNvPicPr preferRelativeResize="0"/>
          <p:nvPr/>
        </p:nvPicPr>
        <p:blipFill>
          <a:blip r:embed="rId14">
            <a:alphaModFix/>
          </a:blip>
          <a:stretch>
            <a:fillRect/>
          </a:stretch>
        </p:blipFill>
        <p:spPr>
          <a:xfrm>
            <a:off x="10441075" y="1189124"/>
            <a:ext cx="1097950" cy="1097950"/>
          </a:xfrm>
          <a:prstGeom prst="rect">
            <a:avLst/>
          </a:prstGeom>
          <a:noFill/>
          <a:ln>
            <a:noFill/>
          </a:ln>
        </p:spPr>
      </p:pic>
      <p:sp>
        <p:nvSpPr>
          <p:cNvPr id="91" name="Google Shape;91;gc998fc1b45_0_137"/>
          <p:cNvSpPr txBox="1"/>
          <p:nvPr/>
        </p:nvSpPr>
        <p:spPr>
          <a:xfrm>
            <a:off x="10049850" y="2429300"/>
            <a:ext cx="1802700" cy="415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Maximizing revenue</a:t>
            </a:r>
            <a:endParaRPr b="1" sz="1500">
              <a:solidFill>
                <a:srgbClr val="FFFFFF"/>
              </a:solidFill>
              <a:latin typeface="Calibri"/>
              <a:ea typeface="Calibri"/>
              <a:cs typeface="Calibri"/>
              <a:sym typeface="Calibri"/>
            </a:endParaRPr>
          </a:p>
        </p:txBody>
      </p:sp>
      <p:sp>
        <p:nvSpPr>
          <p:cNvPr id="92" name="Google Shape;92;gc998fc1b45_0_137"/>
          <p:cNvSpPr txBox="1"/>
          <p:nvPr/>
        </p:nvSpPr>
        <p:spPr>
          <a:xfrm>
            <a:off x="3304550" y="219225"/>
            <a:ext cx="5433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2000">
                <a:solidFill>
                  <a:schemeClr val="lt1"/>
                </a:solidFill>
                <a:latin typeface="Calibri"/>
                <a:ea typeface="Calibri"/>
                <a:cs typeface="Calibri"/>
                <a:sym typeface="Calibri"/>
              </a:rPr>
              <a:t>Understanding the Data &amp; Problem Statement</a:t>
            </a:r>
            <a:endParaRPr>
              <a:latin typeface="Calibri"/>
              <a:ea typeface="Calibri"/>
              <a:cs typeface="Calibri"/>
              <a:sym typeface="Calibri"/>
            </a:endParaRPr>
          </a:p>
        </p:txBody>
      </p:sp>
      <p:sp>
        <p:nvSpPr>
          <p:cNvPr id="93" name="Google Shape;93;gc998fc1b45_0_137"/>
          <p:cNvSpPr/>
          <p:nvPr/>
        </p:nvSpPr>
        <p:spPr>
          <a:xfrm>
            <a:off x="2731425" y="3086288"/>
            <a:ext cx="33939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IN">
                <a:solidFill>
                  <a:srgbClr val="FFFFFF"/>
                </a:solidFill>
              </a:rPr>
              <a:t>Trends of a few audio characteristics</a:t>
            </a:r>
            <a:endParaRPr b="1">
              <a:solidFill>
                <a:srgbClr val="FFFFFF"/>
              </a:solidFill>
            </a:endParaRPr>
          </a:p>
        </p:txBody>
      </p:sp>
      <p:sp>
        <p:nvSpPr>
          <p:cNvPr id="94" name="Google Shape;94;gc998fc1b45_0_137"/>
          <p:cNvSpPr/>
          <p:nvPr/>
        </p:nvSpPr>
        <p:spPr>
          <a:xfrm>
            <a:off x="8738450" y="3067600"/>
            <a:ext cx="26487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pic>
        <p:nvPicPr>
          <p:cNvPr id="95" name="Google Shape;95;gc998fc1b45_0_137"/>
          <p:cNvPicPr preferRelativeResize="0"/>
          <p:nvPr/>
        </p:nvPicPr>
        <p:blipFill>
          <a:blip r:embed="rId15">
            <a:alphaModFix/>
          </a:blip>
          <a:stretch>
            <a:fillRect/>
          </a:stretch>
        </p:blipFill>
        <p:spPr>
          <a:xfrm>
            <a:off x="1682275" y="3757078"/>
            <a:ext cx="5607700" cy="2924947"/>
          </a:xfrm>
          <a:prstGeom prst="rect">
            <a:avLst/>
          </a:prstGeom>
          <a:noFill/>
          <a:ln>
            <a:noFill/>
          </a:ln>
        </p:spPr>
      </p:pic>
      <p:cxnSp>
        <p:nvCxnSpPr>
          <p:cNvPr id="96" name="Google Shape;96;gc998fc1b45_0_137"/>
          <p:cNvCxnSpPr/>
          <p:nvPr/>
        </p:nvCxnSpPr>
        <p:spPr>
          <a:xfrm>
            <a:off x="7696375" y="3690275"/>
            <a:ext cx="12900" cy="3003600"/>
          </a:xfrm>
          <a:prstGeom prst="straightConnector1">
            <a:avLst/>
          </a:prstGeom>
          <a:noFill/>
          <a:ln cap="flat" cmpd="sng" w="28575">
            <a:solidFill>
              <a:srgbClr val="FFFFFF"/>
            </a:solidFill>
            <a:prstDash val="solid"/>
            <a:round/>
            <a:headEnd len="med" w="med" type="none"/>
            <a:tailEnd len="med" w="med" type="none"/>
          </a:ln>
        </p:spPr>
      </p:cxnSp>
      <p:sp>
        <p:nvSpPr>
          <p:cNvPr id="97" name="Google Shape;97;gc998fc1b45_0_137"/>
          <p:cNvSpPr txBox="1"/>
          <p:nvPr/>
        </p:nvSpPr>
        <p:spPr>
          <a:xfrm>
            <a:off x="2504075" y="4493438"/>
            <a:ext cx="32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98" name="Google Shape;98;gc998fc1b45_0_137"/>
          <p:cNvSpPr txBox="1"/>
          <p:nvPr/>
        </p:nvSpPr>
        <p:spPr>
          <a:xfrm>
            <a:off x="8841550" y="3121450"/>
            <a:ext cx="229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500">
                <a:solidFill>
                  <a:srgbClr val="FFFFFF"/>
                </a:solidFill>
                <a:latin typeface="Calibri"/>
                <a:ea typeface="Calibri"/>
                <a:cs typeface="Calibri"/>
                <a:sym typeface="Calibri"/>
              </a:rPr>
              <a:t>Insights</a:t>
            </a:r>
            <a:endParaRPr b="1" sz="1500">
              <a:solidFill>
                <a:srgbClr val="FFFFFF"/>
              </a:solidFill>
              <a:latin typeface="Calibri"/>
              <a:ea typeface="Calibri"/>
              <a:cs typeface="Calibri"/>
              <a:sym typeface="Calibri"/>
            </a:endParaRPr>
          </a:p>
        </p:txBody>
      </p:sp>
      <p:pic>
        <p:nvPicPr>
          <p:cNvPr id="99" name="Google Shape;99;gc998fc1b45_0_137"/>
          <p:cNvPicPr preferRelativeResize="0"/>
          <p:nvPr/>
        </p:nvPicPr>
        <p:blipFill>
          <a:blip r:embed="rId16">
            <a:alphaModFix/>
          </a:blip>
          <a:stretch>
            <a:fillRect/>
          </a:stretch>
        </p:blipFill>
        <p:spPr>
          <a:xfrm>
            <a:off x="8387000" y="1189125"/>
            <a:ext cx="1162400" cy="1097950"/>
          </a:xfrm>
          <a:prstGeom prst="rect">
            <a:avLst/>
          </a:prstGeom>
          <a:noFill/>
          <a:ln>
            <a:noFill/>
          </a:ln>
        </p:spPr>
      </p:pic>
      <p:sp>
        <p:nvSpPr>
          <p:cNvPr id="100" name="Google Shape;100;gc998fc1b45_0_137"/>
          <p:cNvSpPr/>
          <p:nvPr/>
        </p:nvSpPr>
        <p:spPr>
          <a:xfrm>
            <a:off x="9759088" y="17868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c998fc1b45_0_137"/>
          <p:cNvSpPr/>
          <p:nvPr/>
        </p:nvSpPr>
        <p:spPr>
          <a:xfrm>
            <a:off x="7936900" y="17492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998fc1b45_0_137"/>
          <p:cNvSpPr/>
          <p:nvPr/>
        </p:nvSpPr>
        <p:spPr>
          <a:xfrm>
            <a:off x="5889350" y="1749200"/>
            <a:ext cx="419400" cy="1734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c998fc1b45_0_137"/>
          <p:cNvSpPr txBox="1"/>
          <p:nvPr/>
        </p:nvSpPr>
        <p:spPr>
          <a:xfrm>
            <a:off x="8416450" y="2354075"/>
            <a:ext cx="1275900" cy="6465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Bidding on music track</a:t>
            </a:r>
            <a:endParaRPr b="1" sz="1500">
              <a:solidFill>
                <a:srgbClr val="FFFFFF"/>
              </a:solidFill>
              <a:latin typeface="Calibri"/>
              <a:ea typeface="Calibri"/>
              <a:cs typeface="Calibri"/>
              <a:sym typeface="Calibri"/>
            </a:endParaRPr>
          </a:p>
        </p:txBody>
      </p:sp>
      <p:cxnSp>
        <p:nvCxnSpPr>
          <p:cNvPr id="104" name="Google Shape;104;gc998fc1b45_0_137"/>
          <p:cNvCxnSpPr/>
          <p:nvPr/>
        </p:nvCxnSpPr>
        <p:spPr>
          <a:xfrm>
            <a:off x="3490250" y="20782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105" name="Google Shape;105;gc998fc1b45_0_137"/>
          <p:cNvCxnSpPr/>
          <p:nvPr/>
        </p:nvCxnSpPr>
        <p:spPr>
          <a:xfrm>
            <a:off x="3546325" y="717088"/>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106" name="Google Shape;106;gc998fc1b45_0_137"/>
          <p:cNvSpPr txBox="1"/>
          <p:nvPr/>
        </p:nvSpPr>
        <p:spPr>
          <a:xfrm>
            <a:off x="8205150" y="3990100"/>
            <a:ext cx="35040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Calibri"/>
              <a:buChar char="●"/>
            </a:pPr>
            <a:r>
              <a:rPr b="1" lang="en-IN" sz="1800">
                <a:solidFill>
                  <a:srgbClr val="FFFFFF"/>
                </a:solidFill>
                <a:latin typeface="Calibri"/>
                <a:ea typeface="Calibri"/>
                <a:cs typeface="Calibri"/>
                <a:sym typeface="Calibri"/>
              </a:rPr>
              <a:t>Some characteristics like Acousticness and Loudness have clearly visible trends</a:t>
            </a:r>
            <a:endParaRPr b="1" sz="1800">
              <a:solidFill>
                <a:srgbClr val="FFFFFF"/>
              </a:solidFill>
              <a:latin typeface="Calibri"/>
              <a:ea typeface="Calibri"/>
              <a:cs typeface="Calibri"/>
              <a:sym typeface="Calibri"/>
            </a:endParaRPr>
          </a:p>
          <a:p>
            <a:pPr indent="0" lvl="0" marL="457200" rtl="0" algn="l">
              <a:spcBef>
                <a:spcPts val="0"/>
              </a:spcBef>
              <a:spcAft>
                <a:spcPts val="0"/>
              </a:spcAft>
              <a:buNone/>
            </a:pPr>
            <a:r>
              <a:t/>
            </a:r>
            <a:endParaRPr b="1" sz="1800">
              <a:solidFill>
                <a:srgbClr val="FFFFFF"/>
              </a:solidFill>
              <a:latin typeface="Calibri"/>
              <a:ea typeface="Calibri"/>
              <a:cs typeface="Calibri"/>
              <a:sym typeface="Calibri"/>
            </a:endParaRPr>
          </a:p>
          <a:p>
            <a:pPr indent="-342900" lvl="0" marL="457200" rtl="0" algn="l">
              <a:spcBef>
                <a:spcPts val="0"/>
              </a:spcBef>
              <a:spcAft>
                <a:spcPts val="0"/>
              </a:spcAft>
              <a:buClr>
                <a:srgbClr val="FFFFFF"/>
              </a:buClr>
              <a:buSzPts val="1800"/>
              <a:buFont typeface="Calibri"/>
              <a:buChar char="●"/>
            </a:pPr>
            <a:r>
              <a:rPr b="1" lang="en-IN" sz="1800">
                <a:solidFill>
                  <a:srgbClr val="FFFFFF"/>
                </a:solidFill>
                <a:latin typeface="Calibri"/>
                <a:ea typeface="Calibri"/>
                <a:cs typeface="Calibri"/>
                <a:sym typeface="Calibri"/>
              </a:rPr>
              <a:t>Some other characteristics remain more or less static over time</a:t>
            </a:r>
            <a:endParaRPr b="1" sz="1800">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gc9a29b9430_0_1"/>
          <p:cNvSpPr/>
          <p:nvPr/>
        </p:nvSpPr>
        <p:spPr>
          <a:xfrm>
            <a:off x="1275900" y="720425"/>
            <a:ext cx="10818000" cy="6135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a:solidFill>
                  <a:schemeClr val="lt1"/>
                </a:solidFill>
                <a:latin typeface="Calibri"/>
                <a:ea typeface="Calibri"/>
                <a:cs typeface="Calibri"/>
                <a:sym typeface="Calibri"/>
              </a:rPr>
              <a:t> </a:t>
            </a:r>
            <a:endParaRPr>
              <a:solidFill>
                <a:schemeClr val="lt1"/>
              </a:solidFill>
              <a:latin typeface="Calibri"/>
              <a:ea typeface="Calibri"/>
              <a:cs typeface="Calibri"/>
              <a:sym typeface="Calibri"/>
            </a:endParaRPr>
          </a:p>
        </p:txBody>
      </p:sp>
      <p:sp>
        <p:nvSpPr>
          <p:cNvPr id="112" name="Google Shape;112;gc9a29b9430_0_1"/>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gc9a29b9430_0_1"/>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114" name="Google Shape;114;gc9a29b9430_0_1"/>
          <p:cNvSpPr txBox="1"/>
          <p:nvPr/>
        </p:nvSpPr>
        <p:spPr>
          <a:xfrm>
            <a:off x="-23395" y="2956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sp>
        <p:nvSpPr>
          <p:cNvPr id="115" name="Google Shape;115;gc9a29b9430_0_1"/>
          <p:cNvSpPr txBox="1"/>
          <p:nvPr/>
        </p:nvSpPr>
        <p:spPr>
          <a:xfrm>
            <a:off x="3462438" y="93200"/>
            <a:ext cx="65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FFFFFF"/>
                </a:solidFill>
                <a:latin typeface="Calibri"/>
                <a:ea typeface="Calibri"/>
                <a:cs typeface="Calibri"/>
                <a:sym typeface="Calibri"/>
              </a:rPr>
              <a:t>DATA VISUALISATION AND INSIGHTS</a:t>
            </a:r>
            <a:endParaRPr b="1" sz="2000">
              <a:solidFill>
                <a:srgbClr val="FFFFFF"/>
              </a:solidFill>
              <a:latin typeface="Calibri"/>
              <a:ea typeface="Calibri"/>
              <a:cs typeface="Calibri"/>
              <a:sym typeface="Calibri"/>
            </a:endParaRPr>
          </a:p>
        </p:txBody>
      </p:sp>
      <p:pic>
        <p:nvPicPr>
          <p:cNvPr id="116" name="Google Shape;116;gc9a29b9430_0_1"/>
          <p:cNvPicPr preferRelativeResize="0"/>
          <p:nvPr/>
        </p:nvPicPr>
        <p:blipFill>
          <a:blip r:embed="rId4">
            <a:alphaModFix/>
          </a:blip>
          <a:stretch>
            <a:fillRect/>
          </a:stretch>
        </p:blipFill>
        <p:spPr>
          <a:xfrm>
            <a:off x="88975" y="156200"/>
            <a:ext cx="1005550" cy="1005577"/>
          </a:xfrm>
          <a:prstGeom prst="rect">
            <a:avLst/>
          </a:prstGeom>
          <a:noFill/>
          <a:ln>
            <a:noFill/>
          </a:ln>
        </p:spPr>
      </p:pic>
      <p:pic>
        <p:nvPicPr>
          <p:cNvPr id="117" name="Google Shape;117;gc9a29b9430_0_1"/>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118" name="Google Shape;118;gc9a29b9430_0_1"/>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119" name="Google Shape;119;gc9a29b9430_0_1"/>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120" name="Google Shape;120;gc9a29b9430_0_1"/>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121" name="Google Shape;121;gc9a29b9430_0_1"/>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122" name="Google Shape;122;gc9a29b9430_0_1"/>
          <p:cNvSpPr/>
          <p:nvPr/>
        </p:nvSpPr>
        <p:spPr>
          <a:xfrm>
            <a:off x="0" y="1844025"/>
            <a:ext cx="1275900" cy="49569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123" name="Google Shape;123;gc9a29b9430_0_1"/>
          <p:cNvPicPr preferRelativeResize="0"/>
          <p:nvPr/>
        </p:nvPicPr>
        <p:blipFill rotWithShape="1">
          <a:blip r:embed="rId8">
            <a:alphaModFix/>
          </a:blip>
          <a:srcRect b="3166" l="0" r="0" t="0"/>
          <a:stretch/>
        </p:blipFill>
        <p:spPr>
          <a:xfrm>
            <a:off x="2273500" y="1379200"/>
            <a:ext cx="5108435" cy="2715225"/>
          </a:xfrm>
          <a:prstGeom prst="rect">
            <a:avLst/>
          </a:prstGeom>
          <a:noFill/>
          <a:ln>
            <a:noFill/>
          </a:ln>
        </p:spPr>
      </p:pic>
      <p:pic>
        <p:nvPicPr>
          <p:cNvPr id="124" name="Google Shape;124;gc9a29b9430_0_1"/>
          <p:cNvPicPr preferRelativeResize="0"/>
          <p:nvPr/>
        </p:nvPicPr>
        <p:blipFill>
          <a:blip r:embed="rId9">
            <a:alphaModFix/>
          </a:blip>
          <a:stretch>
            <a:fillRect/>
          </a:stretch>
        </p:blipFill>
        <p:spPr>
          <a:xfrm>
            <a:off x="1515863" y="4764125"/>
            <a:ext cx="2927425" cy="1931950"/>
          </a:xfrm>
          <a:prstGeom prst="rect">
            <a:avLst/>
          </a:prstGeom>
          <a:noFill/>
          <a:ln>
            <a:noFill/>
          </a:ln>
        </p:spPr>
      </p:pic>
      <p:pic>
        <p:nvPicPr>
          <p:cNvPr id="125" name="Google Shape;125;gc9a29b9430_0_1"/>
          <p:cNvPicPr preferRelativeResize="0"/>
          <p:nvPr/>
        </p:nvPicPr>
        <p:blipFill>
          <a:blip r:embed="rId10">
            <a:alphaModFix/>
          </a:blip>
          <a:stretch>
            <a:fillRect/>
          </a:stretch>
        </p:blipFill>
        <p:spPr>
          <a:xfrm>
            <a:off x="5033875" y="4757925"/>
            <a:ext cx="2978700" cy="1944342"/>
          </a:xfrm>
          <a:prstGeom prst="rect">
            <a:avLst/>
          </a:prstGeom>
          <a:noFill/>
          <a:ln>
            <a:noFill/>
          </a:ln>
        </p:spPr>
      </p:pic>
      <p:cxnSp>
        <p:nvCxnSpPr>
          <p:cNvPr id="126" name="Google Shape;126;gc9a29b9430_0_1"/>
          <p:cNvCxnSpPr/>
          <p:nvPr/>
        </p:nvCxnSpPr>
        <p:spPr>
          <a:xfrm flipH="1">
            <a:off x="8402100" y="831625"/>
            <a:ext cx="13800" cy="5736000"/>
          </a:xfrm>
          <a:prstGeom prst="straightConnector1">
            <a:avLst/>
          </a:prstGeom>
          <a:noFill/>
          <a:ln cap="flat" cmpd="sng" w="28575">
            <a:solidFill>
              <a:srgbClr val="FFFFFF"/>
            </a:solidFill>
            <a:prstDash val="solid"/>
            <a:round/>
            <a:headEnd len="med" w="med" type="none"/>
            <a:tailEnd len="med" w="med" type="none"/>
          </a:ln>
        </p:spPr>
      </p:cxnSp>
      <p:sp>
        <p:nvSpPr>
          <p:cNvPr id="127" name="Google Shape;127;gc9a29b9430_0_1"/>
          <p:cNvSpPr/>
          <p:nvPr/>
        </p:nvSpPr>
        <p:spPr>
          <a:xfrm>
            <a:off x="1620975" y="720425"/>
            <a:ext cx="6392700" cy="4926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c9a29b9430_0_1"/>
          <p:cNvSpPr txBox="1"/>
          <p:nvPr/>
        </p:nvSpPr>
        <p:spPr>
          <a:xfrm>
            <a:off x="1676400" y="735875"/>
            <a:ext cx="6325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rgbClr val="FFFFFF"/>
                </a:solidFill>
                <a:latin typeface="Calibri"/>
                <a:ea typeface="Calibri"/>
                <a:cs typeface="Calibri"/>
                <a:sym typeface="Calibri"/>
              </a:rPr>
              <a:t>Heat Map </a:t>
            </a:r>
            <a:endParaRPr b="1" sz="1800">
              <a:solidFill>
                <a:srgbClr val="FFFFFF"/>
              </a:solidFill>
              <a:latin typeface="Calibri"/>
              <a:ea typeface="Calibri"/>
              <a:cs typeface="Calibri"/>
              <a:sym typeface="Calibri"/>
            </a:endParaRPr>
          </a:p>
        </p:txBody>
      </p:sp>
      <p:sp>
        <p:nvSpPr>
          <p:cNvPr id="129" name="Google Shape;129;gc9a29b9430_0_1"/>
          <p:cNvSpPr/>
          <p:nvPr/>
        </p:nvSpPr>
        <p:spPr>
          <a:xfrm>
            <a:off x="1402325" y="4295550"/>
            <a:ext cx="3154500" cy="400200"/>
          </a:xfrm>
          <a:prstGeom prst="roundRect">
            <a:avLst>
              <a:gd fmla="val 16667" name="adj"/>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c9a29b9430_0_1"/>
          <p:cNvSpPr txBox="1"/>
          <p:nvPr/>
        </p:nvSpPr>
        <p:spPr>
          <a:xfrm>
            <a:off x="1742699" y="4295550"/>
            <a:ext cx="249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Imbalance Class Classification</a:t>
            </a:r>
            <a:endParaRPr b="1">
              <a:solidFill>
                <a:srgbClr val="FFFFFF"/>
              </a:solidFill>
              <a:latin typeface="Calibri"/>
              <a:ea typeface="Calibri"/>
              <a:cs typeface="Calibri"/>
              <a:sym typeface="Calibri"/>
            </a:endParaRPr>
          </a:p>
        </p:txBody>
      </p:sp>
      <p:sp>
        <p:nvSpPr>
          <p:cNvPr id="131" name="Google Shape;131;gc9a29b9430_0_1"/>
          <p:cNvSpPr/>
          <p:nvPr/>
        </p:nvSpPr>
        <p:spPr>
          <a:xfrm>
            <a:off x="4995475" y="4295550"/>
            <a:ext cx="3055500" cy="400200"/>
          </a:xfrm>
          <a:prstGeom prst="roundRect">
            <a:avLst>
              <a:gd fmla="val 16667" name="adj"/>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c9a29b9430_0_1"/>
          <p:cNvSpPr txBox="1"/>
          <p:nvPr/>
        </p:nvSpPr>
        <p:spPr>
          <a:xfrm>
            <a:off x="11901050" y="789700"/>
            <a:ext cx="7980300" cy="93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33" name="Google Shape;133;gc9a29b9430_0_1"/>
          <p:cNvSpPr txBox="1"/>
          <p:nvPr/>
        </p:nvSpPr>
        <p:spPr>
          <a:xfrm>
            <a:off x="5143663" y="4295538"/>
            <a:ext cx="2759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Time Trends</a:t>
            </a:r>
            <a:endParaRPr b="1">
              <a:solidFill>
                <a:srgbClr val="FFFFFF"/>
              </a:solidFill>
              <a:latin typeface="Calibri"/>
              <a:ea typeface="Calibri"/>
              <a:cs typeface="Calibri"/>
              <a:sym typeface="Calibri"/>
            </a:endParaRPr>
          </a:p>
        </p:txBody>
      </p:sp>
      <p:sp>
        <p:nvSpPr>
          <p:cNvPr id="134" name="Google Shape;134;gc9a29b9430_0_1"/>
          <p:cNvSpPr/>
          <p:nvPr/>
        </p:nvSpPr>
        <p:spPr>
          <a:xfrm>
            <a:off x="8804331" y="720413"/>
            <a:ext cx="3154500" cy="4926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c9a29b9430_0_1"/>
          <p:cNvSpPr txBox="1"/>
          <p:nvPr/>
        </p:nvSpPr>
        <p:spPr>
          <a:xfrm>
            <a:off x="8892225" y="766625"/>
            <a:ext cx="297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Our Insights</a:t>
            </a:r>
            <a:endParaRPr b="1">
              <a:solidFill>
                <a:srgbClr val="FFFFFF"/>
              </a:solidFill>
              <a:latin typeface="Calibri"/>
              <a:ea typeface="Calibri"/>
              <a:cs typeface="Calibri"/>
              <a:sym typeface="Calibri"/>
            </a:endParaRPr>
          </a:p>
        </p:txBody>
      </p:sp>
      <p:pic>
        <p:nvPicPr>
          <p:cNvPr id="136" name="Google Shape;136;gc9a29b9430_0_1"/>
          <p:cNvPicPr preferRelativeResize="0"/>
          <p:nvPr/>
        </p:nvPicPr>
        <p:blipFill>
          <a:blip r:embed="rId11">
            <a:alphaModFix/>
          </a:blip>
          <a:stretch>
            <a:fillRect/>
          </a:stretch>
        </p:blipFill>
        <p:spPr>
          <a:xfrm>
            <a:off x="9878800" y="1601750"/>
            <a:ext cx="1005550" cy="1005550"/>
          </a:xfrm>
          <a:prstGeom prst="rect">
            <a:avLst/>
          </a:prstGeom>
          <a:noFill/>
          <a:ln cap="flat" cmpd="sng" w="38100">
            <a:solidFill>
              <a:srgbClr val="DD7E6B"/>
            </a:solidFill>
            <a:prstDash val="solid"/>
            <a:round/>
            <a:headEnd len="sm" w="sm" type="none"/>
            <a:tailEnd len="sm" w="sm" type="none"/>
          </a:ln>
        </p:spPr>
      </p:pic>
      <p:pic>
        <p:nvPicPr>
          <p:cNvPr id="137" name="Google Shape;137;gc9a29b9430_0_1"/>
          <p:cNvPicPr preferRelativeResize="0"/>
          <p:nvPr/>
        </p:nvPicPr>
        <p:blipFill>
          <a:blip r:embed="rId12">
            <a:alphaModFix/>
          </a:blip>
          <a:stretch>
            <a:fillRect/>
          </a:stretch>
        </p:blipFill>
        <p:spPr>
          <a:xfrm>
            <a:off x="10024350" y="4143150"/>
            <a:ext cx="1005550" cy="1005550"/>
          </a:xfrm>
          <a:prstGeom prst="rect">
            <a:avLst/>
          </a:prstGeom>
          <a:noFill/>
          <a:ln cap="flat" cmpd="sng" w="38100">
            <a:solidFill>
              <a:srgbClr val="DD7E6B"/>
            </a:solidFill>
            <a:prstDash val="solid"/>
            <a:round/>
            <a:headEnd len="sm" w="sm" type="none"/>
            <a:tailEnd len="sm" w="sm" type="none"/>
          </a:ln>
        </p:spPr>
      </p:pic>
      <p:sp>
        <p:nvSpPr>
          <p:cNvPr id="138" name="Google Shape;138;gc9a29b9430_0_1"/>
          <p:cNvSpPr txBox="1"/>
          <p:nvPr/>
        </p:nvSpPr>
        <p:spPr>
          <a:xfrm>
            <a:off x="9002025" y="5307025"/>
            <a:ext cx="2759100" cy="1339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IN" sz="1500">
                <a:solidFill>
                  <a:srgbClr val="FFFFFF"/>
                </a:solidFill>
                <a:latin typeface="Calibri"/>
                <a:ea typeface="Calibri"/>
                <a:cs typeface="Calibri"/>
                <a:sym typeface="Calibri"/>
              </a:rPr>
              <a:t>2) Year, loudness and accousticness have maximum correlation  with target variable</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p:txBody>
      </p:sp>
      <p:sp>
        <p:nvSpPr>
          <p:cNvPr id="139" name="Google Shape;139;gc9a29b9430_0_1"/>
          <p:cNvSpPr txBox="1"/>
          <p:nvPr/>
        </p:nvSpPr>
        <p:spPr>
          <a:xfrm>
            <a:off x="9002025" y="2822513"/>
            <a:ext cx="2759100" cy="11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IN" sz="1500">
                <a:solidFill>
                  <a:srgbClr val="FFFFFF"/>
                </a:solidFill>
                <a:latin typeface="Calibri"/>
                <a:ea typeface="Calibri"/>
                <a:cs typeface="Calibri"/>
                <a:sym typeface="Calibri"/>
              </a:rPr>
              <a:t>1) </a:t>
            </a:r>
            <a:r>
              <a:rPr b="1" lang="en-IN" sz="1500">
                <a:solidFill>
                  <a:srgbClr val="FFFFFF"/>
                </a:solidFill>
                <a:latin typeface="Calibri"/>
                <a:ea typeface="Calibri"/>
                <a:cs typeface="Calibri"/>
                <a:sym typeface="Calibri"/>
              </a:rPr>
              <a:t>Trend shifting towards higher popularity with time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cxnSp>
        <p:nvCxnSpPr>
          <p:cNvPr id="140" name="Google Shape;140;gc9a29b9430_0_1"/>
          <p:cNvCxnSpPr/>
          <p:nvPr/>
        </p:nvCxnSpPr>
        <p:spPr>
          <a:xfrm>
            <a:off x="4146000" y="148100"/>
            <a:ext cx="5194800" cy="0"/>
          </a:xfrm>
          <a:prstGeom prst="straightConnector1">
            <a:avLst/>
          </a:prstGeom>
          <a:noFill/>
          <a:ln cap="flat" cmpd="sng" w="28575">
            <a:solidFill>
              <a:srgbClr val="CC4125"/>
            </a:solidFill>
            <a:prstDash val="solid"/>
            <a:round/>
            <a:headEnd len="med" w="med" type="none"/>
            <a:tailEnd len="med" w="med" type="none"/>
          </a:ln>
        </p:spPr>
      </p:cxnSp>
      <p:cxnSp>
        <p:nvCxnSpPr>
          <p:cNvPr id="141" name="Google Shape;141;gc9a29b9430_0_1"/>
          <p:cNvCxnSpPr/>
          <p:nvPr/>
        </p:nvCxnSpPr>
        <p:spPr>
          <a:xfrm>
            <a:off x="4076100" y="5428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c998fc1b45_0_238"/>
          <p:cNvSpPr/>
          <p:nvPr/>
        </p:nvSpPr>
        <p:spPr>
          <a:xfrm>
            <a:off x="0"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47" name="Google Shape;147;gc998fc1b45_0_238"/>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gc998fc1b45_0_238"/>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149" name="Google Shape;149;gc998fc1b45_0_238"/>
          <p:cNvSpPr txBox="1"/>
          <p:nvPr/>
        </p:nvSpPr>
        <p:spPr>
          <a:xfrm>
            <a:off x="22805" y="2850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sp>
        <p:nvSpPr>
          <p:cNvPr id="150" name="Google Shape;150;gc998fc1b45_0_238"/>
          <p:cNvSpPr txBox="1"/>
          <p:nvPr/>
        </p:nvSpPr>
        <p:spPr>
          <a:xfrm>
            <a:off x="2892700" y="306825"/>
            <a:ext cx="6561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rgbClr val="FFFFFF"/>
                </a:solidFill>
                <a:latin typeface="Calibri"/>
                <a:ea typeface="Calibri"/>
                <a:cs typeface="Calibri"/>
                <a:sym typeface="Calibri"/>
              </a:rPr>
              <a:t>Intuition</a:t>
            </a:r>
            <a:r>
              <a:rPr b="1" lang="en-IN" sz="2000">
                <a:solidFill>
                  <a:srgbClr val="FFFFFF"/>
                </a:solidFill>
                <a:latin typeface="Calibri"/>
                <a:ea typeface="Calibri"/>
                <a:cs typeface="Calibri"/>
                <a:sym typeface="Calibri"/>
              </a:rPr>
              <a:t> Behind Feature Engineering</a:t>
            </a:r>
            <a:endParaRPr b="1" sz="2000">
              <a:solidFill>
                <a:srgbClr val="FFFFFF"/>
              </a:solidFill>
              <a:latin typeface="Calibri"/>
              <a:ea typeface="Calibri"/>
              <a:cs typeface="Calibri"/>
              <a:sym typeface="Calibri"/>
            </a:endParaRPr>
          </a:p>
        </p:txBody>
      </p:sp>
      <p:pic>
        <p:nvPicPr>
          <p:cNvPr id="151" name="Google Shape;151;gc998fc1b45_0_238"/>
          <p:cNvPicPr preferRelativeResize="0"/>
          <p:nvPr/>
        </p:nvPicPr>
        <p:blipFill>
          <a:blip r:embed="rId4">
            <a:alphaModFix/>
          </a:blip>
          <a:stretch>
            <a:fillRect/>
          </a:stretch>
        </p:blipFill>
        <p:spPr>
          <a:xfrm>
            <a:off x="88974" y="156200"/>
            <a:ext cx="1005550" cy="1005573"/>
          </a:xfrm>
          <a:prstGeom prst="rect">
            <a:avLst/>
          </a:prstGeom>
          <a:noFill/>
          <a:ln>
            <a:noFill/>
          </a:ln>
        </p:spPr>
      </p:pic>
      <p:pic>
        <p:nvPicPr>
          <p:cNvPr id="152" name="Google Shape;152;gc998fc1b45_0_238"/>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153" name="Google Shape;153;gc998fc1b45_0_238"/>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154" name="Google Shape;154;gc998fc1b45_0_238"/>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155" name="Google Shape;155;gc998fc1b45_0_238"/>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156" name="Google Shape;156;gc998fc1b45_0_238"/>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157" name="Google Shape;157;gc998fc1b45_0_238"/>
          <p:cNvSpPr/>
          <p:nvPr/>
        </p:nvSpPr>
        <p:spPr>
          <a:xfrm>
            <a:off x="22800" y="3543700"/>
            <a:ext cx="1356600" cy="3257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58" name="Google Shape;158;gc998fc1b45_0_238"/>
          <p:cNvSpPr/>
          <p:nvPr/>
        </p:nvSpPr>
        <p:spPr>
          <a:xfrm>
            <a:off x="0" y="-100"/>
            <a:ext cx="1275900" cy="17493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59" name="Google Shape;159;gc998fc1b45_0_238"/>
          <p:cNvSpPr/>
          <p:nvPr/>
        </p:nvSpPr>
        <p:spPr>
          <a:xfrm>
            <a:off x="2366775" y="1036675"/>
            <a:ext cx="32466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c998fc1b45_0_238"/>
          <p:cNvSpPr/>
          <p:nvPr/>
        </p:nvSpPr>
        <p:spPr>
          <a:xfrm>
            <a:off x="7812200" y="1036675"/>
            <a:ext cx="32352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c998fc1b45_0_238"/>
          <p:cNvSpPr txBox="1"/>
          <p:nvPr/>
        </p:nvSpPr>
        <p:spPr>
          <a:xfrm>
            <a:off x="2514850" y="1093625"/>
            <a:ext cx="295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Year Bin</a:t>
            </a:r>
            <a:endParaRPr b="1">
              <a:solidFill>
                <a:srgbClr val="FFFFFF"/>
              </a:solidFill>
              <a:latin typeface="Calibri"/>
              <a:ea typeface="Calibri"/>
              <a:cs typeface="Calibri"/>
              <a:sym typeface="Calibri"/>
            </a:endParaRPr>
          </a:p>
        </p:txBody>
      </p:sp>
      <p:sp>
        <p:nvSpPr>
          <p:cNvPr id="162" name="Google Shape;162;gc998fc1b45_0_238"/>
          <p:cNvSpPr txBox="1"/>
          <p:nvPr/>
        </p:nvSpPr>
        <p:spPr>
          <a:xfrm>
            <a:off x="7994450" y="1098175"/>
            <a:ext cx="287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Month Bin</a:t>
            </a:r>
            <a:endParaRPr b="1">
              <a:solidFill>
                <a:srgbClr val="FFFFFF"/>
              </a:solidFill>
              <a:latin typeface="Calibri"/>
              <a:ea typeface="Calibri"/>
              <a:cs typeface="Calibri"/>
              <a:sym typeface="Calibri"/>
            </a:endParaRPr>
          </a:p>
        </p:txBody>
      </p:sp>
      <p:pic>
        <p:nvPicPr>
          <p:cNvPr id="163" name="Google Shape;163;gc998fc1b45_0_238"/>
          <p:cNvPicPr preferRelativeResize="0"/>
          <p:nvPr/>
        </p:nvPicPr>
        <p:blipFill rotWithShape="1">
          <a:blip r:embed="rId8">
            <a:alphaModFix/>
          </a:blip>
          <a:srcRect b="25213" l="23714" r="2408" t="22692"/>
          <a:stretch/>
        </p:blipFill>
        <p:spPr>
          <a:xfrm>
            <a:off x="1542225" y="1749200"/>
            <a:ext cx="5179075" cy="2295525"/>
          </a:xfrm>
          <a:prstGeom prst="rect">
            <a:avLst/>
          </a:prstGeom>
          <a:noFill/>
          <a:ln>
            <a:noFill/>
          </a:ln>
        </p:spPr>
      </p:pic>
      <p:cxnSp>
        <p:nvCxnSpPr>
          <p:cNvPr id="164" name="Google Shape;164;gc998fc1b45_0_238"/>
          <p:cNvCxnSpPr/>
          <p:nvPr/>
        </p:nvCxnSpPr>
        <p:spPr>
          <a:xfrm>
            <a:off x="7165575" y="1013900"/>
            <a:ext cx="11400" cy="5844000"/>
          </a:xfrm>
          <a:prstGeom prst="straightConnector1">
            <a:avLst/>
          </a:prstGeom>
          <a:noFill/>
          <a:ln cap="flat" cmpd="sng" w="28575">
            <a:solidFill>
              <a:srgbClr val="FFFFFF"/>
            </a:solidFill>
            <a:prstDash val="solid"/>
            <a:round/>
            <a:headEnd len="med" w="med" type="none"/>
            <a:tailEnd len="med" w="med" type="none"/>
          </a:ln>
        </p:spPr>
      </p:cxnSp>
      <p:pic>
        <p:nvPicPr>
          <p:cNvPr id="165" name="Google Shape;165;gc998fc1b45_0_238"/>
          <p:cNvPicPr preferRelativeResize="0"/>
          <p:nvPr/>
        </p:nvPicPr>
        <p:blipFill rotWithShape="1">
          <a:blip r:embed="rId9">
            <a:alphaModFix/>
          </a:blip>
          <a:srcRect b="23696" l="25771" r="49437" t="46886"/>
          <a:stretch/>
        </p:blipFill>
        <p:spPr>
          <a:xfrm>
            <a:off x="1473875" y="4499850"/>
            <a:ext cx="3343225" cy="2187250"/>
          </a:xfrm>
          <a:prstGeom prst="rect">
            <a:avLst/>
          </a:prstGeom>
          <a:noFill/>
          <a:ln>
            <a:noFill/>
          </a:ln>
        </p:spPr>
      </p:pic>
      <p:pic>
        <p:nvPicPr>
          <p:cNvPr id="166" name="Google Shape;166;gc998fc1b45_0_238"/>
          <p:cNvPicPr preferRelativeResize="0"/>
          <p:nvPr/>
        </p:nvPicPr>
        <p:blipFill>
          <a:blip r:embed="rId10">
            <a:alphaModFix/>
          </a:blip>
          <a:stretch>
            <a:fillRect/>
          </a:stretch>
        </p:blipFill>
        <p:spPr>
          <a:xfrm>
            <a:off x="2290575" y="950100"/>
            <a:ext cx="687250" cy="687250"/>
          </a:xfrm>
          <a:prstGeom prst="rect">
            <a:avLst/>
          </a:prstGeom>
          <a:noFill/>
          <a:ln>
            <a:noFill/>
          </a:ln>
        </p:spPr>
      </p:pic>
      <p:pic>
        <p:nvPicPr>
          <p:cNvPr id="167" name="Google Shape;167;gc998fc1b45_0_238"/>
          <p:cNvPicPr preferRelativeResize="0"/>
          <p:nvPr/>
        </p:nvPicPr>
        <p:blipFill>
          <a:blip r:embed="rId10">
            <a:alphaModFix/>
          </a:blip>
          <a:stretch>
            <a:fillRect/>
          </a:stretch>
        </p:blipFill>
        <p:spPr>
          <a:xfrm>
            <a:off x="7812200" y="954650"/>
            <a:ext cx="687250" cy="687250"/>
          </a:xfrm>
          <a:prstGeom prst="rect">
            <a:avLst/>
          </a:prstGeom>
          <a:noFill/>
          <a:ln>
            <a:noFill/>
          </a:ln>
        </p:spPr>
      </p:pic>
      <p:sp>
        <p:nvSpPr>
          <p:cNvPr id="168" name="Google Shape;168;gc998fc1b45_0_238"/>
          <p:cNvSpPr txBox="1"/>
          <p:nvPr/>
        </p:nvSpPr>
        <p:spPr>
          <a:xfrm>
            <a:off x="5119238" y="4429750"/>
            <a:ext cx="17442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Very low popularity till 1960 and clear upward trend after that.</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1 represents songs released post 1960 and 0 represents those before 1960</a:t>
            </a:r>
            <a:endParaRPr b="1" sz="1500">
              <a:solidFill>
                <a:srgbClr val="FFFFFF"/>
              </a:solidFill>
              <a:latin typeface="Calibri"/>
              <a:ea typeface="Calibri"/>
              <a:cs typeface="Calibri"/>
              <a:sym typeface="Calibri"/>
            </a:endParaRPr>
          </a:p>
        </p:txBody>
      </p:sp>
      <p:pic>
        <p:nvPicPr>
          <p:cNvPr id="169" name="Google Shape;169;gc998fc1b45_0_238"/>
          <p:cNvPicPr preferRelativeResize="0"/>
          <p:nvPr/>
        </p:nvPicPr>
        <p:blipFill>
          <a:blip r:embed="rId11">
            <a:alphaModFix/>
          </a:blip>
          <a:stretch>
            <a:fillRect/>
          </a:stretch>
        </p:blipFill>
        <p:spPr>
          <a:xfrm>
            <a:off x="9454600" y="4550988"/>
            <a:ext cx="2543175" cy="2057400"/>
          </a:xfrm>
          <a:prstGeom prst="rect">
            <a:avLst/>
          </a:prstGeom>
          <a:noFill/>
          <a:ln>
            <a:noFill/>
          </a:ln>
        </p:spPr>
      </p:pic>
      <p:pic>
        <p:nvPicPr>
          <p:cNvPr id="170" name="Google Shape;170;gc998fc1b45_0_238"/>
          <p:cNvPicPr preferRelativeResize="0"/>
          <p:nvPr/>
        </p:nvPicPr>
        <p:blipFill>
          <a:blip r:embed="rId12">
            <a:alphaModFix/>
          </a:blip>
          <a:stretch>
            <a:fillRect/>
          </a:stretch>
        </p:blipFill>
        <p:spPr>
          <a:xfrm>
            <a:off x="7560175" y="1699975"/>
            <a:ext cx="3739250" cy="2393967"/>
          </a:xfrm>
          <a:prstGeom prst="rect">
            <a:avLst/>
          </a:prstGeom>
          <a:noFill/>
          <a:ln>
            <a:noFill/>
          </a:ln>
        </p:spPr>
      </p:pic>
      <p:sp>
        <p:nvSpPr>
          <p:cNvPr id="171" name="Google Shape;171;gc998fc1b45_0_238"/>
          <p:cNvSpPr txBox="1"/>
          <p:nvPr/>
        </p:nvSpPr>
        <p:spPr>
          <a:xfrm>
            <a:off x="7506975" y="4353538"/>
            <a:ext cx="1617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Large proportion of songs released in January.</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t/>
            </a:r>
            <a:endParaRPr b="1" sz="1500">
              <a:solidFill>
                <a:srgbClr val="FFFFFF"/>
              </a:solidFill>
              <a:latin typeface="Calibri"/>
              <a:ea typeface="Calibri"/>
              <a:cs typeface="Calibri"/>
              <a:sym typeface="Calibri"/>
            </a:endParaRPr>
          </a:p>
          <a:p>
            <a:pPr indent="0" lvl="0" marL="0" rtl="0" algn="l">
              <a:spcBef>
                <a:spcPts val="0"/>
              </a:spcBef>
              <a:spcAft>
                <a:spcPts val="0"/>
              </a:spcAft>
              <a:buNone/>
            </a:pPr>
            <a:r>
              <a:rPr b="1" lang="en-IN" sz="1500">
                <a:solidFill>
                  <a:srgbClr val="FFFFFF"/>
                </a:solidFill>
                <a:latin typeface="Calibri"/>
                <a:ea typeface="Calibri"/>
                <a:cs typeface="Calibri"/>
                <a:sym typeface="Calibri"/>
              </a:rPr>
              <a:t>1 represents songs released in January while 0 represents those released in other months.</a:t>
            </a:r>
            <a:endParaRPr b="1" sz="1500">
              <a:solidFill>
                <a:srgbClr val="FFFFFF"/>
              </a:solidFill>
              <a:latin typeface="Calibri"/>
              <a:ea typeface="Calibri"/>
              <a:cs typeface="Calibri"/>
              <a:sym typeface="Calibri"/>
            </a:endParaRPr>
          </a:p>
        </p:txBody>
      </p:sp>
      <p:cxnSp>
        <p:nvCxnSpPr>
          <p:cNvPr id="172" name="Google Shape;172;gc998fc1b45_0_238"/>
          <p:cNvCxnSpPr/>
          <p:nvPr/>
        </p:nvCxnSpPr>
        <p:spPr>
          <a:xfrm>
            <a:off x="3646850" y="843563"/>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173" name="Google Shape;173;gc998fc1b45_0_238"/>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c9a29b9430_0_32"/>
          <p:cNvSpPr/>
          <p:nvPr/>
        </p:nvSpPr>
        <p:spPr>
          <a:xfrm>
            <a:off x="0"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79" name="Google Shape;179;gc9a29b9430_0_32"/>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gc9a29b9430_0_32"/>
          <p:cNvSpPr txBox="1"/>
          <p:nvPr/>
        </p:nvSpPr>
        <p:spPr>
          <a:xfrm>
            <a:off x="-23400" y="125660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Exploratory</a:t>
            </a:r>
            <a:endParaRPr b="1" sz="1300">
              <a:solidFill>
                <a:srgbClr val="FFFFFF"/>
              </a:solidFill>
              <a:latin typeface="Calibri"/>
              <a:ea typeface="Calibri"/>
              <a:cs typeface="Calibri"/>
              <a:sym typeface="Calibri"/>
            </a:endParaRPr>
          </a:p>
          <a:p>
            <a:pPr indent="0" lvl="0" marL="0" marR="0" rtl="0" algn="ctr">
              <a:spcBef>
                <a:spcPts val="0"/>
              </a:spcBef>
              <a:spcAft>
                <a:spcPts val="0"/>
              </a:spcAft>
              <a:buNone/>
            </a:pPr>
            <a:r>
              <a:rPr b="1" i="0" lang="en-IN" sz="1300" u="none" cap="none" strike="noStrike">
                <a:solidFill>
                  <a:srgbClr val="FFFFFF"/>
                </a:solidFill>
                <a:latin typeface="Calibri"/>
                <a:ea typeface="Calibri"/>
                <a:cs typeface="Calibri"/>
                <a:sym typeface="Calibri"/>
              </a:rPr>
              <a:t>Data Analysis</a:t>
            </a:r>
            <a:endParaRPr b="1" sz="900">
              <a:solidFill>
                <a:srgbClr val="FFFFFF"/>
              </a:solidFill>
            </a:endParaRPr>
          </a:p>
        </p:txBody>
      </p:sp>
      <p:sp>
        <p:nvSpPr>
          <p:cNvPr id="181" name="Google Shape;181;gc9a29b9430_0_32"/>
          <p:cNvSpPr txBox="1"/>
          <p:nvPr/>
        </p:nvSpPr>
        <p:spPr>
          <a:xfrm>
            <a:off x="22805" y="2850275"/>
            <a:ext cx="12303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a:solidFill>
                <a:srgbClr val="FFFFFF"/>
              </a:solidFill>
              <a:latin typeface="Calibri"/>
              <a:ea typeface="Calibri"/>
              <a:cs typeface="Calibri"/>
              <a:sym typeface="Calibri"/>
            </a:endParaRPr>
          </a:p>
        </p:txBody>
      </p:sp>
      <p:pic>
        <p:nvPicPr>
          <p:cNvPr id="182" name="Google Shape;182;gc9a29b9430_0_32"/>
          <p:cNvPicPr preferRelativeResize="0"/>
          <p:nvPr/>
        </p:nvPicPr>
        <p:blipFill>
          <a:blip r:embed="rId4">
            <a:alphaModFix/>
          </a:blip>
          <a:stretch>
            <a:fillRect/>
          </a:stretch>
        </p:blipFill>
        <p:spPr>
          <a:xfrm>
            <a:off x="88974" y="156200"/>
            <a:ext cx="1005550" cy="1005573"/>
          </a:xfrm>
          <a:prstGeom prst="rect">
            <a:avLst/>
          </a:prstGeom>
          <a:noFill/>
          <a:ln>
            <a:noFill/>
          </a:ln>
        </p:spPr>
      </p:pic>
      <p:pic>
        <p:nvPicPr>
          <p:cNvPr id="183" name="Google Shape;183;gc9a29b9430_0_32"/>
          <p:cNvPicPr preferRelativeResize="0"/>
          <p:nvPr/>
        </p:nvPicPr>
        <p:blipFill>
          <a:blip r:embed="rId5">
            <a:alphaModFix/>
          </a:blip>
          <a:stretch>
            <a:fillRect/>
          </a:stretch>
        </p:blipFill>
        <p:spPr>
          <a:xfrm>
            <a:off x="174820" y="1935788"/>
            <a:ext cx="833875" cy="833900"/>
          </a:xfrm>
          <a:prstGeom prst="rect">
            <a:avLst/>
          </a:prstGeom>
          <a:noFill/>
          <a:ln>
            <a:noFill/>
          </a:ln>
        </p:spPr>
      </p:pic>
      <p:pic>
        <p:nvPicPr>
          <p:cNvPr id="184" name="Google Shape;184;gc9a29b9430_0_32"/>
          <p:cNvPicPr preferRelativeResize="0"/>
          <p:nvPr/>
        </p:nvPicPr>
        <p:blipFill>
          <a:blip r:embed="rId6">
            <a:alphaModFix/>
          </a:blip>
          <a:stretch>
            <a:fillRect/>
          </a:stretch>
        </p:blipFill>
        <p:spPr>
          <a:xfrm>
            <a:off x="88975" y="3454063"/>
            <a:ext cx="1005550" cy="1097975"/>
          </a:xfrm>
          <a:prstGeom prst="rect">
            <a:avLst/>
          </a:prstGeom>
          <a:noFill/>
          <a:ln>
            <a:noFill/>
          </a:ln>
        </p:spPr>
      </p:pic>
      <p:sp>
        <p:nvSpPr>
          <p:cNvPr id="185" name="Google Shape;185;gc9a29b9430_0_32"/>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sz="900">
              <a:solidFill>
                <a:srgbClr val="FFFFFF"/>
              </a:solidFill>
            </a:endParaRPr>
          </a:p>
        </p:txBody>
      </p:sp>
      <p:pic>
        <p:nvPicPr>
          <p:cNvPr id="186" name="Google Shape;186;gc9a29b9430_0_32"/>
          <p:cNvPicPr preferRelativeResize="0"/>
          <p:nvPr/>
        </p:nvPicPr>
        <p:blipFill>
          <a:blip r:embed="rId7">
            <a:alphaModFix/>
          </a:blip>
          <a:stretch>
            <a:fillRect/>
          </a:stretch>
        </p:blipFill>
        <p:spPr>
          <a:xfrm>
            <a:off x="3137" y="5173750"/>
            <a:ext cx="1005550" cy="1005571"/>
          </a:xfrm>
          <a:prstGeom prst="rect">
            <a:avLst/>
          </a:prstGeom>
          <a:noFill/>
          <a:ln>
            <a:noFill/>
          </a:ln>
        </p:spPr>
      </p:pic>
      <p:sp>
        <p:nvSpPr>
          <p:cNvPr id="187" name="Google Shape;187;gc9a29b9430_0_32"/>
          <p:cNvSpPr txBox="1"/>
          <p:nvPr/>
        </p:nvSpPr>
        <p:spPr>
          <a:xfrm>
            <a:off x="22788" y="6308450"/>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sp>
        <p:nvSpPr>
          <p:cNvPr id="188" name="Google Shape;188;gc9a29b9430_0_32"/>
          <p:cNvSpPr/>
          <p:nvPr/>
        </p:nvSpPr>
        <p:spPr>
          <a:xfrm>
            <a:off x="22800" y="3543700"/>
            <a:ext cx="1356600" cy="3257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89" name="Google Shape;189;gc9a29b9430_0_32"/>
          <p:cNvSpPr/>
          <p:nvPr/>
        </p:nvSpPr>
        <p:spPr>
          <a:xfrm>
            <a:off x="0" y="-100"/>
            <a:ext cx="1275900" cy="18552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190" name="Google Shape;190;gc9a29b9430_0_32"/>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Intuition Behind Feature Engineering</a:t>
            </a:r>
            <a:endParaRPr/>
          </a:p>
        </p:txBody>
      </p:sp>
      <p:sp>
        <p:nvSpPr>
          <p:cNvPr id="191" name="Google Shape;191;gc9a29b9430_0_32"/>
          <p:cNvSpPr/>
          <p:nvPr/>
        </p:nvSpPr>
        <p:spPr>
          <a:xfrm>
            <a:off x="4632350" y="1038538"/>
            <a:ext cx="32466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c9a29b9430_0_32"/>
          <p:cNvSpPr txBox="1"/>
          <p:nvPr/>
        </p:nvSpPr>
        <p:spPr>
          <a:xfrm>
            <a:off x="4780400" y="1098175"/>
            <a:ext cx="295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Instrumentalness Bins</a:t>
            </a:r>
            <a:endParaRPr b="1">
              <a:solidFill>
                <a:srgbClr val="FFFFFF"/>
              </a:solidFill>
              <a:latin typeface="Calibri"/>
              <a:ea typeface="Calibri"/>
              <a:cs typeface="Calibri"/>
              <a:sym typeface="Calibri"/>
            </a:endParaRPr>
          </a:p>
        </p:txBody>
      </p:sp>
      <p:pic>
        <p:nvPicPr>
          <p:cNvPr id="193" name="Google Shape;193;gc9a29b9430_0_32"/>
          <p:cNvPicPr preferRelativeResize="0"/>
          <p:nvPr/>
        </p:nvPicPr>
        <p:blipFill rotWithShape="1">
          <a:blip r:embed="rId8">
            <a:alphaModFix/>
          </a:blip>
          <a:srcRect b="33361" l="25769" r="49846" t="36550"/>
          <a:stretch/>
        </p:blipFill>
        <p:spPr>
          <a:xfrm>
            <a:off x="1473825" y="1749200"/>
            <a:ext cx="4342538" cy="3000651"/>
          </a:xfrm>
          <a:prstGeom prst="rect">
            <a:avLst/>
          </a:prstGeom>
          <a:noFill/>
          <a:ln>
            <a:noFill/>
          </a:ln>
        </p:spPr>
      </p:pic>
      <p:pic>
        <p:nvPicPr>
          <p:cNvPr id="194" name="Google Shape;194;gc9a29b9430_0_32"/>
          <p:cNvPicPr preferRelativeResize="0"/>
          <p:nvPr/>
        </p:nvPicPr>
        <p:blipFill rotWithShape="1">
          <a:blip r:embed="rId9">
            <a:alphaModFix/>
          </a:blip>
          <a:srcRect b="-9697" l="0" r="-7330" t="0"/>
          <a:stretch/>
        </p:blipFill>
        <p:spPr>
          <a:xfrm>
            <a:off x="7163725" y="1752925"/>
            <a:ext cx="4734400" cy="3343725"/>
          </a:xfrm>
          <a:prstGeom prst="rect">
            <a:avLst/>
          </a:prstGeom>
          <a:noFill/>
          <a:ln>
            <a:noFill/>
          </a:ln>
        </p:spPr>
      </p:pic>
      <p:pic>
        <p:nvPicPr>
          <p:cNvPr id="195" name="Google Shape;195;gc9a29b9430_0_32"/>
          <p:cNvPicPr preferRelativeResize="0"/>
          <p:nvPr/>
        </p:nvPicPr>
        <p:blipFill>
          <a:blip r:embed="rId10">
            <a:alphaModFix/>
          </a:blip>
          <a:stretch>
            <a:fillRect/>
          </a:stretch>
        </p:blipFill>
        <p:spPr>
          <a:xfrm>
            <a:off x="4632350" y="964238"/>
            <a:ext cx="671825" cy="671825"/>
          </a:xfrm>
          <a:prstGeom prst="rect">
            <a:avLst/>
          </a:prstGeom>
          <a:noFill/>
          <a:ln>
            <a:noFill/>
          </a:ln>
        </p:spPr>
      </p:pic>
      <p:sp>
        <p:nvSpPr>
          <p:cNvPr id="196" name="Google Shape;196;gc9a29b9430_0_32"/>
          <p:cNvSpPr/>
          <p:nvPr/>
        </p:nvSpPr>
        <p:spPr>
          <a:xfrm>
            <a:off x="6190700" y="3086675"/>
            <a:ext cx="764700" cy="286800"/>
          </a:xfrm>
          <a:prstGeom prst="rightArrow">
            <a:avLst>
              <a:gd fmla="val 50000" name="adj1"/>
              <a:gd fmla="val 50000" name="adj2"/>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c9a29b9430_0_32"/>
          <p:cNvSpPr txBox="1"/>
          <p:nvPr/>
        </p:nvSpPr>
        <p:spPr>
          <a:xfrm>
            <a:off x="1945175" y="5173750"/>
            <a:ext cx="90252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600">
                <a:solidFill>
                  <a:srgbClr val="FFFFFF"/>
                </a:solidFill>
                <a:latin typeface="Calibri"/>
                <a:ea typeface="Calibri"/>
                <a:cs typeface="Calibri"/>
                <a:sym typeface="Calibri"/>
              </a:rPr>
              <a:t>Around 30% of data samples have instrumentalness value as 0. This abnormality can be seen clearly in the left graph. </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rPr b="1" lang="en-IN" sz="1600">
                <a:solidFill>
                  <a:srgbClr val="FFFFFF"/>
                </a:solidFill>
                <a:latin typeface="Calibri"/>
                <a:ea typeface="Calibri"/>
                <a:cs typeface="Calibri"/>
                <a:sym typeface="Calibri"/>
              </a:rPr>
              <a:t>1 represents non-zero values and 0 represents others.</a:t>
            </a:r>
            <a:endParaRPr b="1" sz="16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1600">
                <a:solidFill>
                  <a:srgbClr val="FFFFFF"/>
                </a:solidFill>
                <a:latin typeface="Calibri"/>
                <a:ea typeface="Calibri"/>
                <a:cs typeface="Calibri"/>
                <a:sym typeface="Calibri"/>
              </a:rPr>
              <a:t> </a:t>
            </a:r>
            <a:endParaRPr b="1" sz="16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IN" sz="1600">
                <a:solidFill>
                  <a:srgbClr val="FFFFFF"/>
                </a:solidFill>
                <a:latin typeface="Calibri"/>
                <a:ea typeface="Calibri"/>
                <a:cs typeface="Calibri"/>
                <a:sym typeface="Calibri"/>
              </a:rPr>
              <a:t>The two bins of the transformed features have clearly different class-wise distributions of popularity thus adding more discriminative power which led to better model performance.</a:t>
            </a:r>
            <a:endParaRPr b="1" sz="1600">
              <a:solidFill>
                <a:srgbClr val="FFFFF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600">
              <a:solidFill>
                <a:srgbClr val="FFFFFF"/>
              </a:solidFill>
              <a:latin typeface="Calibri"/>
              <a:ea typeface="Calibri"/>
              <a:cs typeface="Calibri"/>
              <a:sym typeface="Calibri"/>
            </a:endParaRPr>
          </a:p>
          <a:p>
            <a:pPr indent="0" lvl="0" marL="0" rtl="0" algn="l">
              <a:spcBef>
                <a:spcPts val="0"/>
              </a:spcBef>
              <a:spcAft>
                <a:spcPts val="0"/>
              </a:spcAft>
              <a:buNone/>
            </a:pPr>
            <a:r>
              <a:t/>
            </a:r>
            <a:endParaRPr b="1" sz="1600">
              <a:solidFill>
                <a:srgbClr val="FFFFFF"/>
              </a:solidFill>
              <a:latin typeface="Calibri"/>
              <a:ea typeface="Calibri"/>
              <a:cs typeface="Calibri"/>
              <a:sym typeface="Calibri"/>
            </a:endParaRPr>
          </a:p>
        </p:txBody>
      </p:sp>
      <p:cxnSp>
        <p:nvCxnSpPr>
          <p:cNvPr id="198" name="Google Shape;198;gc9a29b9430_0_32"/>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199" name="Google Shape;199;gc9a29b9430_0_32"/>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gc998fc1b45_0_334"/>
          <p:cNvSpPr/>
          <p:nvPr/>
        </p:nvSpPr>
        <p:spPr>
          <a:xfrm>
            <a:off x="54975" y="0"/>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05" name="Google Shape;205;gc998fc1b45_0_334"/>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gc998fc1b45_0_334"/>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207" name="Google Shape;207;gc998fc1b45_0_334"/>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208" name="Google Shape;208;gc998fc1b45_0_334"/>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209" name="Google Shape;209;gc998fc1b45_0_334"/>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210" name="Google Shape;210;gc998fc1b45_0_334"/>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211" name="Google Shape;211;gc998fc1b45_0_334"/>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212" name="Google Shape;212;gc998fc1b45_0_334"/>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213" name="Google Shape;213;gc998fc1b45_0_334"/>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14" name="Google Shape;214;gc998fc1b45_0_334"/>
          <p:cNvSpPr/>
          <p:nvPr/>
        </p:nvSpPr>
        <p:spPr>
          <a:xfrm>
            <a:off x="0"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15" name="Google Shape;215;gc998fc1b45_0_334"/>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216" name="Google Shape;216;gc998fc1b45_0_334"/>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17" name="Google Shape;217;gc998fc1b45_0_334"/>
          <p:cNvSpPr txBox="1"/>
          <p:nvPr/>
        </p:nvSpPr>
        <p:spPr>
          <a:xfrm>
            <a:off x="1607350" y="1165325"/>
            <a:ext cx="9947100" cy="13698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2100">
                <a:solidFill>
                  <a:srgbClr val="FFFFFF"/>
                </a:solidFill>
                <a:latin typeface="Calibri"/>
                <a:ea typeface="Calibri"/>
                <a:cs typeface="Calibri"/>
                <a:sym typeface="Calibri"/>
              </a:rPr>
              <a:t>Decision tree</a:t>
            </a:r>
            <a:r>
              <a:rPr lang="en-IN" sz="2100">
                <a:solidFill>
                  <a:srgbClr val="FFFFFF"/>
                </a:solidFill>
                <a:latin typeface="Calibri"/>
                <a:ea typeface="Calibri"/>
                <a:cs typeface="Calibri"/>
                <a:sym typeface="Calibri"/>
              </a:rPr>
              <a:t> is a predictive model which uses a tree based algorithm. The decision trees</a:t>
            </a:r>
            <a:endParaRPr sz="21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100">
                <a:solidFill>
                  <a:srgbClr val="FFFFFF"/>
                </a:solidFill>
                <a:latin typeface="Calibri"/>
                <a:ea typeface="Calibri"/>
                <a:cs typeface="Calibri"/>
                <a:sym typeface="Calibri"/>
              </a:rPr>
              <a:t>are built by splitting the set source, constituting the root node of the tree, into</a:t>
            </a:r>
            <a:endParaRPr sz="21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100">
                <a:solidFill>
                  <a:srgbClr val="FFFFFF"/>
                </a:solidFill>
                <a:latin typeface="Calibri"/>
                <a:ea typeface="Calibri"/>
                <a:cs typeface="Calibri"/>
                <a:sym typeface="Calibri"/>
              </a:rPr>
              <a:t>subsets—which constitute the successor children.</a:t>
            </a:r>
            <a:endParaRPr sz="2100">
              <a:solidFill>
                <a:srgbClr val="FFFFFF"/>
              </a:solidFill>
              <a:latin typeface="Calibri"/>
              <a:ea typeface="Calibri"/>
              <a:cs typeface="Calibri"/>
              <a:sym typeface="Calibri"/>
            </a:endParaRPr>
          </a:p>
          <a:p>
            <a:pPr indent="0" lvl="0" marL="0" rtl="0" algn="ctr">
              <a:spcBef>
                <a:spcPts val="0"/>
              </a:spcBef>
              <a:spcAft>
                <a:spcPts val="0"/>
              </a:spcAft>
              <a:buNone/>
            </a:pPr>
            <a:r>
              <a:t/>
            </a:r>
            <a:endParaRPr>
              <a:solidFill>
                <a:srgbClr val="FFFFFF"/>
              </a:solidFill>
              <a:latin typeface="Calibri"/>
              <a:ea typeface="Calibri"/>
              <a:cs typeface="Calibri"/>
              <a:sym typeface="Calibri"/>
            </a:endParaRPr>
          </a:p>
        </p:txBody>
      </p:sp>
      <p:pic>
        <p:nvPicPr>
          <p:cNvPr id="218" name="Google Shape;218;gc998fc1b45_0_334"/>
          <p:cNvPicPr preferRelativeResize="0"/>
          <p:nvPr/>
        </p:nvPicPr>
        <p:blipFill>
          <a:blip r:embed="rId8">
            <a:alphaModFix/>
          </a:blip>
          <a:stretch>
            <a:fillRect/>
          </a:stretch>
        </p:blipFill>
        <p:spPr>
          <a:xfrm>
            <a:off x="7036000" y="3740375"/>
            <a:ext cx="4906200" cy="2787600"/>
          </a:xfrm>
          <a:prstGeom prst="roundRect">
            <a:avLst>
              <a:gd fmla="val 16667" name="adj"/>
            </a:avLst>
          </a:prstGeom>
          <a:noFill/>
          <a:ln cap="flat" cmpd="sng" w="9525">
            <a:solidFill>
              <a:srgbClr val="FFFFFF"/>
            </a:solidFill>
            <a:prstDash val="solid"/>
            <a:round/>
            <a:headEnd len="sm" w="sm" type="none"/>
            <a:tailEnd len="sm" w="sm" type="none"/>
          </a:ln>
        </p:spPr>
      </p:pic>
      <p:pic>
        <p:nvPicPr>
          <p:cNvPr id="219" name="Google Shape;219;gc998fc1b45_0_334"/>
          <p:cNvPicPr preferRelativeResize="0"/>
          <p:nvPr/>
        </p:nvPicPr>
        <p:blipFill>
          <a:blip r:embed="rId9">
            <a:alphaModFix/>
          </a:blip>
          <a:stretch>
            <a:fillRect/>
          </a:stretch>
        </p:blipFill>
        <p:spPr>
          <a:xfrm>
            <a:off x="1975850" y="4018275"/>
            <a:ext cx="273445" cy="347664"/>
          </a:xfrm>
          <a:prstGeom prst="rect">
            <a:avLst/>
          </a:prstGeom>
          <a:noFill/>
          <a:ln>
            <a:noFill/>
          </a:ln>
        </p:spPr>
      </p:pic>
      <p:sp>
        <p:nvSpPr>
          <p:cNvPr id="220" name="Google Shape;220;gc998fc1b45_0_334"/>
          <p:cNvSpPr/>
          <p:nvPr/>
        </p:nvSpPr>
        <p:spPr>
          <a:xfrm>
            <a:off x="3805752" y="4092950"/>
            <a:ext cx="2164500" cy="834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500">
                <a:solidFill>
                  <a:srgbClr val="FFFFFF"/>
                </a:solidFill>
              </a:rPr>
              <a:t>Disjunctive hypothesis space</a:t>
            </a:r>
            <a:endParaRPr b="1" sz="1500">
              <a:solidFill>
                <a:srgbClr val="FFFFFF"/>
              </a:solidFill>
            </a:endParaRPr>
          </a:p>
        </p:txBody>
      </p:sp>
      <p:sp>
        <p:nvSpPr>
          <p:cNvPr id="221" name="Google Shape;221;gc998fc1b45_0_334"/>
          <p:cNvSpPr/>
          <p:nvPr/>
        </p:nvSpPr>
        <p:spPr>
          <a:xfrm>
            <a:off x="3805750" y="5481600"/>
            <a:ext cx="1845000" cy="834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IN" sz="1500">
                <a:solidFill>
                  <a:srgbClr val="FFFFFF"/>
                </a:solidFill>
              </a:rPr>
              <a:t>Works well with noisy data</a:t>
            </a:r>
            <a:endParaRPr b="1" sz="1500">
              <a:solidFill>
                <a:srgbClr val="FFFFFF"/>
              </a:solidFill>
            </a:endParaRPr>
          </a:p>
        </p:txBody>
      </p:sp>
      <p:pic>
        <p:nvPicPr>
          <p:cNvPr id="222" name="Google Shape;222;gc998fc1b45_0_334"/>
          <p:cNvPicPr preferRelativeResize="0"/>
          <p:nvPr/>
        </p:nvPicPr>
        <p:blipFill>
          <a:blip r:embed="rId10">
            <a:alphaModFix/>
          </a:blip>
          <a:stretch>
            <a:fillRect/>
          </a:stretch>
        </p:blipFill>
        <p:spPr>
          <a:xfrm>
            <a:off x="1851012" y="5356250"/>
            <a:ext cx="1095900" cy="1005600"/>
          </a:xfrm>
          <a:prstGeom prst="ellipse">
            <a:avLst/>
          </a:prstGeom>
          <a:noFill/>
          <a:ln cap="flat" cmpd="sng" w="38100">
            <a:solidFill>
              <a:srgbClr val="FFFFFF"/>
            </a:solidFill>
            <a:prstDash val="solid"/>
            <a:round/>
            <a:headEnd len="sm" w="sm" type="none"/>
            <a:tailEnd len="sm" w="sm" type="none"/>
          </a:ln>
        </p:spPr>
      </p:pic>
      <p:sp>
        <p:nvSpPr>
          <p:cNvPr id="223" name="Google Shape;223;gc998fc1b45_0_334"/>
          <p:cNvSpPr/>
          <p:nvPr/>
        </p:nvSpPr>
        <p:spPr>
          <a:xfrm>
            <a:off x="7841375" y="3002850"/>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c998fc1b45_0_334"/>
          <p:cNvSpPr txBox="1"/>
          <p:nvPr/>
        </p:nvSpPr>
        <p:spPr>
          <a:xfrm>
            <a:off x="8065925" y="3041250"/>
            <a:ext cx="30174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Results</a:t>
            </a:r>
            <a:endParaRPr b="1" sz="1700">
              <a:solidFill>
                <a:srgbClr val="FFFFFF"/>
              </a:solidFill>
              <a:latin typeface="Calibri"/>
              <a:ea typeface="Calibri"/>
              <a:cs typeface="Calibri"/>
              <a:sym typeface="Calibri"/>
            </a:endParaRPr>
          </a:p>
        </p:txBody>
      </p:sp>
      <p:pic>
        <p:nvPicPr>
          <p:cNvPr id="225" name="Google Shape;225;gc998fc1b45_0_334"/>
          <p:cNvPicPr preferRelativeResize="0"/>
          <p:nvPr/>
        </p:nvPicPr>
        <p:blipFill>
          <a:blip r:embed="rId11">
            <a:alphaModFix/>
          </a:blip>
          <a:stretch>
            <a:fillRect/>
          </a:stretch>
        </p:blipFill>
        <p:spPr>
          <a:xfrm>
            <a:off x="1896176" y="3944500"/>
            <a:ext cx="1005550" cy="1005550"/>
          </a:xfrm>
          <a:prstGeom prst="rect">
            <a:avLst/>
          </a:prstGeom>
          <a:noFill/>
          <a:ln>
            <a:noFill/>
          </a:ln>
        </p:spPr>
      </p:pic>
      <p:sp>
        <p:nvSpPr>
          <p:cNvPr id="226" name="Google Shape;226;gc998fc1b45_0_334"/>
          <p:cNvSpPr/>
          <p:nvPr/>
        </p:nvSpPr>
        <p:spPr>
          <a:xfrm>
            <a:off x="1975850" y="3015100"/>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c998fc1b45_0_334"/>
          <p:cNvSpPr txBox="1"/>
          <p:nvPr/>
        </p:nvSpPr>
        <p:spPr>
          <a:xfrm>
            <a:off x="2042900" y="3106275"/>
            <a:ext cx="3332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1500">
                <a:solidFill>
                  <a:srgbClr val="FFFFFF"/>
                </a:solidFill>
              </a:rPr>
              <a:t>Why Decision Trees?</a:t>
            </a:r>
            <a:endParaRPr b="1" sz="1500">
              <a:solidFill>
                <a:srgbClr val="FFFFFF"/>
              </a:solidFill>
            </a:endParaRPr>
          </a:p>
        </p:txBody>
      </p:sp>
      <p:sp>
        <p:nvSpPr>
          <p:cNvPr id="228" name="Google Shape;228;gc998fc1b45_0_334"/>
          <p:cNvSpPr/>
          <p:nvPr/>
        </p:nvSpPr>
        <p:spPr>
          <a:xfrm>
            <a:off x="3292575" y="44135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c998fc1b45_0_334"/>
          <p:cNvSpPr/>
          <p:nvPr/>
        </p:nvSpPr>
        <p:spPr>
          <a:xfrm>
            <a:off x="3292575" y="580215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gc998fc1b45_0_334"/>
          <p:cNvCxnSpPr/>
          <p:nvPr/>
        </p:nvCxnSpPr>
        <p:spPr>
          <a:xfrm>
            <a:off x="6432250" y="3632375"/>
            <a:ext cx="12900" cy="3003600"/>
          </a:xfrm>
          <a:prstGeom prst="straightConnector1">
            <a:avLst/>
          </a:prstGeom>
          <a:noFill/>
          <a:ln cap="flat" cmpd="sng" w="28575">
            <a:solidFill>
              <a:srgbClr val="FFFFFF"/>
            </a:solidFill>
            <a:prstDash val="solid"/>
            <a:round/>
            <a:headEnd len="med" w="med" type="none"/>
            <a:tailEnd len="med" w="med" type="none"/>
          </a:ln>
        </p:spPr>
      </p:cxnSp>
      <p:cxnSp>
        <p:nvCxnSpPr>
          <p:cNvPr id="231" name="Google Shape;231;gc998fc1b45_0_334"/>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232" name="Google Shape;232;gc998fc1b45_0_334"/>
          <p:cNvCxnSpPr/>
          <p:nvPr/>
        </p:nvCxnSpPr>
        <p:spPr>
          <a:xfrm>
            <a:off x="3646850" y="814500"/>
            <a:ext cx="5217600" cy="11400"/>
          </a:xfrm>
          <a:prstGeom prst="straightConnector1">
            <a:avLst/>
          </a:prstGeom>
          <a:noFill/>
          <a:ln cap="flat" cmpd="sng" w="28575">
            <a:solidFill>
              <a:srgbClr val="CC4125"/>
            </a:solidFill>
            <a:prstDash val="solid"/>
            <a:round/>
            <a:headEnd len="med" w="med" type="none"/>
            <a:tailEnd len="med" w="med" type="none"/>
          </a:ln>
        </p:spPr>
      </p:cxnSp>
      <p:sp>
        <p:nvSpPr>
          <p:cNvPr id="233" name="Google Shape;233;gc998fc1b45_0_334"/>
          <p:cNvSpPr txBox="1"/>
          <p:nvPr/>
        </p:nvSpPr>
        <p:spPr>
          <a:xfrm>
            <a:off x="3805750" y="300088"/>
            <a:ext cx="50898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900">
                <a:solidFill>
                  <a:srgbClr val="FFFFFF"/>
                </a:solidFill>
                <a:latin typeface="Calibri"/>
                <a:ea typeface="Calibri"/>
                <a:cs typeface="Calibri"/>
                <a:sym typeface="Calibri"/>
              </a:rPr>
              <a:t>Decision Trees</a:t>
            </a:r>
            <a:endParaRPr b="1" sz="1900">
              <a:solidFill>
                <a:srgbClr val="FFFF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gc788023d52_0_125"/>
          <p:cNvSpPr/>
          <p:nvPr/>
        </p:nvSpPr>
        <p:spPr>
          <a:xfrm>
            <a:off x="0" y="-33025"/>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39" name="Google Shape;239;gc788023d52_0_125"/>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0" name="Google Shape;240;gc788023d52_0_125"/>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241" name="Google Shape;241;gc788023d52_0_125"/>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242" name="Google Shape;242;gc788023d52_0_125"/>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243" name="Google Shape;243;gc788023d52_0_125"/>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244" name="Google Shape;244;gc788023d52_0_125"/>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245" name="Google Shape;245;gc788023d52_0_125"/>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246" name="Google Shape;246;gc788023d52_0_125"/>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247" name="Google Shape;247;gc788023d52_0_125"/>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48" name="Google Shape;248;gc788023d52_0_125"/>
          <p:cNvSpPr/>
          <p:nvPr/>
        </p:nvSpPr>
        <p:spPr>
          <a:xfrm>
            <a:off x="43913"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49" name="Google Shape;249;gc788023d52_0_125"/>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250" name="Google Shape;250;gc788023d52_0_125"/>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51" name="Google Shape;251;gc788023d52_0_125"/>
          <p:cNvSpPr txBox="1"/>
          <p:nvPr/>
        </p:nvSpPr>
        <p:spPr>
          <a:xfrm>
            <a:off x="1607350" y="1165325"/>
            <a:ext cx="9844200" cy="14775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2100">
                <a:solidFill>
                  <a:srgbClr val="FFFFFF"/>
                </a:solidFill>
                <a:latin typeface="Calibri"/>
                <a:ea typeface="Calibri"/>
                <a:cs typeface="Calibri"/>
                <a:sym typeface="Calibri"/>
              </a:rPr>
              <a:t>Support Vector Classifier</a:t>
            </a:r>
            <a:r>
              <a:rPr lang="en-IN" sz="2100">
                <a:solidFill>
                  <a:srgbClr val="FFFFFF"/>
                </a:solidFill>
                <a:latin typeface="Calibri"/>
                <a:ea typeface="Calibri"/>
                <a:cs typeface="Calibri"/>
                <a:sym typeface="Calibri"/>
              </a:rPr>
              <a:t> is a supervised classification algorithm in which each data item is plotted as a point in n-dimensional space (where n is the number of features) with the</a:t>
            </a:r>
            <a:endParaRPr sz="2100">
              <a:solidFill>
                <a:srgbClr val="FFFFF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IN" sz="2100">
                <a:solidFill>
                  <a:srgbClr val="FFFFFF"/>
                </a:solidFill>
                <a:latin typeface="Calibri"/>
                <a:ea typeface="Calibri"/>
                <a:cs typeface="Calibri"/>
                <a:sym typeface="Calibri"/>
              </a:rPr>
              <a:t>value of each feature being the value of a particular coordinate.</a:t>
            </a:r>
            <a:endParaRPr sz="2100">
              <a:solidFill>
                <a:srgbClr val="FFFFFF"/>
              </a:solidFill>
              <a:latin typeface="Calibri"/>
              <a:ea typeface="Calibri"/>
              <a:cs typeface="Calibri"/>
              <a:sym typeface="Calibri"/>
            </a:endParaRPr>
          </a:p>
          <a:p>
            <a:pPr indent="0" lvl="0" marL="0" rtl="0" algn="ctr">
              <a:spcBef>
                <a:spcPts val="0"/>
              </a:spcBef>
              <a:spcAft>
                <a:spcPts val="0"/>
              </a:spcAft>
              <a:buNone/>
            </a:pPr>
            <a:r>
              <a:t/>
            </a:r>
            <a:endParaRPr sz="2100">
              <a:solidFill>
                <a:srgbClr val="FFFFFF"/>
              </a:solidFill>
              <a:latin typeface="Calibri"/>
              <a:ea typeface="Calibri"/>
              <a:cs typeface="Calibri"/>
              <a:sym typeface="Calibri"/>
            </a:endParaRPr>
          </a:p>
        </p:txBody>
      </p:sp>
      <p:pic>
        <p:nvPicPr>
          <p:cNvPr id="252" name="Google Shape;252;gc788023d52_0_125"/>
          <p:cNvPicPr preferRelativeResize="0"/>
          <p:nvPr/>
        </p:nvPicPr>
        <p:blipFill>
          <a:blip r:embed="rId8">
            <a:alphaModFix/>
          </a:blip>
          <a:stretch>
            <a:fillRect/>
          </a:stretch>
        </p:blipFill>
        <p:spPr>
          <a:xfrm>
            <a:off x="7034800" y="3596825"/>
            <a:ext cx="4931100" cy="2874000"/>
          </a:xfrm>
          <a:prstGeom prst="roundRect">
            <a:avLst>
              <a:gd fmla="val 16667" name="adj"/>
            </a:avLst>
          </a:prstGeom>
          <a:noFill/>
          <a:ln cap="flat" cmpd="sng" w="9525">
            <a:solidFill>
              <a:srgbClr val="DD7E6B"/>
            </a:solidFill>
            <a:prstDash val="solid"/>
            <a:round/>
            <a:headEnd len="sm" w="sm" type="none"/>
            <a:tailEnd len="sm" w="sm" type="none"/>
          </a:ln>
        </p:spPr>
      </p:pic>
      <p:pic>
        <p:nvPicPr>
          <p:cNvPr id="253" name="Google Shape;253;gc788023d52_0_125"/>
          <p:cNvPicPr preferRelativeResize="0"/>
          <p:nvPr/>
        </p:nvPicPr>
        <p:blipFill>
          <a:blip r:embed="rId9">
            <a:alphaModFix/>
          </a:blip>
          <a:stretch>
            <a:fillRect/>
          </a:stretch>
        </p:blipFill>
        <p:spPr>
          <a:xfrm>
            <a:off x="1755625" y="3721099"/>
            <a:ext cx="1275900" cy="1115427"/>
          </a:xfrm>
          <a:prstGeom prst="rect">
            <a:avLst/>
          </a:prstGeom>
          <a:noFill/>
          <a:ln>
            <a:noFill/>
          </a:ln>
        </p:spPr>
      </p:pic>
      <p:pic>
        <p:nvPicPr>
          <p:cNvPr id="254" name="Google Shape;254;gc788023d52_0_125"/>
          <p:cNvPicPr preferRelativeResize="0"/>
          <p:nvPr/>
        </p:nvPicPr>
        <p:blipFill>
          <a:blip r:embed="rId10">
            <a:alphaModFix/>
          </a:blip>
          <a:stretch>
            <a:fillRect/>
          </a:stretch>
        </p:blipFill>
        <p:spPr>
          <a:xfrm>
            <a:off x="1696225" y="5130750"/>
            <a:ext cx="1466700" cy="1262400"/>
          </a:xfrm>
          <a:prstGeom prst="ellipse">
            <a:avLst/>
          </a:prstGeom>
          <a:noFill/>
          <a:ln>
            <a:noFill/>
          </a:ln>
        </p:spPr>
      </p:pic>
      <p:sp>
        <p:nvSpPr>
          <p:cNvPr id="255" name="Google Shape;255;gc788023d52_0_125"/>
          <p:cNvSpPr/>
          <p:nvPr/>
        </p:nvSpPr>
        <p:spPr>
          <a:xfrm>
            <a:off x="1795225" y="3763888"/>
            <a:ext cx="1196700" cy="1005600"/>
          </a:xfrm>
          <a:prstGeom prst="ellipse">
            <a:avLst/>
          </a:pr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c788023d52_0_125"/>
          <p:cNvSpPr/>
          <p:nvPr/>
        </p:nvSpPr>
        <p:spPr>
          <a:xfrm>
            <a:off x="2190775" y="2878800"/>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c788023d52_0_125"/>
          <p:cNvSpPr/>
          <p:nvPr/>
        </p:nvSpPr>
        <p:spPr>
          <a:xfrm>
            <a:off x="7155250" y="2858225"/>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c788023d52_0_125"/>
          <p:cNvSpPr txBox="1"/>
          <p:nvPr/>
        </p:nvSpPr>
        <p:spPr>
          <a:xfrm>
            <a:off x="8055850" y="2896625"/>
            <a:ext cx="2889000" cy="4464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n-IN" sz="1700">
                <a:solidFill>
                  <a:srgbClr val="FFFFFF"/>
                </a:solidFill>
                <a:latin typeface="Calibri"/>
                <a:ea typeface="Calibri"/>
                <a:cs typeface="Calibri"/>
                <a:sym typeface="Calibri"/>
              </a:rPr>
              <a:t>Results</a:t>
            </a:r>
            <a:endParaRPr b="1" sz="1700">
              <a:solidFill>
                <a:srgbClr val="FFFFFF"/>
              </a:solidFill>
              <a:latin typeface="Calibri"/>
              <a:ea typeface="Calibri"/>
              <a:cs typeface="Calibri"/>
              <a:sym typeface="Calibri"/>
            </a:endParaRPr>
          </a:p>
        </p:txBody>
      </p:sp>
      <p:sp>
        <p:nvSpPr>
          <p:cNvPr id="259" name="Google Shape;259;gc788023d52_0_125"/>
          <p:cNvSpPr txBox="1"/>
          <p:nvPr/>
        </p:nvSpPr>
        <p:spPr>
          <a:xfrm>
            <a:off x="3289475" y="2932650"/>
            <a:ext cx="1230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500">
                <a:solidFill>
                  <a:srgbClr val="FFFFFF"/>
                </a:solidFill>
                <a:latin typeface="Calibri"/>
                <a:ea typeface="Calibri"/>
                <a:cs typeface="Calibri"/>
                <a:sym typeface="Calibri"/>
              </a:rPr>
              <a:t>Why SVC ?</a:t>
            </a:r>
            <a:endParaRPr b="1" sz="1500">
              <a:solidFill>
                <a:srgbClr val="FFFFFF"/>
              </a:solidFill>
              <a:latin typeface="Calibri"/>
              <a:ea typeface="Calibri"/>
              <a:cs typeface="Calibri"/>
              <a:sym typeface="Calibri"/>
            </a:endParaRPr>
          </a:p>
        </p:txBody>
      </p:sp>
      <p:sp>
        <p:nvSpPr>
          <p:cNvPr id="260" name="Google Shape;260;gc788023d52_0_125"/>
          <p:cNvSpPr txBox="1"/>
          <p:nvPr/>
        </p:nvSpPr>
        <p:spPr>
          <a:xfrm>
            <a:off x="3800625" y="4034238"/>
            <a:ext cx="1904400" cy="70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rPr>
              <a:t>    Captures </a:t>
            </a:r>
            <a:endParaRPr b="1" sz="1700">
              <a:solidFill>
                <a:srgbClr val="FFFFFF"/>
              </a:solidFill>
            </a:endParaRPr>
          </a:p>
          <a:p>
            <a:pPr indent="0" lvl="0" marL="0" rtl="0" algn="l">
              <a:spcBef>
                <a:spcPts val="0"/>
              </a:spcBef>
              <a:spcAft>
                <a:spcPts val="0"/>
              </a:spcAft>
              <a:buNone/>
            </a:pPr>
            <a:r>
              <a:rPr b="1" lang="en-IN" sz="1700">
                <a:solidFill>
                  <a:srgbClr val="FFFFFF"/>
                </a:solidFill>
              </a:rPr>
              <a:t>complex data</a:t>
            </a:r>
            <a:endParaRPr b="1" sz="1700">
              <a:solidFill>
                <a:srgbClr val="FFFFFF"/>
              </a:solidFill>
            </a:endParaRPr>
          </a:p>
        </p:txBody>
      </p:sp>
      <p:sp>
        <p:nvSpPr>
          <p:cNvPr id="261" name="Google Shape;261;gc788023d52_0_125"/>
          <p:cNvSpPr txBox="1"/>
          <p:nvPr/>
        </p:nvSpPr>
        <p:spPr>
          <a:xfrm>
            <a:off x="3800625" y="5433475"/>
            <a:ext cx="2298300" cy="7080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latin typeface="Calibri"/>
                <a:ea typeface="Calibri"/>
                <a:cs typeface="Calibri"/>
                <a:sym typeface="Calibri"/>
              </a:rPr>
              <a:t>Transforms Data into </a:t>
            </a:r>
            <a:r>
              <a:rPr b="1" lang="en-IN" sz="1700">
                <a:solidFill>
                  <a:srgbClr val="FFFFFF"/>
                </a:solidFill>
                <a:latin typeface="Calibri"/>
                <a:ea typeface="Calibri"/>
                <a:cs typeface="Calibri"/>
                <a:sym typeface="Calibri"/>
              </a:rPr>
              <a:t>higher</a:t>
            </a:r>
            <a:r>
              <a:rPr b="1" lang="en-IN" sz="1700">
                <a:solidFill>
                  <a:srgbClr val="FFFFFF"/>
                </a:solidFill>
                <a:latin typeface="Calibri"/>
                <a:ea typeface="Calibri"/>
                <a:cs typeface="Calibri"/>
                <a:sym typeface="Calibri"/>
              </a:rPr>
              <a:t> dimension</a:t>
            </a:r>
            <a:endParaRPr b="1" sz="1700">
              <a:solidFill>
                <a:srgbClr val="FFFFFF"/>
              </a:solidFill>
              <a:latin typeface="Calibri"/>
              <a:ea typeface="Calibri"/>
              <a:cs typeface="Calibri"/>
              <a:sym typeface="Calibri"/>
            </a:endParaRPr>
          </a:p>
        </p:txBody>
      </p:sp>
      <p:sp>
        <p:nvSpPr>
          <p:cNvPr id="262" name="Google Shape;262;gc788023d52_0_125"/>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c788023d52_0_125"/>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gc788023d52_0_125"/>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sp>
        <p:nvSpPr>
          <p:cNvPr id="265" name="Google Shape;265;gc788023d52_0_125"/>
          <p:cNvSpPr txBox="1"/>
          <p:nvPr/>
        </p:nvSpPr>
        <p:spPr>
          <a:xfrm>
            <a:off x="1674575" y="3030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Support Vector Classifier</a:t>
            </a:r>
            <a:endParaRPr/>
          </a:p>
        </p:txBody>
      </p:sp>
      <p:cxnSp>
        <p:nvCxnSpPr>
          <p:cNvPr id="266" name="Google Shape;266;gc788023d52_0_125"/>
          <p:cNvCxnSpPr/>
          <p:nvPr/>
        </p:nvCxnSpPr>
        <p:spPr>
          <a:xfrm>
            <a:off x="3646850" y="2512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267" name="Google Shape;267;gc788023d52_0_125"/>
          <p:cNvCxnSpPr/>
          <p:nvPr/>
        </p:nvCxnSpPr>
        <p:spPr>
          <a:xfrm>
            <a:off x="3646850" y="8359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gc788faeade_4_32"/>
          <p:cNvSpPr/>
          <p:nvPr/>
        </p:nvSpPr>
        <p:spPr>
          <a:xfrm>
            <a:off x="112375" y="-33025"/>
            <a:ext cx="12192000" cy="68496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73" name="Google Shape;273;gc788faeade_4_32"/>
          <p:cNvSpPr/>
          <p:nvPr/>
        </p:nvSpPr>
        <p:spPr>
          <a:xfrm>
            <a:off x="0" y="0"/>
            <a:ext cx="1275900" cy="6849600"/>
          </a:xfrm>
          <a:prstGeom prst="rect">
            <a:avLst/>
          </a:prstGeom>
          <a:solidFill>
            <a:srgbClr val="7F7F7F">
              <a:alpha val="258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4" name="Google Shape;274;gc788faeade_4_32"/>
          <p:cNvSpPr txBox="1"/>
          <p:nvPr/>
        </p:nvSpPr>
        <p:spPr>
          <a:xfrm>
            <a:off x="-23400" y="1256600"/>
            <a:ext cx="1230300" cy="523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a:solidFill>
                  <a:srgbClr val="FFFFFF"/>
                </a:solidFill>
                <a:latin typeface="Calibri"/>
                <a:ea typeface="Calibri"/>
                <a:cs typeface="Calibri"/>
                <a:sym typeface="Calibri"/>
              </a:rPr>
              <a:t>Feature </a:t>
            </a:r>
            <a:br>
              <a:rPr b="1" lang="en-IN">
                <a:solidFill>
                  <a:srgbClr val="FFFFFF"/>
                </a:solidFill>
                <a:latin typeface="Calibri"/>
                <a:ea typeface="Calibri"/>
                <a:cs typeface="Calibri"/>
                <a:sym typeface="Calibri"/>
              </a:rPr>
            </a:br>
            <a:r>
              <a:rPr b="1" lang="en-IN">
                <a:solidFill>
                  <a:srgbClr val="FFFFFF"/>
                </a:solidFill>
                <a:latin typeface="Calibri"/>
                <a:ea typeface="Calibri"/>
                <a:cs typeface="Calibri"/>
                <a:sym typeface="Calibri"/>
              </a:rPr>
              <a:t>Engineering</a:t>
            </a:r>
            <a:endParaRPr b="1" sz="900">
              <a:solidFill>
                <a:srgbClr val="FFFFFF"/>
              </a:solidFill>
            </a:endParaRPr>
          </a:p>
        </p:txBody>
      </p:sp>
      <p:sp>
        <p:nvSpPr>
          <p:cNvPr id="275" name="Google Shape;275;gc788faeade_4_32"/>
          <p:cNvSpPr txBox="1"/>
          <p:nvPr/>
        </p:nvSpPr>
        <p:spPr>
          <a:xfrm>
            <a:off x="-23395" y="2862975"/>
            <a:ext cx="1230300" cy="492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1300">
                <a:solidFill>
                  <a:srgbClr val="FFFFFF"/>
                </a:solidFill>
                <a:latin typeface="Calibri"/>
                <a:ea typeface="Calibri"/>
                <a:cs typeface="Calibri"/>
                <a:sym typeface="Calibri"/>
              </a:rPr>
              <a:t>Classification</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Models</a:t>
            </a:r>
            <a:endParaRPr b="1">
              <a:solidFill>
                <a:srgbClr val="FFFFFF"/>
              </a:solidFill>
              <a:latin typeface="Calibri"/>
              <a:ea typeface="Calibri"/>
              <a:cs typeface="Calibri"/>
              <a:sym typeface="Calibri"/>
            </a:endParaRPr>
          </a:p>
        </p:txBody>
      </p:sp>
      <p:pic>
        <p:nvPicPr>
          <p:cNvPr id="276" name="Google Shape;276;gc788faeade_4_32"/>
          <p:cNvPicPr preferRelativeResize="0"/>
          <p:nvPr/>
        </p:nvPicPr>
        <p:blipFill>
          <a:blip r:embed="rId4">
            <a:alphaModFix/>
          </a:blip>
          <a:stretch>
            <a:fillRect/>
          </a:stretch>
        </p:blipFill>
        <p:spPr>
          <a:xfrm>
            <a:off x="221008" y="170013"/>
            <a:ext cx="833875" cy="833900"/>
          </a:xfrm>
          <a:prstGeom prst="rect">
            <a:avLst/>
          </a:prstGeom>
          <a:noFill/>
          <a:ln>
            <a:noFill/>
          </a:ln>
        </p:spPr>
      </p:pic>
      <p:pic>
        <p:nvPicPr>
          <p:cNvPr id="277" name="Google Shape;277;gc788faeade_4_32"/>
          <p:cNvPicPr preferRelativeResize="0"/>
          <p:nvPr/>
        </p:nvPicPr>
        <p:blipFill>
          <a:blip r:embed="rId5">
            <a:alphaModFix/>
          </a:blip>
          <a:stretch>
            <a:fillRect/>
          </a:stretch>
        </p:blipFill>
        <p:spPr>
          <a:xfrm>
            <a:off x="88975" y="1828938"/>
            <a:ext cx="1005550" cy="1097975"/>
          </a:xfrm>
          <a:prstGeom prst="rect">
            <a:avLst/>
          </a:prstGeom>
          <a:noFill/>
          <a:ln>
            <a:noFill/>
          </a:ln>
        </p:spPr>
      </p:pic>
      <p:sp>
        <p:nvSpPr>
          <p:cNvPr id="278" name="Google Shape;278;gc788faeade_4_32"/>
          <p:cNvSpPr txBox="1"/>
          <p:nvPr/>
        </p:nvSpPr>
        <p:spPr>
          <a:xfrm>
            <a:off x="22788" y="455202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Revenue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Constraint</a:t>
            </a:r>
            <a:endParaRPr b="1" sz="900">
              <a:solidFill>
                <a:srgbClr val="FFFFFF"/>
              </a:solidFill>
            </a:endParaRPr>
          </a:p>
        </p:txBody>
      </p:sp>
      <p:pic>
        <p:nvPicPr>
          <p:cNvPr id="279" name="Google Shape;279;gc788faeade_4_32"/>
          <p:cNvPicPr preferRelativeResize="0"/>
          <p:nvPr/>
        </p:nvPicPr>
        <p:blipFill>
          <a:blip r:embed="rId6">
            <a:alphaModFix/>
          </a:blip>
          <a:stretch>
            <a:fillRect/>
          </a:stretch>
        </p:blipFill>
        <p:spPr>
          <a:xfrm>
            <a:off x="112387" y="3526038"/>
            <a:ext cx="1005550" cy="1005571"/>
          </a:xfrm>
          <a:prstGeom prst="rect">
            <a:avLst/>
          </a:prstGeom>
          <a:noFill/>
          <a:ln>
            <a:noFill/>
          </a:ln>
        </p:spPr>
      </p:pic>
      <p:sp>
        <p:nvSpPr>
          <p:cNvPr id="280" name="Google Shape;280;gc788faeade_4_32"/>
          <p:cNvSpPr txBox="1"/>
          <p:nvPr/>
        </p:nvSpPr>
        <p:spPr>
          <a:xfrm>
            <a:off x="22775" y="6210475"/>
            <a:ext cx="12303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300">
                <a:solidFill>
                  <a:srgbClr val="FFFFFF"/>
                </a:solidFill>
                <a:latin typeface="Calibri"/>
                <a:ea typeface="Calibri"/>
                <a:cs typeface="Calibri"/>
                <a:sym typeface="Calibri"/>
              </a:rPr>
              <a:t>Voting </a:t>
            </a:r>
            <a:br>
              <a:rPr b="1" lang="en-IN" sz="1300">
                <a:solidFill>
                  <a:srgbClr val="FFFFFF"/>
                </a:solidFill>
                <a:latin typeface="Calibri"/>
                <a:ea typeface="Calibri"/>
                <a:cs typeface="Calibri"/>
                <a:sym typeface="Calibri"/>
              </a:rPr>
            </a:br>
            <a:r>
              <a:rPr b="1" lang="en-IN" sz="1300">
                <a:solidFill>
                  <a:srgbClr val="FFFFFF"/>
                </a:solidFill>
                <a:latin typeface="Calibri"/>
                <a:ea typeface="Calibri"/>
                <a:cs typeface="Calibri"/>
                <a:sym typeface="Calibri"/>
              </a:rPr>
              <a:t>Predictions</a:t>
            </a:r>
            <a:endParaRPr b="1" sz="900">
              <a:solidFill>
                <a:srgbClr val="FFFFFF"/>
              </a:solidFill>
            </a:endParaRPr>
          </a:p>
        </p:txBody>
      </p:sp>
      <p:sp>
        <p:nvSpPr>
          <p:cNvPr id="281" name="Google Shape;281;gc788faeade_4_32"/>
          <p:cNvSpPr/>
          <p:nvPr/>
        </p:nvSpPr>
        <p:spPr>
          <a:xfrm>
            <a:off x="-25" y="0"/>
            <a:ext cx="1275900" cy="18291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82" name="Google Shape;282;gc788faeade_4_32"/>
          <p:cNvSpPr/>
          <p:nvPr/>
        </p:nvSpPr>
        <p:spPr>
          <a:xfrm>
            <a:off x="43913" y="3451775"/>
            <a:ext cx="1275900" cy="33648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pic>
        <p:nvPicPr>
          <p:cNvPr id="283" name="Google Shape;283;gc788faeade_4_32"/>
          <p:cNvPicPr preferRelativeResize="0"/>
          <p:nvPr/>
        </p:nvPicPr>
        <p:blipFill>
          <a:blip r:embed="rId7">
            <a:alphaModFix/>
          </a:blip>
          <a:stretch>
            <a:fillRect/>
          </a:stretch>
        </p:blipFill>
        <p:spPr>
          <a:xfrm>
            <a:off x="221000" y="5215675"/>
            <a:ext cx="921725" cy="921725"/>
          </a:xfrm>
          <a:prstGeom prst="rect">
            <a:avLst/>
          </a:prstGeom>
          <a:noFill/>
          <a:ln>
            <a:noFill/>
          </a:ln>
        </p:spPr>
      </p:pic>
      <p:sp>
        <p:nvSpPr>
          <p:cNvPr id="284" name="Google Shape;284;gc788faeade_4_32"/>
          <p:cNvSpPr/>
          <p:nvPr/>
        </p:nvSpPr>
        <p:spPr>
          <a:xfrm>
            <a:off x="22800" y="5130750"/>
            <a:ext cx="1230300" cy="1098000"/>
          </a:xfrm>
          <a:prstGeom prst="rect">
            <a:avLst/>
          </a:prstGeom>
          <a:solidFill>
            <a:schemeClr val="dk1">
              <a:alpha val="6275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chemeClr val="lt1"/>
              </a:solidFill>
              <a:latin typeface="Calibri"/>
              <a:ea typeface="Calibri"/>
              <a:cs typeface="Calibri"/>
              <a:sym typeface="Calibri"/>
            </a:endParaRPr>
          </a:p>
        </p:txBody>
      </p:sp>
      <p:sp>
        <p:nvSpPr>
          <p:cNvPr id="285" name="Google Shape;285;gc788faeade_4_32"/>
          <p:cNvSpPr txBox="1"/>
          <p:nvPr/>
        </p:nvSpPr>
        <p:spPr>
          <a:xfrm>
            <a:off x="1607350" y="1165325"/>
            <a:ext cx="9844200" cy="11544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IN" sz="2100">
                <a:solidFill>
                  <a:schemeClr val="lt1"/>
                </a:solidFill>
                <a:latin typeface="Calibri"/>
                <a:ea typeface="Calibri"/>
                <a:cs typeface="Calibri"/>
                <a:sym typeface="Calibri"/>
              </a:rPr>
              <a:t>Random forest</a:t>
            </a:r>
            <a:r>
              <a:rPr lang="en-IN" sz="2100">
                <a:solidFill>
                  <a:schemeClr val="lt1"/>
                </a:solidFill>
                <a:latin typeface="Calibri"/>
                <a:ea typeface="Calibri"/>
                <a:cs typeface="Calibri"/>
                <a:sym typeface="Calibri"/>
              </a:rPr>
              <a:t> is a </a:t>
            </a:r>
            <a:r>
              <a:rPr b="1" lang="en-IN" sz="2100">
                <a:solidFill>
                  <a:schemeClr val="lt1"/>
                </a:solidFill>
                <a:latin typeface="Calibri"/>
                <a:ea typeface="Calibri"/>
                <a:cs typeface="Calibri"/>
                <a:sym typeface="Calibri"/>
              </a:rPr>
              <a:t>bagging</a:t>
            </a:r>
            <a:r>
              <a:rPr lang="en-IN" sz="2100">
                <a:solidFill>
                  <a:schemeClr val="lt1"/>
                </a:solidFill>
                <a:latin typeface="Calibri"/>
                <a:ea typeface="Calibri"/>
                <a:cs typeface="Calibri"/>
                <a:sym typeface="Calibri"/>
              </a:rPr>
              <a:t> model which consists of a large number of individual</a:t>
            </a:r>
            <a:endParaRPr sz="2100">
              <a:solidFill>
                <a:schemeClr val="lt1"/>
              </a:solidFill>
              <a:latin typeface="Calibri"/>
              <a:ea typeface="Calibri"/>
              <a:cs typeface="Calibri"/>
              <a:sym typeface="Calibri"/>
            </a:endParaRPr>
          </a:p>
          <a:p>
            <a:pPr indent="0" lvl="0" marL="0" rtl="0" algn="ctr">
              <a:spcBef>
                <a:spcPts val="0"/>
              </a:spcBef>
              <a:spcAft>
                <a:spcPts val="0"/>
              </a:spcAft>
              <a:buNone/>
            </a:pPr>
            <a:r>
              <a:rPr lang="en-IN" sz="2100">
                <a:solidFill>
                  <a:schemeClr val="lt1"/>
                </a:solidFill>
                <a:latin typeface="Calibri"/>
                <a:ea typeface="Calibri"/>
                <a:cs typeface="Calibri"/>
                <a:sym typeface="Calibri"/>
              </a:rPr>
              <a:t>decision trees generated parallely which are the base learners and operate as an ensemble.</a:t>
            </a:r>
            <a:endParaRPr b="1" sz="2100">
              <a:solidFill>
                <a:srgbClr val="FFFFFF"/>
              </a:solidFill>
              <a:latin typeface="Calibri"/>
              <a:ea typeface="Calibri"/>
              <a:cs typeface="Calibri"/>
              <a:sym typeface="Calibri"/>
            </a:endParaRPr>
          </a:p>
        </p:txBody>
      </p:sp>
      <p:sp>
        <p:nvSpPr>
          <p:cNvPr id="286" name="Google Shape;286;gc788faeade_4_32"/>
          <p:cNvSpPr/>
          <p:nvPr/>
        </p:nvSpPr>
        <p:spPr>
          <a:xfrm>
            <a:off x="2125200" y="2857513"/>
            <a:ext cx="34665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rgbClr val="FFFFFF"/>
                </a:solidFill>
                <a:latin typeface="Calibri"/>
                <a:ea typeface="Calibri"/>
                <a:cs typeface="Calibri"/>
                <a:sym typeface="Calibri"/>
              </a:rPr>
              <a:t>Why Random Forest?</a:t>
            </a:r>
            <a:endParaRPr b="1" sz="1700">
              <a:solidFill>
                <a:srgbClr val="FFFFFF"/>
              </a:solidFill>
              <a:latin typeface="Calibri"/>
              <a:ea typeface="Calibri"/>
              <a:cs typeface="Calibri"/>
              <a:sym typeface="Calibri"/>
            </a:endParaRPr>
          </a:p>
        </p:txBody>
      </p:sp>
      <p:sp>
        <p:nvSpPr>
          <p:cNvPr id="287" name="Google Shape;287;gc788faeade_4_32"/>
          <p:cNvSpPr/>
          <p:nvPr/>
        </p:nvSpPr>
        <p:spPr>
          <a:xfrm>
            <a:off x="7155250" y="2858225"/>
            <a:ext cx="4463400" cy="523200"/>
          </a:xfrm>
          <a:prstGeom prst="roundRect">
            <a:avLst>
              <a:gd fmla="val 16667" name="adj"/>
            </a:avLst>
          </a:prstGeom>
          <a:solidFill>
            <a:srgbClr val="CC41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IN" sz="1700">
                <a:solidFill>
                  <a:schemeClr val="lt1"/>
                </a:solidFill>
                <a:latin typeface="Calibri"/>
                <a:ea typeface="Calibri"/>
                <a:cs typeface="Calibri"/>
                <a:sym typeface="Calibri"/>
              </a:rPr>
              <a:t>Results</a:t>
            </a:r>
            <a:endParaRPr/>
          </a:p>
        </p:txBody>
      </p:sp>
      <p:sp>
        <p:nvSpPr>
          <p:cNvPr id="288" name="Google Shape;288;gc788faeade_4_32"/>
          <p:cNvSpPr txBox="1"/>
          <p:nvPr/>
        </p:nvSpPr>
        <p:spPr>
          <a:xfrm>
            <a:off x="3800625" y="4034250"/>
            <a:ext cx="2146500" cy="4464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solidFill>
                  <a:srgbClr val="FFFFFF"/>
                </a:solidFill>
              </a:rPr>
              <a:t>Independent Trees</a:t>
            </a:r>
            <a:r>
              <a:rPr b="1" lang="en-IN" sz="1700">
                <a:solidFill>
                  <a:srgbClr val="FFFFFF"/>
                </a:solidFill>
              </a:rPr>
              <a:t>    </a:t>
            </a:r>
            <a:endParaRPr b="1" sz="1700">
              <a:solidFill>
                <a:srgbClr val="FFFFFF"/>
              </a:solidFill>
            </a:endParaRPr>
          </a:p>
        </p:txBody>
      </p:sp>
      <p:sp>
        <p:nvSpPr>
          <p:cNvPr id="289" name="Google Shape;289;gc788faeade_4_32"/>
          <p:cNvSpPr txBox="1"/>
          <p:nvPr/>
        </p:nvSpPr>
        <p:spPr>
          <a:xfrm>
            <a:off x="3800625" y="5433475"/>
            <a:ext cx="2253600" cy="1048200"/>
          </a:xfrm>
          <a:prstGeom prst="rect">
            <a:avLst/>
          </a:prstGeom>
          <a:solidFill>
            <a:srgbClr val="000000"/>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IN" sz="1700">
                <a:solidFill>
                  <a:srgbClr val="FFFFFF"/>
                </a:solidFill>
              </a:rPr>
              <a:t>Improves accuracy, reduces variance</a:t>
            </a:r>
            <a:endParaRPr b="1" sz="1700">
              <a:solidFill>
                <a:srgbClr val="FFFFFF"/>
              </a:solidFill>
            </a:endParaRPr>
          </a:p>
          <a:p>
            <a:pPr indent="0" lvl="0" marL="0" rtl="0" algn="ctr">
              <a:spcBef>
                <a:spcPts val="0"/>
              </a:spcBef>
              <a:spcAft>
                <a:spcPts val="0"/>
              </a:spcAft>
              <a:buNone/>
            </a:pPr>
            <a:r>
              <a:t/>
            </a:r>
            <a:endParaRPr b="1" sz="1700">
              <a:solidFill>
                <a:srgbClr val="FFFFFF"/>
              </a:solidFill>
            </a:endParaRPr>
          </a:p>
        </p:txBody>
      </p:sp>
      <p:sp>
        <p:nvSpPr>
          <p:cNvPr id="290" name="Google Shape;290;gc788faeade_4_32"/>
          <p:cNvSpPr/>
          <p:nvPr/>
        </p:nvSpPr>
        <p:spPr>
          <a:xfrm>
            <a:off x="3289475" y="42398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c788faeade_4_32"/>
          <p:cNvSpPr/>
          <p:nvPr/>
        </p:nvSpPr>
        <p:spPr>
          <a:xfrm>
            <a:off x="3289475" y="5691000"/>
            <a:ext cx="384600" cy="1929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gc788faeade_4_32"/>
          <p:cNvCxnSpPr/>
          <p:nvPr/>
        </p:nvCxnSpPr>
        <p:spPr>
          <a:xfrm>
            <a:off x="6363450" y="3632375"/>
            <a:ext cx="12900" cy="3003600"/>
          </a:xfrm>
          <a:prstGeom prst="straightConnector1">
            <a:avLst/>
          </a:prstGeom>
          <a:noFill/>
          <a:ln cap="flat" cmpd="sng" w="28575">
            <a:solidFill>
              <a:srgbClr val="FFFFFF"/>
            </a:solidFill>
            <a:prstDash val="solid"/>
            <a:round/>
            <a:headEnd len="med" w="med" type="none"/>
            <a:tailEnd len="med" w="med" type="none"/>
          </a:ln>
        </p:spPr>
      </p:cxnSp>
      <p:pic>
        <p:nvPicPr>
          <p:cNvPr id="293" name="Google Shape;293;gc788faeade_4_32"/>
          <p:cNvPicPr preferRelativeResize="0"/>
          <p:nvPr/>
        </p:nvPicPr>
        <p:blipFill>
          <a:blip r:embed="rId8">
            <a:alphaModFix/>
          </a:blip>
          <a:stretch>
            <a:fillRect/>
          </a:stretch>
        </p:blipFill>
        <p:spPr>
          <a:xfrm>
            <a:off x="6883900" y="3660875"/>
            <a:ext cx="5006100" cy="2760900"/>
          </a:xfrm>
          <a:prstGeom prst="roundRect">
            <a:avLst>
              <a:gd fmla="val 16667" name="adj"/>
            </a:avLst>
          </a:prstGeom>
          <a:noFill/>
          <a:ln cap="flat" cmpd="sng" w="9525">
            <a:solidFill>
              <a:srgbClr val="DD7E6B"/>
            </a:solidFill>
            <a:prstDash val="solid"/>
            <a:round/>
            <a:headEnd len="sm" w="sm" type="none"/>
            <a:tailEnd len="sm" w="sm" type="none"/>
          </a:ln>
        </p:spPr>
      </p:pic>
      <p:pic>
        <p:nvPicPr>
          <p:cNvPr id="294" name="Google Shape;294;gc788faeade_4_32"/>
          <p:cNvPicPr preferRelativeResize="0"/>
          <p:nvPr/>
        </p:nvPicPr>
        <p:blipFill>
          <a:blip r:embed="rId9">
            <a:alphaModFix/>
          </a:blip>
          <a:stretch>
            <a:fillRect/>
          </a:stretch>
        </p:blipFill>
        <p:spPr>
          <a:xfrm>
            <a:off x="1799473" y="3660863"/>
            <a:ext cx="1454775" cy="1454775"/>
          </a:xfrm>
          <a:prstGeom prst="rect">
            <a:avLst/>
          </a:prstGeom>
          <a:noFill/>
          <a:ln>
            <a:noFill/>
          </a:ln>
        </p:spPr>
      </p:pic>
      <p:pic>
        <p:nvPicPr>
          <p:cNvPr id="295" name="Google Shape;295;gc788faeade_4_32"/>
          <p:cNvPicPr preferRelativeResize="0"/>
          <p:nvPr/>
        </p:nvPicPr>
        <p:blipFill>
          <a:blip r:embed="rId10">
            <a:alphaModFix/>
          </a:blip>
          <a:stretch>
            <a:fillRect/>
          </a:stretch>
        </p:blipFill>
        <p:spPr>
          <a:xfrm>
            <a:off x="1977850" y="5238475"/>
            <a:ext cx="1098000" cy="1098000"/>
          </a:xfrm>
          <a:prstGeom prst="roundRect">
            <a:avLst>
              <a:gd fmla="val 16667" name="adj"/>
            </a:avLst>
          </a:prstGeom>
          <a:noFill/>
          <a:ln>
            <a:noFill/>
          </a:ln>
        </p:spPr>
      </p:pic>
      <p:sp>
        <p:nvSpPr>
          <p:cNvPr id="296" name="Google Shape;296;gc788faeade_4_32"/>
          <p:cNvSpPr txBox="1"/>
          <p:nvPr/>
        </p:nvSpPr>
        <p:spPr>
          <a:xfrm>
            <a:off x="1826975" y="455400"/>
            <a:ext cx="9295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000">
                <a:solidFill>
                  <a:schemeClr val="lt1"/>
                </a:solidFill>
                <a:latin typeface="Calibri"/>
                <a:ea typeface="Calibri"/>
                <a:cs typeface="Calibri"/>
                <a:sym typeface="Calibri"/>
              </a:rPr>
              <a:t>Random Forest Classifier</a:t>
            </a:r>
            <a:endParaRPr/>
          </a:p>
        </p:txBody>
      </p:sp>
      <p:cxnSp>
        <p:nvCxnSpPr>
          <p:cNvPr id="297" name="Google Shape;297;gc788faeade_4_32"/>
          <p:cNvCxnSpPr/>
          <p:nvPr/>
        </p:nvCxnSpPr>
        <p:spPr>
          <a:xfrm>
            <a:off x="3799250" y="403675"/>
            <a:ext cx="5217600" cy="11400"/>
          </a:xfrm>
          <a:prstGeom prst="straightConnector1">
            <a:avLst/>
          </a:prstGeom>
          <a:noFill/>
          <a:ln cap="flat" cmpd="sng" w="28575">
            <a:solidFill>
              <a:srgbClr val="CC4125"/>
            </a:solidFill>
            <a:prstDash val="solid"/>
            <a:round/>
            <a:headEnd len="med" w="med" type="none"/>
            <a:tailEnd len="med" w="med" type="none"/>
          </a:ln>
        </p:spPr>
      </p:cxnSp>
      <p:cxnSp>
        <p:nvCxnSpPr>
          <p:cNvPr id="298" name="Google Shape;298;gc788faeade_4_32"/>
          <p:cNvCxnSpPr/>
          <p:nvPr/>
        </p:nvCxnSpPr>
        <p:spPr>
          <a:xfrm>
            <a:off x="3799250" y="988350"/>
            <a:ext cx="5217600" cy="11400"/>
          </a:xfrm>
          <a:prstGeom prst="straightConnector1">
            <a:avLst/>
          </a:prstGeom>
          <a:noFill/>
          <a:ln cap="flat" cmpd="sng" w="28575">
            <a:solidFill>
              <a:srgbClr val="CC4125"/>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2021-03-13T15:22:31Z</dcterms:created>
  <dc:creator>Jaskaran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