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3" r:id="rId5"/>
    <p:sldId id="259" r:id="rId6"/>
    <p:sldId id="264" r:id="rId7"/>
    <p:sldId id="265" r:id="rId8"/>
    <p:sldId id="261" r:id="rId9"/>
    <p:sldId id="262" r:id="rId10"/>
  </p:sldIdLst>
  <p:sldSz cx="9144000" cy="5143500" type="screen16x9"/>
  <p:notesSz cx="9144000" cy="5143500"/>
  <p:embeddedFontLst>
    <p:embeddedFont>
      <p:font typeface="Calibri" panose="020F0502020204030204" pitchFamily="34" charset="0"/>
      <p:regular r:id="rId11"/>
      <p:bold r:id="rId12"/>
      <p:italic r:id="rId13"/>
      <p:boldItalic r:id="rId14"/>
    </p:embeddedFont>
    <p:embeddedFont>
      <p:font typeface="SJNKRS+ArialMT" panose="020B06040202020202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2" d="100"/>
          <a:sy n="132" d="100"/>
        </p:scale>
        <p:origin x="198" y="54"/>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11/10/2023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11/10/2023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lang="en-IN" sz="2400" b="1" dirty="0">
                <a:solidFill>
                  <a:srgbClr val="223669"/>
                </a:solidFill>
                <a:latin typeface="Times New Roman" panose="02020603050405020304" pitchFamily="18" charset="0"/>
                <a:cs typeface="Times New Roman" panose="02020603050405020304" pitchFamily="18" charset="0"/>
              </a:rPr>
              <a:t>E-commerce WINKLE</a:t>
            </a:r>
            <a:endParaRPr sz="2400" b="1" dirty="0">
              <a:solidFill>
                <a:srgbClr val="223669"/>
              </a:solidFill>
              <a:latin typeface="Times New Roman" panose="02020603050405020304" pitchFamily="18" charset="0"/>
              <a:cs typeface="Times New Roman" panose="02020603050405020304" pitchFamily="18" charset="0"/>
            </a:endParaRPr>
          </a:p>
          <a:p>
            <a:pPr marL="12" marR="0">
              <a:lnSpc>
                <a:spcPts val="2819"/>
              </a:lnSpc>
              <a:spcBef>
                <a:spcPts val="2852"/>
              </a:spcBef>
              <a:spcAft>
                <a:spcPts val="0"/>
              </a:spcAft>
            </a:pPr>
            <a:r>
              <a:rPr sz="2400" b="1" dirty="0">
                <a:solidFill>
                  <a:srgbClr val="223669"/>
                </a:solidFill>
                <a:latin typeface="Times New Roman" panose="02020603050405020304" pitchFamily="18" charset="0"/>
                <a:cs typeface="Times New Roman" panose="02020603050405020304" pitchFamily="18" charset="0"/>
              </a:rPr>
              <a:t>Task - 2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5496" y="123478"/>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65663" y="834743"/>
            <a:ext cx="2825122" cy="594202"/>
          </a:xfrm>
          <a:prstGeom prst="rect">
            <a:avLst/>
          </a:prstGeom>
        </p:spPr>
        <p:txBody>
          <a:bodyPr vert="horz" wrap="square" lIns="0" tIns="0" rIns="0" bIns="0" rtlCol="0">
            <a:spAutoFit/>
          </a:bodyPr>
          <a:lstStyle/>
          <a:p>
            <a:pPr>
              <a:lnSpc>
                <a:spcPts val="2383"/>
              </a:lnSpc>
            </a:pPr>
            <a:r>
              <a:rPr lang="en-IN" sz="2000" b="1" dirty="0">
                <a:solidFill>
                  <a:schemeClr val="bg1"/>
                </a:solidFill>
                <a:latin typeface="Times New Roman" panose="02020603050405020304" pitchFamily="18" charset="0"/>
                <a:cs typeface="Times New Roman" panose="02020603050405020304" pitchFamily="18" charset="0"/>
              </a:rPr>
              <a:t>E-commerce WINKLE</a:t>
            </a:r>
          </a:p>
          <a:p>
            <a:pPr marL="0" marR="0">
              <a:lnSpc>
                <a:spcPts val="2383"/>
              </a:lnSpc>
              <a:spcBef>
                <a:spcPts val="0"/>
              </a:spcBef>
              <a:spcAft>
                <a:spcPts val="0"/>
              </a:spcAft>
            </a:pPr>
            <a:endParaRPr sz="1850" b="1" spc="-10" dirty="0">
              <a:solidFill>
                <a:schemeClr val="bg1"/>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67088" y="1354652"/>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SJNKRS+ArialMT"/>
                <a:cs typeface="Times New Roman" panose="02020603050405020304" pitchFamily="18" charset="0"/>
              </a:rPr>
              <a:t>▪</a:t>
            </a:r>
          </a:p>
        </p:txBody>
      </p:sp>
      <p:sp>
        <p:nvSpPr>
          <p:cNvPr id="5" name="object 5"/>
          <p:cNvSpPr txBox="1"/>
          <p:nvPr/>
        </p:nvSpPr>
        <p:spPr>
          <a:xfrm>
            <a:off x="377523" y="1150461"/>
            <a:ext cx="4441454" cy="1132490"/>
          </a:xfrm>
          <a:prstGeom prst="rect">
            <a:avLst/>
          </a:prstGeom>
        </p:spPr>
        <p:txBody>
          <a:bodyPr vert="horz" wrap="square" lIns="0" tIns="0" rIns="0" bIns="0" rtlCol="0">
            <a:spAutoFit/>
          </a:bodyPr>
          <a:lstStyle/>
          <a:p>
            <a:pPr marL="0" marR="0">
              <a:lnSpc>
                <a:spcPts val="1800"/>
              </a:lnSpc>
              <a:spcBef>
                <a:spcPts val="0"/>
              </a:spcBef>
              <a:spcAft>
                <a:spcPts val="0"/>
              </a:spcAft>
            </a:pPr>
            <a:r>
              <a:rPr lang="en-GB" sz="1200" dirty="0">
                <a:solidFill>
                  <a:srgbClr val="FFFFFF"/>
                </a:solidFill>
                <a:latin typeface="Times New Roman" panose="02020603050405020304" pitchFamily="18" charset="0"/>
                <a:cs typeface="Times New Roman" panose="02020603050405020304" pitchFamily="18" charset="0"/>
              </a:rPr>
              <a:t>"Winkle is a dynamic e-commerce platform, reimagining online shopping for a global audience. With an extensive product </a:t>
            </a:r>
            <a:r>
              <a:rPr lang="en-GB" sz="1200" dirty="0" err="1">
                <a:solidFill>
                  <a:srgbClr val="FFFFFF"/>
                </a:solidFill>
                <a:latin typeface="Times New Roman" panose="02020603050405020304" pitchFamily="18" charset="0"/>
                <a:cs typeface="Times New Roman" panose="02020603050405020304" pitchFamily="18" charset="0"/>
              </a:rPr>
              <a:t>catalog</a:t>
            </a:r>
            <a:r>
              <a:rPr lang="en-GB" sz="1200" dirty="0">
                <a:solidFill>
                  <a:srgbClr val="FFFFFF"/>
                </a:solidFill>
                <a:latin typeface="Times New Roman" panose="02020603050405020304" pitchFamily="18" charset="0"/>
                <a:cs typeface="Times New Roman" panose="02020603050405020304" pitchFamily="18" charset="0"/>
              </a:rPr>
              <a:t>, seamless transactions, and a vibrant community, Winkle connects buyers and sellers in a user-friendly digital marketplace, making every purchase an experience."</a:t>
            </a:r>
          </a:p>
        </p:txBody>
      </p:sp>
      <p:sp>
        <p:nvSpPr>
          <p:cNvPr id="6" name="object 6"/>
          <p:cNvSpPr txBox="1"/>
          <p:nvPr/>
        </p:nvSpPr>
        <p:spPr>
          <a:xfrm>
            <a:off x="404003" y="2458493"/>
            <a:ext cx="1436143" cy="205184"/>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Times New Roman" panose="02020603050405020304" pitchFamily="18" charset="0"/>
                <a:cs typeface="Times New Roman" panose="02020603050405020304" pitchFamily="18" charset="0"/>
              </a:rPr>
              <a:t>LMS Username</a:t>
            </a:r>
          </a:p>
        </p:txBody>
      </p:sp>
      <p:sp>
        <p:nvSpPr>
          <p:cNvPr id="7" name="object 7"/>
          <p:cNvSpPr txBox="1"/>
          <p:nvPr/>
        </p:nvSpPr>
        <p:spPr>
          <a:xfrm>
            <a:off x="2535859" y="2458493"/>
            <a:ext cx="636661" cy="205184"/>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Times New Roman" panose="02020603050405020304" pitchFamily="18" charset="0"/>
                <a:cs typeface="Times New Roman" panose="02020603050405020304" pitchFamily="18" charset="0"/>
              </a:rPr>
              <a:t>Name</a:t>
            </a:r>
          </a:p>
        </p:txBody>
      </p:sp>
      <p:sp>
        <p:nvSpPr>
          <p:cNvPr id="8" name="object 8"/>
          <p:cNvSpPr txBox="1"/>
          <p:nvPr/>
        </p:nvSpPr>
        <p:spPr>
          <a:xfrm>
            <a:off x="3801953" y="2458493"/>
            <a:ext cx="646385" cy="205184"/>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Times New Roman" panose="02020603050405020304" pitchFamily="18" charset="0"/>
                <a:cs typeface="Times New Roman" panose="02020603050405020304" pitchFamily="18" charset="0"/>
              </a:rPr>
              <a:t>Batch</a:t>
            </a:r>
          </a:p>
        </p:txBody>
      </p:sp>
      <p:sp>
        <p:nvSpPr>
          <p:cNvPr id="9" name="Google Shape;57;p8">
            <a:extLst>
              <a:ext uri="{FF2B5EF4-FFF2-40B4-BE49-F238E27FC236}">
                <a16:creationId xmlns:a16="http://schemas.microsoft.com/office/drawing/2014/main" id="{E9D76431-8543-8C3A-5C6B-21F967647BE1}"/>
              </a:ext>
            </a:extLst>
          </p:cNvPr>
          <p:cNvSpPr txBox="1"/>
          <p:nvPr/>
        </p:nvSpPr>
        <p:spPr>
          <a:xfrm>
            <a:off x="399197" y="2888740"/>
            <a:ext cx="1565700" cy="37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100" dirty="0">
                <a:solidFill>
                  <a:schemeClr val="lt1"/>
                </a:solidFill>
                <a:latin typeface="Times New Roman" panose="02020603050405020304" pitchFamily="18" charset="0"/>
                <a:ea typeface="Calibri"/>
                <a:cs typeface="Times New Roman" panose="02020603050405020304" pitchFamily="18" charset="0"/>
                <a:sym typeface="Calibri"/>
              </a:rPr>
              <a:t>au111420205014</a:t>
            </a:r>
          </a:p>
        </p:txBody>
      </p:sp>
      <p:sp>
        <p:nvSpPr>
          <p:cNvPr id="11" name="Google Shape;57;p8">
            <a:extLst>
              <a:ext uri="{FF2B5EF4-FFF2-40B4-BE49-F238E27FC236}">
                <a16:creationId xmlns:a16="http://schemas.microsoft.com/office/drawing/2014/main" id="{D2EC1441-425E-1D12-FA54-31EDC359CAA6}"/>
              </a:ext>
            </a:extLst>
          </p:cNvPr>
          <p:cNvSpPr txBox="1"/>
          <p:nvPr/>
        </p:nvSpPr>
        <p:spPr>
          <a:xfrm>
            <a:off x="402620" y="4067186"/>
            <a:ext cx="1565700" cy="37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100" dirty="0">
                <a:solidFill>
                  <a:schemeClr val="lt1"/>
                </a:solidFill>
                <a:latin typeface="Times New Roman" panose="02020603050405020304" pitchFamily="18" charset="0"/>
                <a:ea typeface="Calibri"/>
                <a:cs typeface="Times New Roman" panose="02020603050405020304" pitchFamily="18" charset="0"/>
                <a:sym typeface="Calibri"/>
              </a:rPr>
              <a:t>au111420205055</a:t>
            </a:r>
            <a:endParaRPr sz="1100"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2" name="Google Shape;57;p8">
            <a:extLst>
              <a:ext uri="{FF2B5EF4-FFF2-40B4-BE49-F238E27FC236}">
                <a16:creationId xmlns:a16="http://schemas.microsoft.com/office/drawing/2014/main" id="{521B793F-4F46-B079-1268-29DC17C8A38C}"/>
              </a:ext>
            </a:extLst>
          </p:cNvPr>
          <p:cNvSpPr txBox="1"/>
          <p:nvPr/>
        </p:nvSpPr>
        <p:spPr>
          <a:xfrm>
            <a:off x="426489" y="3742746"/>
            <a:ext cx="1565700" cy="37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100" dirty="0">
                <a:solidFill>
                  <a:schemeClr val="lt1"/>
                </a:solidFill>
                <a:latin typeface="Times New Roman" panose="02020603050405020304" pitchFamily="18" charset="0"/>
                <a:ea typeface="Calibri"/>
                <a:cs typeface="Times New Roman" panose="02020603050405020304" pitchFamily="18" charset="0"/>
                <a:sym typeface="Calibri"/>
              </a:rPr>
              <a:t>au111420205048</a:t>
            </a:r>
            <a:endParaRPr sz="1100"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3" name="Google Shape;57;p8">
            <a:extLst>
              <a:ext uri="{FF2B5EF4-FFF2-40B4-BE49-F238E27FC236}">
                <a16:creationId xmlns:a16="http://schemas.microsoft.com/office/drawing/2014/main" id="{12E3F2E5-EEAA-1157-F357-F781BB226177}"/>
              </a:ext>
            </a:extLst>
          </p:cNvPr>
          <p:cNvSpPr txBox="1"/>
          <p:nvPr/>
        </p:nvSpPr>
        <p:spPr>
          <a:xfrm>
            <a:off x="402620" y="3292053"/>
            <a:ext cx="1565700" cy="37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100" dirty="0">
                <a:solidFill>
                  <a:schemeClr val="lt1"/>
                </a:solidFill>
                <a:latin typeface="Times New Roman" panose="02020603050405020304" pitchFamily="18" charset="0"/>
                <a:ea typeface="Calibri"/>
                <a:cs typeface="Times New Roman" panose="02020603050405020304" pitchFamily="18" charset="0"/>
                <a:sym typeface="Calibri"/>
              </a:rPr>
              <a:t>au111420205036</a:t>
            </a:r>
            <a:endParaRPr sz="1100"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4" name="Google Shape;61;p8">
            <a:extLst>
              <a:ext uri="{FF2B5EF4-FFF2-40B4-BE49-F238E27FC236}">
                <a16:creationId xmlns:a16="http://schemas.microsoft.com/office/drawing/2014/main" id="{72FE4B66-4B9B-F10B-974F-A0784C3EC288}"/>
              </a:ext>
            </a:extLst>
          </p:cNvPr>
          <p:cNvSpPr txBox="1"/>
          <p:nvPr/>
        </p:nvSpPr>
        <p:spPr>
          <a:xfrm>
            <a:off x="1930292" y="2918454"/>
            <a:ext cx="1809764" cy="37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050" dirty="0">
                <a:solidFill>
                  <a:schemeClr val="lt1"/>
                </a:solidFill>
                <a:latin typeface="Times New Roman" panose="02020603050405020304" pitchFamily="18" charset="0"/>
                <a:ea typeface="Calibri"/>
                <a:cs typeface="Times New Roman" panose="02020603050405020304" pitchFamily="18" charset="0"/>
                <a:sym typeface="Calibri"/>
              </a:rPr>
              <a:t>HEPZIBAH CATHERINE F </a:t>
            </a:r>
          </a:p>
        </p:txBody>
      </p:sp>
      <p:sp>
        <p:nvSpPr>
          <p:cNvPr id="15" name="Google Shape;61;p8">
            <a:extLst>
              <a:ext uri="{FF2B5EF4-FFF2-40B4-BE49-F238E27FC236}">
                <a16:creationId xmlns:a16="http://schemas.microsoft.com/office/drawing/2014/main" id="{26F9C1F9-1019-5F17-BFA2-C34B8E796872}"/>
              </a:ext>
            </a:extLst>
          </p:cNvPr>
          <p:cNvSpPr txBox="1"/>
          <p:nvPr/>
        </p:nvSpPr>
        <p:spPr>
          <a:xfrm>
            <a:off x="1964897" y="3323523"/>
            <a:ext cx="1565700" cy="37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100" dirty="0">
                <a:solidFill>
                  <a:schemeClr val="lt1"/>
                </a:solidFill>
                <a:latin typeface="Times New Roman" panose="02020603050405020304" pitchFamily="18" charset="0"/>
                <a:ea typeface="Calibri"/>
                <a:cs typeface="Times New Roman" panose="02020603050405020304" pitchFamily="18" charset="0"/>
                <a:sym typeface="Calibri"/>
              </a:rPr>
              <a:t>RISHIKESH R </a:t>
            </a:r>
          </a:p>
        </p:txBody>
      </p:sp>
      <p:sp>
        <p:nvSpPr>
          <p:cNvPr id="16" name="Google Shape;61;p8">
            <a:extLst>
              <a:ext uri="{FF2B5EF4-FFF2-40B4-BE49-F238E27FC236}">
                <a16:creationId xmlns:a16="http://schemas.microsoft.com/office/drawing/2014/main" id="{451AE1FD-D301-9D19-3D2A-8094847776C8}"/>
              </a:ext>
            </a:extLst>
          </p:cNvPr>
          <p:cNvSpPr txBox="1"/>
          <p:nvPr/>
        </p:nvSpPr>
        <p:spPr>
          <a:xfrm>
            <a:off x="1992189" y="3728592"/>
            <a:ext cx="1565700" cy="37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100" dirty="0">
                <a:solidFill>
                  <a:schemeClr val="lt1"/>
                </a:solidFill>
                <a:latin typeface="Times New Roman" panose="02020603050405020304" pitchFamily="18" charset="0"/>
                <a:ea typeface="Calibri"/>
                <a:cs typeface="Times New Roman" panose="02020603050405020304" pitchFamily="18" charset="0"/>
                <a:sym typeface="Calibri"/>
              </a:rPr>
              <a:t>TAMILSELVAN  V</a:t>
            </a:r>
          </a:p>
        </p:txBody>
      </p:sp>
      <p:sp>
        <p:nvSpPr>
          <p:cNvPr id="17" name="Google Shape;61;p8">
            <a:extLst>
              <a:ext uri="{FF2B5EF4-FFF2-40B4-BE49-F238E27FC236}">
                <a16:creationId xmlns:a16="http://schemas.microsoft.com/office/drawing/2014/main" id="{C11B3B6C-978F-AE24-F902-44F146044066}"/>
              </a:ext>
            </a:extLst>
          </p:cNvPr>
          <p:cNvSpPr txBox="1"/>
          <p:nvPr/>
        </p:nvSpPr>
        <p:spPr>
          <a:xfrm>
            <a:off x="1992189" y="4106592"/>
            <a:ext cx="1565700" cy="37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100" dirty="0">
                <a:solidFill>
                  <a:schemeClr val="lt1"/>
                </a:solidFill>
                <a:latin typeface="Times New Roman" panose="02020603050405020304" pitchFamily="18" charset="0"/>
                <a:ea typeface="Calibri"/>
                <a:cs typeface="Times New Roman" panose="02020603050405020304" pitchFamily="18" charset="0"/>
                <a:sym typeface="Calibri"/>
              </a:rPr>
              <a:t>YUVARAJ B</a:t>
            </a:r>
          </a:p>
        </p:txBody>
      </p:sp>
      <p:sp>
        <p:nvSpPr>
          <p:cNvPr id="18" name="Google Shape;65;p8">
            <a:extLst>
              <a:ext uri="{FF2B5EF4-FFF2-40B4-BE49-F238E27FC236}">
                <a16:creationId xmlns:a16="http://schemas.microsoft.com/office/drawing/2014/main" id="{836183EA-AAA8-6920-86B2-769AE9C7CF4F}"/>
              </a:ext>
            </a:extLst>
          </p:cNvPr>
          <p:cNvSpPr txBox="1"/>
          <p:nvPr/>
        </p:nvSpPr>
        <p:spPr>
          <a:xfrm>
            <a:off x="3644392" y="2895255"/>
            <a:ext cx="1565700" cy="37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100" dirty="0">
                <a:solidFill>
                  <a:schemeClr val="lt1"/>
                </a:solidFill>
                <a:latin typeface="Times New Roman" panose="02020603050405020304" pitchFamily="18" charset="0"/>
                <a:ea typeface="Calibri"/>
                <a:cs typeface="Times New Roman" panose="02020603050405020304" pitchFamily="18" charset="0"/>
                <a:sym typeface="Calibri"/>
              </a:rPr>
              <a:t>CA10</a:t>
            </a:r>
            <a:endParaRPr sz="1100"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9" name="Google Shape;65;p8">
            <a:extLst>
              <a:ext uri="{FF2B5EF4-FFF2-40B4-BE49-F238E27FC236}">
                <a16:creationId xmlns:a16="http://schemas.microsoft.com/office/drawing/2014/main" id="{F9740C5B-1A3D-AE82-DED8-A7038F24807A}"/>
              </a:ext>
            </a:extLst>
          </p:cNvPr>
          <p:cNvSpPr txBox="1"/>
          <p:nvPr/>
        </p:nvSpPr>
        <p:spPr>
          <a:xfrm>
            <a:off x="3644392" y="3309934"/>
            <a:ext cx="1565700" cy="37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100" dirty="0">
                <a:solidFill>
                  <a:schemeClr val="lt1"/>
                </a:solidFill>
                <a:latin typeface="Times New Roman" panose="02020603050405020304" pitchFamily="18" charset="0"/>
                <a:ea typeface="Calibri"/>
                <a:cs typeface="Times New Roman" panose="02020603050405020304" pitchFamily="18" charset="0"/>
                <a:sym typeface="Calibri"/>
              </a:rPr>
              <a:t>CA10</a:t>
            </a:r>
            <a:endParaRPr sz="1100"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0" name="Google Shape;65;p8">
            <a:extLst>
              <a:ext uri="{FF2B5EF4-FFF2-40B4-BE49-F238E27FC236}">
                <a16:creationId xmlns:a16="http://schemas.microsoft.com/office/drawing/2014/main" id="{B5CD2B57-208C-CCE4-91FD-C0E26689FD2C}"/>
              </a:ext>
            </a:extLst>
          </p:cNvPr>
          <p:cNvSpPr txBox="1"/>
          <p:nvPr/>
        </p:nvSpPr>
        <p:spPr>
          <a:xfrm>
            <a:off x="3665488" y="4065418"/>
            <a:ext cx="1565700" cy="37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100">
                <a:solidFill>
                  <a:schemeClr val="lt1"/>
                </a:solidFill>
                <a:latin typeface="Times New Roman" panose="02020603050405020304" pitchFamily="18" charset="0"/>
                <a:ea typeface="Calibri"/>
                <a:cs typeface="Times New Roman" panose="02020603050405020304" pitchFamily="18" charset="0"/>
                <a:sym typeface="Calibri"/>
              </a:rPr>
              <a:t>CA10</a:t>
            </a:r>
            <a:endParaRPr sz="11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1" name="Google Shape;65;p8">
            <a:extLst>
              <a:ext uri="{FF2B5EF4-FFF2-40B4-BE49-F238E27FC236}">
                <a16:creationId xmlns:a16="http://schemas.microsoft.com/office/drawing/2014/main" id="{7C3F2EF5-67F2-0B17-A2EA-6204287B95CB}"/>
              </a:ext>
            </a:extLst>
          </p:cNvPr>
          <p:cNvSpPr txBox="1"/>
          <p:nvPr/>
        </p:nvSpPr>
        <p:spPr>
          <a:xfrm>
            <a:off x="3651208" y="3731219"/>
            <a:ext cx="1565700" cy="37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100" dirty="0">
                <a:solidFill>
                  <a:schemeClr val="lt1"/>
                </a:solidFill>
                <a:latin typeface="Times New Roman" panose="02020603050405020304" pitchFamily="18" charset="0"/>
                <a:ea typeface="Calibri"/>
                <a:cs typeface="Times New Roman" panose="02020603050405020304" pitchFamily="18" charset="0"/>
                <a:sym typeface="Calibri"/>
              </a:rPr>
              <a:t>CA10</a:t>
            </a:r>
            <a:endParaRPr sz="1100" dirty="0">
              <a:solidFill>
                <a:schemeClr val="lt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96552" y="195486"/>
            <a:ext cx="9144000" cy="5143500"/>
          </a:xfrm>
          <a:prstGeom prst="rect">
            <a:avLst/>
          </a:prstGeom>
          <a:blipFill>
            <a:blip r:embed="rId2" cstate="print"/>
            <a:stretch>
              <a:fillRect/>
            </a:stretch>
          </a:blipFill>
        </p:spPr>
        <p:txBody>
          <a:bodyPr wrap="square" lIns="0" tIns="0" rIns="0" bIns="0" rtlCol="0">
            <a:spAutoFit/>
          </a:bodyPr>
          <a:lstStyle/>
          <a:p>
            <a:endParaRPr lang="en-IN"/>
          </a:p>
        </p:txBody>
      </p:sp>
      <p:sp>
        <p:nvSpPr>
          <p:cNvPr id="3" name="object 3"/>
          <p:cNvSpPr txBox="1"/>
          <p:nvPr/>
        </p:nvSpPr>
        <p:spPr>
          <a:xfrm>
            <a:off x="537204" y="264756"/>
            <a:ext cx="1586524" cy="282513"/>
          </a:xfrm>
          <a:prstGeom prst="rect">
            <a:avLst/>
          </a:prstGeom>
        </p:spPr>
        <p:txBody>
          <a:bodyPr vert="horz" wrap="square" lIns="0" tIns="0" rIns="0" bIns="0" rtlCol="0">
            <a:spAutoFit/>
          </a:bodyPr>
          <a:lstStyle/>
          <a:p>
            <a:pPr marL="0" marR="0">
              <a:lnSpc>
                <a:spcPts val="2345"/>
              </a:lnSpc>
              <a:spcBef>
                <a:spcPts val="0"/>
              </a:spcBef>
              <a:spcAft>
                <a:spcPts val="0"/>
              </a:spcAft>
            </a:pPr>
            <a:r>
              <a:rPr sz="1800" b="1" spc="-23" dirty="0">
                <a:solidFill>
                  <a:srgbClr val="223669"/>
                </a:solidFill>
                <a:latin typeface="Times New Roman" panose="02020603050405020304" pitchFamily="18" charset="0"/>
                <a:cs typeface="Times New Roman" panose="02020603050405020304" pitchFamily="18" charset="0"/>
              </a:rPr>
              <a:t>Task</a:t>
            </a:r>
            <a:r>
              <a:rPr lang="en-IN" b="1" spc="-23" dirty="0">
                <a:solidFill>
                  <a:srgbClr val="223669"/>
                </a:solidFill>
                <a:latin typeface="Times New Roman" panose="02020603050405020304" pitchFamily="18" charset="0"/>
                <a:cs typeface="Times New Roman" panose="02020603050405020304" pitchFamily="18" charset="0"/>
              </a:rPr>
              <a:t>-</a:t>
            </a:r>
            <a:r>
              <a:rPr sz="1800" b="1" spc="-23" dirty="0">
                <a:solidFill>
                  <a:srgbClr val="223669"/>
                </a:solidFill>
                <a:latin typeface="Times New Roman" panose="02020603050405020304" pitchFamily="18" charset="0"/>
                <a:cs typeface="Times New Roman" panose="02020603050405020304" pitchFamily="18" charset="0"/>
              </a:rPr>
              <a:t>2</a:t>
            </a:r>
          </a:p>
        </p:txBody>
      </p:sp>
      <p:sp>
        <p:nvSpPr>
          <p:cNvPr id="4" name="object 4"/>
          <p:cNvSpPr txBox="1"/>
          <p:nvPr/>
        </p:nvSpPr>
        <p:spPr>
          <a:xfrm>
            <a:off x="573300" y="635171"/>
            <a:ext cx="3735151" cy="146066"/>
          </a:xfrm>
          <a:prstGeom prst="rect">
            <a:avLst/>
          </a:prstGeom>
        </p:spPr>
        <p:txBody>
          <a:bodyPr vert="horz" wrap="square" lIns="0" tIns="0" rIns="0" bIns="0" rtlCol="0">
            <a:spAutoFit/>
          </a:bodyPr>
          <a:lstStyle/>
          <a:p>
            <a:pPr marL="0" marR="0">
              <a:lnSpc>
                <a:spcPts val="1172"/>
              </a:lnSpc>
              <a:spcBef>
                <a:spcPts val="0"/>
              </a:spcBef>
              <a:spcAft>
                <a:spcPts val="0"/>
              </a:spcAft>
            </a:pPr>
            <a:r>
              <a:rPr lang="en-GB" sz="900" b="1" dirty="0">
                <a:solidFill>
                  <a:srgbClr val="0B5394"/>
                </a:solidFill>
                <a:latin typeface="Times New Roman" panose="02020603050405020304" pitchFamily="18" charset="0"/>
                <a:cs typeface="Times New Roman" panose="02020603050405020304" pitchFamily="18" charset="0"/>
              </a:rPr>
              <a:t>Create UI and implement various components using react</a:t>
            </a:r>
          </a:p>
        </p:txBody>
      </p:sp>
      <p:sp>
        <p:nvSpPr>
          <p:cNvPr id="5" name="object 5"/>
          <p:cNvSpPr txBox="1"/>
          <p:nvPr/>
        </p:nvSpPr>
        <p:spPr>
          <a:xfrm>
            <a:off x="744750" y="942604"/>
            <a:ext cx="221437" cy="461829"/>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Times New Roman" panose="02020603050405020304" pitchFamily="18" charset="0"/>
              </a:rPr>
              <a:t>●</a:t>
            </a:r>
          </a:p>
          <a:p>
            <a:pPr marL="0" marR="0">
              <a:lnSpc>
                <a:spcPts val="1005"/>
              </a:lnSpc>
              <a:spcBef>
                <a:spcPts val="160"/>
              </a:spcBef>
              <a:spcAft>
                <a:spcPts val="0"/>
              </a:spcAft>
            </a:pPr>
            <a:r>
              <a:rPr sz="900" dirty="0">
                <a:solidFill>
                  <a:srgbClr val="000000"/>
                </a:solidFill>
                <a:latin typeface="SJNKRS+ArialMT"/>
                <a:cs typeface="Times New Roman" panose="02020603050405020304" pitchFamily="18" charset="0"/>
              </a:rPr>
              <a:t>●</a:t>
            </a:r>
          </a:p>
          <a:p>
            <a:pPr marL="0" marR="0">
              <a:lnSpc>
                <a:spcPts val="1005"/>
              </a:lnSpc>
              <a:spcBef>
                <a:spcPts val="110"/>
              </a:spcBef>
              <a:spcAft>
                <a:spcPts val="0"/>
              </a:spcAft>
            </a:pPr>
            <a:r>
              <a:rPr sz="900" dirty="0">
                <a:solidFill>
                  <a:srgbClr val="000000"/>
                </a:solidFill>
                <a:latin typeface="SJNKRS+ArialMT"/>
                <a:cs typeface="Times New Roman" panose="02020603050405020304" pitchFamily="18" charset="0"/>
              </a:rPr>
              <a:t>●</a:t>
            </a:r>
          </a:p>
        </p:txBody>
      </p:sp>
      <p:sp>
        <p:nvSpPr>
          <p:cNvPr id="6" name="object 6"/>
          <p:cNvSpPr txBox="1"/>
          <p:nvPr/>
        </p:nvSpPr>
        <p:spPr>
          <a:xfrm>
            <a:off x="1030500" y="933034"/>
            <a:ext cx="2895943" cy="455189"/>
          </a:xfrm>
          <a:prstGeom prst="rect">
            <a:avLst/>
          </a:prstGeom>
        </p:spPr>
        <p:txBody>
          <a:bodyPr vert="horz" wrap="square" lIns="0" tIns="0" rIns="0" bIns="0" rtlCol="0">
            <a:spAutoFit/>
          </a:bodyPr>
          <a:lstStyle/>
          <a:p>
            <a:pPr marL="0" marR="0">
              <a:lnSpc>
                <a:spcPts val="1157"/>
              </a:lnSpc>
              <a:spcBef>
                <a:spcPts val="0"/>
              </a:spcBef>
              <a:spcAft>
                <a:spcPts val="0"/>
              </a:spcAft>
            </a:pPr>
            <a:r>
              <a:rPr lang="en-GB" sz="900" dirty="0">
                <a:solidFill>
                  <a:srgbClr val="000000"/>
                </a:solidFill>
                <a:latin typeface="Times New Roman" panose="02020603050405020304" pitchFamily="18" charset="0"/>
                <a:cs typeface="Times New Roman" panose="02020603050405020304" pitchFamily="18" charset="0"/>
              </a:rPr>
              <a:t>Split design into components and Higher order Components</a:t>
            </a:r>
          </a:p>
          <a:p>
            <a:pPr marL="0" marR="0">
              <a:lnSpc>
                <a:spcPts val="1157"/>
              </a:lnSpc>
              <a:spcBef>
                <a:spcPts val="0"/>
              </a:spcBef>
              <a:spcAft>
                <a:spcPts val="0"/>
              </a:spcAft>
            </a:pPr>
            <a:r>
              <a:rPr lang="en-GB" sz="900" dirty="0">
                <a:solidFill>
                  <a:srgbClr val="000000"/>
                </a:solidFill>
                <a:latin typeface="Times New Roman" panose="02020603050405020304" pitchFamily="18" charset="0"/>
                <a:cs typeface="Times New Roman" panose="02020603050405020304" pitchFamily="18" charset="0"/>
              </a:rPr>
              <a:t>Define structure of the components</a:t>
            </a:r>
          </a:p>
          <a:p>
            <a:pPr marL="0" marR="0">
              <a:lnSpc>
                <a:spcPts val="1157"/>
              </a:lnSpc>
              <a:spcBef>
                <a:spcPts val="0"/>
              </a:spcBef>
              <a:spcAft>
                <a:spcPts val="0"/>
              </a:spcAft>
            </a:pPr>
            <a:r>
              <a:rPr lang="en-GB" sz="900" dirty="0">
                <a:solidFill>
                  <a:srgbClr val="000000"/>
                </a:solidFill>
                <a:latin typeface="Times New Roman" panose="02020603050405020304" pitchFamily="18" charset="0"/>
                <a:cs typeface="Times New Roman" panose="02020603050405020304" pitchFamily="18" charset="0"/>
              </a:rPr>
              <a:t>Set the basic </a:t>
            </a:r>
            <a:r>
              <a:rPr lang="en-GB" sz="900" dirty="0" err="1">
                <a:solidFill>
                  <a:srgbClr val="000000"/>
                </a:solidFill>
                <a:latin typeface="Times New Roman" panose="02020603050405020304" pitchFamily="18" charset="0"/>
                <a:cs typeface="Times New Roman" panose="02020603050405020304" pitchFamily="18" charset="0"/>
              </a:rPr>
              <a:t>ui</a:t>
            </a:r>
            <a:r>
              <a:rPr lang="en-GB" sz="900" dirty="0">
                <a:solidFill>
                  <a:srgbClr val="000000"/>
                </a:solidFill>
                <a:latin typeface="Times New Roman" panose="02020603050405020304" pitchFamily="18" charset="0"/>
                <a:cs typeface="Times New Roman" panose="02020603050405020304" pitchFamily="18" charset="0"/>
              </a:rPr>
              <a:t> components with dummy data</a:t>
            </a:r>
          </a:p>
        </p:txBody>
      </p:sp>
      <p:sp>
        <p:nvSpPr>
          <p:cNvPr id="7" name="object 7"/>
          <p:cNvSpPr txBox="1"/>
          <p:nvPr/>
        </p:nvSpPr>
        <p:spPr>
          <a:xfrm>
            <a:off x="573300" y="1523276"/>
            <a:ext cx="3581972" cy="147092"/>
          </a:xfrm>
          <a:prstGeom prst="rect">
            <a:avLst/>
          </a:prstGeom>
        </p:spPr>
        <p:txBody>
          <a:bodyPr vert="horz" wrap="square" lIns="0" tIns="0" rIns="0" bIns="0" rtlCol="0">
            <a:spAutoFit/>
          </a:bodyPr>
          <a:lstStyle/>
          <a:p>
            <a:pPr marL="0" marR="0">
              <a:lnSpc>
                <a:spcPts val="1172"/>
              </a:lnSpc>
              <a:spcBef>
                <a:spcPts val="0"/>
              </a:spcBef>
              <a:spcAft>
                <a:spcPts val="0"/>
              </a:spcAft>
            </a:pPr>
            <a:r>
              <a:rPr lang="en-GB" sz="900" b="1" dirty="0">
                <a:solidFill>
                  <a:srgbClr val="0B5394"/>
                </a:solidFill>
                <a:latin typeface="Times New Roman" panose="02020603050405020304" pitchFamily="18" charset="0"/>
                <a:cs typeface="Times New Roman" panose="02020603050405020304" pitchFamily="18" charset="0"/>
              </a:rPr>
              <a:t>Integrate the APIs to frontend to ensure the dynamic feature of website</a:t>
            </a:r>
          </a:p>
        </p:txBody>
      </p:sp>
      <p:sp>
        <p:nvSpPr>
          <p:cNvPr id="8" name="object 8"/>
          <p:cNvSpPr txBox="1"/>
          <p:nvPr/>
        </p:nvSpPr>
        <p:spPr>
          <a:xfrm>
            <a:off x="744750" y="1830710"/>
            <a:ext cx="221437" cy="757865"/>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Times New Roman" panose="02020603050405020304" pitchFamily="18" charset="0"/>
              </a:rPr>
              <a:t>●</a:t>
            </a:r>
          </a:p>
          <a:p>
            <a:pPr marL="0" marR="0">
              <a:lnSpc>
                <a:spcPts val="1005"/>
              </a:lnSpc>
              <a:spcBef>
                <a:spcPts val="160"/>
              </a:spcBef>
              <a:spcAft>
                <a:spcPts val="0"/>
              </a:spcAft>
            </a:pPr>
            <a:r>
              <a:rPr sz="900" dirty="0">
                <a:solidFill>
                  <a:srgbClr val="000000"/>
                </a:solidFill>
                <a:latin typeface="SJNKRS+ArialMT"/>
                <a:cs typeface="Times New Roman" panose="02020603050405020304" pitchFamily="18" charset="0"/>
              </a:rPr>
              <a:t>●</a:t>
            </a:r>
          </a:p>
          <a:p>
            <a:pPr marL="0" marR="0">
              <a:lnSpc>
                <a:spcPts val="1005"/>
              </a:lnSpc>
              <a:spcBef>
                <a:spcPts val="110"/>
              </a:spcBef>
              <a:spcAft>
                <a:spcPts val="0"/>
              </a:spcAft>
            </a:pPr>
            <a:r>
              <a:rPr sz="900" dirty="0">
                <a:solidFill>
                  <a:srgbClr val="000000"/>
                </a:solidFill>
                <a:latin typeface="SJNKRS+ArialMT"/>
                <a:cs typeface="Times New Roman" panose="02020603050405020304" pitchFamily="18" charset="0"/>
              </a:rPr>
              <a:t>●</a:t>
            </a:r>
          </a:p>
          <a:p>
            <a:pPr marL="0" marR="0">
              <a:lnSpc>
                <a:spcPts val="1005"/>
              </a:lnSpc>
              <a:spcBef>
                <a:spcPts val="160"/>
              </a:spcBef>
              <a:spcAft>
                <a:spcPts val="0"/>
              </a:spcAft>
            </a:pPr>
            <a:r>
              <a:rPr sz="900" dirty="0">
                <a:solidFill>
                  <a:srgbClr val="000000"/>
                </a:solidFill>
                <a:latin typeface="SJNKRS+ArialMT"/>
                <a:cs typeface="Times New Roman" panose="02020603050405020304" pitchFamily="18" charset="0"/>
              </a:rPr>
              <a:t>●</a:t>
            </a:r>
          </a:p>
          <a:p>
            <a:pPr marL="0" marR="0">
              <a:lnSpc>
                <a:spcPts val="1005"/>
              </a:lnSpc>
              <a:spcBef>
                <a:spcPts val="160"/>
              </a:spcBef>
              <a:spcAft>
                <a:spcPts val="0"/>
              </a:spcAft>
            </a:pPr>
            <a:r>
              <a:rPr sz="900" dirty="0">
                <a:solidFill>
                  <a:srgbClr val="000000"/>
                </a:solidFill>
                <a:latin typeface="SJNKRS+ArialMT"/>
                <a:cs typeface="Times New Roman" panose="02020603050405020304" pitchFamily="18" charset="0"/>
              </a:rPr>
              <a:t>●</a:t>
            </a:r>
          </a:p>
        </p:txBody>
      </p:sp>
      <p:sp>
        <p:nvSpPr>
          <p:cNvPr id="9" name="object 9"/>
          <p:cNvSpPr txBox="1"/>
          <p:nvPr/>
        </p:nvSpPr>
        <p:spPr>
          <a:xfrm>
            <a:off x="1030500" y="1654896"/>
            <a:ext cx="3325476" cy="916854"/>
          </a:xfrm>
          <a:prstGeom prst="rect">
            <a:avLst/>
          </a:prstGeom>
        </p:spPr>
        <p:txBody>
          <a:bodyPr vert="horz" wrap="square" lIns="0" tIns="0" rIns="0" bIns="0" rtlCol="0">
            <a:spAutoFit/>
          </a:bodyPr>
          <a:lstStyle/>
          <a:p>
            <a:pPr marL="0" marR="0">
              <a:lnSpc>
                <a:spcPts val="1157"/>
              </a:lnSpc>
              <a:spcBef>
                <a:spcPts val="0"/>
              </a:spcBef>
              <a:spcAft>
                <a:spcPts val="0"/>
              </a:spcAft>
            </a:pPr>
            <a:endParaRPr lang="en-GB" sz="900" dirty="0">
              <a:solidFill>
                <a:srgbClr val="000000"/>
              </a:solidFill>
              <a:latin typeface="Times New Roman" panose="02020603050405020304" pitchFamily="18" charset="0"/>
              <a:cs typeface="Times New Roman" panose="02020603050405020304" pitchFamily="18" charset="0"/>
            </a:endParaRPr>
          </a:p>
          <a:p>
            <a:pPr marL="0" marR="0">
              <a:lnSpc>
                <a:spcPts val="1157"/>
              </a:lnSpc>
              <a:spcBef>
                <a:spcPts val="0"/>
              </a:spcBef>
              <a:spcAft>
                <a:spcPts val="0"/>
              </a:spcAft>
            </a:pPr>
            <a:r>
              <a:rPr lang="en-GB" sz="900" dirty="0">
                <a:solidFill>
                  <a:srgbClr val="000000"/>
                </a:solidFill>
                <a:latin typeface="Times New Roman" panose="02020603050405020304" pitchFamily="18" charset="0"/>
                <a:cs typeface="Times New Roman" panose="02020603050405020304" pitchFamily="18" charset="0"/>
              </a:rPr>
              <a:t>Point base </a:t>
            </a:r>
            <a:r>
              <a:rPr lang="en-GB" sz="900" dirty="0" err="1">
                <a:solidFill>
                  <a:srgbClr val="000000"/>
                </a:solidFill>
                <a:latin typeface="Times New Roman" panose="02020603050405020304" pitchFamily="18" charset="0"/>
                <a:cs typeface="Times New Roman" panose="02020603050405020304" pitchFamily="18" charset="0"/>
              </a:rPr>
              <a:t>api</a:t>
            </a:r>
            <a:r>
              <a:rPr lang="en-GB" sz="900" dirty="0">
                <a:solidFill>
                  <a:srgbClr val="000000"/>
                </a:solidFill>
                <a:latin typeface="Times New Roman" panose="02020603050405020304" pitchFamily="18" charset="0"/>
                <a:cs typeface="Times New Roman" panose="02020603050405020304" pitchFamily="18" charset="0"/>
              </a:rPr>
              <a:t> to the severs base </a:t>
            </a:r>
            <a:r>
              <a:rPr lang="en-GB" sz="900" dirty="0" err="1">
                <a:solidFill>
                  <a:srgbClr val="000000"/>
                </a:solidFill>
                <a:latin typeface="Times New Roman" panose="02020603050405020304" pitchFamily="18" charset="0"/>
                <a:cs typeface="Times New Roman" panose="02020603050405020304" pitchFamily="18" charset="0"/>
              </a:rPr>
              <a:t>url</a:t>
            </a:r>
            <a:r>
              <a:rPr lang="en-GB" sz="900" dirty="0">
                <a:solidFill>
                  <a:srgbClr val="000000"/>
                </a:solidFill>
                <a:latin typeface="Times New Roman" panose="02020603050405020304" pitchFamily="18" charset="0"/>
                <a:cs typeface="Times New Roman" panose="02020603050405020304" pitchFamily="18" charset="0"/>
              </a:rPr>
              <a:t> </a:t>
            </a:r>
          </a:p>
          <a:p>
            <a:pPr marL="0" marR="0">
              <a:lnSpc>
                <a:spcPts val="1157"/>
              </a:lnSpc>
              <a:spcBef>
                <a:spcPts val="0"/>
              </a:spcBef>
              <a:spcAft>
                <a:spcPts val="0"/>
              </a:spcAft>
            </a:pPr>
            <a:r>
              <a:rPr lang="en-GB" sz="900" dirty="0">
                <a:solidFill>
                  <a:srgbClr val="000000"/>
                </a:solidFill>
                <a:latin typeface="Times New Roman" panose="02020603050405020304" pitchFamily="18" charset="0"/>
                <a:cs typeface="Times New Roman" panose="02020603050405020304" pitchFamily="18" charset="0"/>
              </a:rPr>
              <a:t>Design </a:t>
            </a:r>
            <a:r>
              <a:rPr lang="en-GB" sz="900" dirty="0" err="1">
                <a:solidFill>
                  <a:srgbClr val="000000"/>
                </a:solidFill>
                <a:latin typeface="Times New Roman" panose="02020603050405020304" pitchFamily="18" charset="0"/>
                <a:cs typeface="Times New Roman" panose="02020603050405020304" pitchFamily="18" charset="0"/>
              </a:rPr>
              <a:t>api</a:t>
            </a:r>
            <a:r>
              <a:rPr lang="en-GB" sz="900" dirty="0">
                <a:solidFill>
                  <a:srgbClr val="000000"/>
                </a:solidFill>
                <a:latin typeface="Times New Roman" panose="02020603050405020304" pitchFamily="18" charset="0"/>
                <a:cs typeface="Times New Roman" panose="02020603050405020304" pitchFamily="18" charset="0"/>
              </a:rPr>
              <a:t> calls for each element </a:t>
            </a:r>
          </a:p>
          <a:p>
            <a:pPr marL="0" marR="0">
              <a:lnSpc>
                <a:spcPts val="1157"/>
              </a:lnSpc>
              <a:spcBef>
                <a:spcPts val="0"/>
              </a:spcBef>
              <a:spcAft>
                <a:spcPts val="0"/>
              </a:spcAft>
            </a:pPr>
            <a:r>
              <a:rPr lang="en-GB" sz="900" dirty="0">
                <a:solidFill>
                  <a:srgbClr val="000000"/>
                </a:solidFill>
                <a:latin typeface="Times New Roman" panose="02020603050405020304" pitchFamily="18" charset="0"/>
                <a:cs typeface="Times New Roman" panose="02020603050405020304" pitchFamily="18" charset="0"/>
              </a:rPr>
              <a:t>Handle errors in the output</a:t>
            </a:r>
          </a:p>
          <a:p>
            <a:pPr marL="0" marR="0">
              <a:lnSpc>
                <a:spcPts val="1157"/>
              </a:lnSpc>
              <a:spcBef>
                <a:spcPts val="0"/>
              </a:spcBef>
              <a:spcAft>
                <a:spcPts val="0"/>
              </a:spcAft>
            </a:pPr>
            <a:r>
              <a:rPr lang="en-GB" sz="900" dirty="0">
                <a:solidFill>
                  <a:srgbClr val="000000"/>
                </a:solidFill>
                <a:latin typeface="Times New Roman" panose="02020603050405020304" pitchFamily="18" charset="0"/>
                <a:cs typeface="Times New Roman" panose="02020603050405020304" pitchFamily="18" charset="0"/>
              </a:rPr>
              <a:t>Render output of </a:t>
            </a:r>
            <a:r>
              <a:rPr lang="en-GB" sz="900" dirty="0" err="1">
                <a:solidFill>
                  <a:srgbClr val="000000"/>
                </a:solidFill>
                <a:latin typeface="Times New Roman" panose="02020603050405020304" pitchFamily="18" charset="0"/>
                <a:cs typeface="Times New Roman" panose="02020603050405020304" pitchFamily="18" charset="0"/>
              </a:rPr>
              <a:t>apis</a:t>
            </a:r>
            <a:r>
              <a:rPr lang="en-GB" sz="900" dirty="0">
                <a:solidFill>
                  <a:srgbClr val="000000"/>
                </a:solidFill>
                <a:latin typeface="Times New Roman" panose="02020603050405020304" pitchFamily="18" charset="0"/>
                <a:cs typeface="Times New Roman" panose="02020603050405020304" pitchFamily="18" charset="0"/>
              </a:rPr>
              <a:t> to different low level components</a:t>
            </a:r>
          </a:p>
          <a:p>
            <a:pPr marL="0" marR="0">
              <a:lnSpc>
                <a:spcPts val="1157"/>
              </a:lnSpc>
              <a:spcBef>
                <a:spcPts val="0"/>
              </a:spcBef>
              <a:spcAft>
                <a:spcPts val="0"/>
              </a:spcAft>
            </a:pPr>
            <a:r>
              <a:rPr lang="en-GB" sz="900" dirty="0">
                <a:solidFill>
                  <a:srgbClr val="000000"/>
                </a:solidFill>
                <a:latin typeface="Times New Roman" panose="02020603050405020304" pitchFamily="18" charset="0"/>
                <a:cs typeface="Times New Roman" panose="02020603050405020304" pitchFamily="18" charset="0"/>
              </a:rPr>
              <a:t>Secure content of post </a:t>
            </a:r>
            <a:r>
              <a:rPr lang="en-GB" sz="900" dirty="0" err="1">
                <a:solidFill>
                  <a:srgbClr val="000000"/>
                </a:solidFill>
                <a:latin typeface="Times New Roman" panose="02020603050405020304" pitchFamily="18" charset="0"/>
                <a:cs typeface="Times New Roman" panose="02020603050405020304" pitchFamily="18" charset="0"/>
              </a:rPr>
              <a:t>apisx</a:t>
            </a:r>
            <a:endParaRPr lang="en-IN" sz="900" dirty="0">
              <a:solidFill>
                <a:srgbClr val="000000"/>
              </a:solidFill>
              <a:latin typeface="Times New Roman" panose="02020603050405020304" pitchFamily="18" charset="0"/>
              <a:cs typeface="Times New Roman" panose="02020603050405020304" pitchFamily="18" charset="0"/>
            </a:endParaRPr>
          </a:p>
        </p:txBody>
      </p:sp>
      <p:sp>
        <p:nvSpPr>
          <p:cNvPr id="10" name="object 10"/>
          <p:cNvSpPr txBox="1"/>
          <p:nvPr/>
        </p:nvSpPr>
        <p:spPr>
          <a:xfrm>
            <a:off x="537187" y="2682362"/>
            <a:ext cx="1748942" cy="258340"/>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Evaluation</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Metric:</a:t>
            </a:r>
          </a:p>
        </p:txBody>
      </p:sp>
      <p:sp>
        <p:nvSpPr>
          <p:cNvPr id="11" name="object 11"/>
          <p:cNvSpPr txBox="1"/>
          <p:nvPr/>
        </p:nvSpPr>
        <p:spPr>
          <a:xfrm>
            <a:off x="676899" y="2975374"/>
            <a:ext cx="3020618" cy="220894"/>
          </a:xfrm>
          <a:prstGeom prst="rect">
            <a:avLst/>
          </a:prstGeom>
        </p:spPr>
        <p:txBody>
          <a:bodyPr vert="horz" wrap="square" lIns="0" tIns="0" rIns="0" bIns="0" rtlCol="0">
            <a:spAutoFit/>
          </a:bodyPr>
          <a:lstStyle/>
          <a:p>
            <a:pPr marL="285750" marR="0" indent="-285750">
              <a:lnSpc>
                <a:spcPts val="1800"/>
              </a:lnSpc>
              <a:spcBef>
                <a:spcPts val="0"/>
              </a:spcBef>
              <a:spcAft>
                <a:spcPts val="0"/>
              </a:spcAft>
              <a:buFont typeface="Arial" panose="020B0604020202020204" pitchFamily="34" charset="0"/>
              <a:buChar char="•"/>
            </a:pPr>
            <a:r>
              <a:rPr lang="en-GB" sz="1400" dirty="0">
                <a:solidFill>
                  <a:srgbClr val="000000"/>
                </a:solidFill>
                <a:latin typeface="Times New Roman" panose="02020603050405020304" pitchFamily="18" charset="0"/>
                <a:cs typeface="Times New Roman" panose="02020603050405020304" pitchFamily="18" charset="0"/>
              </a:rPr>
              <a:t>100% Completion of the above tasks</a:t>
            </a:r>
            <a:endParaRPr lang="en-IN" sz="14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638230" y="3595836"/>
            <a:ext cx="1717306" cy="205184"/>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Times New Roman" panose="02020603050405020304" pitchFamily="18" charset="0"/>
                <a:cs typeface="Times New Roman" panose="02020603050405020304" pitchFamily="18" charset="0"/>
              </a:rPr>
              <a:t>Learning Outcome</a:t>
            </a:r>
          </a:p>
        </p:txBody>
      </p:sp>
      <p:sp>
        <p:nvSpPr>
          <p:cNvPr id="13" name="object 13"/>
          <p:cNvSpPr txBox="1"/>
          <p:nvPr/>
        </p:nvSpPr>
        <p:spPr>
          <a:xfrm>
            <a:off x="733300" y="3999601"/>
            <a:ext cx="206424" cy="800429"/>
          </a:xfrm>
          <a:prstGeom prst="rect">
            <a:avLst/>
          </a:prstGeom>
        </p:spPr>
        <p:txBody>
          <a:bodyPr vert="horz" wrap="square" lIns="0" tIns="0" rIns="0" bIns="0" rtlCol="0">
            <a:spAutoFit/>
          </a:bodyPr>
          <a:lstStyle/>
          <a:p>
            <a:pPr marL="0" marR="0">
              <a:lnSpc>
                <a:spcPts val="1340"/>
              </a:lnSpc>
              <a:spcBef>
                <a:spcPts val="0"/>
              </a:spcBef>
              <a:spcAft>
                <a:spcPts val="0"/>
              </a:spcAft>
            </a:pPr>
            <a:r>
              <a:rPr sz="1200" dirty="0">
                <a:solidFill>
                  <a:srgbClr val="000000"/>
                </a:solidFill>
                <a:latin typeface="SJNKRS+ArialMT"/>
                <a:cs typeface="Times New Roman" panose="02020603050405020304" pitchFamily="18" charset="0"/>
              </a:rPr>
              <a:t>▪</a:t>
            </a:r>
          </a:p>
          <a:p>
            <a:pPr marL="0" marR="0">
              <a:lnSpc>
                <a:spcPts val="1340"/>
              </a:lnSpc>
              <a:spcBef>
                <a:spcPts val="263"/>
              </a:spcBef>
              <a:spcAft>
                <a:spcPts val="0"/>
              </a:spcAft>
            </a:pPr>
            <a:r>
              <a:rPr sz="1200" dirty="0">
                <a:solidFill>
                  <a:srgbClr val="000000"/>
                </a:solidFill>
                <a:latin typeface="SJNKRS+ArialMT"/>
                <a:cs typeface="Times New Roman" panose="02020603050405020304" pitchFamily="18" charset="0"/>
              </a:rPr>
              <a:t>▪</a:t>
            </a:r>
          </a:p>
          <a:p>
            <a:pPr marL="0" marR="0">
              <a:lnSpc>
                <a:spcPts val="1340"/>
              </a:lnSpc>
              <a:spcBef>
                <a:spcPts val="213"/>
              </a:spcBef>
              <a:spcAft>
                <a:spcPts val="0"/>
              </a:spcAft>
            </a:pPr>
            <a:r>
              <a:rPr sz="1200" dirty="0">
                <a:solidFill>
                  <a:srgbClr val="000000"/>
                </a:solidFill>
                <a:latin typeface="SJNKRS+ArialMT"/>
                <a:cs typeface="Times New Roman" panose="02020603050405020304" pitchFamily="18" charset="0"/>
              </a:rPr>
              <a:t>▪</a:t>
            </a:r>
          </a:p>
          <a:p>
            <a:pPr marL="0" marR="0">
              <a:lnSpc>
                <a:spcPts val="1340"/>
              </a:lnSpc>
              <a:spcBef>
                <a:spcPts val="263"/>
              </a:spcBef>
              <a:spcAft>
                <a:spcPts val="0"/>
              </a:spcAft>
            </a:pPr>
            <a:r>
              <a:rPr sz="1200" dirty="0">
                <a:solidFill>
                  <a:srgbClr val="000000"/>
                </a:solidFill>
                <a:latin typeface="SJNKRS+ArialMT"/>
                <a:cs typeface="Times New Roman" panose="02020603050405020304" pitchFamily="18" charset="0"/>
              </a:rPr>
              <a:t>▪</a:t>
            </a:r>
          </a:p>
        </p:txBody>
      </p:sp>
      <p:sp>
        <p:nvSpPr>
          <p:cNvPr id="14" name="object 14"/>
          <p:cNvSpPr txBox="1"/>
          <p:nvPr/>
        </p:nvSpPr>
        <p:spPr>
          <a:xfrm>
            <a:off x="874007" y="3999601"/>
            <a:ext cx="3389884" cy="757387"/>
          </a:xfrm>
          <a:prstGeom prst="rect">
            <a:avLst/>
          </a:prstGeom>
        </p:spPr>
        <p:txBody>
          <a:bodyPr vert="horz" wrap="square" lIns="0" tIns="0" rIns="0" bIns="0" rtlCol="0">
            <a:spAutoFit/>
          </a:bodyPr>
          <a:lstStyle/>
          <a:p>
            <a:pPr marL="0" marR="0">
              <a:lnSpc>
                <a:spcPts val="1543"/>
              </a:lnSpc>
              <a:spcBef>
                <a:spcPts val="0"/>
              </a:spcBef>
              <a:spcAft>
                <a:spcPts val="0"/>
              </a:spcAft>
            </a:pPr>
            <a:r>
              <a:rPr lang="en-GB" sz="1200" dirty="0">
                <a:solidFill>
                  <a:srgbClr val="000000"/>
                </a:solidFill>
                <a:latin typeface="Times New Roman" panose="02020603050405020304" pitchFamily="18" charset="0"/>
                <a:cs typeface="Times New Roman" panose="02020603050405020304" pitchFamily="18" charset="0"/>
              </a:rPr>
              <a:t>Developing complicated UI using react components</a:t>
            </a:r>
          </a:p>
          <a:p>
            <a:pPr marL="0" marR="0">
              <a:lnSpc>
                <a:spcPts val="1543"/>
              </a:lnSpc>
              <a:spcBef>
                <a:spcPts val="0"/>
              </a:spcBef>
              <a:spcAft>
                <a:spcPts val="0"/>
              </a:spcAft>
            </a:pPr>
            <a:r>
              <a:rPr lang="en-GB" sz="1200" dirty="0">
                <a:solidFill>
                  <a:srgbClr val="000000"/>
                </a:solidFill>
                <a:latin typeface="Times New Roman" panose="02020603050405020304" pitchFamily="18" charset="0"/>
                <a:cs typeface="Times New Roman" panose="02020603050405020304" pitchFamily="18" charset="0"/>
              </a:rPr>
              <a:t>Using props drilling and context to pass variables</a:t>
            </a:r>
          </a:p>
          <a:p>
            <a:pPr marL="0" marR="0">
              <a:lnSpc>
                <a:spcPts val="1543"/>
              </a:lnSpc>
              <a:spcBef>
                <a:spcPts val="0"/>
              </a:spcBef>
              <a:spcAft>
                <a:spcPts val="0"/>
              </a:spcAft>
            </a:pPr>
            <a:r>
              <a:rPr lang="en-GB" sz="1200" dirty="0">
                <a:solidFill>
                  <a:srgbClr val="000000"/>
                </a:solidFill>
                <a:latin typeface="Times New Roman" panose="02020603050405020304" pitchFamily="18" charset="0"/>
                <a:cs typeface="Times New Roman" panose="02020603050405020304" pitchFamily="18" charset="0"/>
              </a:rPr>
              <a:t>Getting familiar with different type of </a:t>
            </a:r>
            <a:r>
              <a:rPr lang="en-GB" sz="1200" dirty="0" err="1">
                <a:solidFill>
                  <a:srgbClr val="000000"/>
                </a:solidFill>
                <a:latin typeface="Times New Roman" panose="02020603050405020304" pitchFamily="18" charset="0"/>
                <a:cs typeface="Times New Roman" panose="02020603050405020304" pitchFamily="18" charset="0"/>
              </a:rPr>
              <a:t>api</a:t>
            </a:r>
            <a:r>
              <a:rPr lang="en-GB" sz="1200" dirty="0">
                <a:solidFill>
                  <a:srgbClr val="000000"/>
                </a:solidFill>
                <a:latin typeface="Times New Roman" panose="02020603050405020304" pitchFamily="18" charset="0"/>
                <a:cs typeface="Times New Roman" panose="02020603050405020304" pitchFamily="18" charset="0"/>
              </a:rPr>
              <a:t> calls</a:t>
            </a:r>
          </a:p>
          <a:p>
            <a:pPr marL="0" marR="0">
              <a:lnSpc>
                <a:spcPts val="1543"/>
              </a:lnSpc>
              <a:spcBef>
                <a:spcPts val="0"/>
              </a:spcBef>
              <a:spcAft>
                <a:spcPts val="0"/>
              </a:spcAft>
            </a:pPr>
            <a:r>
              <a:rPr lang="en-GB" sz="1200" dirty="0">
                <a:solidFill>
                  <a:srgbClr val="000000"/>
                </a:solidFill>
                <a:latin typeface="Times New Roman" panose="02020603050405020304" pitchFamily="18" charset="0"/>
                <a:cs typeface="Times New Roman" panose="02020603050405020304" pitchFamily="18" charset="0"/>
              </a:rPr>
              <a:t>Handling different input data</a:t>
            </a:r>
            <a:endParaRPr lang="en-IN" sz="1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lang="en-IN" dirty="0"/>
          </a:p>
        </p:txBody>
      </p:sp>
      <p:sp>
        <p:nvSpPr>
          <p:cNvPr id="3" name="object 3"/>
          <p:cNvSpPr txBox="1"/>
          <p:nvPr/>
        </p:nvSpPr>
        <p:spPr>
          <a:xfrm>
            <a:off x="537204" y="84639"/>
            <a:ext cx="2309241" cy="2845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Step-Wise</a:t>
            </a:r>
            <a:r>
              <a:rPr lang="en-IN" sz="1800"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Description</a:t>
            </a:r>
          </a:p>
        </p:txBody>
      </p:sp>
      <p:sp>
        <p:nvSpPr>
          <p:cNvPr id="7" name="TextBox 6">
            <a:extLst>
              <a:ext uri="{FF2B5EF4-FFF2-40B4-BE49-F238E27FC236}">
                <a16:creationId xmlns:a16="http://schemas.microsoft.com/office/drawing/2014/main" id="{811A1B92-BF21-2A46-DC87-667EBEFD8B89}"/>
              </a:ext>
            </a:extLst>
          </p:cNvPr>
          <p:cNvSpPr txBox="1"/>
          <p:nvPr/>
        </p:nvSpPr>
        <p:spPr>
          <a:xfrm>
            <a:off x="537204" y="411510"/>
            <a:ext cx="8499292" cy="4401205"/>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Key Features:</a:t>
            </a:r>
          </a:p>
          <a:p>
            <a:r>
              <a:rPr lang="en-GB" sz="1400" dirty="0">
                <a:latin typeface="Times New Roman" panose="02020603050405020304" pitchFamily="18" charset="0"/>
                <a:cs typeface="Times New Roman" panose="02020603050405020304" pitchFamily="18" charset="0"/>
              </a:rPr>
              <a:t>Highlight Features: "Explore an extensive product </a:t>
            </a:r>
            <a:r>
              <a:rPr lang="en-GB" sz="1400" dirty="0" err="1">
                <a:latin typeface="Times New Roman" panose="02020603050405020304" pitchFamily="18" charset="0"/>
                <a:cs typeface="Times New Roman" panose="02020603050405020304" pitchFamily="18" charset="0"/>
              </a:rPr>
              <a:t>catalog</a:t>
            </a:r>
            <a:r>
              <a:rPr lang="en-GB" sz="1400" dirty="0">
                <a:latin typeface="Times New Roman" panose="02020603050405020304" pitchFamily="18" charset="0"/>
                <a:cs typeface="Times New Roman" panose="02020603050405020304" pitchFamily="18" charset="0"/>
              </a:rPr>
              <a:t>, enjoy secure transactions, and become part of a vibrant community that makes Winkle more than just a shopping platform—it's an experience.</a:t>
            </a:r>
          </a:p>
          <a:p>
            <a:r>
              <a:rPr lang="en-GB" sz="1400" dirty="0">
                <a:latin typeface="Times New Roman" panose="02020603050405020304" pitchFamily="18" charset="0"/>
                <a:cs typeface="Times New Roman" panose="02020603050405020304" pitchFamily="18" charset="0"/>
              </a:rPr>
              <a:t>User-Centric Approach:</a:t>
            </a:r>
          </a:p>
          <a:p>
            <a:endParaRPr lang="en-GB" sz="14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User Focus: "Driven by a user-centric approach, Winkle aims to make online shopping intuitive, enjoyable, and accessible for individuals, businesses, and organizations alike."</a:t>
            </a:r>
          </a:p>
          <a:p>
            <a:r>
              <a:rPr lang="en-GB" sz="1400" dirty="0">
                <a:latin typeface="Times New Roman" panose="02020603050405020304" pitchFamily="18" charset="0"/>
                <a:cs typeface="Times New Roman" panose="02020603050405020304" pitchFamily="18" charset="0"/>
              </a:rPr>
              <a:t>Innovation and Diversity:</a:t>
            </a:r>
          </a:p>
          <a:p>
            <a:endParaRPr lang="en-GB" sz="14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Innovative Hub: "Embrace innovation and diversity with Winkle, where creativity flourishes through various content formats—text, images, and videos—creating a unique space for every user."</a:t>
            </a:r>
          </a:p>
          <a:p>
            <a:r>
              <a:rPr lang="en-GB" sz="1400" dirty="0">
                <a:latin typeface="Times New Roman" panose="02020603050405020304" pitchFamily="18" charset="0"/>
                <a:cs typeface="Times New Roman" panose="02020603050405020304" pitchFamily="18" charset="0"/>
              </a:rPr>
              <a:t>Global Connection:</a:t>
            </a:r>
          </a:p>
          <a:p>
            <a:endParaRPr lang="en-GB" sz="14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Global Marketplace: "Winkle is not just a platform; it's a global marketplace that transcends geographical boundaries, connecting people from different corners of the world through a shared love for discovery and commerce."</a:t>
            </a:r>
          </a:p>
          <a:p>
            <a:r>
              <a:rPr lang="en-GB" sz="1400" dirty="0">
                <a:latin typeface="Times New Roman" panose="02020603050405020304" pitchFamily="18" charset="0"/>
                <a:cs typeface="Times New Roman" panose="02020603050405020304" pitchFamily="18" charset="0"/>
              </a:rPr>
              <a:t>Empowering Sellers:</a:t>
            </a:r>
          </a:p>
          <a:p>
            <a:endParaRPr lang="en-GB" sz="14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Seller Empowerment: "For sellers, Winkle offers a powerful platform to showcase products, reach a global audience effortlessly, and become part of a thriving ecosystem that supports entrepreneurship."</a:t>
            </a:r>
          </a:p>
        </p:txBody>
      </p:sp>
    </p:spTree>
    <p:extLst>
      <p:ext uri="{BB962C8B-B14F-4D97-AF65-F5344CB8AC3E}">
        <p14:creationId xmlns:p14="http://schemas.microsoft.com/office/powerpoint/2010/main" val="1722652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lang="en-IN" dirty="0"/>
          </a:p>
        </p:txBody>
      </p:sp>
      <p:sp>
        <p:nvSpPr>
          <p:cNvPr id="4" name="object 4"/>
          <p:cNvSpPr txBox="1"/>
          <p:nvPr/>
        </p:nvSpPr>
        <p:spPr>
          <a:xfrm>
            <a:off x="539552" y="339502"/>
            <a:ext cx="2263292" cy="284565"/>
          </a:xfrm>
          <a:prstGeom prst="rect">
            <a:avLst/>
          </a:prstGeom>
        </p:spPr>
        <p:txBody>
          <a:bodyPr vert="horz" wrap="square" lIns="0" tIns="0" rIns="0" bIns="0" rtlCol="0">
            <a:spAutoFit/>
          </a:bodyPr>
          <a:lstStyle/>
          <a:p>
            <a:pPr marL="0" marR="0">
              <a:lnSpc>
                <a:spcPts val="2345"/>
              </a:lnSpc>
              <a:spcBef>
                <a:spcPts val="0"/>
              </a:spcBef>
              <a:spcAft>
                <a:spcPts val="0"/>
              </a:spcAft>
            </a:pPr>
            <a:r>
              <a:rPr lang="en-IN" sz="1800" b="1" dirty="0">
                <a:solidFill>
                  <a:srgbClr val="C88C32"/>
                </a:solidFill>
                <a:latin typeface="Times New Roman" panose="02020603050405020304" pitchFamily="18" charset="0"/>
                <a:cs typeface="Times New Roman" panose="02020603050405020304" pitchFamily="18" charset="0"/>
              </a:rPr>
              <a:t>Summary of your task</a:t>
            </a:r>
          </a:p>
        </p:txBody>
      </p:sp>
      <p:sp>
        <p:nvSpPr>
          <p:cNvPr id="8" name="TextBox 7">
            <a:extLst>
              <a:ext uri="{FF2B5EF4-FFF2-40B4-BE49-F238E27FC236}">
                <a16:creationId xmlns:a16="http://schemas.microsoft.com/office/drawing/2014/main" id="{E54F89A6-D3D8-7E44-9505-4BBCD89EE73A}"/>
              </a:ext>
            </a:extLst>
          </p:cNvPr>
          <p:cNvSpPr txBox="1"/>
          <p:nvPr/>
        </p:nvSpPr>
        <p:spPr>
          <a:xfrm>
            <a:off x="827584" y="1419623"/>
            <a:ext cx="7992888" cy="1815882"/>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Certainly! The task involved creating an introductory overview for the "Winkle" e-commerce platform. The summary includes a concise project introduction, motivation behind creating Winkle, and a brief overview of its purpose. Additionally, a step-wise description was provided to ensure a structured and engaging introduction, covering key aspects such as user focus, innovation, global connectivity, and seller empowerment. The goal is to communicate Winkle's unique value proposition as an inclusive, secure, and community-driven e-commerce destination.</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9159" y="0"/>
            <a:ext cx="9144000" cy="5143500"/>
          </a:xfrm>
          <a:prstGeom prst="rect">
            <a:avLst/>
          </a:prstGeom>
          <a:blipFill>
            <a:blip r:embed="rId2" cstate="print"/>
            <a:stretch>
              <a:fillRect/>
            </a:stretch>
          </a:blipFill>
        </p:spPr>
        <p:txBody>
          <a:bodyPr wrap="square" lIns="0" tIns="0" rIns="0" bIns="0" rtlCol="0">
            <a:spAutoFit/>
          </a:bodyPr>
          <a:lstStyle/>
          <a:p>
            <a:endParaRPr lang="en-IN" dirty="0"/>
          </a:p>
        </p:txBody>
      </p:sp>
      <p:pic>
        <p:nvPicPr>
          <p:cNvPr id="5" name="Picture 4">
            <a:extLst>
              <a:ext uri="{FF2B5EF4-FFF2-40B4-BE49-F238E27FC236}">
                <a16:creationId xmlns:a16="http://schemas.microsoft.com/office/drawing/2014/main" id="{3FEFF92A-5D8F-9EB7-F68B-A33B85034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14924"/>
            <a:ext cx="8136904" cy="4713652"/>
          </a:xfrm>
          <a:prstGeom prst="rect">
            <a:avLst/>
          </a:prstGeom>
        </p:spPr>
      </p:pic>
    </p:spTree>
    <p:extLst>
      <p:ext uri="{BB962C8B-B14F-4D97-AF65-F5344CB8AC3E}">
        <p14:creationId xmlns:p14="http://schemas.microsoft.com/office/powerpoint/2010/main" val="2138320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lang="en-IN" dirty="0"/>
          </a:p>
        </p:txBody>
      </p:sp>
      <p:pic>
        <p:nvPicPr>
          <p:cNvPr id="5" name="Picture 4">
            <a:extLst>
              <a:ext uri="{FF2B5EF4-FFF2-40B4-BE49-F238E27FC236}">
                <a16:creationId xmlns:a16="http://schemas.microsoft.com/office/drawing/2014/main" id="{3E7D3679-A53F-34FF-8CB2-937E4737F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67494"/>
            <a:ext cx="8156398" cy="4587974"/>
          </a:xfrm>
          <a:prstGeom prst="rect">
            <a:avLst/>
          </a:prstGeom>
        </p:spPr>
      </p:pic>
    </p:spTree>
    <p:extLst>
      <p:ext uri="{BB962C8B-B14F-4D97-AF65-F5344CB8AC3E}">
        <p14:creationId xmlns:p14="http://schemas.microsoft.com/office/powerpoint/2010/main" val="3452199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269304"/>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Times New Roman" panose="02020603050405020304" pitchFamily="18" charset="0"/>
                <a:cs typeface="Times New Roman" panose="02020603050405020304" pitchFamily="18" charset="0"/>
              </a:rPr>
              <a:t>Submission</a:t>
            </a:r>
            <a:r>
              <a:rPr sz="1800" b="1" spc="-45" dirty="0">
                <a:solidFill>
                  <a:srgbClr val="FFFFFF"/>
                </a:solidFill>
                <a:latin typeface="Times New Roman" panose="02020603050405020304" pitchFamily="18" charset="0"/>
                <a:cs typeface="Times New Roman" panose="02020603050405020304" pitchFamily="18" charset="0"/>
              </a:rPr>
              <a:t> </a:t>
            </a:r>
            <a:r>
              <a:rPr sz="1800" b="1" dirty="0">
                <a:solidFill>
                  <a:srgbClr val="FFFFFF"/>
                </a:solidFill>
                <a:latin typeface="Times New Roman" panose="02020603050405020304" pitchFamily="18" charset="0"/>
                <a:cs typeface="Times New Roman" panose="02020603050405020304" pitchFamily="18" charset="0"/>
              </a:rPr>
              <a:t>Github</a:t>
            </a:r>
          </a:p>
        </p:txBody>
      </p:sp>
      <p:sp>
        <p:nvSpPr>
          <p:cNvPr id="4" name="object 4"/>
          <p:cNvSpPr txBox="1"/>
          <p:nvPr/>
        </p:nvSpPr>
        <p:spPr>
          <a:xfrm>
            <a:off x="4273458" y="2270922"/>
            <a:ext cx="2527274" cy="410369"/>
          </a:xfrm>
          <a:prstGeom prst="rect">
            <a:avLst/>
          </a:prstGeom>
        </p:spPr>
        <p:txBody>
          <a:bodyPr vert="horz" wrap="square" lIns="0" tIns="0" rIns="0" bIns="0" rtlCol="0">
            <a:spAutoFit/>
          </a:bodyPr>
          <a:lstStyle/>
          <a:p>
            <a:pPr marL="0" marR="0">
              <a:lnSpc>
                <a:spcPts val="1645"/>
              </a:lnSpc>
              <a:spcBef>
                <a:spcPts val="0"/>
              </a:spcBef>
              <a:spcAft>
                <a:spcPts val="0"/>
              </a:spcAft>
            </a:pPr>
            <a:r>
              <a:rPr lang="en-IN" sz="1400" b="1" dirty="0">
                <a:solidFill>
                  <a:srgbClr val="BD8738"/>
                </a:solidFill>
                <a:latin typeface="Times New Roman" panose="02020603050405020304" pitchFamily="18" charset="0"/>
                <a:cs typeface="Times New Roman" panose="02020603050405020304" pitchFamily="18" charset="0"/>
              </a:rPr>
              <a:t>https://github.com/Rishi963/Naanmudhalvan-FSD-PEC-CA10</a:t>
            </a:r>
            <a:endParaRPr sz="1400" b="1" dirty="0">
              <a:solidFill>
                <a:srgbClr val="BD8738"/>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TotalTime>
  <Words>496</Words>
  <Application>Microsoft Office PowerPoint</Application>
  <PresentationFormat>On-screen Show (16:9)</PresentationFormat>
  <Paragraphs>70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Times New Roman</vt:lpstr>
      <vt:lpstr>Calibri</vt:lpstr>
      <vt:lpstr>Arial</vt:lpstr>
      <vt:lpstr>SJNKRS+ArialMT</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cp:lastModifiedBy>sai aravind</cp:lastModifiedBy>
  <cp:revision>2</cp:revision>
  <dcterms:modified xsi:type="dcterms:W3CDTF">2023-11-10T06:59:15Z</dcterms:modified>
</cp:coreProperties>
</file>