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9" r:id="rId7"/>
    <p:sldId id="270" r:id="rId8"/>
    <p:sldId id="271" r:id="rId9"/>
    <p:sldId id="262" r:id="rId10"/>
    <p:sldId id="272" r:id="rId11"/>
    <p:sldId id="273"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EE7EF1-F0A9-45E4-99D9-048EE51483B3}">
          <p14:sldIdLst>
            <p14:sldId id="256"/>
            <p14:sldId id="257"/>
            <p14:sldId id="258"/>
            <p14:sldId id="259"/>
            <p14:sldId id="260"/>
            <p14:sldId id="269"/>
            <p14:sldId id="270"/>
            <p14:sldId id="271"/>
            <p14:sldId id="262"/>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51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4A4611E-A1D3-40E6-829F-8E4FB2EC7620}" type="datetimeFigureOut">
              <a:rPr lang="en-IN" smtClean="0"/>
              <a:t>27-02-2023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B7C2F87-DF87-4B09-A646-C57F41F0197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A4611E-A1D3-40E6-829F-8E4FB2EC7620}"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C2F87-DF87-4B09-A646-C57F41F0197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A4611E-A1D3-40E6-829F-8E4FB2EC7620}"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C2F87-DF87-4B09-A646-C57F41F0197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4A4611E-A1D3-40E6-829F-8E4FB2EC7620}" type="datetimeFigureOut">
              <a:rPr lang="en-IN" smtClean="0"/>
              <a:t>27-02-2023</a:t>
            </a:fld>
            <a:endParaRPr lang="en-IN"/>
          </a:p>
        </p:txBody>
      </p:sp>
      <p:sp>
        <p:nvSpPr>
          <p:cNvPr id="9" name="Slide Number Placeholder 8"/>
          <p:cNvSpPr>
            <a:spLocks noGrp="1"/>
          </p:cNvSpPr>
          <p:nvPr>
            <p:ph type="sldNum" sz="quarter" idx="15"/>
          </p:nvPr>
        </p:nvSpPr>
        <p:spPr/>
        <p:txBody>
          <a:bodyPr rtlCol="0"/>
          <a:lstStyle/>
          <a:p>
            <a:fld id="{6B7C2F87-DF87-4B09-A646-C57F41F01977}"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4A4611E-A1D3-40E6-829F-8E4FB2EC7620}" type="datetimeFigureOut">
              <a:rPr lang="en-IN" smtClean="0"/>
              <a:t>27-02-2023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B7C2F87-DF87-4B09-A646-C57F41F0197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4A4611E-A1D3-40E6-829F-8E4FB2EC7620}"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C2F87-DF87-4B09-A646-C57F41F01977}"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4A4611E-A1D3-40E6-829F-8E4FB2EC7620}" type="datetimeFigureOut">
              <a:rPr lang="en-IN" smtClean="0"/>
              <a:t>27-02-2023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7C2F87-DF87-4B09-A646-C57F41F01977}"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4A4611E-A1D3-40E6-829F-8E4FB2EC7620}" type="datetimeFigureOut">
              <a:rPr lang="en-IN" smtClean="0"/>
              <a:t>27-02-2023</a:t>
            </a:fld>
            <a:endParaRPr lang="en-IN"/>
          </a:p>
        </p:txBody>
      </p:sp>
      <p:sp>
        <p:nvSpPr>
          <p:cNvPr id="7" name="Slide Number Placeholder 6"/>
          <p:cNvSpPr>
            <a:spLocks noGrp="1"/>
          </p:cNvSpPr>
          <p:nvPr>
            <p:ph type="sldNum" sz="quarter" idx="11"/>
          </p:nvPr>
        </p:nvSpPr>
        <p:spPr/>
        <p:txBody>
          <a:bodyPr rtlCol="0"/>
          <a:lstStyle/>
          <a:p>
            <a:fld id="{6B7C2F87-DF87-4B09-A646-C57F41F01977}"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4611E-A1D3-40E6-829F-8E4FB2EC7620}" type="datetimeFigureOut">
              <a:rPr lang="en-IN" smtClean="0"/>
              <a:t>27-02-2023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7C2F87-DF87-4B09-A646-C57F41F0197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4A4611E-A1D3-40E6-829F-8E4FB2EC7620}" type="datetimeFigureOut">
              <a:rPr lang="en-IN" smtClean="0"/>
              <a:t>27-02-2023</a:t>
            </a:fld>
            <a:endParaRPr lang="en-IN"/>
          </a:p>
        </p:txBody>
      </p:sp>
      <p:sp>
        <p:nvSpPr>
          <p:cNvPr id="22" name="Slide Number Placeholder 21"/>
          <p:cNvSpPr>
            <a:spLocks noGrp="1"/>
          </p:cNvSpPr>
          <p:nvPr>
            <p:ph type="sldNum" sz="quarter" idx="15"/>
          </p:nvPr>
        </p:nvSpPr>
        <p:spPr/>
        <p:txBody>
          <a:bodyPr rtlCol="0"/>
          <a:lstStyle/>
          <a:p>
            <a:fld id="{6B7C2F87-DF87-4B09-A646-C57F41F01977}"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4A4611E-A1D3-40E6-829F-8E4FB2EC7620}" type="datetimeFigureOut">
              <a:rPr lang="en-IN" smtClean="0"/>
              <a:t>27-02-2023</a:t>
            </a:fld>
            <a:endParaRPr lang="en-IN"/>
          </a:p>
        </p:txBody>
      </p:sp>
      <p:sp>
        <p:nvSpPr>
          <p:cNvPr id="18" name="Slide Number Placeholder 17"/>
          <p:cNvSpPr>
            <a:spLocks noGrp="1"/>
          </p:cNvSpPr>
          <p:nvPr>
            <p:ph type="sldNum" sz="quarter" idx="11"/>
          </p:nvPr>
        </p:nvSpPr>
        <p:spPr/>
        <p:txBody>
          <a:bodyPr rtlCol="0"/>
          <a:lstStyle/>
          <a:p>
            <a:fld id="{6B7C2F87-DF87-4B09-A646-C57F41F01977}"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4A4611E-A1D3-40E6-829F-8E4FB2EC7620}" type="datetimeFigureOut">
              <a:rPr lang="en-IN" smtClean="0"/>
              <a:t>27-02-2023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B7C2F87-DF87-4B09-A646-C57F41F0197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3688" y="1484784"/>
            <a:ext cx="5179623" cy="923330"/>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LEAD SCORE</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6" name="Rectangle 5"/>
          <p:cNvSpPr/>
          <p:nvPr/>
        </p:nvSpPr>
        <p:spPr>
          <a:xfrm>
            <a:off x="3941004" y="2408114"/>
            <a:ext cx="5051383"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CASE STUDY</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 name="Rectangle 7"/>
          <p:cNvSpPr/>
          <p:nvPr/>
        </p:nvSpPr>
        <p:spPr>
          <a:xfrm>
            <a:off x="4546823" y="3623671"/>
            <a:ext cx="4564402" cy="369332"/>
          </a:xfrm>
          <a:prstGeom prst="rect">
            <a:avLst/>
          </a:prstGeom>
          <a:noFill/>
        </p:spPr>
        <p:txBody>
          <a:bodyPr wrap="square" lIns="91440" tIns="45720" rIns="91440" bIns="45720">
            <a:spAutoFit/>
          </a:bodyPr>
          <a:lstStyle/>
          <a:p>
            <a:pPr algn="ctr"/>
            <a:r>
              <a:rPr lang="en-US"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Logistic regression</a:t>
            </a:r>
            <a:endParaRPr lang="en-US"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537644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54" y="116632"/>
            <a:ext cx="8435280" cy="755380"/>
          </a:xfrm>
        </p:spPr>
        <p:txBody>
          <a:bodyPr>
            <a:noAutofit/>
          </a:bodyPr>
          <a:lstStyle/>
          <a:p>
            <a:r>
              <a:rPr lang="en-IN" sz="4400" b="1" dirty="0" smtClean="0">
                <a:solidFill>
                  <a:schemeClr val="accent1"/>
                </a:solidFill>
                <a:effectLst>
                  <a:outerShdw blurRad="38100" dist="38100" dir="2700000" algn="tl">
                    <a:srgbClr val="000000">
                      <a:alpha val="43137"/>
                    </a:srgbClr>
                  </a:outerShdw>
                </a:effectLst>
              </a:rPr>
              <a:t>Model Evaluation (Train)</a:t>
            </a:r>
            <a:endParaRPr lang="en-IN" sz="4400" b="1" dirty="0">
              <a:solidFill>
                <a:schemeClr val="accent1"/>
              </a:solidFill>
              <a:effectLst>
                <a:outerShdw blurRad="38100" dist="38100" dir="2700000" algn="tl">
                  <a:srgbClr val="000000">
                    <a:alpha val="43137"/>
                  </a:srgbClr>
                </a:outerShdw>
              </a:effectLst>
            </a:endParaRPr>
          </a:p>
        </p:txBody>
      </p:sp>
      <p:sp>
        <p:nvSpPr>
          <p:cNvPr id="4" name="Content Placeholder 3"/>
          <p:cNvSpPr>
            <a:spLocks noGrp="1"/>
          </p:cNvSpPr>
          <p:nvPr>
            <p:ph sz="quarter" idx="2"/>
          </p:nvPr>
        </p:nvSpPr>
        <p:spPr>
          <a:xfrm>
            <a:off x="5508104" y="1412608"/>
            <a:ext cx="3168352" cy="1972816"/>
          </a:xfrm>
        </p:spPr>
        <p:txBody>
          <a:bodyPr>
            <a:normAutofit/>
          </a:bodyPr>
          <a:lstStyle/>
          <a:p>
            <a:pPr>
              <a:buFont typeface="Wingdings" pitchFamily="2" charset="2"/>
              <a:buChar char="ü"/>
            </a:pPr>
            <a:r>
              <a:rPr lang="en-IN" sz="2000" dirty="0" smtClean="0">
                <a:solidFill>
                  <a:schemeClr val="accent1"/>
                </a:solidFill>
              </a:rPr>
              <a:t>93.1% accuracy</a:t>
            </a:r>
          </a:p>
          <a:p>
            <a:pPr>
              <a:buFont typeface="Wingdings" pitchFamily="2" charset="2"/>
              <a:buChar char="ü"/>
            </a:pPr>
            <a:r>
              <a:rPr lang="en-IN" sz="2000" dirty="0" smtClean="0">
                <a:solidFill>
                  <a:schemeClr val="accent1"/>
                </a:solidFill>
              </a:rPr>
              <a:t>92.9% sensitivity</a:t>
            </a:r>
          </a:p>
          <a:p>
            <a:pPr>
              <a:buFont typeface="Wingdings" pitchFamily="2" charset="2"/>
              <a:buChar char="ü"/>
            </a:pPr>
            <a:r>
              <a:rPr lang="en-IN" sz="2000" dirty="0" smtClean="0">
                <a:solidFill>
                  <a:schemeClr val="accent1"/>
                </a:solidFill>
              </a:rPr>
              <a:t>93.2</a:t>
            </a:r>
            <a:r>
              <a:rPr lang="en-IN" sz="2000" dirty="0">
                <a:solidFill>
                  <a:schemeClr val="accent1"/>
                </a:solidFill>
              </a:rPr>
              <a:t>% specificity</a:t>
            </a:r>
          </a:p>
        </p:txBody>
      </p:sp>
      <p:sp>
        <p:nvSpPr>
          <p:cNvPr id="8" name="Title 1"/>
          <p:cNvSpPr txBox="1">
            <a:spLocks/>
          </p:cNvSpPr>
          <p:nvPr/>
        </p:nvSpPr>
        <p:spPr>
          <a:xfrm>
            <a:off x="4139952" y="1124744"/>
            <a:ext cx="3937248" cy="57150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IN" sz="3200" dirty="0">
              <a:solidFill>
                <a:schemeClr val="accent1"/>
              </a:solidFill>
              <a:latin typeface="Berlin Sans FB" pitchFamily="34" charset="0"/>
            </a:endParaRPr>
          </a:p>
        </p:txBody>
      </p:sp>
      <p:sp>
        <p:nvSpPr>
          <p:cNvPr id="6" name="Rectangle 5"/>
          <p:cNvSpPr/>
          <p:nvPr/>
        </p:nvSpPr>
        <p:spPr>
          <a:xfrm>
            <a:off x="4113451" y="889388"/>
            <a:ext cx="4563006" cy="400110"/>
          </a:xfrm>
          <a:prstGeom prst="rect">
            <a:avLst/>
          </a:prstGeom>
          <a:ln w="28575">
            <a:solidFill>
              <a:schemeClr val="accent1"/>
            </a:solidFill>
          </a:ln>
        </p:spPr>
        <p:txBody>
          <a:bodyPr wrap="square">
            <a:spAutoFit/>
          </a:bodyPr>
          <a:lstStyle/>
          <a:p>
            <a:pPr algn="ctr"/>
            <a:r>
              <a:rPr lang="en-IN" sz="2000" u="sng" dirty="0" smtClean="0">
                <a:solidFill>
                  <a:schemeClr val="accent2">
                    <a:lumMod val="50000"/>
                  </a:schemeClr>
                </a:solidFill>
              </a:rPr>
              <a:t>Accuracy Sensitivity And Specificity</a:t>
            </a:r>
            <a:endParaRPr lang="en-IN" sz="2000" u="sng" dirty="0">
              <a:solidFill>
                <a:schemeClr val="accent2">
                  <a:lumMod val="50000"/>
                </a:schemeClr>
              </a:solidFill>
            </a:endParaRPr>
          </a:p>
        </p:txBody>
      </p:sp>
      <p:sp>
        <p:nvSpPr>
          <p:cNvPr id="12" name="Rectangle 11"/>
          <p:cNvSpPr/>
          <p:nvPr/>
        </p:nvSpPr>
        <p:spPr>
          <a:xfrm>
            <a:off x="4139952" y="3973324"/>
            <a:ext cx="4536505" cy="400110"/>
          </a:xfrm>
          <a:prstGeom prst="rect">
            <a:avLst/>
          </a:prstGeom>
          <a:ln w="28575">
            <a:solidFill>
              <a:schemeClr val="accent1"/>
            </a:solidFill>
          </a:ln>
        </p:spPr>
        <p:txBody>
          <a:bodyPr wrap="square">
            <a:spAutoFit/>
          </a:bodyPr>
          <a:lstStyle/>
          <a:p>
            <a:pPr algn="ctr"/>
            <a:r>
              <a:rPr lang="en-IN" sz="2000" u="sng" dirty="0" smtClean="0">
                <a:solidFill>
                  <a:schemeClr val="accent2">
                    <a:lumMod val="50000"/>
                  </a:schemeClr>
                </a:solidFill>
              </a:rPr>
              <a:t>Precision And Recall</a:t>
            </a:r>
            <a:endParaRPr lang="en-IN" sz="2000" u="sng" dirty="0">
              <a:solidFill>
                <a:schemeClr val="accent2">
                  <a:lumMod val="50000"/>
                </a:schemeClr>
              </a:solidFill>
            </a:endParaRPr>
          </a:p>
        </p:txBody>
      </p:sp>
      <p:sp>
        <p:nvSpPr>
          <p:cNvPr id="14" name="Content Placeholder 3"/>
          <p:cNvSpPr txBox="1">
            <a:spLocks/>
          </p:cNvSpPr>
          <p:nvPr/>
        </p:nvSpPr>
        <p:spPr>
          <a:xfrm>
            <a:off x="4419600" y="4509120"/>
            <a:ext cx="3657600" cy="1972816"/>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buFont typeface="Wingdings" pitchFamily="2" charset="2"/>
              <a:buChar char="ü"/>
            </a:pPr>
            <a:r>
              <a:rPr lang="en-IN" sz="2000" dirty="0">
                <a:solidFill>
                  <a:schemeClr val="accent1"/>
                </a:solidFill>
              </a:rPr>
              <a:t>88.5% P</a:t>
            </a:r>
            <a:r>
              <a:rPr lang="en-IN" sz="2000" dirty="0" smtClean="0">
                <a:solidFill>
                  <a:schemeClr val="accent1"/>
                </a:solidFill>
              </a:rPr>
              <a:t>recision</a:t>
            </a:r>
          </a:p>
          <a:p>
            <a:pPr>
              <a:buFont typeface="Wingdings" pitchFamily="2" charset="2"/>
              <a:buChar char="ü"/>
            </a:pPr>
            <a:r>
              <a:rPr lang="en-IN" sz="2000" dirty="0">
                <a:solidFill>
                  <a:schemeClr val="accent1"/>
                </a:solidFill>
              </a:rPr>
              <a:t>91.8% </a:t>
            </a:r>
            <a:r>
              <a:rPr lang="en-IN" sz="2000" dirty="0">
                <a:solidFill>
                  <a:schemeClr val="accent1"/>
                </a:solidFill>
              </a:rPr>
              <a:t>Recall</a:t>
            </a:r>
            <a:endParaRPr lang="en-IN" sz="2000" dirty="0">
              <a:solidFill>
                <a:schemeClr val="accent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273" y="1556792"/>
            <a:ext cx="12573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168534"/>
            <a:ext cx="3746956" cy="2804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53" y="4377944"/>
            <a:ext cx="3746957" cy="2363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1698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54" y="116632"/>
            <a:ext cx="8435280" cy="755380"/>
          </a:xfrm>
        </p:spPr>
        <p:txBody>
          <a:bodyPr>
            <a:noAutofit/>
          </a:bodyPr>
          <a:lstStyle/>
          <a:p>
            <a:r>
              <a:rPr lang="en-IN" sz="4400" b="1" dirty="0" smtClean="0">
                <a:solidFill>
                  <a:schemeClr val="accent1"/>
                </a:solidFill>
                <a:effectLst>
                  <a:outerShdw blurRad="38100" dist="38100" dir="2700000" algn="tl">
                    <a:srgbClr val="000000">
                      <a:alpha val="43137"/>
                    </a:srgbClr>
                  </a:outerShdw>
                </a:effectLst>
              </a:rPr>
              <a:t>Model Evaluation (Test)</a:t>
            </a:r>
            <a:endParaRPr lang="en-IN" sz="4400" b="1" dirty="0">
              <a:solidFill>
                <a:schemeClr val="accent1"/>
              </a:solidFill>
              <a:effectLst>
                <a:outerShdw blurRad="38100" dist="38100" dir="2700000" algn="tl">
                  <a:srgbClr val="000000">
                    <a:alpha val="43137"/>
                  </a:srgbClr>
                </a:outerShdw>
              </a:effectLst>
            </a:endParaRPr>
          </a:p>
        </p:txBody>
      </p:sp>
      <p:sp>
        <p:nvSpPr>
          <p:cNvPr id="4" name="Content Placeholder 3"/>
          <p:cNvSpPr>
            <a:spLocks noGrp="1"/>
          </p:cNvSpPr>
          <p:nvPr>
            <p:ph sz="quarter" idx="2"/>
          </p:nvPr>
        </p:nvSpPr>
        <p:spPr>
          <a:xfrm>
            <a:off x="5508104" y="1412608"/>
            <a:ext cx="3168352" cy="1296312"/>
          </a:xfrm>
        </p:spPr>
        <p:txBody>
          <a:bodyPr>
            <a:normAutofit/>
          </a:bodyPr>
          <a:lstStyle/>
          <a:p>
            <a:pPr>
              <a:buFont typeface="Wingdings" pitchFamily="2" charset="2"/>
              <a:buChar char="ü"/>
            </a:pPr>
            <a:r>
              <a:rPr lang="en-IN" sz="2000" dirty="0" smtClean="0">
                <a:solidFill>
                  <a:schemeClr val="accent1"/>
                </a:solidFill>
              </a:rPr>
              <a:t>90.9% accuracy</a:t>
            </a:r>
          </a:p>
          <a:p>
            <a:pPr>
              <a:buFont typeface="Wingdings" pitchFamily="2" charset="2"/>
              <a:buChar char="ü"/>
            </a:pPr>
            <a:r>
              <a:rPr lang="en-IN" sz="2000" dirty="0" smtClean="0">
                <a:solidFill>
                  <a:schemeClr val="accent1"/>
                </a:solidFill>
              </a:rPr>
              <a:t>88.9% sensitivity</a:t>
            </a:r>
          </a:p>
          <a:p>
            <a:pPr>
              <a:buFont typeface="Wingdings" pitchFamily="2" charset="2"/>
              <a:buChar char="ü"/>
            </a:pPr>
            <a:r>
              <a:rPr lang="en-IN" sz="2000" dirty="0" smtClean="0">
                <a:solidFill>
                  <a:schemeClr val="accent1"/>
                </a:solidFill>
              </a:rPr>
              <a:t>90.2</a:t>
            </a:r>
            <a:r>
              <a:rPr lang="en-IN" sz="2000" dirty="0">
                <a:solidFill>
                  <a:schemeClr val="accent1"/>
                </a:solidFill>
              </a:rPr>
              <a:t>% specificity</a:t>
            </a:r>
          </a:p>
        </p:txBody>
      </p:sp>
      <p:sp>
        <p:nvSpPr>
          <p:cNvPr id="8" name="Title 1"/>
          <p:cNvSpPr txBox="1">
            <a:spLocks/>
          </p:cNvSpPr>
          <p:nvPr/>
        </p:nvSpPr>
        <p:spPr>
          <a:xfrm>
            <a:off x="4139952" y="1124744"/>
            <a:ext cx="3937248" cy="57150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IN" sz="3200" dirty="0">
              <a:solidFill>
                <a:schemeClr val="accent1"/>
              </a:solidFill>
              <a:latin typeface="Berlin Sans FB" pitchFamily="34" charset="0"/>
            </a:endParaRPr>
          </a:p>
        </p:txBody>
      </p:sp>
      <p:sp>
        <p:nvSpPr>
          <p:cNvPr id="6" name="Rectangle 5"/>
          <p:cNvSpPr/>
          <p:nvPr/>
        </p:nvSpPr>
        <p:spPr>
          <a:xfrm>
            <a:off x="4113451" y="889388"/>
            <a:ext cx="4563006" cy="400110"/>
          </a:xfrm>
          <a:prstGeom prst="rect">
            <a:avLst/>
          </a:prstGeom>
          <a:ln w="28575">
            <a:solidFill>
              <a:schemeClr val="accent1"/>
            </a:solidFill>
          </a:ln>
        </p:spPr>
        <p:txBody>
          <a:bodyPr wrap="square">
            <a:spAutoFit/>
          </a:bodyPr>
          <a:lstStyle/>
          <a:p>
            <a:pPr algn="ctr"/>
            <a:r>
              <a:rPr lang="en-IN" sz="2000" u="sng" dirty="0" smtClean="0">
                <a:solidFill>
                  <a:schemeClr val="accent2">
                    <a:lumMod val="50000"/>
                  </a:schemeClr>
                </a:solidFill>
              </a:rPr>
              <a:t>Accuracy Sensitivity And Specificity</a:t>
            </a:r>
            <a:endParaRPr lang="en-IN" sz="2000" u="sng" dirty="0">
              <a:solidFill>
                <a:schemeClr val="accent2">
                  <a:lumMod val="50000"/>
                </a:schemeClr>
              </a:solidFill>
            </a:endParaRPr>
          </a:p>
        </p:txBody>
      </p:sp>
      <p:sp>
        <p:nvSpPr>
          <p:cNvPr id="12" name="Rectangle 11"/>
          <p:cNvSpPr/>
          <p:nvPr/>
        </p:nvSpPr>
        <p:spPr>
          <a:xfrm>
            <a:off x="4139952" y="3973324"/>
            <a:ext cx="4536505" cy="400110"/>
          </a:xfrm>
          <a:prstGeom prst="rect">
            <a:avLst/>
          </a:prstGeom>
          <a:ln w="28575">
            <a:solidFill>
              <a:schemeClr val="accent1"/>
            </a:solidFill>
          </a:ln>
        </p:spPr>
        <p:txBody>
          <a:bodyPr wrap="square">
            <a:spAutoFit/>
          </a:bodyPr>
          <a:lstStyle/>
          <a:p>
            <a:pPr algn="ctr"/>
            <a:r>
              <a:rPr lang="en-IN" sz="2000" u="sng" dirty="0" smtClean="0">
                <a:solidFill>
                  <a:schemeClr val="accent2">
                    <a:lumMod val="50000"/>
                  </a:schemeClr>
                </a:solidFill>
              </a:rPr>
              <a:t>Precision And Recall</a:t>
            </a:r>
            <a:endParaRPr lang="en-IN" sz="2000" u="sng" dirty="0">
              <a:solidFill>
                <a:schemeClr val="accent2">
                  <a:lumMod val="50000"/>
                </a:schemeClr>
              </a:solidFill>
            </a:endParaRPr>
          </a:p>
        </p:txBody>
      </p:sp>
      <p:sp>
        <p:nvSpPr>
          <p:cNvPr id="14" name="Content Placeholder 3"/>
          <p:cNvSpPr txBox="1">
            <a:spLocks/>
          </p:cNvSpPr>
          <p:nvPr/>
        </p:nvSpPr>
        <p:spPr>
          <a:xfrm>
            <a:off x="4419600" y="4509120"/>
            <a:ext cx="3657600" cy="1972816"/>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buFont typeface="Wingdings" pitchFamily="2" charset="2"/>
              <a:buChar char="ü"/>
            </a:pPr>
            <a:r>
              <a:rPr lang="en-IN" sz="2000" dirty="0">
                <a:solidFill>
                  <a:schemeClr val="accent1"/>
                </a:solidFill>
              </a:rPr>
              <a:t>89.6% Precision</a:t>
            </a:r>
            <a:endParaRPr lang="en-IN" sz="2000" dirty="0" smtClean="0">
              <a:solidFill>
                <a:schemeClr val="accent1"/>
              </a:solidFill>
            </a:endParaRPr>
          </a:p>
          <a:p>
            <a:pPr>
              <a:buFont typeface="Wingdings" pitchFamily="2" charset="2"/>
              <a:buChar char="ü"/>
            </a:pPr>
            <a:r>
              <a:rPr lang="en-IN" sz="2000" dirty="0">
                <a:solidFill>
                  <a:schemeClr val="accent1"/>
                </a:solidFill>
              </a:rPr>
              <a:t>91.9% Recall</a:t>
            </a:r>
            <a:endParaRPr lang="en-IN" sz="2000" dirty="0">
              <a:solidFill>
                <a:schemeClr val="accent1"/>
              </a:solidFill>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68534"/>
            <a:ext cx="3746956" cy="2804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953" y="4377944"/>
            <a:ext cx="3746957" cy="2363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1825" y="1538310"/>
            <a:ext cx="12668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3"/>
          <p:cNvSpPr>
            <a:spLocks noGrp="1"/>
          </p:cNvSpPr>
          <p:nvPr>
            <p:ph sz="quarter" idx="2"/>
          </p:nvPr>
        </p:nvSpPr>
        <p:spPr>
          <a:xfrm>
            <a:off x="4572000" y="2996952"/>
            <a:ext cx="4040832" cy="504431"/>
          </a:xfrm>
        </p:spPr>
        <p:txBody>
          <a:bodyPr>
            <a:normAutofit/>
          </a:bodyPr>
          <a:lstStyle/>
          <a:p>
            <a:pPr marL="0" indent="0">
              <a:buNone/>
            </a:pPr>
            <a:r>
              <a:rPr lang="en-US" sz="1600" dirty="0">
                <a:solidFill>
                  <a:schemeClr val="accent1"/>
                </a:solidFill>
                <a:latin typeface="Microsoft Uighur" pitchFamily="2" charset="-78"/>
                <a:cs typeface="Microsoft Uighur" pitchFamily="2" charset="-78"/>
              </a:rPr>
              <a:t>Test set threshold has been set as 0.35</a:t>
            </a:r>
            <a:endParaRPr lang="en-IN" sz="1600" dirty="0">
              <a:solidFill>
                <a:schemeClr val="accent1"/>
              </a:solidFill>
              <a:latin typeface="Microsoft Uighur" pitchFamily="2" charset="-78"/>
              <a:cs typeface="Microsoft Uighur" pitchFamily="2" charset="-78"/>
            </a:endParaRPr>
          </a:p>
        </p:txBody>
      </p:sp>
    </p:spTree>
    <p:extLst>
      <p:ext uri="{BB962C8B-B14F-4D97-AF65-F5344CB8AC3E}">
        <p14:creationId xmlns:p14="http://schemas.microsoft.com/office/powerpoint/2010/main" val="1189535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7990"/>
            <a:ext cx="8435280" cy="755380"/>
          </a:xfrm>
        </p:spPr>
        <p:txBody>
          <a:bodyPr>
            <a:noAutofit/>
          </a:bodyPr>
          <a:lstStyle/>
          <a:p>
            <a:r>
              <a:rPr lang="en-IN" sz="4400" b="1" dirty="0" smtClean="0">
                <a:solidFill>
                  <a:schemeClr val="accent1"/>
                </a:solidFill>
                <a:effectLst>
                  <a:outerShdw blurRad="38100" dist="38100" dir="2700000" algn="tl">
                    <a:srgbClr val="000000">
                      <a:alpha val="43137"/>
                    </a:srgbClr>
                  </a:outerShdw>
                </a:effectLst>
              </a:rPr>
              <a:t>Conclusion</a:t>
            </a:r>
            <a:endParaRPr lang="en-IN" sz="4400" b="1" dirty="0">
              <a:solidFill>
                <a:schemeClr val="accent1"/>
              </a:solidFill>
              <a:effectLst>
                <a:outerShdw blurRad="38100" dist="38100" dir="2700000" algn="tl">
                  <a:srgbClr val="000000">
                    <a:alpha val="43137"/>
                  </a:srgbClr>
                </a:outerShdw>
              </a:effectLst>
            </a:endParaRPr>
          </a:p>
        </p:txBody>
      </p:sp>
      <p:sp>
        <p:nvSpPr>
          <p:cNvPr id="4" name="Content Placeholder 3"/>
          <p:cNvSpPr>
            <a:spLocks noGrp="1"/>
          </p:cNvSpPr>
          <p:nvPr>
            <p:ph sz="quarter" idx="2"/>
          </p:nvPr>
        </p:nvSpPr>
        <p:spPr>
          <a:xfrm>
            <a:off x="395536" y="1168165"/>
            <a:ext cx="8136904" cy="2332843"/>
          </a:xfrm>
        </p:spPr>
        <p:txBody>
          <a:bodyPr>
            <a:normAutofit fontScale="85000" lnSpcReduction="20000"/>
          </a:bodyPr>
          <a:lstStyle/>
          <a:p>
            <a:pPr marL="0" indent="0">
              <a:buNone/>
            </a:pPr>
            <a:r>
              <a:rPr lang="en-US" sz="2000" dirty="0">
                <a:solidFill>
                  <a:schemeClr val="accent1"/>
                </a:solidFill>
              </a:rPr>
              <a:t>People spending higher than average time are promising leads, so targeting them and approaching them can be helpful in </a:t>
            </a:r>
            <a:r>
              <a:rPr lang="en-US" sz="2000" dirty="0" smtClean="0">
                <a:solidFill>
                  <a:schemeClr val="accent1"/>
                </a:solidFill>
              </a:rPr>
              <a:t>conversions.</a:t>
            </a:r>
          </a:p>
          <a:p>
            <a:pPr marL="0" indent="0">
              <a:buNone/>
            </a:pPr>
            <a:r>
              <a:rPr lang="en-US" sz="2000" dirty="0" smtClean="0">
                <a:solidFill>
                  <a:schemeClr val="accent1"/>
                </a:solidFill>
              </a:rPr>
              <a:t>SMS </a:t>
            </a:r>
            <a:r>
              <a:rPr lang="en-US" sz="2000" dirty="0">
                <a:solidFill>
                  <a:schemeClr val="accent1"/>
                </a:solidFill>
              </a:rPr>
              <a:t>messages can have a high impact on lead </a:t>
            </a:r>
            <a:r>
              <a:rPr lang="en-US" sz="2000" dirty="0" smtClean="0">
                <a:solidFill>
                  <a:schemeClr val="accent1"/>
                </a:solidFill>
              </a:rPr>
              <a:t>conversion.</a:t>
            </a:r>
          </a:p>
          <a:p>
            <a:pPr marL="0" indent="0">
              <a:buNone/>
            </a:pPr>
            <a:r>
              <a:rPr lang="en-US" sz="2000" dirty="0">
                <a:solidFill>
                  <a:schemeClr val="accent1"/>
                </a:solidFill>
              </a:rPr>
              <a:t>L</a:t>
            </a:r>
            <a:r>
              <a:rPr lang="en-US" sz="2000" dirty="0" smtClean="0">
                <a:solidFill>
                  <a:schemeClr val="accent1"/>
                </a:solidFill>
              </a:rPr>
              <a:t>anding </a:t>
            </a:r>
            <a:r>
              <a:rPr lang="en-US" sz="2000" dirty="0">
                <a:solidFill>
                  <a:schemeClr val="accent1"/>
                </a:solidFill>
              </a:rPr>
              <a:t>page submissions can help find out more </a:t>
            </a:r>
            <a:r>
              <a:rPr lang="en-US" sz="2000" dirty="0" smtClean="0">
                <a:solidFill>
                  <a:schemeClr val="accent1"/>
                </a:solidFill>
              </a:rPr>
              <a:t>leads.</a:t>
            </a:r>
          </a:p>
          <a:p>
            <a:pPr marL="0" indent="0">
              <a:buNone/>
            </a:pPr>
            <a:r>
              <a:rPr lang="en-US" sz="2000" dirty="0" smtClean="0">
                <a:solidFill>
                  <a:schemeClr val="accent1"/>
                </a:solidFill>
              </a:rPr>
              <a:t>Marketing </a:t>
            </a:r>
            <a:r>
              <a:rPr lang="en-US" sz="2000" dirty="0">
                <a:solidFill>
                  <a:schemeClr val="accent1"/>
                </a:solidFill>
              </a:rPr>
              <a:t>management, human resources management has high conversion rates. People from these specializations can be promising </a:t>
            </a:r>
            <a:r>
              <a:rPr lang="en-US" sz="2000" dirty="0" smtClean="0">
                <a:solidFill>
                  <a:schemeClr val="accent1"/>
                </a:solidFill>
              </a:rPr>
              <a:t>leads.</a:t>
            </a:r>
          </a:p>
          <a:p>
            <a:pPr marL="0" indent="0">
              <a:buNone/>
            </a:pPr>
            <a:r>
              <a:rPr lang="en-US" sz="2000" dirty="0" smtClean="0">
                <a:solidFill>
                  <a:schemeClr val="accent1"/>
                </a:solidFill>
              </a:rPr>
              <a:t>References </a:t>
            </a:r>
            <a:r>
              <a:rPr lang="en-US" sz="2000" dirty="0">
                <a:solidFill>
                  <a:schemeClr val="accent1"/>
                </a:solidFill>
              </a:rPr>
              <a:t>and offers for referring a lead can be good source for higher </a:t>
            </a:r>
            <a:r>
              <a:rPr lang="en-US" sz="2000" dirty="0" smtClean="0">
                <a:solidFill>
                  <a:schemeClr val="accent1"/>
                </a:solidFill>
              </a:rPr>
              <a:t>conversions. </a:t>
            </a:r>
            <a:r>
              <a:rPr lang="en-US" sz="2000" dirty="0">
                <a:solidFill>
                  <a:schemeClr val="accent1"/>
                </a:solidFill>
              </a:rPr>
              <a:t>An alert messages or information has seen to have high lead conversion </a:t>
            </a:r>
            <a:r>
              <a:rPr lang="en-US" sz="2000" dirty="0" smtClean="0">
                <a:solidFill>
                  <a:schemeClr val="accent1"/>
                </a:solidFill>
              </a:rPr>
              <a:t>rate.</a:t>
            </a:r>
            <a:endParaRPr lang="en-IN" sz="2000" dirty="0">
              <a:solidFill>
                <a:schemeClr val="accent1"/>
              </a:solidFill>
            </a:endParaRPr>
          </a:p>
        </p:txBody>
      </p:sp>
      <p:sp>
        <p:nvSpPr>
          <p:cNvPr id="8" name="Title 1"/>
          <p:cNvSpPr txBox="1">
            <a:spLocks/>
          </p:cNvSpPr>
          <p:nvPr/>
        </p:nvSpPr>
        <p:spPr>
          <a:xfrm>
            <a:off x="4139952" y="1124744"/>
            <a:ext cx="3937248" cy="57150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IN" sz="3200" dirty="0">
              <a:solidFill>
                <a:schemeClr val="accent1"/>
              </a:solidFill>
              <a:latin typeface="Berlin Sans FB" pitchFamily="34" charset="0"/>
            </a:endParaRPr>
          </a:p>
        </p:txBody>
      </p:sp>
      <p:sp>
        <p:nvSpPr>
          <p:cNvPr id="6" name="Rectangle 5"/>
          <p:cNvSpPr/>
          <p:nvPr/>
        </p:nvSpPr>
        <p:spPr>
          <a:xfrm>
            <a:off x="395536" y="724634"/>
            <a:ext cx="4563006" cy="400110"/>
          </a:xfrm>
          <a:prstGeom prst="rect">
            <a:avLst/>
          </a:prstGeom>
          <a:ln w="28575">
            <a:solidFill>
              <a:schemeClr val="accent1"/>
            </a:solidFill>
          </a:ln>
        </p:spPr>
        <p:txBody>
          <a:bodyPr wrap="square">
            <a:spAutoFit/>
          </a:bodyPr>
          <a:lstStyle/>
          <a:p>
            <a:pPr algn="ctr"/>
            <a:r>
              <a:rPr lang="en-IN" sz="2000" u="sng" dirty="0" smtClean="0">
                <a:solidFill>
                  <a:schemeClr val="accent2">
                    <a:lumMod val="50000"/>
                  </a:schemeClr>
                </a:solidFill>
              </a:rPr>
              <a:t>Exploratory Data Analysis</a:t>
            </a:r>
            <a:endParaRPr lang="en-IN" sz="2000" u="sng" dirty="0">
              <a:solidFill>
                <a:schemeClr val="accent2">
                  <a:lumMod val="50000"/>
                </a:schemeClr>
              </a:solidFill>
            </a:endParaRPr>
          </a:p>
        </p:txBody>
      </p:sp>
      <p:sp>
        <p:nvSpPr>
          <p:cNvPr id="12" name="Rectangle 11"/>
          <p:cNvSpPr/>
          <p:nvPr/>
        </p:nvSpPr>
        <p:spPr>
          <a:xfrm>
            <a:off x="467544" y="3689326"/>
            <a:ext cx="4536505" cy="400110"/>
          </a:xfrm>
          <a:prstGeom prst="rect">
            <a:avLst/>
          </a:prstGeom>
          <a:ln w="28575">
            <a:solidFill>
              <a:schemeClr val="accent1"/>
            </a:solidFill>
          </a:ln>
        </p:spPr>
        <p:txBody>
          <a:bodyPr wrap="square">
            <a:spAutoFit/>
          </a:bodyPr>
          <a:lstStyle/>
          <a:p>
            <a:pPr algn="ctr"/>
            <a:r>
              <a:rPr lang="en-IN" sz="2000" u="sng" dirty="0" smtClean="0">
                <a:solidFill>
                  <a:schemeClr val="accent2">
                    <a:lumMod val="50000"/>
                  </a:schemeClr>
                </a:solidFill>
              </a:rPr>
              <a:t>Precision And Recall</a:t>
            </a:r>
            <a:endParaRPr lang="en-IN" sz="2000" u="sng" dirty="0">
              <a:solidFill>
                <a:schemeClr val="accent2">
                  <a:lumMod val="50000"/>
                </a:schemeClr>
              </a:solidFill>
            </a:endParaRPr>
          </a:p>
        </p:txBody>
      </p:sp>
      <p:sp>
        <p:nvSpPr>
          <p:cNvPr id="14" name="Content Placeholder 3"/>
          <p:cNvSpPr txBox="1">
            <a:spLocks/>
          </p:cNvSpPr>
          <p:nvPr/>
        </p:nvSpPr>
        <p:spPr>
          <a:xfrm>
            <a:off x="323528" y="4293096"/>
            <a:ext cx="7920880" cy="2304256"/>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sz="1700" dirty="0">
                <a:solidFill>
                  <a:schemeClr val="accent1"/>
                </a:solidFill>
              </a:rPr>
              <a:t>The model shows high close to </a:t>
            </a:r>
            <a:r>
              <a:rPr lang="en-US" sz="1700" dirty="0" smtClean="0">
                <a:solidFill>
                  <a:schemeClr val="accent1"/>
                </a:solidFill>
              </a:rPr>
              <a:t>93% accuracy.</a:t>
            </a:r>
          </a:p>
          <a:p>
            <a:pPr marL="0" indent="0">
              <a:buNone/>
            </a:pPr>
            <a:r>
              <a:rPr lang="en-US" sz="1700" dirty="0" smtClean="0">
                <a:solidFill>
                  <a:schemeClr val="accent1"/>
                </a:solidFill>
              </a:rPr>
              <a:t>The </a:t>
            </a:r>
            <a:r>
              <a:rPr lang="en-US" sz="1700" dirty="0">
                <a:solidFill>
                  <a:schemeClr val="accent1"/>
                </a:solidFill>
              </a:rPr>
              <a:t>threshold has been selected from Accuracy, Sensitivity, specificity measures and precision, recall curves</a:t>
            </a:r>
            <a:r>
              <a:rPr lang="en-US" sz="1700" dirty="0" smtClean="0">
                <a:solidFill>
                  <a:schemeClr val="accent1"/>
                </a:solidFill>
              </a:rPr>
              <a:t>.</a:t>
            </a:r>
          </a:p>
          <a:p>
            <a:pPr marL="0" indent="0">
              <a:buNone/>
            </a:pPr>
            <a:r>
              <a:rPr lang="en-US" sz="1700" dirty="0" smtClean="0">
                <a:solidFill>
                  <a:schemeClr val="accent1"/>
                </a:solidFill>
              </a:rPr>
              <a:t>The </a:t>
            </a:r>
            <a:r>
              <a:rPr lang="en-US" sz="1700" dirty="0">
                <a:solidFill>
                  <a:schemeClr val="accent1"/>
                </a:solidFill>
              </a:rPr>
              <a:t>model shows </a:t>
            </a:r>
            <a:r>
              <a:rPr lang="en-US" sz="1700" dirty="0" smtClean="0">
                <a:solidFill>
                  <a:schemeClr val="accent1"/>
                </a:solidFill>
              </a:rPr>
              <a:t>89% </a:t>
            </a:r>
            <a:r>
              <a:rPr lang="en-US" sz="1700" dirty="0">
                <a:solidFill>
                  <a:schemeClr val="accent1"/>
                </a:solidFill>
              </a:rPr>
              <a:t>sensitivity and </a:t>
            </a:r>
            <a:r>
              <a:rPr lang="en-US" sz="1700" dirty="0" smtClean="0">
                <a:solidFill>
                  <a:schemeClr val="accent1"/>
                </a:solidFill>
              </a:rPr>
              <a:t>90% specificity.</a:t>
            </a:r>
          </a:p>
          <a:p>
            <a:pPr marL="0" indent="0">
              <a:buNone/>
            </a:pPr>
            <a:r>
              <a:rPr lang="en-US" sz="1700" dirty="0" smtClean="0">
                <a:solidFill>
                  <a:schemeClr val="accent1"/>
                </a:solidFill>
              </a:rPr>
              <a:t>The </a:t>
            </a:r>
            <a:r>
              <a:rPr lang="en-US" sz="1700" dirty="0">
                <a:solidFill>
                  <a:schemeClr val="accent1"/>
                </a:solidFill>
              </a:rPr>
              <a:t>model finds correct promising leads and leads that have less chances of getting </a:t>
            </a:r>
            <a:r>
              <a:rPr lang="en-US" sz="1700" dirty="0" smtClean="0">
                <a:solidFill>
                  <a:schemeClr val="accent1"/>
                </a:solidFill>
              </a:rPr>
              <a:t>converted.</a:t>
            </a:r>
          </a:p>
          <a:p>
            <a:pPr marL="0" indent="0">
              <a:buNone/>
            </a:pPr>
            <a:r>
              <a:rPr lang="en-US" sz="1700" dirty="0" smtClean="0">
                <a:solidFill>
                  <a:schemeClr val="accent1"/>
                </a:solidFill>
              </a:rPr>
              <a:t>Overall </a:t>
            </a:r>
            <a:r>
              <a:rPr lang="en-US" sz="1700" dirty="0">
                <a:solidFill>
                  <a:schemeClr val="accent1"/>
                </a:solidFill>
              </a:rPr>
              <a:t>this model proves to be accurate</a:t>
            </a:r>
            <a:endParaRPr lang="en-IN" sz="1700" dirty="0">
              <a:solidFill>
                <a:schemeClr val="accent1"/>
              </a:solidFill>
            </a:endParaRPr>
          </a:p>
        </p:txBody>
      </p:sp>
    </p:spTree>
    <p:extLst>
      <p:ext uri="{BB962C8B-B14F-4D97-AF65-F5344CB8AC3E}">
        <p14:creationId xmlns:p14="http://schemas.microsoft.com/office/powerpoint/2010/main" val="4118456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b="1" dirty="0">
                <a:solidFill>
                  <a:schemeClr val="accent1"/>
                </a:solidFill>
                <a:effectLst>
                  <a:outerShdw blurRad="38100" dist="38100" dir="2700000" algn="tl">
                    <a:srgbClr val="000000">
                      <a:alpha val="43137"/>
                    </a:srgbClr>
                  </a:outerShdw>
                </a:effectLst>
              </a:rPr>
              <a:t>PROBLEM STATEMENT</a:t>
            </a:r>
          </a:p>
        </p:txBody>
      </p:sp>
      <p:sp>
        <p:nvSpPr>
          <p:cNvPr id="3" name="Content Placeholder 2"/>
          <p:cNvSpPr>
            <a:spLocks noGrp="1"/>
          </p:cNvSpPr>
          <p:nvPr>
            <p:ph sz="quarter" idx="1"/>
          </p:nvPr>
        </p:nvSpPr>
        <p:spPr/>
        <p:txBody>
          <a:bodyPr>
            <a:normAutofit fontScale="85000" lnSpcReduction="20000"/>
          </a:bodyPr>
          <a:lstStyle/>
          <a:p>
            <a:r>
              <a:rPr lang="en-US" dirty="0"/>
              <a:t>X Education is an organization which provides online courses for industry professional. The company marks its courses on several popular websites like </a:t>
            </a:r>
            <a:r>
              <a:rPr lang="en-US" dirty="0" err="1"/>
              <a:t>google</a:t>
            </a:r>
            <a:r>
              <a:rPr lang="en-US" dirty="0" smtClean="0"/>
              <a:t>.</a:t>
            </a:r>
          </a:p>
          <a:p>
            <a:pPr marL="0" indent="0">
              <a:buNone/>
            </a:pPr>
            <a:endParaRPr lang="en-US" dirty="0" smtClean="0"/>
          </a:p>
          <a:p>
            <a:r>
              <a:rPr lang="en-US" dirty="0"/>
              <a:t>X Education wants to select most promising leads that can be converted to paying </a:t>
            </a:r>
            <a:r>
              <a:rPr lang="en-US" dirty="0" err="1"/>
              <a:t>customers.Although</a:t>
            </a:r>
            <a:r>
              <a:rPr lang="en-US" dirty="0"/>
              <a:t> the company generates a lot of leads only a few are converted into paying customers, wherein the company wants a higher lead conversion. Leads come through numerous modes like email, advertisements on websites, </a:t>
            </a:r>
            <a:r>
              <a:rPr lang="en-US" dirty="0" err="1"/>
              <a:t>google</a:t>
            </a:r>
            <a:r>
              <a:rPr lang="en-US" dirty="0"/>
              <a:t> searches etc</a:t>
            </a:r>
            <a:r>
              <a:rPr lang="en-US" dirty="0" smtClean="0"/>
              <a:t>.</a:t>
            </a:r>
          </a:p>
          <a:p>
            <a:pPr marL="0" indent="0">
              <a:buNone/>
            </a:pPr>
            <a:endParaRPr lang="en-US" dirty="0" smtClean="0"/>
          </a:p>
          <a:p>
            <a:r>
              <a:rPr lang="en-US" dirty="0" smtClean="0"/>
              <a:t>The </a:t>
            </a:r>
            <a:r>
              <a:rPr lang="en-US" dirty="0"/>
              <a:t>company has had 30% conversion rate through the whole process of turning leads into customers by approaching those leads which are to be found having interest in taking the course. The implementation process of lead generating attributes are not efficient in helping conversions.</a:t>
            </a:r>
            <a:endParaRPr lang="en-IN" dirty="0"/>
          </a:p>
        </p:txBody>
      </p:sp>
    </p:spTree>
    <p:extLst>
      <p:ext uri="{BB962C8B-B14F-4D97-AF65-F5344CB8AC3E}">
        <p14:creationId xmlns:p14="http://schemas.microsoft.com/office/powerpoint/2010/main" val="4057566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solidFill>
                  <a:schemeClr val="accent1"/>
                </a:solidFill>
                <a:effectLst>
                  <a:outerShdw blurRad="38100" dist="38100" dir="2700000" algn="tl">
                    <a:srgbClr val="000000">
                      <a:alpha val="43137"/>
                    </a:srgbClr>
                  </a:outerShdw>
                </a:effectLst>
              </a:rPr>
              <a:t>BUSINESS GOAL</a:t>
            </a:r>
          </a:p>
        </p:txBody>
      </p:sp>
      <p:sp>
        <p:nvSpPr>
          <p:cNvPr id="3" name="Content Placeholder 2"/>
          <p:cNvSpPr>
            <a:spLocks noGrp="1"/>
          </p:cNvSpPr>
          <p:nvPr>
            <p:ph sz="quarter" idx="1"/>
          </p:nvPr>
        </p:nvSpPr>
        <p:spPr/>
        <p:txBody>
          <a:bodyPr/>
          <a:lstStyle/>
          <a:p>
            <a:r>
              <a:rPr lang="en-US" dirty="0"/>
              <a:t>The company requires a model to be built for selecting most promising leads</a:t>
            </a:r>
            <a:r>
              <a:rPr lang="en-US" dirty="0" smtClean="0"/>
              <a:t>.</a:t>
            </a:r>
          </a:p>
          <a:p>
            <a:pPr marL="0" indent="0">
              <a:buNone/>
            </a:pPr>
            <a:endParaRPr lang="en-US" dirty="0" smtClean="0"/>
          </a:p>
          <a:p>
            <a:r>
              <a:rPr lang="en-US" dirty="0" smtClean="0"/>
              <a:t>Lead </a:t>
            </a:r>
            <a:r>
              <a:rPr lang="en-US" dirty="0"/>
              <a:t>score to be given to each leads such that it indicates how promising the lead could be. The higher the lead score the more promising the lead to get converted, the lower it is the lesser the chances of </a:t>
            </a:r>
            <a:r>
              <a:rPr lang="en-US" dirty="0" smtClean="0"/>
              <a:t>conversion.</a:t>
            </a:r>
          </a:p>
          <a:p>
            <a:pPr marL="0" indent="0">
              <a:buNone/>
            </a:pPr>
            <a:endParaRPr lang="en-US" dirty="0" smtClean="0"/>
          </a:p>
          <a:p>
            <a:r>
              <a:rPr lang="en-US" dirty="0" smtClean="0"/>
              <a:t>The </a:t>
            </a:r>
            <a:r>
              <a:rPr lang="en-US" dirty="0"/>
              <a:t>model to be built in lead conversion rate around 80% or more.</a:t>
            </a:r>
            <a:endParaRPr lang="en-IN" dirty="0"/>
          </a:p>
        </p:txBody>
      </p:sp>
    </p:spTree>
    <p:extLst>
      <p:ext uri="{BB962C8B-B14F-4D97-AF65-F5344CB8AC3E}">
        <p14:creationId xmlns:p14="http://schemas.microsoft.com/office/powerpoint/2010/main" val="3014908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solidFill>
                  <a:schemeClr val="accent1"/>
                </a:solidFill>
                <a:effectLst>
                  <a:outerShdw blurRad="38100" dist="38100" dir="2700000" algn="tl">
                    <a:srgbClr val="000000">
                      <a:alpha val="43137"/>
                    </a:srgbClr>
                  </a:outerShdw>
                </a:effectLst>
              </a:rPr>
              <a:t>STRATEGY</a:t>
            </a:r>
          </a:p>
        </p:txBody>
      </p:sp>
      <p:sp>
        <p:nvSpPr>
          <p:cNvPr id="3" name="Content Placeholder 2"/>
          <p:cNvSpPr>
            <a:spLocks noGrp="1"/>
          </p:cNvSpPr>
          <p:nvPr>
            <p:ph sz="quarter" idx="1"/>
          </p:nvPr>
        </p:nvSpPr>
        <p:spPr/>
        <p:txBody>
          <a:bodyPr>
            <a:normAutofit fontScale="92500" lnSpcReduction="20000"/>
          </a:bodyPr>
          <a:lstStyle/>
          <a:p>
            <a:r>
              <a:rPr lang="en-US" dirty="0"/>
              <a:t>Import </a:t>
            </a:r>
            <a:r>
              <a:rPr lang="en-US" dirty="0" smtClean="0"/>
              <a:t>data</a:t>
            </a:r>
          </a:p>
          <a:p>
            <a:r>
              <a:rPr lang="en-US" dirty="0" smtClean="0"/>
              <a:t>Clean </a:t>
            </a:r>
            <a:r>
              <a:rPr lang="en-US" dirty="0"/>
              <a:t>and prepare the acquired data for further </a:t>
            </a:r>
            <a:r>
              <a:rPr lang="en-US" dirty="0" smtClean="0"/>
              <a:t>analysis</a:t>
            </a:r>
          </a:p>
          <a:p>
            <a:r>
              <a:rPr lang="en-US" dirty="0" smtClean="0"/>
              <a:t>Exploratory </a:t>
            </a:r>
            <a:r>
              <a:rPr lang="en-US" dirty="0"/>
              <a:t>data analysis for figuring out most helpful attributes for </a:t>
            </a:r>
            <a:r>
              <a:rPr lang="en-US" dirty="0" smtClean="0"/>
              <a:t>conversion</a:t>
            </a:r>
          </a:p>
          <a:p>
            <a:r>
              <a:rPr lang="en-US" dirty="0" smtClean="0"/>
              <a:t>Scaling features</a:t>
            </a:r>
          </a:p>
          <a:p>
            <a:r>
              <a:rPr lang="en-US" dirty="0" smtClean="0"/>
              <a:t>Prepare </a:t>
            </a:r>
            <a:r>
              <a:rPr lang="en-US" dirty="0"/>
              <a:t>the data for model </a:t>
            </a:r>
            <a:r>
              <a:rPr lang="en-US" dirty="0" smtClean="0"/>
              <a:t>building</a:t>
            </a:r>
          </a:p>
          <a:p>
            <a:r>
              <a:rPr lang="en-US" dirty="0" smtClean="0"/>
              <a:t>Build </a:t>
            </a:r>
            <a:r>
              <a:rPr lang="en-US" dirty="0"/>
              <a:t>a logistic regression </a:t>
            </a:r>
            <a:r>
              <a:rPr lang="en-US" dirty="0" smtClean="0"/>
              <a:t>model</a:t>
            </a:r>
          </a:p>
          <a:p>
            <a:r>
              <a:rPr lang="en-US" dirty="0" smtClean="0"/>
              <a:t>Assign </a:t>
            </a:r>
            <a:r>
              <a:rPr lang="en-US" dirty="0"/>
              <a:t>a lead score for each </a:t>
            </a:r>
            <a:r>
              <a:rPr lang="en-US" dirty="0" smtClean="0"/>
              <a:t>leads</a:t>
            </a:r>
          </a:p>
          <a:p>
            <a:r>
              <a:rPr lang="en-US" dirty="0" smtClean="0"/>
              <a:t>Test </a:t>
            </a:r>
            <a:r>
              <a:rPr lang="en-US" dirty="0"/>
              <a:t>the model on train </a:t>
            </a:r>
            <a:r>
              <a:rPr lang="en-US" dirty="0" smtClean="0"/>
              <a:t>set</a:t>
            </a:r>
          </a:p>
          <a:p>
            <a:r>
              <a:rPr lang="en-US" dirty="0" smtClean="0"/>
              <a:t>Evaluate </a:t>
            </a:r>
            <a:r>
              <a:rPr lang="en-US" dirty="0"/>
              <a:t>model by different measures and </a:t>
            </a:r>
            <a:r>
              <a:rPr lang="en-US" dirty="0" smtClean="0"/>
              <a:t>metrics</a:t>
            </a:r>
          </a:p>
          <a:p>
            <a:r>
              <a:rPr lang="en-US" dirty="0" smtClean="0"/>
              <a:t>Test </a:t>
            </a:r>
            <a:r>
              <a:rPr lang="en-US" dirty="0"/>
              <a:t>the model on test </a:t>
            </a:r>
            <a:r>
              <a:rPr lang="en-US" dirty="0" smtClean="0"/>
              <a:t>set</a:t>
            </a:r>
          </a:p>
          <a:p>
            <a:r>
              <a:rPr lang="en-US" dirty="0" smtClean="0"/>
              <a:t>Measure </a:t>
            </a:r>
            <a:r>
              <a:rPr lang="en-US" dirty="0"/>
              <a:t>the accuracy of the model and other metrics for evaluation</a:t>
            </a:r>
            <a:endParaRPr lang="en-IN" dirty="0"/>
          </a:p>
        </p:txBody>
      </p:sp>
    </p:spTree>
    <p:extLst>
      <p:ext uri="{BB962C8B-B14F-4D97-AF65-F5344CB8AC3E}">
        <p14:creationId xmlns:p14="http://schemas.microsoft.com/office/powerpoint/2010/main" val="2854861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54" y="116632"/>
            <a:ext cx="8435280" cy="755380"/>
          </a:xfrm>
        </p:spPr>
        <p:txBody>
          <a:bodyPr>
            <a:noAutofit/>
          </a:bodyPr>
          <a:lstStyle/>
          <a:p>
            <a:r>
              <a:rPr lang="en-IN" sz="4400" b="1" dirty="0" smtClean="0">
                <a:solidFill>
                  <a:schemeClr val="accent1"/>
                </a:solidFill>
                <a:effectLst>
                  <a:outerShdw blurRad="38100" dist="38100" dir="2700000" algn="tl">
                    <a:srgbClr val="000000">
                      <a:alpha val="43137"/>
                    </a:srgbClr>
                  </a:outerShdw>
                </a:effectLst>
              </a:rPr>
              <a:t>Exploratory data analysis</a:t>
            </a:r>
            <a:endParaRPr lang="en-IN" sz="4400" b="1" dirty="0">
              <a:solidFill>
                <a:schemeClr val="accent1"/>
              </a:solidFill>
              <a:effectLst>
                <a:outerShdw blurRad="38100" dist="38100" dir="2700000" algn="tl">
                  <a:srgbClr val="000000">
                    <a:alpha val="43137"/>
                  </a:srgbClr>
                </a:outerShdw>
              </a:effectLst>
            </a:endParaRP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455851" y="1268760"/>
            <a:ext cx="3657600" cy="2808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sz="quarter" idx="2"/>
          </p:nvPr>
        </p:nvSpPr>
        <p:spPr>
          <a:xfrm>
            <a:off x="4279776" y="1412608"/>
            <a:ext cx="3657600" cy="1972816"/>
          </a:xfrm>
        </p:spPr>
        <p:txBody>
          <a:bodyPr>
            <a:normAutofit fontScale="92500"/>
          </a:bodyPr>
          <a:lstStyle/>
          <a:p>
            <a:pPr marL="0" indent="0">
              <a:buNone/>
            </a:pPr>
            <a:r>
              <a:rPr lang="en-US" dirty="0">
                <a:solidFill>
                  <a:schemeClr val="accent1"/>
                </a:solidFill>
              </a:rPr>
              <a:t>Google searches has had high conversion compared to other modes whilst differences has had high conversion rate</a:t>
            </a:r>
            <a:endParaRPr lang="en-IN" dirty="0">
              <a:solidFill>
                <a:schemeClr val="accent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4509120"/>
            <a:ext cx="3296457"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4139952" y="1124744"/>
            <a:ext cx="3937248" cy="57150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IN" sz="3200" dirty="0">
              <a:solidFill>
                <a:schemeClr val="accent1"/>
              </a:solidFill>
              <a:latin typeface="Berlin Sans FB" pitchFamily="34" charset="0"/>
            </a:endParaRPr>
          </a:p>
        </p:txBody>
      </p:sp>
      <p:sp>
        <p:nvSpPr>
          <p:cNvPr id="6" name="Rectangle 5"/>
          <p:cNvSpPr/>
          <p:nvPr/>
        </p:nvSpPr>
        <p:spPr>
          <a:xfrm>
            <a:off x="4113451" y="889388"/>
            <a:ext cx="4572000" cy="400110"/>
          </a:xfrm>
          <a:prstGeom prst="rect">
            <a:avLst/>
          </a:prstGeom>
          <a:ln w="28575">
            <a:solidFill>
              <a:schemeClr val="accent1"/>
            </a:solidFill>
          </a:ln>
        </p:spPr>
        <p:txBody>
          <a:bodyPr>
            <a:spAutoFit/>
          </a:bodyPr>
          <a:lstStyle/>
          <a:p>
            <a:pPr algn="ctr"/>
            <a:r>
              <a:rPr lang="en-IN" sz="2000" u="sng" dirty="0" smtClean="0">
                <a:solidFill>
                  <a:schemeClr val="accent2">
                    <a:lumMod val="50000"/>
                  </a:schemeClr>
                </a:solidFill>
              </a:rPr>
              <a:t>Lead Source VS Converted</a:t>
            </a:r>
            <a:endParaRPr lang="en-IN" sz="2000" u="sng" dirty="0">
              <a:solidFill>
                <a:schemeClr val="accent2">
                  <a:lumMod val="50000"/>
                </a:schemeClr>
              </a:solidFill>
            </a:endParaRPr>
          </a:p>
        </p:txBody>
      </p:sp>
      <p:sp>
        <p:nvSpPr>
          <p:cNvPr id="12" name="Rectangle 11"/>
          <p:cNvSpPr/>
          <p:nvPr/>
        </p:nvSpPr>
        <p:spPr>
          <a:xfrm>
            <a:off x="4113451" y="3973324"/>
            <a:ext cx="4572000" cy="400110"/>
          </a:xfrm>
          <a:prstGeom prst="rect">
            <a:avLst/>
          </a:prstGeom>
          <a:ln w="28575">
            <a:solidFill>
              <a:schemeClr val="accent1"/>
            </a:solidFill>
          </a:ln>
        </p:spPr>
        <p:txBody>
          <a:bodyPr wrap="square">
            <a:spAutoFit/>
          </a:bodyPr>
          <a:lstStyle/>
          <a:p>
            <a:pPr algn="ctr"/>
            <a:r>
              <a:rPr lang="en-IN" sz="2000" u="sng" dirty="0" smtClean="0">
                <a:solidFill>
                  <a:schemeClr val="accent2">
                    <a:lumMod val="50000"/>
                  </a:schemeClr>
                </a:solidFill>
              </a:rPr>
              <a:t>Do not E-mail VS Converted</a:t>
            </a:r>
            <a:endParaRPr lang="en-IN" sz="2000" u="sng" dirty="0">
              <a:solidFill>
                <a:schemeClr val="accent2">
                  <a:lumMod val="50000"/>
                </a:schemeClr>
              </a:solidFill>
            </a:endParaRPr>
          </a:p>
        </p:txBody>
      </p:sp>
      <p:sp>
        <p:nvSpPr>
          <p:cNvPr id="14" name="Content Placeholder 3"/>
          <p:cNvSpPr txBox="1">
            <a:spLocks/>
          </p:cNvSpPr>
          <p:nvPr/>
        </p:nvSpPr>
        <p:spPr>
          <a:xfrm>
            <a:off x="4419600" y="4509120"/>
            <a:ext cx="3657600" cy="1972816"/>
          </a:xfrm>
          <a:prstGeom prst="rect">
            <a:avLst/>
          </a:prstGeom>
        </p:spPr>
        <p:txBody>
          <a:bodyPr vert="horz">
            <a:normAutofit fontScale="925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Font typeface="Wingdings"/>
              <a:buNone/>
            </a:pPr>
            <a:r>
              <a:rPr lang="en-US" dirty="0" smtClean="0">
                <a:solidFill>
                  <a:schemeClr val="accent1"/>
                </a:solidFill>
              </a:rPr>
              <a:t>Google searches has had high conversion compared to other modes whilst differences has had high conversion rate</a:t>
            </a:r>
            <a:endParaRPr lang="en-IN" dirty="0">
              <a:solidFill>
                <a:schemeClr val="accent1"/>
              </a:solidFill>
            </a:endParaRPr>
          </a:p>
        </p:txBody>
      </p:sp>
    </p:spTree>
    <p:extLst>
      <p:ext uri="{BB962C8B-B14F-4D97-AF65-F5344CB8AC3E}">
        <p14:creationId xmlns:p14="http://schemas.microsoft.com/office/powerpoint/2010/main" val="4097860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54" y="116632"/>
            <a:ext cx="8435280" cy="755380"/>
          </a:xfrm>
        </p:spPr>
        <p:txBody>
          <a:bodyPr>
            <a:noAutofit/>
          </a:bodyPr>
          <a:lstStyle/>
          <a:p>
            <a:r>
              <a:rPr lang="en-IN" sz="4400" b="1" dirty="0" smtClean="0">
                <a:solidFill>
                  <a:schemeClr val="accent1"/>
                </a:solidFill>
                <a:effectLst>
                  <a:outerShdw blurRad="38100" dist="38100" dir="2700000" algn="tl">
                    <a:srgbClr val="000000">
                      <a:alpha val="43137"/>
                    </a:srgbClr>
                  </a:outerShdw>
                </a:effectLst>
              </a:rPr>
              <a:t>Exploratory data analysis</a:t>
            </a:r>
            <a:endParaRPr lang="en-IN" sz="4400" b="1" dirty="0">
              <a:solidFill>
                <a:schemeClr val="accent1"/>
              </a:solidFill>
              <a:effectLst>
                <a:outerShdw blurRad="38100" dist="38100" dir="2700000" algn="tl">
                  <a:srgbClr val="000000">
                    <a:alpha val="43137"/>
                  </a:srgbClr>
                </a:outerShdw>
              </a:effectLst>
            </a:endParaRPr>
          </a:p>
        </p:txBody>
      </p:sp>
      <p:sp>
        <p:nvSpPr>
          <p:cNvPr id="4" name="Content Placeholder 3"/>
          <p:cNvSpPr>
            <a:spLocks noGrp="1"/>
          </p:cNvSpPr>
          <p:nvPr>
            <p:ph sz="quarter" idx="2"/>
          </p:nvPr>
        </p:nvSpPr>
        <p:spPr>
          <a:xfrm>
            <a:off x="4279776" y="1412608"/>
            <a:ext cx="3657600" cy="1972816"/>
          </a:xfrm>
        </p:spPr>
        <p:txBody>
          <a:bodyPr>
            <a:normAutofit/>
          </a:bodyPr>
          <a:lstStyle/>
          <a:p>
            <a:pPr marL="0" indent="0">
              <a:buNone/>
            </a:pPr>
            <a:r>
              <a:rPr lang="en-US" dirty="0">
                <a:solidFill>
                  <a:schemeClr val="accent1"/>
                </a:solidFill>
              </a:rPr>
              <a:t>Most leads are converted with messages email also </a:t>
            </a:r>
            <a:r>
              <a:rPr lang="en-US" dirty="0" smtClean="0">
                <a:solidFill>
                  <a:schemeClr val="accent1"/>
                </a:solidFill>
              </a:rPr>
              <a:t>induce </a:t>
            </a:r>
            <a:r>
              <a:rPr lang="en-US" dirty="0">
                <a:solidFill>
                  <a:schemeClr val="accent1"/>
                </a:solidFill>
              </a:rPr>
              <a:t>leads</a:t>
            </a:r>
            <a:endParaRPr lang="en-IN" dirty="0">
              <a:solidFill>
                <a:schemeClr val="accent1"/>
              </a:solidFill>
            </a:endParaRPr>
          </a:p>
        </p:txBody>
      </p:sp>
      <p:sp>
        <p:nvSpPr>
          <p:cNvPr id="8" name="Title 1"/>
          <p:cNvSpPr txBox="1">
            <a:spLocks/>
          </p:cNvSpPr>
          <p:nvPr/>
        </p:nvSpPr>
        <p:spPr>
          <a:xfrm>
            <a:off x="4139952" y="1124744"/>
            <a:ext cx="3937248" cy="57150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IN" sz="3200" dirty="0">
              <a:solidFill>
                <a:schemeClr val="accent1"/>
              </a:solidFill>
              <a:latin typeface="Berlin Sans FB" pitchFamily="34" charset="0"/>
            </a:endParaRPr>
          </a:p>
        </p:txBody>
      </p:sp>
      <p:sp>
        <p:nvSpPr>
          <p:cNvPr id="6" name="Rectangle 5"/>
          <p:cNvSpPr/>
          <p:nvPr/>
        </p:nvSpPr>
        <p:spPr>
          <a:xfrm>
            <a:off x="4113451" y="889388"/>
            <a:ext cx="4563006" cy="400110"/>
          </a:xfrm>
          <a:prstGeom prst="rect">
            <a:avLst/>
          </a:prstGeom>
          <a:ln w="28575">
            <a:solidFill>
              <a:schemeClr val="accent1"/>
            </a:solidFill>
          </a:ln>
        </p:spPr>
        <p:txBody>
          <a:bodyPr wrap="square">
            <a:spAutoFit/>
          </a:bodyPr>
          <a:lstStyle/>
          <a:p>
            <a:r>
              <a:rPr lang="en-IN" sz="2000" u="sng" dirty="0" smtClean="0">
                <a:solidFill>
                  <a:schemeClr val="accent2">
                    <a:lumMod val="50000"/>
                  </a:schemeClr>
                </a:solidFill>
              </a:rPr>
              <a:t>Last Notable Activity VS Converted</a:t>
            </a:r>
            <a:endParaRPr lang="en-IN" sz="2000" u="sng" dirty="0">
              <a:solidFill>
                <a:schemeClr val="accent2">
                  <a:lumMod val="50000"/>
                </a:schemeClr>
              </a:solidFill>
            </a:endParaRPr>
          </a:p>
        </p:txBody>
      </p:sp>
      <p:sp>
        <p:nvSpPr>
          <p:cNvPr id="12" name="Rectangle 11"/>
          <p:cNvSpPr/>
          <p:nvPr/>
        </p:nvSpPr>
        <p:spPr>
          <a:xfrm>
            <a:off x="4139952" y="3973324"/>
            <a:ext cx="4536505" cy="400110"/>
          </a:xfrm>
          <a:prstGeom prst="rect">
            <a:avLst/>
          </a:prstGeom>
          <a:ln w="28575">
            <a:solidFill>
              <a:schemeClr val="accent1"/>
            </a:solidFill>
          </a:ln>
        </p:spPr>
        <p:txBody>
          <a:bodyPr wrap="square">
            <a:spAutoFit/>
          </a:bodyPr>
          <a:lstStyle/>
          <a:p>
            <a:pPr algn="ctr"/>
            <a:r>
              <a:rPr lang="en-IN" sz="2000" u="sng" dirty="0" smtClean="0">
                <a:solidFill>
                  <a:schemeClr val="accent2">
                    <a:lumMod val="50000"/>
                  </a:schemeClr>
                </a:solidFill>
              </a:rPr>
              <a:t>Do Not </a:t>
            </a:r>
            <a:r>
              <a:rPr lang="en-IN" sz="2000" u="sng" dirty="0">
                <a:solidFill>
                  <a:schemeClr val="accent2">
                    <a:lumMod val="50000"/>
                  </a:schemeClr>
                </a:solidFill>
              </a:rPr>
              <a:t>C</a:t>
            </a:r>
            <a:r>
              <a:rPr lang="en-IN" sz="2000" u="sng" dirty="0" smtClean="0">
                <a:solidFill>
                  <a:schemeClr val="accent2">
                    <a:lumMod val="50000"/>
                  </a:schemeClr>
                </a:solidFill>
              </a:rPr>
              <a:t>all VS Converted</a:t>
            </a:r>
            <a:endParaRPr lang="en-IN" sz="2000" u="sng" dirty="0">
              <a:solidFill>
                <a:schemeClr val="accent2">
                  <a:lumMod val="50000"/>
                </a:schemeClr>
              </a:solidFill>
            </a:endParaRPr>
          </a:p>
        </p:txBody>
      </p:sp>
      <p:sp>
        <p:nvSpPr>
          <p:cNvPr id="14" name="Content Placeholder 3"/>
          <p:cNvSpPr txBox="1">
            <a:spLocks/>
          </p:cNvSpPr>
          <p:nvPr/>
        </p:nvSpPr>
        <p:spPr>
          <a:xfrm>
            <a:off x="4419600" y="4509120"/>
            <a:ext cx="3657600" cy="1972816"/>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dirty="0">
                <a:solidFill>
                  <a:schemeClr val="accent1"/>
                </a:solidFill>
              </a:rPr>
              <a:t>Most leads prefer not to be informed through phone</a:t>
            </a:r>
            <a:endParaRPr lang="en-IN" dirty="0">
              <a:solidFill>
                <a:schemeClr val="accent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98" y="1124744"/>
            <a:ext cx="324036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973324"/>
            <a:ext cx="3340416" cy="2335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13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54" y="116632"/>
            <a:ext cx="8435280" cy="755380"/>
          </a:xfrm>
        </p:spPr>
        <p:txBody>
          <a:bodyPr>
            <a:noAutofit/>
          </a:bodyPr>
          <a:lstStyle/>
          <a:p>
            <a:r>
              <a:rPr lang="en-IN" sz="4400" b="1" dirty="0" smtClean="0">
                <a:solidFill>
                  <a:schemeClr val="accent1"/>
                </a:solidFill>
                <a:effectLst>
                  <a:outerShdw blurRad="38100" dist="38100" dir="2700000" algn="tl">
                    <a:srgbClr val="000000">
                      <a:alpha val="43137"/>
                    </a:srgbClr>
                  </a:outerShdw>
                </a:effectLst>
              </a:rPr>
              <a:t>Exploratory data analysis</a:t>
            </a:r>
            <a:endParaRPr lang="en-IN" sz="4400" b="1" dirty="0">
              <a:solidFill>
                <a:schemeClr val="accent1"/>
              </a:solidFill>
              <a:effectLst>
                <a:outerShdw blurRad="38100" dist="38100" dir="2700000" algn="tl">
                  <a:srgbClr val="000000">
                    <a:alpha val="43137"/>
                  </a:srgbClr>
                </a:outerShdw>
              </a:effectLst>
            </a:endParaRPr>
          </a:p>
        </p:txBody>
      </p:sp>
      <p:sp>
        <p:nvSpPr>
          <p:cNvPr id="4" name="Content Placeholder 3"/>
          <p:cNvSpPr>
            <a:spLocks noGrp="1"/>
          </p:cNvSpPr>
          <p:nvPr>
            <p:ph sz="quarter" idx="2"/>
          </p:nvPr>
        </p:nvSpPr>
        <p:spPr>
          <a:xfrm>
            <a:off x="4279775" y="1412608"/>
            <a:ext cx="4396681" cy="1972816"/>
          </a:xfrm>
        </p:spPr>
        <p:txBody>
          <a:bodyPr>
            <a:normAutofit fontScale="85000" lnSpcReduction="10000"/>
          </a:bodyPr>
          <a:lstStyle/>
          <a:p>
            <a:pPr marL="0" indent="0">
              <a:buNone/>
            </a:pPr>
            <a:r>
              <a:rPr lang="en-US" dirty="0">
                <a:solidFill>
                  <a:schemeClr val="accent1"/>
                </a:solidFill>
              </a:rPr>
              <a:t>Most of the leads have no information about </a:t>
            </a:r>
            <a:r>
              <a:rPr lang="en-US" dirty="0" smtClean="0">
                <a:solidFill>
                  <a:schemeClr val="accent1"/>
                </a:solidFill>
              </a:rPr>
              <a:t>specialization, </a:t>
            </a:r>
            <a:r>
              <a:rPr lang="en-US" dirty="0">
                <a:solidFill>
                  <a:schemeClr val="accent1"/>
                </a:solidFill>
              </a:rPr>
              <a:t>on the other hand </a:t>
            </a:r>
            <a:r>
              <a:rPr lang="en-US" dirty="0" smtClean="0">
                <a:solidFill>
                  <a:schemeClr val="accent1"/>
                </a:solidFill>
              </a:rPr>
              <a:t>management </a:t>
            </a:r>
            <a:r>
              <a:rPr lang="en-US" dirty="0">
                <a:solidFill>
                  <a:schemeClr val="accent1"/>
                </a:solidFill>
              </a:rPr>
              <a:t>specialization</a:t>
            </a:r>
            <a:r>
              <a:rPr lang="en-US" dirty="0" smtClean="0">
                <a:solidFill>
                  <a:schemeClr val="accent1"/>
                </a:solidFill>
              </a:rPr>
              <a:t> </a:t>
            </a:r>
            <a:r>
              <a:rPr lang="en-US" dirty="0">
                <a:solidFill>
                  <a:schemeClr val="accent1"/>
                </a:solidFill>
              </a:rPr>
              <a:t>has high conversion rates people from the specialization can be promising leads</a:t>
            </a:r>
            <a:endParaRPr lang="en-IN" dirty="0">
              <a:solidFill>
                <a:schemeClr val="accent1"/>
              </a:solidFill>
            </a:endParaRPr>
          </a:p>
        </p:txBody>
      </p:sp>
      <p:sp>
        <p:nvSpPr>
          <p:cNvPr id="8" name="Title 1"/>
          <p:cNvSpPr txBox="1">
            <a:spLocks/>
          </p:cNvSpPr>
          <p:nvPr/>
        </p:nvSpPr>
        <p:spPr>
          <a:xfrm>
            <a:off x="4139952" y="1124744"/>
            <a:ext cx="3937248" cy="57150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IN" sz="3200" dirty="0">
              <a:solidFill>
                <a:schemeClr val="accent1"/>
              </a:solidFill>
              <a:latin typeface="Berlin Sans FB" pitchFamily="34" charset="0"/>
            </a:endParaRPr>
          </a:p>
        </p:txBody>
      </p:sp>
      <p:sp>
        <p:nvSpPr>
          <p:cNvPr id="6" name="Rectangle 5"/>
          <p:cNvSpPr/>
          <p:nvPr/>
        </p:nvSpPr>
        <p:spPr>
          <a:xfrm>
            <a:off x="4113451" y="889388"/>
            <a:ext cx="4563006" cy="400110"/>
          </a:xfrm>
          <a:prstGeom prst="rect">
            <a:avLst/>
          </a:prstGeom>
          <a:ln w="28575">
            <a:solidFill>
              <a:schemeClr val="accent1"/>
            </a:solidFill>
          </a:ln>
        </p:spPr>
        <p:txBody>
          <a:bodyPr wrap="square">
            <a:spAutoFit/>
          </a:bodyPr>
          <a:lstStyle/>
          <a:p>
            <a:r>
              <a:rPr lang="en-IN" sz="2000" u="sng" dirty="0" err="1">
                <a:solidFill>
                  <a:schemeClr val="accent2">
                    <a:lumMod val="50000"/>
                  </a:schemeClr>
                </a:solidFill>
              </a:rPr>
              <a:t>S</a:t>
            </a:r>
            <a:r>
              <a:rPr lang="en-IN" sz="2000" u="sng" dirty="0" err="1" smtClean="0">
                <a:solidFill>
                  <a:schemeClr val="accent2">
                    <a:lumMod val="50000"/>
                  </a:schemeClr>
                </a:solidFill>
              </a:rPr>
              <a:t>pecializationVS</a:t>
            </a:r>
            <a:r>
              <a:rPr lang="en-IN" sz="2000" u="sng" dirty="0" smtClean="0">
                <a:solidFill>
                  <a:schemeClr val="accent2">
                    <a:lumMod val="50000"/>
                  </a:schemeClr>
                </a:solidFill>
              </a:rPr>
              <a:t> Converted</a:t>
            </a:r>
            <a:endParaRPr lang="en-IN" sz="2000" u="sng" dirty="0">
              <a:solidFill>
                <a:schemeClr val="accent2">
                  <a:lumMod val="50000"/>
                </a:schemeClr>
              </a:solidFill>
            </a:endParaRPr>
          </a:p>
        </p:txBody>
      </p:sp>
      <p:sp>
        <p:nvSpPr>
          <p:cNvPr id="12" name="Rectangle 11"/>
          <p:cNvSpPr/>
          <p:nvPr/>
        </p:nvSpPr>
        <p:spPr>
          <a:xfrm>
            <a:off x="4139952" y="3973324"/>
            <a:ext cx="4536505" cy="400110"/>
          </a:xfrm>
          <a:prstGeom prst="rect">
            <a:avLst/>
          </a:prstGeom>
          <a:ln w="28575">
            <a:solidFill>
              <a:schemeClr val="accent1"/>
            </a:solidFill>
          </a:ln>
        </p:spPr>
        <p:txBody>
          <a:bodyPr wrap="square">
            <a:spAutoFit/>
          </a:bodyPr>
          <a:lstStyle/>
          <a:p>
            <a:pPr algn="ctr"/>
            <a:r>
              <a:rPr lang="en-IN" sz="2000" u="sng" dirty="0" smtClean="0">
                <a:solidFill>
                  <a:schemeClr val="accent2">
                    <a:lumMod val="50000"/>
                  </a:schemeClr>
                </a:solidFill>
              </a:rPr>
              <a:t>Lead Origin VS </a:t>
            </a:r>
            <a:r>
              <a:rPr lang="en-IN" sz="2000" u="sng" dirty="0">
                <a:solidFill>
                  <a:schemeClr val="accent2">
                    <a:lumMod val="50000"/>
                  </a:schemeClr>
                </a:solidFill>
              </a:rPr>
              <a:t>C</a:t>
            </a:r>
            <a:r>
              <a:rPr lang="en-IN" sz="2000" u="sng" dirty="0" smtClean="0">
                <a:solidFill>
                  <a:schemeClr val="accent2">
                    <a:lumMod val="50000"/>
                  </a:schemeClr>
                </a:solidFill>
              </a:rPr>
              <a:t>onverted</a:t>
            </a:r>
            <a:endParaRPr lang="en-IN" sz="2000" u="sng" dirty="0">
              <a:solidFill>
                <a:schemeClr val="accent2">
                  <a:lumMod val="50000"/>
                </a:schemeClr>
              </a:solidFill>
            </a:endParaRPr>
          </a:p>
        </p:txBody>
      </p:sp>
      <p:sp>
        <p:nvSpPr>
          <p:cNvPr id="14" name="Content Placeholder 3"/>
          <p:cNvSpPr txBox="1">
            <a:spLocks/>
          </p:cNvSpPr>
          <p:nvPr/>
        </p:nvSpPr>
        <p:spPr>
          <a:xfrm>
            <a:off x="4419600" y="4509120"/>
            <a:ext cx="3657600" cy="1972816"/>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sz="2000" dirty="0">
                <a:solidFill>
                  <a:schemeClr val="accent1"/>
                </a:solidFill>
              </a:rPr>
              <a:t>Landing page submissions has had high lead conversions</a:t>
            </a:r>
            <a:endParaRPr lang="en-IN" sz="2000" dirty="0">
              <a:solidFill>
                <a:schemeClr val="accent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980728"/>
            <a:ext cx="3861930" cy="2836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973324"/>
            <a:ext cx="3147734" cy="2653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402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54" y="116632"/>
            <a:ext cx="8435280" cy="755380"/>
          </a:xfrm>
        </p:spPr>
        <p:txBody>
          <a:bodyPr>
            <a:noAutofit/>
          </a:bodyPr>
          <a:lstStyle/>
          <a:p>
            <a:r>
              <a:rPr lang="en-IN" sz="4400" b="1" dirty="0" smtClean="0">
                <a:solidFill>
                  <a:schemeClr val="accent1"/>
                </a:solidFill>
                <a:effectLst>
                  <a:outerShdw blurRad="38100" dist="38100" dir="2700000" algn="tl">
                    <a:srgbClr val="000000">
                      <a:alpha val="43137"/>
                    </a:srgbClr>
                  </a:outerShdw>
                </a:effectLst>
              </a:rPr>
              <a:t>Exploratory data analysis</a:t>
            </a:r>
            <a:endParaRPr lang="en-IN" sz="4400" b="1" dirty="0">
              <a:solidFill>
                <a:schemeClr val="accent1"/>
              </a:solidFill>
              <a:effectLst>
                <a:outerShdw blurRad="38100" dist="38100" dir="2700000" algn="tl">
                  <a:srgbClr val="000000">
                    <a:alpha val="43137"/>
                  </a:srgbClr>
                </a:outerShdw>
              </a:effectLst>
            </a:endParaRPr>
          </a:p>
        </p:txBody>
      </p:sp>
      <p:sp>
        <p:nvSpPr>
          <p:cNvPr id="4" name="Content Placeholder 3"/>
          <p:cNvSpPr>
            <a:spLocks noGrp="1"/>
          </p:cNvSpPr>
          <p:nvPr>
            <p:ph sz="quarter" idx="2"/>
          </p:nvPr>
        </p:nvSpPr>
        <p:spPr>
          <a:xfrm>
            <a:off x="4279775" y="1412608"/>
            <a:ext cx="4396681" cy="1972816"/>
          </a:xfrm>
        </p:spPr>
        <p:txBody>
          <a:bodyPr>
            <a:normAutofit/>
          </a:bodyPr>
          <a:lstStyle/>
          <a:p>
            <a:pPr marL="0" indent="0">
              <a:buNone/>
            </a:pPr>
            <a:r>
              <a:rPr lang="en-US" sz="2000" dirty="0">
                <a:solidFill>
                  <a:schemeClr val="accent1"/>
                </a:solidFill>
              </a:rPr>
              <a:t>People spending higher than average time are promising leads</a:t>
            </a:r>
            <a:endParaRPr lang="en-IN" sz="2000" dirty="0">
              <a:solidFill>
                <a:schemeClr val="accent1"/>
              </a:solidFill>
            </a:endParaRPr>
          </a:p>
        </p:txBody>
      </p:sp>
      <p:sp>
        <p:nvSpPr>
          <p:cNvPr id="8" name="Title 1"/>
          <p:cNvSpPr txBox="1">
            <a:spLocks/>
          </p:cNvSpPr>
          <p:nvPr/>
        </p:nvSpPr>
        <p:spPr>
          <a:xfrm>
            <a:off x="4139952" y="1124744"/>
            <a:ext cx="3937248" cy="57150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IN" sz="3200" dirty="0">
              <a:solidFill>
                <a:schemeClr val="accent1"/>
              </a:solidFill>
              <a:latin typeface="Berlin Sans FB" pitchFamily="34" charset="0"/>
            </a:endParaRPr>
          </a:p>
        </p:txBody>
      </p:sp>
      <p:sp>
        <p:nvSpPr>
          <p:cNvPr id="6" name="Rectangle 5"/>
          <p:cNvSpPr/>
          <p:nvPr/>
        </p:nvSpPr>
        <p:spPr>
          <a:xfrm>
            <a:off x="4113451" y="889388"/>
            <a:ext cx="4563006" cy="400110"/>
          </a:xfrm>
          <a:prstGeom prst="rect">
            <a:avLst/>
          </a:prstGeom>
          <a:ln w="28575">
            <a:solidFill>
              <a:schemeClr val="accent1"/>
            </a:solidFill>
          </a:ln>
        </p:spPr>
        <p:txBody>
          <a:bodyPr wrap="square">
            <a:spAutoFit/>
          </a:bodyPr>
          <a:lstStyle/>
          <a:p>
            <a:pPr algn="ctr"/>
            <a:r>
              <a:rPr lang="en-IN" sz="2000" u="sng" dirty="0" smtClean="0">
                <a:solidFill>
                  <a:schemeClr val="accent2">
                    <a:lumMod val="50000"/>
                  </a:schemeClr>
                </a:solidFill>
              </a:rPr>
              <a:t>Total Time Spent VS Converted</a:t>
            </a:r>
            <a:endParaRPr lang="en-IN" sz="2000" u="sng" dirty="0">
              <a:solidFill>
                <a:schemeClr val="accent2">
                  <a:lumMod val="50000"/>
                </a:schemeClr>
              </a:solidFill>
            </a:endParaRPr>
          </a:p>
        </p:txBody>
      </p:sp>
      <p:sp>
        <p:nvSpPr>
          <p:cNvPr id="12" name="Rectangle 11"/>
          <p:cNvSpPr/>
          <p:nvPr/>
        </p:nvSpPr>
        <p:spPr>
          <a:xfrm>
            <a:off x="4139952" y="3973324"/>
            <a:ext cx="4536505" cy="400110"/>
          </a:xfrm>
          <a:prstGeom prst="rect">
            <a:avLst/>
          </a:prstGeom>
          <a:ln w="28575">
            <a:solidFill>
              <a:schemeClr val="accent1"/>
            </a:solidFill>
          </a:ln>
        </p:spPr>
        <p:txBody>
          <a:bodyPr wrap="square">
            <a:spAutoFit/>
          </a:bodyPr>
          <a:lstStyle/>
          <a:p>
            <a:pPr algn="ctr"/>
            <a:r>
              <a:rPr lang="en-IN" sz="2000" u="sng" dirty="0" smtClean="0">
                <a:solidFill>
                  <a:schemeClr val="accent2">
                    <a:lumMod val="50000"/>
                  </a:schemeClr>
                </a:solidFill>
              </a:rPr>
              <a:t>Total Visits VS </a:t>
            </a:r>
            <a:r>
              <a:rPr lang="en-IN" sz="2000" u="sng" dirty="0">
                <a:solidFill>
                  <a:schemeClr val="accent2">
                    <a:lumMod val="50000"/>
                  </a:schemeClr>
                </a:solidFill>
              </a:rPr>
              <a:t>C</a:t>
            </a:r>
            <a:r>
              <a:rPr lang="en-IN" sz="2000" u="sng" dirty="0" smtClean="0">
                <a:solidFill>
                  <a:schemeClr val="accent2">
                    <a:lumMod val="50000"/>
                  </a:schemeClr>
                </a:solidFill>
              </a:rPr>
              <a:t>onverted</a:t>
            </a:r>
            <a:endParaRPr lang="en-IN" sz="2000" u="sng" dirty="0">
              <a:solidFill>
                <a:schemeClr val="accent2">
                  <a:lumMod val="50000"/>
                </a:schemeClr>
              </a:solidFill>
            </a:endParaRPr>
          </a:p>
        </p:txBody>
      </p:sp>
      <p:sp>
        <p:nvSpPr>
          <p:cNvPr id="14" name="Content Placeholder 3"/>
          <p:cNvSpPr txBox="1">
            <a:spLocks/>
          </p:cNvSpPr>
          <p:nvPr/>
        </p:nvSpPr>
        <p:spPr>
          <a:xfrm>
            <a:off x="4419600" y="4509120"/>
            <a:ext cx="3657600" cy="1972816"/>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sz="2000" dirty="0">
                <a:solidFill>
                  <a:schemeClr val="accent1"/>
                </a:solidFill>
              </a:rPr>
              <a:t>Higher total visit have a slide higher chances of being a promising lead</a:t>
            </a:r>
            <a:endParaRPr lang="en-IN" sz="2000" dirty="0">
              <a:solidFill>
                <a:schemeClr val="accent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97" y="1223561"/>
            <a:ext cx="3679479" cy="2434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944" y="4154125"/>
            <a:ext cx="3615532" cy="248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8620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7467600" cy="724942"/>
          </a:xfrm>
        </p:spPr>
        <p:txBody>
          <a:bodyPr>
            <a:noAutofit/>
          </a:bodyPr>
          <a:lstStyle/>
          <a:p>
            <a:r>
              <a:rPr lang="en-IN" sz="4400" b="1" dirty="0">
                <a:solidFill>
                  <a:schemeClr val="accent1"/>
                </a:solidFill>
                <a:effectLst>
                  <a:outerShdw blurRad="38100" dist="38100" dir="2700000" algn="tl">
                    <a:srgbClr val="000000">
                      <a:alpha val="43137"/>
                    </a:srgbClr>
                  </a:outerShdw>
                </a:effectLst>
              </a:rPr>
              <a:t>MODEL BUILDING</a:t>
            </a:r>
          </a:p>
        </p:txBody>
      </p:sp>
      <p:sp>
        <p:nvSpPr>
          <p:cNvPr id="3" name="Content Placeholder 2"/>
          <p:cNvSpPr>
            <a:spLocks noGrp="1"/>
          </p:cNvSpPr>
          <p:nvPr>
            <p:ph sz="quarter" idx="1"/>
          </p:nvPr>
        </p:nvSpPr>
        <p:spPr/>
        <p:txBody>
          <a:bodyPr>
            <a:normAutofit lnSpcReduction="10000"/>
          </a:bodyPr>
          <a:lstStyle/>
          <a:p>
            <a:r>
              <a:rPr lang="en-US" dirty="0">
                <a:solidFill>
                  <a:schemeClr val="accent1"/>
                </a:solidFill>
              </a:rPr>
              <a:t>Splitting into train and test </a:t>
            </a:r>
            <a:r>
              <a:rPr lang="en-US" dirty="0" smtClean="0">
                <a:solidFill>
                  <a:schemeClr val="accent1"/>
                </a:solidFill>
              </a:rPr>
              <a:t>set.</a:t>
            </a:r>
          </a:p>
          <a:p>
            <a:r>
              <a:rPr lang="en-US" dirty="0" smtClean="0">
                <a:solidFill>
                  <a:schemeClr val="accent1"/>
                </a:solidFill>
              </a:rPr>
              <a:t>Scale </a:t>
            </a:r>
            <a:r>
              <a:rPr lang="en-US" dirty="0">
                <a:solidFill>
                  <a:schemeClr val="accent1"/>
                </a:solidFill>
              </a:rPr>
              <a:t>variables in train </a:t>
            </a:r>
            <a:r>
              <a:rPr lang="en-US" dirty="0" smtClean="0">
                <a:solidFill>
                  <a:schemeClr val="accent1"/>
                </a:solidFill>
              </a:rPr>
              <a:t>set.</a:t>
            </a:r>
          </a:p>
          <a:p>
            <a:r>
              <a:rPr lang="en-US" dirty="0" smtClean="0">
                <a:solidFill>
                  <a:schemeClr val="accent1"/>
                </a:solidFill>
              </a:rPr>
              <a:t>Build </a:t>
            </a:r>
            <a:r>
              <a:rPr lang="en-US" dirty="0">
                <a:solidFill>
                  <a:schemeClr val="accent1"/>
                </a:solidFill>
              </a:rPr>
              <a:t>the first </a:t>
            </a:r>
            <a:r>
              <a:rPr lang="en-US" dirty="0" smtClean="0">
                <a:solidFill>
                  <a:schemeClr val="accent1"/>
                </a:solidFill>
              </a:rPr>
              <a:t>model.</a:t>
            </a:r>
          </a:p>
          <a:p>
            <a:r>
              <a:rPr lang="en-US" dirty="0" smtClean="0">
                <a:solidFill>
                  <a:schemeClr val="accent1"/>
                </a:solidFill>
              </a:rPr>
              <a:t>Use </a:t>
            </a:r>
            <a:r>
              <a:rPr lang="en-US" dirty="0">
                <a:solidFill>
                  <a:schemeClr val="accent1"/>
                </a:solidFill>
              </a:rPr>
              <a:t>RFE to eliminate less relevant </a:t>
            </a:r>
            <a:r>
              <a:rPr lang="en-US" dirty="0" smtClean="0">
                <a:solidFill>
                  <a:schemeClr val="accent1"/>
                </a:solidFill>
              </a:rPr>
              <a:t>variables.</a:t>
            </a:r>
          </a:p>
          <a:p>
            <a:r>
              <a:rPr lang="en-US" dirty="0" smtClean="0">
                <a:solidFill>
                  <a:schemeClr val="accent1"/>
                </a:solidFill>
              </a:rPr>
              <a:t>Build </a:t>
            </a:r>
            <a:r>
              <a:rPr lang="en-US" dirty="0">
                <a:solidFill>
                  <a:schemeClr val="accent1"/>
                </a:solidFill>
              </a:rPr>
              <a:t>the next </a:t>
            </a:r>
            <a:r>
              <a:rPr lang="en-US" dirty="0" smtClean="0">
                <a:solidFill>
                  <a:schemeClr val="accent1"/>
                </a:solidFill>
              </a:rPr>
              <a:t>model.</a:t>
            </a:r>
          </a:p>
          <a:p>
            <a:r>
              <a:rPr lang="en-US" dirty="0" smtClean="0">
                <a:solidFill>
                  <a:schemeClr val="accent1"/>
                </a:solidFill>
              </a:rPr>
              <a:t>Eliminate </a:t>
            </a:r>
            <a:r>
              <a:rPr lang="en-US" dirty="0">
                <a:solidFill>
                  <a:schemeClr val="accent1"/>
                </a:solidFill>
              </a:rPr>
              <a:t>variables based on high </a:t>
            </a:r>
            <a:r>
              <a:rPr lang="en-US" dirty="0" smtClean="0">
                <a:solidFill>
                  <a:schemeClr val="accent1"/>
                </a:solidFill>
              </a:rPr>
              <a:t>p-values.</a:t>
            </a:r>
          </a:p>
          <a:p>
            <a:r>
              <a:rPr lang="en-US" dirty="0" smtClean="0">
                <a:solidFill>
                  <a:schemeClr val="accent1"/>
                </a:solidFill>
              </a:rPr>
              <a:t>Check </a:t>
            </a:r>
            <a:r>
              <a:rPr lang="en-US" dirty="0">
                <a:solidFill>
                  <a:schemeClr val="accent1"/>
                </a:solidFill>
              </a:rPr>
              <a:t>VIF value for all the existing </a:t>
            </a:r>
            <a:r>
              <a:rPr lang="en-US" dirty="0" smtClean="0">
                <a:solidFill>
                  <a:schemeClr val="accent1"/>
                </a:solidFill>
              </a:rPr>
              <a:t>columns.</a:t>
            </a:r>
          </a:p>
          <a:p>
            <a:r>
              <a:rPr lang="en-US" dirty="0" smtClean="0">
                <a:solidFill>
                  <a:schemeClr val="accent1"/>
                </a:solidFill>
              </a:rPr>
              <a:t>Predict </a:t>
            </a:r>
            <a:r>
              <a:rPr lang="en-US" dirty="0">
                <a:solidFill>
                  <a:schemeClr val="accent1"/>
                </a:solidFill>
              </a:rPr>
              <a:t>using train set. </a:t>
            </a:r>
            <a:endParaRPr lang="en-US" dirty="0" smtClean="0">
              <a:solidFill>
                <a:schemeClr val="accent1"/>
              </a:solidFill>
            </a:endParaRPr>
          </a:p>
          <a:p>
            <a:r>
              <a:rPr lang="en-US" dirty="0" smtClean="0">
                <a:solidFill>
                  <a:schemeClr val="accent1"/>
                </a:solidFill>
              </a:rPr>
              <a:t>Evaluate </a:t>
            </a:r>
            <a:r>
              <a:rPr lang="en-US" dirty="0">
                <a:solidFill>
                  <a:schemeClr val="accent1"/>
                </a:solidFill>
              </a:rPr>
              <a:t>accuracy and other </a:t>
            </a:r>
            <a:r>
              <a:rPr lang="en-US" dirty="0" smtClean="0">
                <a:solidFill>
                  <a:schemeClr val="accent1"/>
                </a:solidFill>
              </a:rPr>
              <a:t>metric.</a:t>
            </a:r>
          </a:p>
          <a:p>
            <a:r>
              <a:rPr lang="en-US" dirty="0" smtClean="0">
                <a:solidFill>
                  <a:schemeClr val="accent1"/>
                </a:solidFill>
              </a:rPr>
              <a:t>Predict </a:t>
            </a:r>
            <a:r>
              <a:rPr lang="en-US" dirty="0">
                <a:solidFill>
                  <a:schemeClr val="accent1"/>
                </a:solidFill>
              </a:rPr>
              <a:t>using test </a:t>
            </a:r>
            <a:r>
              <a:rPr lang="en-US" dirty="0" smtClean="0">
                <a:solidFill>
                  <a:schemeClr val="accent1"/>
                </a:solidFill>
              </a:rPr>
              <a:t>set.</a:t>
            </a:r>
          </a:p>
          <a:p>
            <a:r>
              <a:rPr lang="en-US" dirty="0" smtClean="0">
                <a:solidFill>
                  <a:schemeClr val="accent1"/>
                </a:solidFill>
              </a:rPr>
              <a:t>Precision </a:t>
            </a:r>
            <a:r>
              <a:rPr lang="en-US" dirty="0">
                <a:solidFill>
                  <a:schemeClr val="accent1"/>
                </a:solidFill>
              </a:rPr>
              <a:t>and recall analysis on test </a:t>
            </a:r>
            <a:r>
              <a:rPr lang="en-US" dirty="0" smtClean="0">
                <a:solidFill>
                  <a:schemeClr val="accent1"/>
                </a:solidFill>
              </a:rPr>
              <a:t>predictions.</a:t>
            </a:r>
            <a:endParaRPr lang="en-IN" dirty="0">
              <a:solidFill>
                <a:schemeClr val="accent1"/>
              </a:solidFill>
            </a:endParaRPr>
          </a:p>
        </p:txBody>
      </p:sp>
    </p:spTree>
    <p:extLst>
      <p:ext uri="{BB962C8B-B14F-4D97-AF65-F5344CB8AC3E}">
        <p14:creationId xmlns:p14="http://schemas.microsoft.com/office/powerpoint/2010/main" val="12596251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153</TotalTime>
  <Words>713</Words>
  <Application>Microsoft Office PowerPoint</Application>
  <PresentationFormat>On-screen Show (4:3)</PresentationFormat>
  <Paragraphs>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PowerPoint Presentation</vt:lpstr>
      <vt:lpstr>PROBLEM STATEMENT</vt:lpstr>
      <vt:lpstr>BUSINESS GOAL</vt:lpstr>
      <vt:lpstr>STRATEGY</vt:lpstr>
      <vt:lpstr>Exploratory data analysis</vt:lpstr>
      <vt:lpstr>Exploratory data analysis</vt:lpstr>
      <vt:lpstr>Exploratory data analysis</vt:lpstr>
      <vt:lpstr>Exploratory data analysis</vt:lpstr>
      <vt:lpstr>MODEL BUILDING</vt:lpstr>
      <vt:lpstr>Model Evaluation (Train)</vt:lpstr>
      <vt:lpstr>Model Evaluation (Test)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12</cp:revision>
  <dcterms:created xsi:type="dcterms:W3CDTF">2023-02-27T13:36:09Z</dcterms:created>
  <dcterms:modified xsi:type="dcterms:W3CDTF">2023-02-27T16:09:26Z</dcterms:modified>
</cp:coreProperties>
</file>