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104" r:id="rId1"/>
  </p:sldMasterIdLst>
  <p:notesMasterIdLst>
    <p:notesMasterId r:id="rId50"/>
  </p:notesMasterIdLst>
  <p:sldIdLst>
    <p:sldId id="256" r:id="rId2"/>
    <p:sldId id="258"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4" r:id="rId34"/>
    <p:sldId id="295" r:id="rId35"/>
    <p:sldId id="296" r:id="rId36"/>
    <p:sldId id="304" r:id="rId37"/>
    <p:sldId id="305" r:id="rId38"/>
    <p:sldId id="306" r:id="rId39"/>
    <p:sldId id="307" r:id="rId40"/>
    <p:sldId id="308" r:id="rId41"/>
    <p:sldId id="309" r:id="rId42"/>
    <p:sldId id="297" r:id="rId43"/>
    <p:sldId id="298" r:id="rId44"/>
    <p:sldId id="299" r:id="rId45"/>
    <p:sldId id="300" r:id="rId46"/>
    <p:sldId id="301" r:id="rId47"/>
    <p:sldId id="302" r:id="rId48"/>
    <p:sldId id="257"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0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5" Type="http://schemas.openxmlformats.org/officeDocument/2006/relationships/image" Target="../media/image6.wmf"/><Relationship Id="rId4"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5" Type="http://schemas.openxmlformats.org/officeDocument/2006/relationships/image" Target="../media/image6.wmf"/><Relationship Id="rId4"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5" Type="http://schemas.openxmlformats.org/officeDocument/2006/relationships/image" Target="../media/image6.wmf"/><Relationship Id="rId4"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21756D-689E-4B02-8B78-E4793E3CB7CB}" type="datetimeFigureOut">
              <a:rPr lang="en-US" smtClean="0"/>
              <a:t>12-Jan-16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7469AF-B6C6-4884-91A7-291BDB85DC2B}" type="slidenum">
              <a:rPr lang="en-US" smtClean="0"/>
              <a:t>‹#›</a:t>
            </a:fld>
            <a:endParaRPr lang="en-US"/>
          </a:p>
        </p:txBody>
      </p:sp>
    </p:spTree>
    <p:extLst>
      <p:ext uri="{BB962C8B-B14F-4D97-AF65-F5344CB8AC3E}">
        <p14:creationId xmlns:p14="http://schemas.microsoft.com/office/powerpoint/2010/main" val="343410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69EF186-4F44-417A-82F5-5655091BB518}" type="datetime1">
              <a:rPr lang="en-US" smtClean="0"/>
              <a:t>12-Jan-16</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r>
              <a:rPr lang="en-US" smtClean="0"/>
              <a:t>Disclaimer: these slides have been prepared by using contents from resources mentioned in the reference slide</a:t>
            </a:r>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4FAB73BC-B049-4115-A692-8D63A059BFB8}" type="slidenum">
              <a:rPr lang="en-US" smtClean="0"/>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32000849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93100F-3358-4378-9750-38566DC9346F}" type="datetime1">
              <a:rPr lang="en-US" smtClean="0"/>
              <a:t>12-Jan-16</a:t>
            </a:fld>
            <a:endParaRPr lang="en-US" dirty="0"/>
          </a:p>
        </p:txBody>
      </p:sp>
      <p:sp>
        <p:nvSpPr>
          <p:cNvPr id="5" name="Footer Placeholder 4"/>
          <p:cNvSpPr>
            <a:spLocks noGrp="1"/>
          </p:cNvSpPr>
          <p:nvPr>
            <p:ph type="ftr" sz="quarter" idx="11"/>
          </p:nvPr>
        </p:nvSpPr>
        <p:spPr/>
        <p:txBody>
          <a:bodyPr/>
          <a:lstStyle/>
          <a:p>
            <a:r>
              <a:rPr lang="en-US" smtClean="0"/>
              <a:t>Disclaimer: these slides have been prepared by using contents from resources mentioned in the reference slide</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5370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9685B0-AE63-4A20-B173-46F73A4E11C9}" type="datetime1">
              <a:rPr lang="en-US" smtClean="0"/>
              <a:t>12-Jan-16</a:t>
            </a:fld>
            <a:endParaRPr lang="en-US" dirty="0"/>
          </a:p>
        </p:txBody>
      </p:sp>
      <p:sp>
        <p:nvSpPr>
          <p:cNvPr id="5" name="Footer Placeholder 4"/>
          <p:cNvSpPr>
            <a:spLocks noGrp="1"/>
          </p:cNvSpPr>
          <p:nvPr>
            <p:ph type="ftr" sz="quarter" idx="11"/>
          </p:nvPr>
        </p:nvSpPr>
        <p:spPr/>
        <p:txBody>
          <a:bodyPr/>
          <a:lstStyle/>
          <a:p>
            <a:r>
              <a:rPr lang="en-US" smtClean="0"/>
              <a:t>Disclaimer: these slides have been prepared by using contents from resources mentioned in the reference slide</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88884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711200" y="228600"/>
            <a:ext cx="103632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711200" y="1600200"/>
            <a:ext cx="5080000" cy="464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994400" y="1600200"/>
            <a:ext cx="5080000" cy="464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914400" y="6248400"/>
            <a:ext cx="2540000" cy="457200"/>
          </a:xfrm>
        </p:spPr>
        <p:txBody>
          <a:bodyPr/>
          <a:lstStyle>
            <a:lvl1pPr>
              <a:defRPr/>
            </a:lvl1pPr>
          </a:lstStyle>
          <a:p>
            <a:fld id="{24036B80-9751-447D-A951-4DBF90CAD676}" type="datetime1">
              <a:rPr lang="en-US" altLang="en-US" smtClean="0"/>
              <a:t>12-Jan-16</a:t>
            </a:fld>
            <a:endParaRPr lang="en-US" altLang="en-US"/>
          </a:p>
        </p:txBody>
      </p:sp>
      <p:sp>
        <p:nvSpPr>
          <p:cNvPr id="6" name="Footer Placeholder 5"/>
          <p:cNvSpPr>
            <a:spLocks noGrp="1"/>
          </p:cNvSpPr>
          <p:nvPr>
            <p:ph type="ftr" sz="quarter" idx="11"/>
          </p:nvPr>
        </p:nvSpPr>
        <p:spPr>
          <a:xfrm>
            <a:off x="7213600" y="6400800"/>
            <a:ext cx="3860800" cy="457200"/>
          </a:xfrm>
        </p:spPr>
        <p:txBody>
          <a:bodyPr/>
          <a:lstStyle>
            <a:lvl1pPr>
              <a:defRPr/>
            </a:lvl1pPr>
          </a:lstStyle>
          <a:p>
            <a:r>
              <a:rPr lang="en-US" altLang="en-US" smtClean="0"/>
              <a:t>Disclaimer: these slides have been prepared by using contents from resources mentioned in the reference slide</a:t>
            </a:r>
            <a:endParaRPr lang="en-US" altLang="en-US">
              <a:latin typeface="Times New Roman" panose="02020603050405020304" pitchFamily="18" charset="0"/>
            </a:endParaRPr>
          </a:p>
        </p:txBody>
      </p:sp>
      <p:sp>
        <p:nvSpPr>
          <p:cNvPr id="7" name="Slide Number Placeholder 6"/>
          <p:cNvSpPr>
            <a:spLocks noGrp="1"/>
          </p:cNvSpPr>
          <p:nvPr>
            <p:ph type="sldNum" sz="quarter" idx="12"/>
          </p:nvPr>
        </p:nvSpPr>
        <p:spPr>
          <a:xfrm>
            <a:off x="11074400" y="6400800"/>
            <a:ext cx="609600" cy="457200"/>
          </a:xfrm>
        </p:spPr>
        <p:txBody>
          <a:bodyPr/>
          <a:lstStyle>
            <a:lvl1pPr>
              <a:defRPr/>
            </a:lvl1pPr>
          </a:lstStyle>
          <a:p>
            <a:fld id="{5D39BCFE-D814-4EB5-A146-A2293B6A5D97}" type="slidenum">
              <a:rPr lang="en-US" altLang="en-US"/>
              <a:pPr/>
              <a:t>‹#›</a:t>
            </a:fld>
            <a:endParaRPr lang="en-US" altLang="en-US"/>
          </a:p>
        </p:txBody>
      </p:sp>
    </p:spTree>
    <p:extLst>
      <p:ext uri="{BB962C8B-B14F-4D97-AF65-F5344CB8AC3E}">
        <p14:creationId xmlns:p14="http://schemas.microsoft.com/office/powerpoint/2010/main" val="34721890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11200" y="228600"/>
            <a:ext cx="103632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11200" y="1600200"/>
            <a:ext cx="5080000" cy="464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994400" y="1600200"/>
            <a:ext cx="5080000" cy="464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914400" y="6248400"/>
            <a:ext cx="2540000" cy="457200"/>
          </a:xfrm>
        </p:spPr>
        <p:txBody>
          <a:bodyPr/>
          <a:lstStyle>
            <a:lvl1pPr>
              <a:defRPr/>
            </a:lvl1pPr>
          </a:lstStyle>
          <a:p>
            <a:fld id="{316AA41A-1F5C-49B2-89D8-FE3AED5BF9DA}" type="datetime1">
              <a:rPr lang="en-US" altLang="en-US" smtClean="0"/>
              <a:t>12-Jan-16</a:t>
            </a:fld>
            <a:endParaRPr lang="en-US" altLang="en-US"/>
          </a:p>
        </p:txBody>
      </p:sp>
      <p:sp>
        <p:nvSpPr>
          <p:cNvPr id="6" name="Footer Placeholder 5"/>
          <p:cNvSpPr>
            <a:spLocks noGrp="1"/>
          </p:cNvSpPr>
          <p:nvPr>
            <p:ph type="ftr" sz="quarter" idx="11"/>
          </p:nvPr>
        </p:nvSpPr>
        <p:spPr>
          <a:xfrm>
            <a:off x="7213600" y="6400800"/>
            <a:ext cx="3860800" cy="457200"/>
          </a:xfrm>
        </p:spPr>
        <p:txBody>
          <a:bodyPr/>
          <a:lstStyle>
            <a:lvl1pPr>
              <a:defRPr/>
            </a:lvl1pPr>
          </a:lstStyle>
          <a:p>
            <a:r>
              <a:rPr lang="en-US" altLang="en-US" smtClean="0"/>
              <a:t>Disclaimer: these slides have been prepared by using contents from resources mentioned in the reference slide</a:t>
            </a:r>
            <a:endParaRPr lang="en-US" altLang="en-US">
              <a:latin typeface="Times New Roman" panose="02020603050405020304" pitchFamily="18" charset="0"/>
            </a:endParaRPr>
          </a:p>
        </p:txBody>
      </p:sp>
      <p:sp>
        <p:nvSpPr>
          <p:cNvPr id="7" name="Slide Number Placeholder 6"/>
          <p:cNvSpPr>
            <a:spLocks noGrp="1"/>
          </p:cNvSpPr>
          <p:nvPr>
            <p:ph type="sldNum" sz="quarter" idx="12"/>
          </p:nvPr>
        </p:nvSpPr>
        <p:spPr>
          <a:xfrm>
            <a:off x="11074400" y="6400800"/>
            <a:ext cx="609600" cy="457200"/>
          </a:xfrm>
        </p:spPr>
        <p:txBody>
          <a:bodyPr/>
          <a:lstStyle>
            <a:lvl1pPr>
              <a:defRPr/>
            </a:lvl1pPr>
          </a:lstStyle>
          <a:p>
            <a:fld id="{92BB83EB-CB6B-46E1-8D29-49F5C4CBD9DE}" type="slidenum">
              <a:rPr lang="en-US" altLang="en-US"/>
              <a:pPr/>
              <a:t>‹#›</a:t>
            </a:fld>
            <a:endParaRPr lang="en-US" altLang="en-US"/>
          </a:p>
        </p:txBody>
      </p:sp>
    </p:spTree>
    <p:extLst>
      <p:ext uri="{BB962C8B-B14F-4D97-AF65-F5344CB8AC3E}">
        <p14:creationId xmlns:p14="http://schemas.microsoft.com/office/powerpoint/2010/main" val="13377895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711200" y="228600"/>
            <a:ext cx="103632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11200" y="1600200"/>
            <a:ext cx="5080000" cy="464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5994400" y="1600200"/>
            <a:ext cx="5080000" cy="4648200"/>
          </a:xfrm>
        </p:spPr>
        <p:txBody>
          <a:bodyPr/>
          <a:lstStyle/>
          <a:p>
            <a:endParaRPr lang="en-US"/>
          </a:p>
        </p:txBody>
      </p:sp>
      <p:sp>
        <p:nvSpPr>
          <p:cNvPr id="5" name="Date Placeholder 4"/>
          <p:cNvSpPr>
            <a:spLocks noGrp="1"/>
          </p:cNvSpPr>
          <p:nvPr>
            <p:ph type="dt" sz="half" idx="10"/>
          </p:nvPr>
        </p:nvSpPr>
        <p:spPr>
          <a:xfrm>
            <a:off x="914400" y="6248400"/>
            <a:ext cx="2540000" cy="457200"/>
          </a:xfrm>
        </p:spPr>
        <p:txBody>
          <a:bodyPr/>
          <a:lstStyle>
            <a:lvl1pPr>
              <a:defRPr/>
            </a:lvl1pPr>
          </a:lstStyle>
          <a:p>
            <a:fld id="{8EAE60C3-9CD5-4815-A1CE-BFAAA6FF3F3A}" type="datetime1">
              <a:rPr lang="en-US" altLang="en-US" smtClean="0"/>
              <a:t>12-Jan-16</a:t>
            </a:fld>
            <a:endParaRPr lang="en-US" altLang="en-US"/>
          </a:p>
        </p:txBody>
      </p:sp>
      <p:sp>
        <p:nvSpPr>
          <p:cNvPr id="6" name="Footer Placeholder 5"/>
          <p:cNvSpPr>
            <a:spLocks noGrp="1"/>
          </p:cNvSpPr>
          <p:nvPr>
            <p:ph type="ftr" sz="quarter" idx="11"/>
          </p:nvPr>
        </p:nvSpPr>
        <p:spPr>
          <a:xfrm>
            <a:off x="7213600" y="6400800"/>
            <a:ext cx="3860800" cy="457200"/>
          </a:xfrm>
        </p:spPr>
        <p:txBody>
          <a:bodyPr/>
          <a:lstStyle>
            <a:lvl1pPr>
              <a:defRPr/>
            </a:lvl1pPr>
          </a:lstStyle>
          <a:p>
            <a:r>
              <a:rPr lang="en-US" altLang="en-US" smtClean="0"/>
              <a:t>Disclaimer: these slides have been prepared by using contents from resources mentioned in the reference slide</a:t>
            </a:r>
            <a:endParaRPr lang="en-US" altLang="en-US">
              <a:latin typeface="Times New Roman" panose="02020603050405020304" pitchFamily="18" charset="0"/>
            </a:endParaRPr>
          </a:p>
        </p:txBody>
      </p:sp>
      <p:sp>
        <p:nvSpPr>
          <p:cNvPr id="7" name="Slide Number Placeholder 6"/>
          <p:cNvSpPr>
            <a:spLocks noGrp="1"/>
          </p:cNvSpPr>
          <p:nvPr>
            <p:ph type="sldNum" sz="quarter" idx="12"/>
          </p:nvPr>
        </p:nvSpPr>
        <p:spPr>
          <a:xfrm>
            <a:off x="11074400" y="6400800"/>
            <a:ext cx="609600" cy="457200"/>
          </a:xfrm>
        </p:spPr>
        <p:txBody>
          <a:bodyPr/>
          <a:lstStyle>
            <a:lvl1pPr>
              <a:defRPr/>
            </a:lvl1pPr>
          </a:lstStyle>
          <a:p>
            <a:fld id="{7ED29A3B-CC9C-4DF1-8F3A-9CE32A65726B}" type="slidenum">
              <a:rPr lang="en-US" altLang="en-US"/>
              <a:pPr/>
              <a:t>‹#›</a:t>
            </a:fld>
            <a:endParaRPr lang="en-US" altLang="en-US"/>
          </a:p>
        </p:txBody>
      </p:sp>
    </p:spTree>
    <p:extLst>
      <p:ext uri="{BB962C8B-B14F-4D97-AF65-F5344CB8AC3E}">
        <p14:creationId xmlns:p14="http://schemas.microsoft.com/office/powerpoint/2010/main" val="68378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730653-36C4-48EC-B64E-C90739B7DBC2}" type="datetime1">
              <a:rPr lang="en-US" smtClean="0"/>
              <a:t>12-Jan-16</a:t>
            </a:fld>
            <a:endParaRPr lang="en-US" dirty="0"/>
          </a:p>
        </p:txBody>
      </p:sp>
      <p:sp>
        <p:nvSpPr>
          <p:cNvPr id="5" name="Footer Placeholder 4"/>
          <p:cNvSpPr>
            <a:spLocks noGrp="1"/>
          </p:cNvSpPr>
          <p:nvPr>
            <p:ph type="ftr" sz="quarter" idx="11"/>
          </p:nvPr>
        </p:nvSpPr>
        <p:spPr/>
        <p:txBody>
          <a:bodyPr/>
          <a:lstStyle/>
          <a:p>
            <a:r>
              <a:rPr lang="en-US" smtClean="0"/>
              <a:t>Disclaimer: these slides have been prepared by using contents from resources mentioned in the reference slide</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277934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2340F706-E10D-4B1D-9289-DB9169697B6D}" type="datetime1">
              <a:rPr lang="en-US" smtClean="0"/>
              <a:t>12-Jan-16</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r>
              <a:rPr lang="en-US" smtClean="0"/>
              <a:t>Disclaimer: these slides have been prepared by using contents from resources mentioned in the reference slide</a:t>
            </a:r>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4FAB73BC-B049-4115-A692-8D63A059BFB8}" type="slidenum">
              <a:rPr lang="en-US" smtClean="0"/>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48393583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C56F4E1-13B8-4B78-AFD6-806F016EAB23}" type="datetime1">
              <a:rPr lang="en-US" smtClean="0"/>
              <a:t>12-Jan-16</a:t>
            </a:fld>
            <a:endParaRPr lang="en-US" dirty="0"/>
          </a:p>
        </p:txBody>
      </p:sp>
      <p:sp>
        <p:nvSpPr>
          <p:cNvPr id="6" name="Footer Placeholder 5"/>
          <p:cNvSpPr>
            <a:spLocks noGrp="1"/>
          </p:cNvSpPr>
          <p:nvPr>
            <p:ph type="ftr" sz="quarter" idx="11"/>
          </p:nvPr>
        </p:nvSpPr>
        <p:spPr/>
        <p:txBody>
          <a:bodyPr/>
          <a:lstStyle/>
          <a:p>
            <a:r>
              <a:rPr lang="en-US" smtClean="0"/>
              <a:t>Disclaimer: these slides have been prepared by using contents from resources mentioned in the reference slide</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79108576"/>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94C3C93-85AA-499B-8AE4-EB512CBC2027}" type="datetime1">
              <a:rPr lang="en-US" smtClean="0"/>
              <a:t>12-Jan-16</a:t>
            </a:fld>
            <a:endParaRPr lang="en-US" dirty="0"/>
          </a:p>
        </p:txBody>
      </p:sp>
      <p:sp>
        <p:nvSpPr>
          <p:cNvPr id="8" name="Footer Placeholder 7"/>
          <p:cNvSpPr>
            <a:spLocks noGrp="1"/>
          </p:cNvSpPr>
          <p:nvPr>
            <p:ph type="ftr" sz="quarter" idx="11"/>
          </p:nvPr>
        </p:nvSpPr>
        <p:spPr/>
        <p:txBody>
          <a:bodyPr/>
          <a:lstStyle/>
          <a:p>
            <a:r>
              <a:rPr lang="en-US" smtClean="0"/>
              <a:t>Disclaimer: these slides have been prepared by using contents from resources mentioned in the reference slide</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74950312"/>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680F250-4939-4225-9E96-37718E9275EA}" type="datetime1">
              <a:rPr lang="en-US" smtClean="0"/>
              <a:t>12-Jan-16</a:t>
            </a:fld>
            <a:endParaRPr lang="en-US" dirty="0"/>
          </a:p>
        </p:txBody>
      </p:sp>
      <p:sp>
        <p:nvSpPr>
          <p:cNvPr id="4" name="Footer Placeholder 3"/>
          <p:cNvSpPr>
            <a:spLocks noGrp="1"/>
          </p:cNvSpPr>
          <p:nvPr>
            <p:ph type="ftr" sz="quarter" idx="11"/>
          </p:nvPr>
        </p:nvSpPr>
        <p:spPr/>
        <p:txBody>
          <a:bodyPr/>
          <a:lstStyle/>
          <a:p>
            <a:r>
              <a:rPr lang="en-US" smtClean="0"/>
              <a:t>Disclaimer: these slides have been prepared by using contents from resources mentioned in the reference slide</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42240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43DE66-9011-42A5-A689-CBB7A6562705}" type="datetime1">
              <a:rPr lang="en-US" smtClean="0"/>
              <a:t>12-Jan-16</a:t>
            </a:fld>
            <a:endParaRPr lang="en-US" dirty="0"/>
          </a:p>
        </p:txBody>
      </p:sp>
      <p:sp>
        <p:nvSpPr>
          <p:cNvPr id="3" name="Footer Placeholder 2"/>
          <p:cNvSpPr>
            <a:spLocks noGrp="1"/>
          </p:cNvSpPr>
          <p:nvPr>
            <p:ph type="ftr" sz="quarter" idx="11"/>
          </p:nvPr>
        </p:nvSpPr>
        <p:spPr/>
        <p:txBody>
          <a:bodyPr/>
          <a:lstStyle/>
          <a:p>
            <a:r>
              <a:rPr lang="en-US" smtClean="0"/>
              <a:t>Disclaimer: these slides have been prepared by using contents from resources mentioned in the reference slide</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5464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644962A-33FC-4552-8968-2EFB8B3B5136}" type="datetime1">
              <a:rPr lang="en-US" smtClean="0"/>
              <a:t>12-Jan-16</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lang="en-US" smtClean="0"/>
              <a:t>Disclaimer: these slides have been prepared by using contents from resources mentioned in the reference slide</a:t>
            </a:r>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FAB73BC-B049-4115-A692-8D63A059BFB8}"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14741393"/>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04FA460-819C-480C-B1E9-BE10DFFA1C9D}" type="datetime1">
              <a:rPr lang="en-US" smtClean="0"/>
              <a:t>12-Jan-16</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lang="en-US" smtClean="0"/>
              <a:t>Disclaimer: these slides have been prepared by using contents from resources mentioned in the reference slide</a:t>
            </a:r>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FAB73BC-B049-4115-A692-8D63A059BFB8}"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25146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7CD83A98-E9E4-4BF1-8797-40133B6075D8}" type="datetime1">
              <a:rPr lang="en-US" smtClean="0"/>
              <a:t>12-Jan-16</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r>
              <a:rPr lang="en-US" smtClean="0"/>
              <a:t>Disclaimer: these slides have been prepared by using contents from resources mentioned in the reference slide</a:t>
            </a:r>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4FAB73BC-B049-4115-A692-8D63A059BFB8}"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48821133"/>
      </p:ext>
    </p:extLst>
  </p:cSld>
  <p:clrMap bg1="lt1" tx1="dk1" bg2="lt2" tx2="dk2" accent1="accent1" accent2="accent2" accent3="accent3" accent4="accent4" accent5="accent5" accent6="accent6" hlink="hlink" folHlink="folHlink"/>
  <p:sldLayoutIdLst>
    <p:sldLayoutId id="2147484105" r:id="rId1"/>
    <p:sldLayoutId id="2147484106" r:id="rId2"/>
    <p:sldLayoutId id="2147484107" r:id="rId3"/>
    <p:sldLayoutId id="2147484108" r:id="rId4"/>
    <p:sldLayoutId id="2147484109" r:id="rId5"/>
    <p:sldLayoutId id="2147484110" r:id="rId6"/>
    <p:sldLayoutId id="2147484111" r:id="rId7"/>
    <p:sldLayoutId id="2147484112" r:id="rId8"/>
    <p:sldLayoutId id="2147484113" r:id="rId9"/>
    <p:sldLayoutId id="2147484114" r:id="rId10"/>
    <p:sldLayoutId id="2147484115" r:id="rId11"/>
    <p:sldLayoutId id="2147484116" r:id="rId12"/>
    <p:sldLayoutId id="2147484117" r:id="rId13"/>
    <p:sldLayoutId id="2147484118" r:id="rId14"/>
  </p:sldLayoutIdLst>
  <p:hf sldNum="0" hd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13.xml"/><Relationship Id="rId1" Type="http://schemas.openxmlformats.org/officeDocument/2006/relationships/vmlDrawing" Target="../drawings/vmlDrawing4.vml"/><Relationship Id="rId5" Type="http://schemas.openxmlformats.org/officeDocument/2006/relationships/oleObject" Target="../embeddings/oleObject47.bin"/><Relationship Id="rId4" Type="http://schemas.openxmlformats.org/officeDocument/2006/relationships/image" Target="../media/image2.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4.xml"/><Relationship Id="rId1" Type="http://schemas.openxmlformats.org/officeDocument/2006/relationships/vmlDrawing" Target="../drawings/vmlDrawing5.vml"/><Relationship Id="rId5" Type="http://schemas.openxmlformats.org/officeDocument/2006/relationships/oleObject" Target="../embeddings/oleObject49.bin"/><Relationship Id="rId4" Type="http://schemas.openxmlformats.org/officeDocument/2006/relationships/image" Target="../media/image2.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14.xml"/><Relationship Id="rId1" Type="http://schemas.openxmlformats.org/officeDocument/2006/relationships/vmlDrawing" Target="../drawings/vmlDrawing6.vml"/><Relationship Id="rId4" Type="http://schemas.openxmlformats.org/officeDocument/2006/relationships/image" Target="../media/image2.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oleObject" Target="../embeddings/oleObject9.bin"/><Relationship Id="rId18" Type="http://schemas.openxmlformats.org/officeDocument/2006/relationships/oleObject" Target="../embeddings/oleObject12.bin"/><Relationship Id="rId3" Type="http://schemas.openxmlformats.org/officeDocument/2006/relationships/oleObject" Target="../embeddings/oleObject1.bin"/><Relationship Id="rId21" Type="http://schemas.openxmlformats.org/officeDocument/2006/relationships/oleObject" Target="../embeddings/oleObject14.bin"/><Relationship Id="rId7" Type="http://schemas.openxmlformats.org/officeDocument/2006/relationships/oleObject" Target="../embeddings/oleObject3.bin"/><Relationship Id="rId12" Type="http://schemas.openxmlformats.org/officeDocument/2006/relationships/oleObject" Target="../embeddings/oleObject8.bin"/><Relationship Id="rId17" Type="http://schemas.openxmlformats.org/officeDocument/2006/relationships/image" Target="../media/image5.wmf"/><Relationship Id="rId2" Type="http://schemas.openxmlformats.org/officeDocument/2006/relationships/slideLayout" Target="../slideLayouts/slideLayout4.xml"/><Relationship Id="rId16" Type="http://schemas.openxmlformats.org/officeDocument/2006/relationships/oleObject" Target="../embeddings/oleObject11.bin"/><Relationship Id="rId20" Type="http://schemas.openxmlformats.org/officeDocument/2006/relationships/oleObject" Target="../embeddings/oleObject13.bin"/><Relationship Id="rId1" Type="http://schemas.openxmlformats.org/officeDocument/2006/relationships/vmlDrawing" Target="../drawings/vmlDrawing1.vml"/><Relationship Id="rId6" Type="http://schemas.openxmlformats.org/officeDocument/2006/relationships/image" Target="../media/image3.wmf"/><Relationship Id="rId11" Type="http://schemas.openxmlformats.org/officeDocument/2006/relationships/oleObject" Target="../embeddings/oleObject7.bin"/><Relationship Id="rId5" Type="http://schemas.openxmlformats.org/officeDocument/2006/relationships/oleObject" Target="../embeddings/oleObject2.bin"/><Relationship Id="rId15" Type="http://schemas.openxmlformats.org/officeDocument/2006/relationships/oleObject" Target="../embeddings/oleObject10.bin"/><Relationship Id="rId10" Type="http://schemas.openxmlformats.org/officeDocument/2006/relationships/oleObject" Target="../embeddings/oleObject6.bin"/><Relationship Id="rId19" Type="http://schemas.openxmlformats.org/officeDocument/2006/relationships/image" Target="../media/image6.wmf"/><Relationship Id="rId4" Type="http://schemas.openxmlformats.org/officeDocument/2006/relationships/image" Target="../media/image2.wmf"/><Relationship Id="rId9" Type="http://schemas.openxmlformats.org/officeDocument/2006/relationships/oleObject" Target="../embeddings/oleObject5.bin"/><Relationship Id="rId14" Type="http://schemas.openxmlformats.org/officeDocument/2006/relationships/image" Target="../media/image4.wmf"/><Relationship Id="rId22" Type="http://schemas.openxmlformats.org/officeDocument/2006/relationships/oleObject" Target="../embeddings/oleObject15.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4.xml"/><Relationship Id="rId1" Type="http://schemas.openxmlformats.org/officeDocument/2006/relationships/vmlDrawing" Target="../drawings/vmlDrawing7.vml"/><Relationship Id="rId5" Type="http://schemas.openxmlformats.org/officeDocument/2006/relationships/oleObject" Target="../embeddings/oleObject52.bin"/><Relationship Id="rId4" Type="http://schemas.openxmlformats.org/officeDocument/2006/relationships/image" Target="../media/image2.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53.bin"/><Relationship Id="rId7" Type="http://schemas.openxmlformats.org/officeDocument/2006/relationships/oleObject" Target="../embeddings/oleObject56.bin"/><Relationship Id="rId2" Type="http://schemas.openxmlformats.org/officeDocument/2006/relationships/slideLayout" Target="../slideLayouts/slideLayout4.xml"/><Relationship Id="rId1" Type="http://schemas.openxmlformats.org/officeDocument/2006/relationships/vmlDrawing" Target="../drawings/vmlDrawing8.vml"/><Relationship Id="rId6" Type="http://schemas.openxmlformats.org/officeDocument/2006/relationships/oleObject" Target="../embeddings/oleObject55.bin"/><Relationship Id="rId5" Type="http://schemas.openxmlformats.org/officeDocument/2006/relationships/oleObject" Target="../embeddings/oleObject54.bin"/><Relationship Id="rId4" Type="http://schemas.openxmlformats.org/officeDocument/2006/relationships/image" Target="../media/image2.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57.bin"/><Relationship Id="rId7" Type="http://schemas.openxmlformats.org/officeDocument/2006/relationships/oleObject" Target="../embeddings/oleObject60.bin"/><Relationship Id="rId2" Type="http://schemas.openxmlformats.org/officeDocument/2006/relationships/slideLayout" Target="../slideLayouts/slideLayout4.xml"/><Relationship Id="rId1" Type="http://schemas.openxmlformats.org/officeDocument/2006/relationships/vmlDrawing" Target="../drawings/vmlDrawing9.vml"/><Relationship Id="rId6" Type="http://schemas.openxmlformats.org/officeDocument/2006/relationships/oleObject" Target="../embeddings/oleObject59.bin"/><Relationship Id="rId5" Type="http://schemas.openxmlformats.org/officeDocument/2006/relationships/oleObject" Target="../embeddings/oleObject58.bin"/><Relationship Id="rId4" Type="http://schemas.openxmlformats.org/officeDocument/2006/relationships/image" Target="../media/image2.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61.bin"/><Relationship Id="rId7" Type="http://schemas.openxmlformats.org/officeDocument/2006/relationships/oleObject" Target="../embeddings/oleObject64.bin"/><Relationship Id="rId2" Type="http://schemas.openxmlformats.org/officeDocument/2006/relationships/slideLayout" Target="../slideLayouts/slideLayout4.xml"/><Relationship Id="rId1" Type="http://schemas.openxmlformats.org/officeDocument/2006/relationships/vmlDrawing" Target="../drawings/vmlDrawing10.vml"/><Relationship Id="rId6" Type="http://schemas.openxmlformats.org/officeDocument/2006/relationships/oleObject" Target="../embeddings/oleObject63.bin"/><Relationship Id="rId5" Type="http://schemas.openxmlformats.org/officeDocument/2006/relationships/oleObject" Target="../embeddings/oleObject62.bin"/><Relationship Id="rId4" Type="http://schemas.openxmlformats.org/officeDocument/2006/relationships/image" Target="../media/image2.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9.bin"/><Relationship Id="rId13" Type="http://schemas.openxmlformats.org/officeDocument/2006/relationships/oleObject" Target="../embeddings/oleObject24.bin"/><Relationship Id="rId18" Type="http://schemas.openxmlformats.org/officeDocument/2006/relationships/oleObject" Target="../embeddings/oleObject27.bin"/><Relationship Id="rId3" Type="http://schemas.openxmlformats.org/officeDocument/2006/relationships/oleObject" Target="../embeddings/oleObject16.bin"/><Relationship Id="rId21" Type="http://schemas.openxmlformats.org/officeDocument/2006/relationships/oleObject" Target="../embeddings/oleObject29.bin"/><Relationship Id="rId7" Type="http://schemas.openxmlformats.org/officeDocument/2006/relationships/image" Target="../media/image3.wmf"/><Relationship Id="rId12" Type="http://schemas.openxmlformats.org/officeDocument/2006/relationships/oleObject" Target="../embeddings/oleObject23.bin"/><Relationship Id="rId17" Type="http://schemas.openxmlformats.org/officeDocument/2006/relationships/image" Target="../media/image5.wmf"/><Relationship Id="rId2" Type="http://schemas.openxmlformats.org/officeDocument/2006/relationships/slideLayout" Target="../slideLayouts/slideLayout12.xml"/><Relationship Id="rId16" Type="http://schemas.openxmlformats.org/officeDocument/2006/relationships/oleObject" Target="../embeddings/oleObject26.bin"/><Relationship Id="rId20" Type="http://schemas.openxmlformats.org/officeDocument/2006/relationships/oleObject" Target="../embeddings/oleObject28.bin"/><Relationship Id="rId1" Type="http://schemas.openxmlformats.org/officeDocument/2006/relationships/vmlDrawing" Target="../drawings/vmlDrawing2.vml"/><Relationship Id="rId6" Type="http://schemas.openxmlformats.org/officeDocument/2006/relationships/oleObject" Target="../embeddings/oleObject18.bin"/><Relationship Id="rId11" Type="http://schemas.openxmlformats.org/officeDocument/2006/relationships/oleObject" Target="../embeddings/oleObject22.bin"/><Relationship Id="rId5" Type="http://schemas.openxmlformats.org/officeDocument/2006/relationships/oleObject" Target="../embeddings/oleObject17.bin"/><Relationship Id="rId15" Type="http://schemas.openxmlformats.org/officeDocument/2006/relationships/oleObject" Target="../embeddings/oleObject25.bin"/><Relationship Id="rId10" Type="http://schemas.openxmlformats.org/officeDocument/2006/relationships/oleObject" Target="../embeddings/oleObject21.bin"/><Relationship Id="rId19" Type="http://schemas.openxmlformats.org/officeDocument/2006/relationships/image" Target="../media/image6.wmf"/><Relationship Id="rId4" Type="http://schemas.openxmlformats.org/officeDocument/2006/relationships/image" Target="../media/image2.wmf"/><Relationship Id="rId9" Type="http://schemas.openxmlformats.org/officeDocument/2006/relationships/oleObject" Target="../embeddings/oleObject20.bin"/><Relationship Id="rId14" Type="http://schemas.openxmlformats.org/officeDocument/2006/relationships/image" Target="../media/image4.wmf"/><Relationship Id="rId22" Type="http://schemas.openxmlformats.org/officeDocument/2006/relationships/oleObject" Target="../embeddings/oleObject30.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34.bin"/><Relationship Id="rId13" Type="http://schemas.openxmlformats.org/officeDocument/2006/relationships/oleObject" Target="../embeddings/oleObject39.bin"/><Relationship Id="rId18" Type="http://schemas.openxmlformats.org/officeDocument/2006/relationships/oleObject" Target="../embeddings/oleObject42.bin"/><Relationship Id="rId3" Type="http://schemas.openxmlformats.org/officeDocument/2006/relationships/oleObject" Target="../embeddings/oleObject31.bin"/><Relationship Id="rId21" Type="http://schemas.openxmlformats.org/officeDocument/2006/relationships/oleObject" Target="../embeddings/oleObject44.bin"/><Relationship Id="rId7" Type="http://schemas.openxmlformats.org/officeDocument/2006/relationships/oleObject" Target="../embeddings/oleObject33.bin"/><Relationship Id="rId12" Type="http://schemas.openxmlformats.org/officeDocument/2006/relationships/oleObject" Target="../embeddings/oleObject38.bin"/><Relationship Id="rId17" Type="http://schemas.openxmlformats.org/officeDocument/2006/relationships/image" Target="../media/image5.wmf"/><Relationship Id="rId2" Type="http://schemas.openxmlformats.org/officeDocument/2006/relationships/slideLayout" Target="../slideLayouts/slideLayout13.xml"/><Relationship Id="rId16" Type="http://schemas.openxmlformats.org/officeDocument/2006/relationships/oleObject" Target="../embeddings/oleObject41.bin"/><Relationship Id="rId20" Type="http://schemas.openxmlformats.org/officeDocument/2006/relationships/oleObject" Target="../embeddings/oleObject43.bin"/><Relationship Id="rId1" Type="http://schemas.openxmlformats.org/officeDocument/2006/relationships/vmlDrawing" Target="../drawings/vmlDrawing3.vml"/><Relationship Id="rId6" Type="http://schemas.openxmlformats.org/officeDocument/2006/relationships/image" Target="../media/image3.wmf"/><Relationship Id="rId11" Type="http://schemas.openxmlformats.org/officeDocument/2006/relationships/oleObject" Target="../embeddings/oleObject37.bin"/><Relationship Id="rId5" Type="http://schemas.openxmlformats.org/officeDocument/2006/relationships/oleObject" Target="../embeddings/oleObject32.bin"/><Relationship Id="rId15" Type="http://schemas.openxmlformats.org/officeDocument/2006/relationships/oleObject" Target="../embeddings/oleObject40.bin"/><Relationship Id="rId10" Type="http://schemas.openxmlformats.org/officeDocument/2006/relationships/oleObject" Target="../embeddings/oleObject36.bin"/><Relationship Id="rId19" Type="http://schemas.openxmlformats.org/officeDocument/2006/relationships/image" Target="../media/image6.wmf"/><Relationship Id="rId4" Type="http://schemas.openxmlformats.org/officeDocument/2006/relationships/image" Target="../media/image2.wmf"/><Relationship Id="rId9" Type="http://schemas.openxmlformats.org/officeDocument/2006/relationships/oleObject" Target="../embeddings/oleObject35.bin"/><Relationship Id="rId14" Type="http://schemas.openxmlformats.org/officeDocument/2006/relationships/image" Target="../media/image4.wmf"/><Relationship Id="rId22" Type="http://schemas.openxmlformats.org/officeDocument/2006/relationships/oleObject" Target="../embeddings/oleObject45.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800" smtClean="0"/>
              <a:t>HTTP </a:t>
            </a:r>
            <a:endParaRPr lang="en-GB" sz="4800" dirty="0"/>
          </a:p>
        </p:txBody>
      </p:sp>
      <p:sp>
        <p:nvSpPr>
          <p:cNvPr id="3" name="Subtitle 2"/>
          <p:cNvSpPr>
            <a:spLocks noGrp="1"/>
          </p:cNvSpPr>
          <p:nvPr>
            <p:ph type="subTitle" idx="1"/>
          </p:nvPr>
        </p:nvSpPr>
        <p:spPr/>
        <p:txBody>
          <a:bodyPr/>
          <a:lstStyle/>
          <a:p>
            <a:r>
              <a:rPr lang="en-US" dirty="0" smtClean="0"/>
              <a:t>Pushpendra Singh</a:t>
            </a:r>
            <a:endParaRPr lang="en-GB" dirty="0"/>
          </a:p>
        </p:txBody>
      </p:sp>
      <p:sp>
        <p:nvSpPr>
          <p:cNvPr id="4" name="Footer Placeholder 3"/>
          <p:cNvSpPr>
            <a:spLocks noGrp="1"/>
          </p:cNvSpPr>
          <p:nvPr>
            <p:ph type="ftr" sz="quarter" idx="11"/>
          </p:nvPr>
        </p:nvSpPr>
        <p:spPr>
          <a:xfrm>
            <a:off x="2161310" y="6453386"/>
            <a:ext cx="7446122" cy="404614"/>
          </a:xfrm>
        </p:spPr>
        <p:txBody>
          <a:bodyPr/>
          <a:lstStyle/>
          <a:p>
            <a:r>
              <a:rPr lang="en-US" dirty="0" smtClean="0"/>
              <a:t>Disclaimer: these slides have been prepared by using contents from resources mentioned in the reference slide</a:t>
            </a:r>
            <a:endParaRPr lang="en-US" dirty="0"/>
          </a:p>
        </p:txBody>
      </p:sp>
    </p:spTree>
    <p:extLst>
      <p:ext uri="{BB962C8B-B14F-4D97-AF65-F5344CB8AC3E}">
        <p14:creationId xmlns:p14="http://schemas.microsoft.com/office/powerpoint/2010/main" val="2526544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ltLang="en-US" smtClean="0"/>
              <a:t>Disclaimer: these slides have been prepared by using contents from resources mentioned in the reference slide</a:t>
            </a:r>
            <a:endParaRPr lang="en-US" altLang="en-US">
              <a:latin typeface="Times New Roman" panose="02020603050405020304" pitchFamily="18" charset="0"/>
            </a:endParaRPr>
          </a:p>
        </p:txBody>
      </p:sp>
      <p:sp>
        <p:nvSpPr>
          <p:cNvPr id="69634" name="Rectangle 2"/>
          <p:cNvSpPr>
            <a:spLocks noGrp="1" noChangeArrowheads="1"/>
          </p:cNvSpPr>
          <p:nvPr>
            <p:ph type="title"/>
          </p:nvPr>
        </p:nvSpPr>
        <p:spPr/>
        <p:txBody>
          <a:bodyPr/>
          <a:lstStyle/>
          <a:p>
            <a:r>
              <a:rPr lang="en-US" altLang="en-US"/>
              <a:t>Processes communicating</a:t>
            </a:r>
          </a:p>
        </p:txBody>
      </p:sp>
      <p:sp>
        <p:nvSpPr>
          <p:cNvPr id="69635" name="Rectangle 3"/>
          <p:cNvSpPr>
            <a:spLocks noGrp="1" noChangeArrowheads="1"/>
          </p:cNvSpPr>
          <p:nvPr>
            <p:ph type="body" sz="half" idx="1"/>
          </p:nvPr>
        </p:nvSpPr>
        <p:spPr>
          <a:xfrm>
            <a:off x="2057400" y="1544638"/>
            <a:ext cx="3989388" cy="4648200"/>
          </a:xfrm>
        </p:spPr>
        <p:txBody>
          <a:bodyPr/>
          <a:lstStyle/>
          <a:p>
            <a:pPr>
              <a:buFont typeface="ZapfDingbats" pitchFamily="82" charset="2"/>
              <a:buNone/>
            </a:pPr>
            <a:r>
              <a:rPr lang="en-US" altLang="en-US" sz="2400">
                <a:solidFill>
                  <a:srgbClr val="FF0000"/>
                </a:solidFill>
              </a:rPr>
              <a:t>Process:</a:t>
            </a:r>
            <a:r>
              <a:rPr lang="en-US" altLang="en-US" sz="2400"/>
              <a:t> program running within a host.</a:t>
            </a:r>
            <a:endParaRPr lang="en-US" altLang="en-US"/>
          </a:p>
          <a:p>
            <a:r>
              <a:rPr lang="en-US" altLang="en-US" sz="2400"/>
              <a:t>within same host, two processes communicate using  </a:t>
            </a:r>
            <a:r>
              <a:rPr lang="en-US" altLang="en-US" sz="2400">
                <a:solidFill>
                  <a:srgbClr val="FF0000"/>
                </a:solidFill>
              </a:rPr>
              <a:t>inter-process communication</a:t>
            </a:r>
            <a:r>
              <a:rPr lang="en-US" altLang="en-US" sz="2400"/>
              <a:t> (defined by OS).</a:t>
            </a:r>
          </a:p>
          <a:p>
            <a:r>
              <a:rPr lang="en-US" altLang="en-US" sz="2400"/>
              <a:t>processes in different hosts communicate by exchanging </a:t>
            </a:r>
            <a:r>
              <a:rPr lang="en-US" altLang="en-US" sz="2400">
                <a:solidFill>
                  <a:srgbClr val="FF0000"/>
                </a:solidFill>
              </a:rPr>
              <a:t>messages</a:t>
            </a:r>
          </a:p>
        </p:txBody>
      </p:sp>
      <p:sp>
        <p:nvSpPr>
          <p:cNvPr id="69636" name="Rectangle 4"/>
          <p:cNvSpPr>
            <a:spLocks noGrp="1" noChangeArrowheads="1"/>
          </p:cNvSpPr>
          <p:nvPr>
            <p:ph type="body" sz="half" idx="2"/>
          </p:nvPr>
        </p:nvSpPr>
        <p:spPr>
          <a:xfrm>
            <a:off x="6427788" y="1477964"/>
            <a:ext cx="3810000" cy="2535237"/>
          </a:xfrm>
          <a:noFill/>
          <a:ln w="25400">
            <a:solidFill>
              <a:srgbClr val="FF0000"/>
            </a:solidFill>
            <a:miter lim="800000"/>
            <a:headEnd/>
            <a:tailEnd/>
          </a:ln>
        </p:spPr>
        <p:txBody>
          <a:bodyPr/>
          <a:lstStyle/>
          <a:p>
            <a:pPr>
              <a:buFont typeface="ZapfDingbats" pitchFamily="82" charset="2"/>
              <a:buNone/>
            </a:pPr>
            <a:r>
              <a:rPr lang="en-US" altLang="en-US" sz="2400">
                <a:solidFill>
                  <a:srgbClr val="FF0000"/>
                </a:solidFill>
              </a:rPr>
              <a:t>Client process:</a:t>
            </a:r>
            <a:r>
              <a:rPr lang="en-US" altLang="en-US" sz="2400"/>
              <a:t> process that initiates communication</a:t>
            </a:r>
          </a:p>
          <a:p>
            <a:pPr>
              <a:buFont typeface="ZapfDingbats" pitchFamily="82" charset="2"/>
              <a:buNone/>
            </a:pPr>
            <a:r>
              <a:rPr lang="en-US" altLang="en-US" sz="2400">
                <a:solidFill>
                  <a:srgbClr val="FF0000"/>
                </a:solidFill>
              </a:rPr>
              <a:t>Server process:</a:t>
            </a:r>
            <a:r>
              <a:rPr lang="en-US" altLang="en-US" sz="2400"/>
              <a:t> process that waits to be contacted</a:t>
            </a:r>
          </a:p>
          <a:p>
            <a:pPr>
              <a:buFont typeface="ZapfDingbats" pitchFamily="82" charset="2"/>
              <a:buNone/>
            </a:pPr>
            <a:endParaRPr lang="en-US" altLang="en-US" sz="2400"/>
          </a:p>
          <a:p>
            <a:pPr>
              <a:buFont typeface="ZapfDingbats" pitchFamily="82" charset="2"/>
              <a:buNone/>
            </a:pPr>
            <a:endParaRPr lang="en-US" altLang="en-US"/>
          </a:p>
          <a:p>
            <a:pPr>
              <a:buFont typeface="ZapfDingbats" pitchFamily="82" charset="2"/>
              <a:buNone/>
            </a:pPr>
            <a:endParaRPr lang="en-US" altLang="en-US"/>
          </a:p>
        </p:txBody>
      </p:sp>
      <p:sp>
        <p:nvSpPr>
          <p:cNvPr id="69639" name="Rectangle 7"/>
          <p:cNvSpPr>
            <a:spLocks noChangeArrowheads="1"/>
          </p:cNvSpPr>
          <p:nvPr/>
        </p:nvSpPr>
        <p:spPr bwMode="auto">
          <a:xfrm>
            <a:off x="6215064" y="4238626"/>
            <a:ext cx="3989387" cy="183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buChar char="r"/>
              <a:defRPr sz="2400">
                <a:solidFill>
                  <a:schemeClr val="tx1"/>
                </a:solidFill>
                <a:latin typeface="Comic Sans MS" panose="030F0702030302020204" pitchFamily="66" charset="0"/>
              </a:defRPr>
            </a:lvl1pPr>
            <a:lvl2pPr marL="742950" indent="-285750">
              <a:buSzPct val="75000"/>
              <a:buFont typeface="Wingdings" panose="05000000000000000000" pitchFamily="2" charset="2"/>
              <a:buChar char="v"/>
              <a:defRPr sz="2000">
                <a:solidFill>
                  <a:schemeClr val="tx1"/>
                </a:solidFill>
                <a:latin typeface="Comic Sans MS" panose="030F0702030302020204" pitchFamily="66" charset="0"/>
              </a:defRPr>
            </a:lvl2pPr>
            <a:lvl3pPr marL="1143000" indent="-228600">
              <a:buChar char="•"/>
              <a:defRPr>
                <a:solidFill>
                  <a:schemeClr val="tx1"/>
                </a:solidFill>
                <a:latin typeface="Comic Sans MS" panose="030F0702030302020204" pitchFamily="66" charset="0"/>
              </a:defRPr>
            </a:lvl3pPr>
            <a:lvl4pPr marL="1600200" indent="-228600">
              <a:buChar char="–"/>
              <a:defRPr>
                <a:solidFill>
                  <a:schemeClr val="tx1"/>
                </a:solidFill>
                <a:latin typeface="Times New Roman" panose="02020603050405020304" pitchFamily="18" charset="0"/>
              </a:defRPr>
            </a:lvl4pPr>
            <a:lvl5pPr marL="2057400" indent="-2286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marL="0" indent="0">
              <a:buNone/>
            </a:pPr>
            <a:r>
              <a:rPr lang="en-US" altLang="en-US" dirty="0"/>
              <a:t>Note: applications with P2P architectures have client processes &amp; server processes</a:t>
            </a:r>
          </a:p>
        </p:txBody>
      </p:sp>
    </p:spTree>
    <p:extLst>
      <p:ext uri="{BB962C8B-B14F-4D97-AF65-F5344CB8AC3E}">
        <p14:creationId xmlns:p14="http://schemas.microsoft.com/office/powerpoint/2010/main" val="2232968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Footer Placeholder 5"/>
          <p:cNvSpPr>
            <a:spLocks noGrp="1"/>
          </p:cNvSpPr>
          <p:nvPr>
            <p:ph type="ftr" sz="quarter" idx="11"/>
          </p:nvPr>
        </p:nvSpPr>
        <p:spPr/>
        <p:txBody>
          <a:bodyPr/>
          <a:lstStyle/>
          <a:p>
            <a:r>
              <a:rPr lang="en-US" altLang="en-US" smtClean="0"/>
              <a:t>Disclaimer: these slides have been prepared by using contents from resources mentioned in the reference slide</a:t>
            </a:r>
            <a:endParaRPr lang="en-US" altLang="en-US">
              <a:latin typeface="Times New Roman" panose="02020603050405020304" pitchFamily="18" charset="0"/>
            </a:endParaRPr>
          </a:p>
        </p:txBody>
      </p:sp>
      <p:sp>
        <p:nvSpPr>
          <p:cNvPr id="110594" name="Rectangle 2"/>
          <p:cNvSpPr>
            <a:spLocks noGrp="1" noChangeArrowheads="1"/>
          </p:cNvSpPr>
          <p:nvPr>
            <p:ph type="title"/>
          </p:nvPr>
        </p:nvSpPr>
        <p:spPr>
          <a:xfrm>
            <a:off x="2057400" y="228600"/>
            <a:ext cx="8077200" cy="1143000"/>
          </a:xfrm>
        </p:spPr>
        <p:txBody>
          <a:bodyPr/>
          <a:lstStyle/>
          <a:p>
            <a:r>
              <a:rPr lang="en-US" altLang="en-US" sz="3600"/>
              <a:t>Sockets</a:t>
            </a:r>
          </a:p>
        </p:txBody>
      </p:sp>
      <p:sp>
        <p:nvSpPr>
          <p:cNvPr id="110595" name="Rectangle 3"/>
          <p:cNvSpPr>
            <a:spLocks noGrp="1" noChangeArrowheads="1"/>
          </p:cNvSpPr>
          <p:nvPr>
            <p:ph type="body" sz="half" idx="1"/>
          </p:nvPr>
        </p:nvSpPr>
        <p:spPr>
          <a:xfrm>
            <a:off x="1751013" y="1563688"/>
            <a:ext cx="4202112" cy="3929062"/>
          </a:xfrm>
        </p:spPr>
        <p:txBody>
          <a:bodyPr/>
          <a:lstStyle/>
          <a:p>
            <a:r>
              <a:rPr lang="en-US" altLang="en-US" sz="2400"/>
              <a:t>process sends/receives messages to/from its </a:t>
            </a:r>
            <a:r>
              <a:rPr lang="en-US" altLang="en-US" sz="2400">
                <a:solidFill>
                  <a:srgbClr val="FF0000"/>
                </a:solidFill>
              </a:rPr>
              <a:t>socket</a:t>
            </a:r>
          </a:p>
          <a:p>
            <a:r>
              <a:rPr lang="en-US" altLang="en-US" sz="2400"/>
              <a:t>socket analogous to door</a:t>
            </a:r>
          </a:p>
          <a:p>
            <a:pPr lvl="1"/>
            <a:r>
              <a:rPr lang="en-US" altLang="en-US"/>
              <a:t>sending process shoves message out door</a:t>
            </a:r>
          </a:p>
          <a:p>
            <a:pPr lvl="1"/>
            <a:r>
              <a:rPr lang="en-US" altLang="en-US"/>
              <a:t>sending process relies on transport infrastructure on other side of door which brings message to socket at receiving process</a:t>
            </a:r>
          </a:p>
        </p:txBody>
      </p:sp>
      <p:sp>
        <p:nvSpPr>
          <p:cNvPr id="110599" name="Freeform 7"/>
          <p:cNvSpPr>
            <a:spLocks/>
          </p:cNvSpPr>
          <p:nvPr/>
        </p:nvSpPr>
        <p:spPr bwMode="auto">
          <a:xfrm>
            <a:off x="7454901" y="3522664"/>
            <a:ext cx="1808163" cy="1031875"/>
          </a:xfrm>
          <a:custGeom>
            <a:avLst/>
            <a:gdLst>
              <a:gd name="T0" fmla="*/ 27 w 2135"/>
              <a:gd name="T1" fmla="*/ 652 h 1662"/>
              <a:gd name="T2" fmla="*/ 105 w 2135"/>
              <a:gd name="T3" fmla="*/ 76 h 1662"/>
              <a:gd name="T4" fmla="*/ 657 w 2135"/>
              <a:gd name="T5" fmla="*/ 196 h 1662"/>
              <a:gd name="T6" fmla="*/ 1209 w 2135"/>
              <a:gd name="T7" fmla="*/ 100 h 1662"/>
              <a:gd name="T8" fmla="*/ 2001 w 2135"/>
              <a:gd name="T9" fmla="*/ 406 h 1662"/>
              <a:gd name="T10" fmla="*/ 2013 w 2135"/>
              <a:gd name="T11" fmla="*/ 1144 h 1662"/>
              <a:gd name="T12" fmla="*/ 1581 w 2135"/>
              <a:gd name="T13" fmla="*/ 1600 h 1662"/>
              <a:gd name="T14" fmla="*/ 813 w 2135"/>
              <a:gd name="T15" fmla="*/ 1516 h 1662"/>
              <a:gd name="T16" fmla="*/ 501 w 2135"/>
              <a:gd name="T17" fmla="*/ 1270 h 1662"/>
              <a:gd name="T18" fmla="*/ 183 w 2135"/>
              <a:gd name="T19" fmla="*/ 1066 h 1662"/>
              <a:gd name="T20" fmla="*/ 27 w 2135"/>
              <a:gd name="T21" fmla="*/ 652 h 1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33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0629" name="Group 37"/>
          <p:cNvGrpSpPr>
            <a:grpSpLocks/>
          </p:cNvGrpSpPr>
          <p:nvPr/>
        </p:nvGrpSpPr>
        <p:grpSpPr bwMode="auto">
          <a:xfrm>
            <a:off x="6216650" y="1492250"/>
            <a:ext cx="1062038" cy="3519488"/>
            <a:chOff x="2933" y="616"/>
            <a:chExt cx="669" cy="2217"/>
          </a:xfrm>
        </p:grpSpPr>
        <p:sp>
          <p:nvSpPr>
            <p:cNvPr id="110606" name="Text Box 14"/>
            <p:cNvSpPr txBox="1">
              <a:spLocks noChangeArrowheads="1"/>
            </p:cNvSpPr>
            <p:nvPr/>
          </p:nvSpPr>
          <p:spPr bwMode="auto">
            <a:xfrm>
              <a:off x="3361" y="2600"/>
              <a:ext cx="11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50000"/>
                </a:spcBef>
                <a:buClrTx/>
                <a:buSzTx/>
                <a:buFontTx/>
                <a:buNone/>
              </a:pPr>
              <a:endParaRPr lang="en-US" altLang="en-US">
                <a:latin typeface="Times New Roman" panose="02020603050405020304" pitchFamily="18" charset="0"/>
              </a:endParaRPr>
            </a:p>
          </p:txBody>
        </p:sp>
        <p:graphicFrame>
          <p:nvGraphicFramePr>
            <p:cNvPr id="110597" name="Object 5"/>
            <p:cNvGraphicFramePr>
              <a:graphicFrameLocks noChangeAspect="1"/>
            </p:cNvGraphicFramePr>
            <p:nvPr/>
          </p:nvGraphicFramePr>
          <p:xfrm>
            <a:off x="3039" y="996"/>
            <a:ext cx="405" cy="321"/>
          </p:xfrm>
          <a:graphic>
            <a:graphicData uri="http://schemas.openxmlformats.org/presentationml/2006/ole">
              <mc:AlternateContent xmlns:mc="http://schemas.openxmlformats.org/markup-compatibility/2006">
                <mc:Choice xmlns:v="urn:schemas-microsoft-com:vml" Requires="v">
                  <p:oleObj spid="_x0000_s4118" name="Clip" r:id="rId3" imgW="1305000" imgH="1085760" progId="MS_ClipArt_Gallery.2">
                    <p:embed/>
                  </p:oleObj>
                </mc:Choice>
                <mc:Fallback>
                  <p:oleObj name="Clip" r:id="rId3" imgW="1305000" imgH="1085760" progId="MS_ClipArt_Gallery.2">
                    <p:embed/>
                    <p:pic>
                      <p:nvPicPr>
                        <p:cNvPr id="110597"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9" y="996"/>
                          <a:ext cx="405" cy="3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0602" name="Group 10"/>
            <p:cNvGrpSpPr>
              <a:grpSpLocks/>
            </p:cNvGrpSpPr>
            <p:nvPr/>
          </p:nvGrpSpPr>
          <p:grpSpPr bwMode="auto">
            <a:xfrm>
              <a:off x="2933" y="1323"/>
              <a:ext cx="669" cy="353"/>
              <a:chOff x="3046" y="1508"/>
              <a:chExt cx="669" cy="353"/>
            </a:xfrm>
          </p:grpSpPr>
          <p:sp>
            <p:nvSpPr>
              <p:cNvPr id="110600" name="Oval 8"/>
              <p:cNvSpPr>
                <a:spLocks noChangeArrowheads="1"/>
              </p:cNvSpPr>
              <p:nvPr/>
            </p:nvSpPr>
            <p:spPr bwMode="auto">
              <a:xfrm>
                <a:off x="3046" y="1508"/>
                <a:ext cx="669" cy="35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601" name="Text Box 9"/>
              <p:cNvSpPr txBox="1">
                <a:spLocks noChangeArrowheads="1"/>
              </p:cNvSpPr>
              <p:nvPr/>
            </p:nvSpPr>
            <p:spPr bwMode="auto">
              <a:xfrm>
                <a:off x="3121" y="1578"/>
                <a:ext cx="50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SzTx/>
                  <a:buFontTx/>
                  <a:buNone/>
                </a:pPr>
                <a:r>
                  <a:rPr lang="en-US" altLang="en-US" sz="1600">
                    <a:latin typeface="Times New Roman" panose="02020603050405020304" pitchFamily="18" charset="0"/>
                  </a:rPr>
                  <a:t>process</a:t>
                </a:r>
              </a:p>
            </p:txBody>
          </p:sp>
        </p:grpSp>
        <p:grpSp>
          <p:nvGrpSpPr>
            <p:cNvPr id="110609" name="Group 17"/>
            <p:cNvGrpSpPr>
              <a:grpSpLocks/>
            </p:cNvGrpSpPr>
            <p:nvPr/>
          </p:nvGrpSpPr>
          <p:grpSpPr bwMode="auto">
            <a:xfrm>
              <a:off x="2949" y="1845"/>
              <a:ext cx="610" cy="630"/>
              <a:chOff x="3072" y="3300"/>
              <a:chExt cx="610" cy="630"/>
            </a:xfrm>
          </p:grpSpPr>
          <p:sp>
            <p:nvSpPr>
              <p:cNvPr id="110607" name="Rectangle 15"/>
              <p:cNvSpPr>
                <a:spLocks noChangeArrowheads="1"/>
              </p:cNvSpPr>
              <p:nvPr/>
            </p:nvSpPr>
            <p:spPr bwMode="auto">
              <a:xfrm>
                <a:off x="3084" y="3300"/>
                <a:ext cx="593" cy="63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608" name="Text Box 16"/>
              <p:cNvSpPr txBox="1">
                <a:spLocks noChangeArrowheads="1"/>
              </p:cNvSpPr>
              <p:nvPr/>
            </p:nvSpPr>
            <p:spPr bwMode="auto">
              <a:xfrm>
                <a:off x="3072" y="3339"/>
                <a:ext cx="610"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SzTx/>
                  <a:buFontTx/>
                  <a:buNone/>
                </a:pPr>
                <a:r>
                  <a:rPr lang="en-US" altLang="en-US" sz="1600">
                    <a:latin typeface="Times New Roman" panose="02020603050405020304" pitchFamily="18" charset="0"/>
                  </a:rPr>
                  <a:t>TCP with</a:t>
                </a:r>
              </a:p>
              <a:p>
                <a:pPr>
                  <a:spcBef>
                    <a:spcPct val="0"/>
                  </a:spcBef>
                  <a:buClrTx/>
                  <a:buSzTx/>
                  <a:buFontTx/>
                  <a:buNone/>
                </a:pPr>
                <a:r>
                  <a:rPr lang="en-US" altLang="en-US" sz="1600">
                    <a:latin typeface="Times New Roman" panose="02020603050405020304" pitchFamily="18" charset="0"/>
                  </a:rPr>
                  <a:t>buffers,</a:t>
                </a:r>
              </a:p>
              <a:p>
                <a:pPr>
                  <a:spcBef>
                    <a:spcPct val="0"/>
                  </a:spcBef>
                  <a:buClrTx/>
                  <a:buSzTx/>
                  <a:buFontTx/>
                  <a:buNone/>
                </a:pPr>
                <a:r>
                  <a:rPr lang="en-US" altLang="en-US" sz="1600">
                    <a:latin typeface="Times New Roman" panose="02020603050405020304" pitchFamily="18" charset="0"/>
                  </a:rPr>
                  <a:t>variables</a:t>
                </a:r>
              </a:p>
            </p:txBody>
          </p:sp>
        </p:grpSp>
        <p:sp>
          <p:nvSpPr>
            <p:cNvPr id="110610" name="Rectangle 18"/>
            <p:cNvSpPr>
              <a:spLocks noChangeArrowheads="1"/>
            </p:cNvSpPr>
            <p:nvPr/>
          </p:nvSpPr>
          <p:spPr bwMode="auto">
            <a:xfrm>
              <a:off x="3054" y="1654"/>
              <a:ext cx="415" cy="20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en-US" sz="1600">
                  <a:latin typeface="Times New Roman" panose="02020603050405020304" pitchFamily="18" charset="0"/>
                </a:rPr>
                <a:t>socket</a:t>
              </a:r>
            </a:p>
          </p:txBody>
        </p:sp>
        <p:sp>
          <p:nvSpPr>
            <p:cNvPr id="110625" name="Line 33"/>
            <p:cNvSpPr>
              <a:spLocks noChangeShapeType="1"/>
            </p:cNvSpPr>
            <p:nvPr/>
          </p:nvSpPr>
          <p:spPr bwMode="auto">
            <a:xfrm flipV="1">
              <a:off x="3261" y="1561"/>
              <a:ext cx="0" cy="13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627" name="Line 35"/>
            <p:cNvSpPr>
              <a:spLocks noChangeShapeType="1"/>
            </p:cNvSpPr>
            <p:nvPr/>
          </p:nvSpPr>
          <p:spPr bwMode="auto">
            <a:xfrm>
              <a:off x="3269" y="1823"/>
              <a:ext cx="0" cy="12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628" name="Text Box 36"/>
            <p:cNvSpPr txBox="1">
              <a:spLocks noChangeArrowheads="1"/>
            </p:cNvSpPr>
            <p:nvPr/>
          </p:nvSpPr>
          <p:spPr bwMode="auto">
            <a:xfrm>
              <a:off x="3028" y="616"/>
              <a:ext cx="469"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SzTx/>
                <a:buFontTx/>
                <a:buNone/>
              </a:pPr>
              <a:r>
                <a:rPr lang="en-US" altLang="en-US" sz="1600">
                  <a:latin typeface="Times New Roman" panose="02020603050405020304" pitchFamily="18" charset="0"/>
                </a:rPr>
                <a:t>host or</a:t>
              </a:r>
            </a:p>
            <a:p>
              <a:pPr>
                <a:spcBef>
                  <a:spcPct val="0"/>
                </a:spcBef>
                <a:buClrTx/>
                <a:buSzTx/>
                <a:buFontTx/>
                <a:buNone/>
              </a:pPr>
              <a:r>
                <a:rPr lang="en-US" altLang="en-US" sz="1600">
                  <a:latin typeface="Times New Roman" panose="02020603050405020304" pitchFamily="18" charset="0"/>
                </a:rPr>
                <a:t>server</a:t>
              </a:r>
            </a:p>
          </p:txBody>
        </p:sp>
      </p:grpSp>
      <p:grpSp>
        <p:nvGrpSpPr>
          <p:cNvPr id="110630" name="Group 38"/>
          <p:cNvGrpSpPr>
            <a:grpSpLocks/>
          </p:cNvGrpSpPr>
          <p:nvPr/>
        </p:nvGrpSpPr>
        <p:grpSpPr bwMode="auto">
          <a:xfrm>
            <a:off x="9374189" y="1471613"/>
            <a:ext cx="1062037" cy="3519488"/>
            <a:chOff x="2933" y="616"/>
            <a:chExt cx="669" cy="2217"/>
          </a:xfrm>
        </p:grpSpPr>
        <p:sp>
          <p:nvSpPr>
            <p:cNvPr id="110631" name="Text Box 39"/>
            <p:cNvSpPr txBox="1">
              <a:spLocks noChangeArrowheads="1"/>
            </p:cNvSpPr>
            <p:nvPr/>
          </p:nvSpPr>
          <p:spPr bwMode="auto">
            <a:xfrm>
              <a:off x="3361" y="2600"/>
              <a:ext cx="11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50000"/>
                </a:spcBef>
                <a:buClrTx/>
                <a:buSzTx/>
                <a:buFontTx/>
                <a:buNone/>
              </a:pPr>
              <a:endParaRPr lang="en-US" altLang="en-US">
                <a:latin typeface="Times New Roman" panose="02020603050405020304" pitchFamily="18" charset="0"/>
              </a:endParaRPr>
            </a:p>
          </p:txBody>
        </p:sp>
        <p:graphicFrame>
          <p:nvGraphicFramePr>
            <p:cNvPr id="110632" name="Object 40"/>
            <p:cNvGraphicFramePr>
              <a:graphicFrameLocks noChangeAspect="1"/>
            </p:cNvGraphicFramePr>
            <p:nvPr/>
          </p:nvGraphicFramePr>
          <p:xfrm>
            <a:off x="3039" y="996"/>
            <a:ext cx="405" cy="321"/>
          </p:xfrm>
          <a:graphic>
            <a:graphicData uri="http://schemas.openxmlformats.org/presentationml/2006/ole">
              <mc:AlternateContent xmlns:mc="http://schemas.openxmlformats.org/markup-compatibility/2006">
                <mc:Choice xmlns:v="urn:schemas-microsoft-com:vml" Requires="v">
                  <p:oleObj spid="_x0000_s4119" name="Clip" r:id="rId5" imgW="1305000" imgH="1085760" progId="MS_ClipArt_Gallery.2">
                    <p:embed/>
                  </p:oleObj>
                </mc:Choice>
                <mc:Fallback>
                  <p:oleObj name="Clip" r:id="rId5" imgW="1305000" imgH="1085760" progId="MS_ClipArt_Gallery.2">
                    <p:embed/>
                    <p:pic>
                      <p:nvPicPr>
                        <p:cNvPr id="110632" name="Object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9" y="996"/>
                          <a:ext cx="405" cy="3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0633" name="Group 41"/>
            <p:cNvGrpSpPr>
              <a:grpSpLocks/>
            </p:cNvGrpSpPr>
            <p:nvPr/>
          </p:nvGrpSpPr>
          <p:grpSpPr bwMode="auto">
            <a:xfrm>
              <a:off x="2933" y="1323"/>
              <a:ext cx="669" cy="353"/>
              <a:chOff x="3046" y="1508"/>
              <a:chExt cx="669" cy="353"/>
            </a:xfrm>
          </p:grpSpPr>
          <p:sp>
            <p:nvSpPr>
              <p:cNvPr id="110634" name="Oval 42"/>
              <p:cNvSpPr>
                <a:spLocks noChangeArrowheads="1"/>
              </p:cNvSpPr>
              <p:nvPr/>
            </p:nvSpPr>
            <p:spPr bwMode="auto">
              <a:xfrm>
                <a:off x="3046" y="1508"/>
                <a:ext cx="669" cy="35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635" name="Text Box 43"/>
              <p:cNvSpPr txBox="1">
                <a:spLocks noChangeArrowheads="1"/>
              </p:cNvSpPr>
              <p:nvPr/>
            </p:nvSpPr>
            <p:spPr bwMode="auto">
              <a:xfrm>
                <a:off x="3121" y="1578"/>
                <a:ext cx="50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SzTx/>
                  <a:buFontTx/>
                  <a:buNone/>
                </a:pPr>
                <a:r>
                  <a:rPr lang="en-US" altLang="en-US" sz="1600">
                    <a:latin typeface="Times New Roman" panose="02020603050405020304" pitchFamily="18" charset="0"/>
                  </a:rPr>
                  <a:t>process</a:t>
                </a:r>
              </a:p>
            </p:txBody>
          </p:sp>
        </p:grpSp>
        <p:grpSp>
          <p:nvGrpSpPr>
            <p:cNvPr id="110636" name="Group 44"/>
            <p:cNvGrpSpPr>
              <a:grpSpLocks/>
            </p:cNvGrpSpPr>
            <p:nvPr/>
          </p:nvGrpSpPr>
          <p:grpSpPr bwMode="auto">
            <a:xfrm>
              <a:off x="2949" y="1845"/>
              <a:ext cx="610" cy="630"/>
              <a:chOff x="3072" y="3300"/>
              <a:chExt cx="610" cy="630"/>
            </a:xfrm>
          </p:grpSpPr>
          <p:sp>
            <p:nvSpPr>
              <p:cNvPr id="110637" name="Rectangle 45"/>
              <p:cNvSpPr>
                <a:spLocks noChangeArrowheads="1"/>
              </p:cNvSpPr>
              <p:nvPr/>
            </p:nvSpPr>
            <p:spPr bwMode="auto">
              <a:xfrm>
                <a:off x="3084" y="3300"/>
                <a:ext cx="593" cy="63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638" name="Text Box 46"/>
              <p:cNvSpPr txBox="1">
                <a:spLocks noChangeArrowheads="1"/>
              </p:cNvSpPr>
              <p:nvPr/>
            </p:nvSpPr>
            <p:spPr bwMode="auto">
              <a:xfrm>
                <a:off x="3072" y="3339"/>
                <a:ext cx="610"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SzTx/>
                  <a:buFontTx/>
                  <a:buNone/>
                </a:pPr>
                <a:r>
                  <a:rPr lang="en-US" altLang="en-US" sz="1600">
                    <a:latin typeface="Times New Roman" panose="02020603050405020304" pitchFamily="18" charset="0"/>
                  </a:rPr>
                  <a:t>TCP with</a:t>
                </a:r>
              </a:p>
              <a:p>
                <a:pPr>
                  <a:spcBef>
                    <a:spcPct val="0"/>
                  </a:spcBef>
                  <a:buClrTx/>
                  <a:buSzTx/>
                  <a:buFontTx/>
                  <a:buNone/>
                </a:pPr>
                <a:r>
                  <a:rPr lang="en-US" altLang="en-US" sz="1600">
                    <a:latin typeface="Times New Roman" panose="02020603050405020304" pitchFamily="18" charset="0"/>
                  </a:rPr>
                  <a:t>buffers,</a:t>
                </a:r>
              </a:p>
              <a:p>
                <a:pPr>
                  <a:spcBef>
                    <a:spcPct val="0"/>
                  </a:spcBef>
                  <a:buClrTx/>
                  <a:buSzTx/>
                  <a:buFontTx/>
                  <a:buNone/>
                </a:pPr>
                <a:r>
                  <a:rPr lang="en-US" altLang="en-US" sz="1600">
                    <a:latin typeface="Times New Roman" panose="02020603050405020304" pitchFamily="18" charset="0"/>
                  </a:rPr>
                  <a:t>variables</a:t>
                </a:r>
              </a:p>
            </p:txBody>
          </p:sp>
        </p:grpSp>
        <p:sp>
          <p:nvSpPr>
            <p:cNvPr id="110639" name="Rectangle 47"/>
            <p:cNvSpPr>
              <a:spLocks noChangeArrowheads="1"/>
            </p:cNvSpPr>
            <p:nvPr/>
          </p:nvSpPr>
          <p:spPr bwMode="auto">
            <a:xfrm>
              <a:off x="3054" y="1654"/>
              <a:ext cx="415" cy="20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en-US" sz="1600">
                  <a:latin typeface="Times New Roman" panose="02020603050405020304" pitchFamily="18" charset="0"/>
                </a:rPr>
                <a:t>socket</a:t>
              </a:r>
            </a:p>
          </p:txBody>
        </p:sp>
        <p:sp>
          <p:nvSpPr>
            <p:cNvPr id="110640" name="Line 48"/>
            <p:cNvSpPr>
              <a:spLocks noChangeShapeType="1"/>
            </p:cNvSpPr>
            <p:nvPr/>
          </p:nvSpPr>
          <p:spPr bwMode="auto">
            <a:xfrm flipV="1">
              <a:off x="3261" y="1561"/>
              <a:ext cx="0" cy="13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641" name="Line 49"/>
            <p:cNvSpPr>
              <a:spLocks noChangeShapeType="1"/>
            </p:cNvSpPr>
            <p:nvPr/>
          </p:nvSpPr>
          <p:spPr bwMode="auto">
            <a:xfrm>
              <a:off x="3269" y="1823"/>
              <a:ext cx="0" cy="12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642" name="Text Box 50"/>
            <p:cNvSpPr txBox="1">
              <a:spLocks noChangeArrowheads="1"/>
            </p:cNvSpPr>
            <p:nvPr/>
          </p:nvSpPr>
          <p:spPr bwMode="auto">
            <a:xfrm>
              <a:off x="3028" y="616"/>
              <a:ext cx="469"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SzTx/>
                <a:buFontTx/>
                <a:buNone/>
              </a:pPr>
              <a:r>
                <a:rPr lang="en-US" altLang="en-US" sz="1600">
                  <a:latin typeface="Times New Roman" panose="02020603050405020304" pitchFamily="18" charset="0"/>
                </a:rPr>
                <a:t>host or</a:t>
              </a:r>
            </a:p>
            <a:p>
              <a:pPr>
                <a:spcBef>
                  <a:spcPct val="0"/>
                </a:spcBef>
                <a:buClrTx/>
                <a:buSzTx/>
                <a:buFontTx/>
                <a:buNone/>
              </a:pPr>
              <a:r>
                <a:rPr lang="en-US" altLang="en-US" sz="1600">
                  <a:latin typeface="Times New Roman" panose="02020603050405020304" pitchFamily="18" charset="0"/>
                </a:rPr>
                <a:t>server</a:t>
              </a:r>
            </a:p>
          </p:txBody>
        </p:sp>
      </p:grpSp>
      <p:sp>
        <p:nvSpPr>
          <p:cNvPr id="110643" name="Text Box 51"/>
          <p:cNvSpPr txBox="1">
            <a:spLocks noChangeArrowheads="1"/>
          </p:cNvSpPr>
          <p:nvPr/>
        </p:nvSpPr>
        <p:spPr bwMode="auto">
          <a:xfrm>
            <a:off x="7920038" y="3654425"/>
            <a:ext cx="819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0"/>
              </a:spcBef>
              <a:buClrTx/>
              <a:buSzTx/>
              <a:buFontTx/>
              <a:buNone/>
            </a:pPr>
            <a:r>
              <a:rPr lang="en-US" altLang="en-US" sz="1600">
                <a:latin typeface="Times New Roman" panose="02020603050405020304" pitchFamily="18" charset="0"/>
              </a:rPr>
              <a:t>Internet</a:t>
            </a:r>
          </a:p>
        </p:txBody>
      </p:sp>
      <p:sp>
        <p:nvSpPr>
          <p:cNvPr id="110644" name="Line 52"/>
          <p:cNvSpPr>
            <a:spLocks noChangeShapeType="1"/>
          </p:cNvSpPr>
          <p:nvPr/>
        </p:nvSpPr>
        <p:spPr bwMode="auto">
          <a:xfrm>
            <a:off x="7213600" y="4065588"/>
            <a:ext cx="2211388"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645" name="Text Box 53"/>
          <p:cNvSpPr txBox="1">
            <a:spLocks noChangeArrowheads="1"/>
          </p:cNvSpPr>
          <p:nvPr/>
        </p:nvSpPr>
        <p:spPr bwMode="auto">
          <a:xfrm>
            <a:off x="7043739" y="4667250"/>
            <a:ext cx="1011237"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SzTx/>
              <a:buFontTx/>
              <a:buNone/>
            </a:pPr>
            <a:r>
              <a:rPr lang="en-US" altLang="en-US" sz="1600">
                <a:solidFill>
                  <a:srgbClr val="FF0000"/>
                </a:solidFill>
                <a:latin typeface="Times New Roman" panose="02020603050405020304" pitchFamily="18" charset="0"/>
              </a:rPr>
              <a:t>controlled</a:t>
            </a:r>
          </a:p>
          <a:p>
            <a:pPr>
              <a:spcBef>
                <a:spcPct val="0"/>
              </a:spcBef>
              <a:buClrTx/>
              <a:buSzTx/>
              <a:buFontTx/>
              <a:buNone/>
            </a:pPr>
            <a:r>
              <a:rPr lang="en-US" altLang="en-US" sz="1600">
                <a:solidFill>
                  <a:srgbClr val="FF0000"/>
                </a:solidFill>
                <a:latin typeface="Times New Roman" panose="02020603050405020304" pitchFamily="18" charset="0"/>
              </a:rPr>
              <a:t>by OS</a:t>
            </a:r>
            <a:endParaRPr lang="en-US" altLang="en-US" sz="1600">
              <a:latin typeface="Times New Roman" panose="02020603050405020304" pitchFamily="18" charset="0"/>
            </a:endParaRPr>
          </a:p>
          <a:p>
            <a:pPr>
              <a:spcBef>
                <a:spcPct val="0"/>
              </a:spcBef>
              <a:buClrTx/>
              <a:buSzTx/>
              <a:buFontTx/>
              <a:buNone/>
            </a:pPr>
            <a:endParaRPr lang="en-US" altLang="en-US" sz="1600">
              <a:latin typeface="Times New Roman" panose="02020603050405020304" pitchFamily="18" charset="0"/>
            </a:endParaRPr>
          </a:p>
        </p:txBody>
      </p:sp>
      <p:sp>
        <p:nvSpPr>
          <p:cNvPr id="110647" name="Line 55"/>
          <p:cNvSpPr>
            <a:spLocks noChangeShapeType="1"/>
          </p:cNvSpPr>
          <p:nvPr/>
        </p:nvSpPr>
        <p:spPr bwMode="auto">
          <a:xfrm flipH="1" flipV="1">
            <a:off x="6994526" y="4445000"/>
            <a:ext cx="244475" cy="3175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648" name="Text Box 56"/>
          <p:cNvSpPr txBox="1">
            <a:spLocks noChangeArrowheads="1"/>
          </p:cNvSpPr>
          <p:nvPr/>
        </p:nvSpPr>
        <p:spPr bwMode="auto">
          <a:xfrm>
            <a:off x="7431088" y="2306639"/>
            <a:ext cx="1331912"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SzTx/>
              <a:buFontTx/>
              <a:buNone/>
            </a:pPr>
            <a:r>
              <a:rPr lang="en-US" altLang="en-US" sz="1600">
                <a:solidFill>
                  <a:srgbClr val="FF0000"/>
                </a:solidFill>
                <a:latin typeface="Times New Roman" panose="02020603050405020304" pitchFamily="18" charset="0"/>
              </a:rPr>
              <a:t>controlled by</a:t>
            </a:r>
          </a:p>
          <a:p>
            <a:pPr>
              <a:spcBef>
                <a:spcPct val="0"/>
              </a:spcBef>
              <a:buClrTx/>
              <a:buSzTx/>
              <a:buFontTx/>
              <a:buNone/>
            </a:pPr>
            <a:r>
              <a:rPr lang="en-US" altLang="en-US" sz="1600">
                <a:solidFill>
                  <a:srgbClr val="FF0000"/>
                </a:solidFill>
                <a:latin typeface="Times New Roman" panose="02020603050405020304" pitchFamily="18" charset="0"/>
              </a:rPr>
              <a:t>app developer</a:t>
            </a:r>
            <a:endParaRPr lang="en-US" altLang="en-US" sz="1600">
              <a:latin typeface="Times New Roman" panose="02020603050405020304" pitchFamily="18" charset="0"/>
            </a:endParaRPr>
          </a:p>
        </p:txBody>
      </p:sp>
      <p:sp>
        <p:nvSpPr>
          <p:cNvPr id="110650" name="Line 58"/>
          <p:cNvSpPr>
            <a:spLocks noChangeShapeType="1"/>
          </p:cNvSpPr>
          <p:nvPr/>
        </p:nvSpPr>
        <p:spPr bwMode="auto">
          <a:xfrm flipH="1">
            <a:off x="7202489" y="2589213"/>
            <a:ext cx="219075" cy="13335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709064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5"/>
          <p:cNvSpPr>
            <a:spLocks noGrp="1"/>
          </p:cNvSpPr>
          <p:nvPr>
            <p:ph type="ftr" sz="quarter" idx="11"/>
          </p:nvPr>
        </p:nvSpPr>
        <p:spPr/>
        <p:txBody>
          <a:bodyPr/>
          <a:lstStyle/>
          <a:p>
            <a:r>
              <a:rPr lang="en-US" altLang="en-US" smtClean="0"/>
              <a:t>Disclaimer: these slides have been prepared by using contents from resources mentioned in the reference slide</a:t>
            </a:r>
            <a:endParaRPr lang="en-US" altLang="en-US">
              <a:latin typeface="Times New Roman" panose="02020603050405020304" pitchFamily="18" charset="0"/>
            </a:endParaRPr>
          </a:p>
        </p:txBody>
      </p:sp>
      <p:sp>
        <p:nvSpPr>
          <p:cNvPr id="35842" name="Rectangle 2"/>
          <p:cNvSpPr>
            <a:spLocks noGrp="1" noChangeArrowheads="1"/>
          </p:cNvSpPr>
          <p:nvPr>
            <p:ph type="title"/>
          </p:nvPr>
        </p:nvSpPr>
        <p:spPr/>
        <p:txBody>
          <a:bodyPr/>
          <a:lstStyle/>
          <a:p>
            <a:r>
              <a:rPr lang="en-US" altLang="en-US" sz="3200"/>
              <a:t>Addressing processes</a:t>
            </a:r>
            <a:endParaRPr lang="en-US" altLang="en-US"/>
          </a:p>
        </p:txBody>
      </p:sp>
      <p:sp>
        <p:nvSpPr>
          <p:cNvPr id="35844" name="Rectangle 4"/>
          <p:cNvSpPr>
            <a:spLocks noGrp="1" noChangeArrowheads="1"/>
          </p:cNvSpPr>
          <p:nvPr>
            <p:ph type="body" sz="half" idx="2"/>
          </p:nvPr>
        </p:nvSpPr>
        <p:spPr>
          <a:xfrm>
            <a:off x="2185989" y="1233488"/>
            <a:ext cx="3921125" cy="4648200"/>
          </a:xfrm>
        </p:spPr>
        <p:txBody>
          <a:bodyPr/>
          <a:lstStyle/>
          <a:p>
            <a:r>
              <a:rPr lang="en-US" altLang="en-US" sz="2400"/>
              <a:t>to receive messages, process  must have </a:t>
            </a:r>
            <a:r>
              <a:rPr lang="en-US" altLang="en-US" sz="2400" i="1">
                <a:solidFill>
                  <a:schemeClr val="accent2"/>
                </a:solidFill>
              </a:rPr>
              <a:t>identifier</a:t>
            </a:r>
          </a:p>
          <a:p>
            <a:r>
              <a:rPr lang="en-US" altLang="en-US" sz="2400"/>
              <a:t>host device has unique32-bit IP address</a:t>
            </a:r>
          </a:p>
          <a:p>
            <a:r>
              <a:rPr lang="en-US" altLang="en-US" sz="2400">
                <a:solidFill>
                  <a:srgbClr val="FF0000"/>
                </a:solidFill>
              </a:rPr>
              <a:t>Q:</a:t>
            </a:r>
            <a:r>
              <a:rPr lang="en-US" altLang="en-US" sz="2400"/>
              <a:t> does  IP address of host on which process runs suffice for identifying the process?</a:t>
            </a:r>
          </a:p>
        </p:txBody>
      </p:sp>
    </p:spTree>
    <p:extLst>
      <p:ext uri="{BB962C8B-B14F-4D97-AF65-F5344CB8AC3E}">
        <p14:creationId xmlns:p14="http://schemas.microsoft.com/office/powerpoint/2010/main" val="3656662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p:txBody>
          <a:bodyPr/>
          <a:lstStyle/>
          <a:p>
            <a:r>
              <a:rPr lang="en-US" altLang="en-US" smtClean="0"/>
              <a:t>Disclaimer: these slides have been prepared by using contents from resources mentioned in the reference slide</a:t>
            </a:r>
            <a:endParaRPr lang="en-US" altLang="en-US">
              <a:latin typeface="Times New Roman" panose="02020603050405020304" pitchFamily="18" charset="0"/>
            </a:endParaRPr>
          </a:p>
        </p:txBody>
      </p:sp>
      <p:sp>
        <p:nvSpPr>
          <p:cNvPr id="237570" name="Rectangle 2"/>
          <p:cNvSpPr>
            <a:spLocks noGrp="1" noChangeArrowheads="1"/>
          </p:cNvSpPr>
          <p:nvPr>
            <p:ph type="title"/>
          </p:nvPr>
        </p:nvSpPr>
        <p:spPr/>
        <p:txBody>
          <a:bodyPr/>
          <a:lstStyle/>
          <a:p>
            <a:r>
              <a:rPr lang="en-US" altLang="en-US" sz="3200"/>
              <a:t>Addressing processes</a:t>
            </a:r>
            <a:endParaRPr lang="en-US" altLang="en-US"/>
          </a:p>
        </p:txBody>
      </p:sp>
      <p:sp>
        <p:nvSpPr>
          <p:cNvPr id="237571" name="Rectangle 3"/>
          <p:cNvSpPr>
            <a:spLocks noGrp="1" noChangeArrowheads="1"/>
          </p:cNvSpPr>
          <p:nvPr>
            <p:ph type="body" sz="half" idx="2"/>
          </p:nvPr>
        </p:nvSpPr>
        <p:spPr>
          <a:xfrm>
            <a:off x="2185989" y="1233488"/>
            <a:ext cx="3921125" cy="4648200"/>
          </a:xfrm>
        </p:spPr>
        <p:txBody>
          <a:bodyPr/>
          <a:lstStyle/>
          <a:p>
            <a:r>
              <a:rPr lang="en-US" altLang="en-US" sz="2400"/>
              <a:t>to receive messages, process  must have </a:t>
            </a:r>
            <a:r>
              <a:rPr lang="en-US" altLang="en-US" sz="2400" i="1">
                <a:solidFill>
                  <a:schemeClr val="accent2"/>
                </a:solidFill>
              </a:rPr>
              <a:t>identifier</a:t>
            </a:r>
          </a:p>
          <a:p>
            <a:r>
              <a:rPr lang="en-US" altLang="en-US" sz="2400"/>
              <a:t>host device has unique32-bit IP address</a:t>
            </a:r>
          </a:p>
          <a:p>
            <a:r>
              <a:rPr lang="en-US" altLang="en-US" sz="2400">
                <a:solidFill>
                  <a:srgbClr val="FF0000"/>
                </a:solidFill>
              </a:rPr>
              <a:t>Q:</a:t>
            </a:r>
            <a:r>
              <a:rPr lang="en-US" altLang="en-US" sz="2400"/>
              <a:t> does  IP address of host on which process runs suffice for identifying the process?</a:t>
            </a:r>
          </a:p>
          <a:p>
            <a:pPr lvl="1"/>
            <a:r>
              <a:rPr lang="en-US" altLang="en-US">
                <a:solidFill>
                  <a:srgbClr val="FF0000"/>
                </a:solidFill>
              </a:rPr>
              <a:t>Answer:</a:t>
            </a:r>
            <a:r>
              <a:rPr lang="en-US" altLang="en-US"/>
              <a:t> NO, many processes can be running on same host</a:t>
            </a:r>
          </a:p>
        </p:txBody>
      </p:sp>
      <p:sp>
        <p:nvSpPr>
          <p:cNvPr id="237572" name="Rectangle 4"/>
          <p:cNvSpPr>
            <a:spLocks noGrp="1" noChangeArrowheads="1"/>
          </p:cNvSpPr>
          <p:nvPr>
            <p:ph type="body" sz="half" idx="1"/>
          </p:nvPr>
        </p:nvSpPr>
        <p:spPr>
          <a:xfrm>
            <a:off x="6243638" y="1246188"/>
            <a:ext cx="4125912" cy="5218112"/>
          </a:xfrm>
          <a:noFill/>
          <a:ln/>
        </p:spPr>
        <p:txBody>
          <a:bodyPr>
            <a:normAutofit lnSpcReduction="10000"/>
          </a:bodyPr>
          <a:lstStyle/>
          <a:p>
            <a:r>
              <a:rPr lang="en-US" altLang="en-US" sz="2400" i="1">
                <a:solidFill>
                  <a:schemeClr val="accent2"/>
                </a:solidFill>
              </a:rPr>
              <a:t>identifier</a:t>
            </a:r>
            <a:r>
              <a:rPr lang="en-US" altLang="en-US" sz="2400"/>
              <a:t> includes both </a:t>
            </a:r>
            <a:r>
              <a:rPr lang="en-US" altLang="en-US" sz="2400">
                <a:solidFill>
                  <a:srgbClr val="FF0000"/>
                </a:solidFill>
              </a:rPr>
              <a:t>IP address</a:t>
            </a:r>
            <a:r>
              <a:rPr lang="en-US" altLang="en-US" sz="2400"/>
              <a:t> and </a:t>
            </a:r>
            <a:r>
              <a:rPr lang="en-US" altLang="en-US" sz="2400">
                <a:solidFill>
                  <a:srgbClr val="FF0000"/>
                </a:solidFill>
              </a:rPr>
              <a:t>port numbers</a:t>
            </a:r>
            <a:r>
              <a:rPr lang="en-US" altLang="en-US" sz="2400"/>
              <a:t> associated with process on host.</a:t>
            </a:r>
          </a:p>
          <a:p>
            <a:r>
              <a:rPr lang="en-US" altLang="en-US" sz="2400"/>
              <a:t>Example port numbers:</a:t>
            </a:r>
          </a:p>
          <a:p>
            <a:pPr lvl="1"/>
            <a:r>
              <a:rPr lang="en-US" altLang="en-US"/>
              <a:t>HTTP server: 80</a:t>
            </a:r>
          </a:p>
          <a:p>
            <a:pPr lvl="1"/>
            <a:r>
              <a:rPr lang="en-US" altLang="en-US"/>
              <a:t>Mail server: 25</a:t>
            </a:r>
          </a:p>
          <a:p>
            <a:r>
              <a:rPr lang="en-US" altLang="en-US" sz="2400">
                <a:solidFill>
                  <a:schemeClr val="accent2"/>
                </a:solidFill>
              </a:rPr>
              <a:t>to send HTTP message to gaia.cs.umass.edu web server:</a:t>
            </a:r>
          </a:p>
          <a:p>
            <a:pPr lvl="1"/>
            <a:r>
              <a:rPr lang="en-US" altLang="en-US">
                <a:solidFill>
                  <a:schemeClr val="accent2"/>
                </a:solidFill>
              </a:rPr>
              <a:t>IP address: </a:t>
            </a:r>
            <a:r>
              <a:rPr lang="en-US" altLang="en-US"/>
              <a:t>128.119.245.12</a:t>
            </a:r>
          </a:p>
          <a:p>
            <a:pPr lvl="1"/>
            <a:r>
              <a:rPr lang="en-US" altLang="en-US">
                <a:solidFill>
                  <a:schemeClr val="accent2"/>
                </a:solidFill>
              </a:rPr>
              <a:t>Port number: 80</a:t>
            </a:r>
          </a:p>
          <a:p>
            <a:r>
              <a:rPr lang="en-US" altLang="en-US" sz="2400">
                <a:solidFill>
                  <a:schemeClr val="accent2"/>
                </a:solidFill>
              </a:rPr>
              <a:t>more shortly…</a:t>
            </a:r>
          </a:p>
        </p:txBody>
      </p:sp>
    </p:spTree>
    <p:extLst>
      <p:ext uri="{BB962C8B-B14F-4D97-AF65-F5344CB8AC3E}">
        <p14:creationId xmlns:p14="http://schemas.microsoft.com/office/powerpoint/2010/main" val="15255474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75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p:txBody>
          <a:bodyPr/>
          <a:lstStyle/>
          <a:p>
            <a:r>
              <a:rPr lang="en-US" altLang="en-US" smtClean="0"/>
              <a:t>Disclaimer: these slides have been prepared by using contents from resources mentioned in the reference slide</a:t>
            </a:r>
            <a:endParaRPr lang="en-US" altLang="en-US">
              <a:latin typeface="Times New Roman" panose="02020603050405020304" pitchFamily="18" charset="0"/>
            </a:endParaRPr>
          </a:p>
        </p:txBody>
      </p:sp>
      <p:sp>
        <p:nvSpPr>
          <p:cNvPr id="109570" name="Rectangle 2"/>
          <p:cNvSpPr>
            <a:spLocks noGrp="1" noChangeArrowheads="1"/>
          </p:cNvSpPr>
          <p:nvPr>
            <p:ph type="title"/>
          </p:nvPr>
        </p:nvSpPr>
        <p:spPr/>
        <p:txBody>
          <a:bodyPr/>
          <a:lstStyle/>
          <a:p>
            <a:r>
              <a:rPr lang="en-US" altLang="en-US"/>
              <a:t>App-layer protocol defines</a:t>
            </a:r>
          </a:p>
        </p:txBody>
      </p:sp>
      <p:sp>
        <p:nvSpPr>
          <p:cNvPr id="109571" name="Rectangle 3"/>
          <p:cNvSpPr>
            <a:spLocks noGrp="1" noChangeArrowheads="1"/>
          </p:cNvSpPr>
          <p:nvPr>
            <p:ph type="body" sz="half" idx="1"/>
          </p:nvPr>
        </p:nvSpPr>
        <p:spPr>
          <a:xfrm>
            <a:off x="2057401" y="1600200"/>
            <a:ext cx="3973513" cy="4648200"/>
          </a:xfrm>
        </p:spPr>
        <p:txBody>
          <a:bodyPr>
            <a:normAutofit lnSpcReduction="10000"/>
          </a:bodyPr>
          <a:lstStyle/>
          <a:p>
            <a:r>
              <a:rPr lang="en-US" altLang="en-US" sz="2400"/>
              <a:t>Types of messages exchanged, </a:t>
            </a:r>
          </a:p>
          <a:p>
            <a:pPr lvl="1"/>
            <a:r>
              <a:rPr lang="en-US" altLang="en-US"/>
              <a:t>e.g., request, response </a:t>
            </a:r>
          </a:p>
          <a:p>
            <a:r>
              <a:rPr lang="en-US" altLang="en-US" sz="2400"/>
              <a:t>Message syntax:</a:t>
            </a:r>
          </a:p>
          <a:p>
            <a:pPr lvl="1"/>
            <a:r>
              <a:rPr lang="en-US" altLang="en-US"/>
              <a:t>what fields in messages &amp; how fields are delineated</a:t>
            </a:r>
          </a:p>
          <a:p>
            <a:r>
              <a:rPr lang="en-US" altLang="en-US" sz="2400"/>
              <a:t>Message semantics </a:t>
            </a:r>
          </a:p>
          <a:p>
            <a:pPr lvl="1"/>
            <a:r>
              <a:rPr lang="en-US" altLang="en-US"/>
              <a:t>meaning of information in fields</a:t>
            </a:r>
          </a:p>
          <a:p>
            <a:r>
              <a:rPr lang="en-US" altLang="en-US" sz="2400"/>
              <a:t>Rules for when and how processes send &amp; respond to messages</a:t>
            </a:r>
          </a:p>
        </p:txBody>
      </p:sp>
      <p:sp>
        <p:nvSpPr>
          <p:cNvPr id="109572" name="Rectangle 4"/>
          <p:cNvSpPr>
            <a:spLocks noGrp="1" noChangeArrowheads="1"/>
          </p:cNvSpPr>
          <p:nvPr>
            <p:ph type="body" sz="half" idx="2"/>
          </p:nvPr>
        </p:nvSpPr>
        <p:spPr>
          <a:xfrm>
            <a:off x="6294438" y="1590675"/>
            <a:ext cx="3810000" cy="4648200"/>
          </a:xfrm>
        </p:spPr>
        <p:txBody>
          <a:bodyPr/>
          <a:lstStyle/>
          <a:p>
            <a:pPr>
              <a:buFont typeface="ZapfDingbats" pitchFamily="82" charset="2"/>
              <a:buNone/>
            </a:pPr>
            <a:r>
              <a:rPr lang="en-US" altLang="en-US" sz="2400">
                <a:solidFill>
                  <a:srgbClr val="FF0000"/>
                </a:solidFill>
              </a:rPr>
              <a:t>Public-domain protocols:</a:t>
            </a:r>
          </a:p>
          <a:p>
            <a:r>
              <a:rPr lang="en-US" altLang="en-US" sz="2400"/>
              <a:t>defined in RFCs</a:t>
            </a:r>
          </a:p>
          <a:p>
            <a:r>
              <a:rPr lang="en-US" altLang="en-US" sz="2400"/>
              <a:t>allows for interoperability</a:t>
            </a:r>
          </a:p>
          <a:p>
            <a:r>
              <a:rPr lang="en-US" altLang="en-US" sz="2400"/>
              <a:t>e.g., HTTP, SMTP</a:t>
            </a:r>
          </a:p>
          <a:p>
            <a:pPr>
              <a:buFont typeface="ZapfDingbats" pitchFamily="82" charset="2"/>
              <a:buNone/>
            </a:pPr>
            <a:r>
              <a:rPr lang="en-US" altLang="en-US" sz="2400">
                <a:solidFill>
                  <a:srgbClr val="FF0000"/>
                </a:solidFill>
              </a:rPr>
              <a:t>Proprietary protocols:</a:t>
            </a:r>
            <a:endParaRPr lang="en-US" altLang="en-US" sz="2400"/>
          </a:p>
          <a:p>
            <a:r>
              <a:rPr lang="en-US" altLang="en-US" sz="2400"/>
              <a:t>e.g., KaZaA</a:t>
            </a:r>
          </a:p>
        </p:txBody>
      </p:sp>
    </p:spTree>
    <p:extLst>
      <p:ext uri="{BB962C8B-B14F-4D97-AF65-F5344CB8AC3E}">
        <p14:creationId xmlns:p14="http://schemas.microsoft.com/office/powerpoint/2010/main" val="2561355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ltLang="en-US" smtClean="0"/>
              <a:t>Disclaimer: these slides have been prepared by using contents from resources mentioned in the reference slide</a:t>
            </a:r>
            <a:endParaRPr lang="en-US" altLang="en-US">
              <a:latin typeface="Times New Roman" panose="02020603050405020304" pitchFamily="18" charset="0"/>
            </a:endParaRPr>
          </a:p>
        </p:txBody>
      </p:sp>
      <p:sp>
        <p:nvSpPr>
          <p:cNvPr id="36866" name="Rectangle 2"/>
          <p:cNvSpPr>
            <a:spLocks noGrp="1" noChangeArrowheads="1"/>
          </p:cNvSpPr>
          <p:nvPr>
            <p:ph type="title"/>
          </p:nvPr>
        </p:nvSpPr>
        <p:spPr>
          <a:xfrm>
            <a:off x="2057400" y="228600"/>
            <a:ext cx="8305800" cy="1143000"/>
          </a:xfrm>
        </p:spPr>
        <p:txBody>
          <a:bodyPr/>
          <a:lstStyle/>
          <a:p>
            <a:r>
              <a:rPr lang="en-US" altLang="en-US" sz="3200"/>
              <a:t>What transport service does an app need?</a:t>
            </a:r>
            <a:endParaRPr lang="en-US" altLang="en-US"/>
          </a:p>
        </p:txBody>
      </p:sp>
      <p:sp>
        <p:nvSpPr>
          <p:cNvPr id="36867" name="Rectangle 3"/>
          <p:cNvSpPr>
            <a:spLocks noGrp="1" noChangeArrowheads="1"/>
          </p:cNvSpPr>
          <p:nvPr>
            <p:ph type="body" sz="half" idx="1"/>
          </p:nvPr>
        </p:nvSpPr>
        <p:spPr>
          <a:xfrm>
            <a:off x="2000251" y="1390651"/>
            <a:ext cx="4316413" cy="2797175"/>
          </a:xfrm>
        </p:spPr>
        <p:txBody>
          <a:bodyPr/>
          <a:lstStyle/>
          <a:p>
            <a:pPr>
              <a:lnSpc>
                <a:spcPct val="90000"/>
              </a:lnSpc>
              <a:buFont typeface="ZapfDingbats" pitchFamily="82" charset="2"/>
              <a:buNone/>
            </a:pPr>
            <a:r>
              <a:rPr lang="en-US" altLang="en-US" sz="2400" dirty="0">
                <a:solidFill>
                  <a:srgbClr val="FF0000"/>
                </a:solidFill>
              </a:rPr>
              <a:t>Data loss</a:t>
            </a:r>
            <a:endParaRPr lang="en-US" altLang="en-US" sz="2400" dirty="0"/>
          </a:p>
          <a:p>
            <a:pPr>
              <a:lnSpc>
                <a:spcPct val="90000"/>
              </a:lnSpc>
            </a:pPr>
            <a:r>
              <a:rPr lang="en-US" altLang="en-US" sz="2400" dirty="0"/>
              <a:t>some apps (e.g., audio) can tolerate some loss</a:t>
            </a:r>
          </a:p>
          <a:p>
            <a:pPr>
              <a:lnSpc>
                <a:spcPct val="90000"/>
              </a:lnSpc>
            </a:pPr>
            <a:r>
              <a:rPr lang="en-US" altLang="en-US" sz="2400" dirty="0"/>
              <a:t>other apps (e.g., file transfer, telnet) require 100% reliable data transfer</a:t>
            </a:r>
            <a:r>
              <a:rPr lang="en-US" altLang="en-US" dirty="0"/>
              <a:t> </a:t>
            </a:r>
          </a:p>
        </p:txBody>
      </p:sp>
      <p:sp>
        <p:nvSpPr>
          <p:cNvPr id="36868" name="Rectangle 4"/>
          <p:cNvSpPr>
            <a:spLocks noGrp="1" noChangeArrowheads="1"/>
          </p:cNvSpPr>
          <p:nvPr>
            <p:ph type="body" sz="half" idx="2"/>
          </p:nvPr>
        </p:nvSpPr>
        <p:spPr>
          <a:xfrm>
            <a:off x="2066925" y="4016376"/>
            <a:ext cx="3810000" cy="2443163"/>
          </a:xfrm>
        </p:spPr>
        <p:txBody>
          <a:bodyPr/>
          <a:lstStyle/>
          <a:p>
            <a:pPr>
              <a:lnSpc>
                <a:spcPct val="90000"/>
              </a:lnSpc>
              <a:buFont typeface="ZapfDingbats" pitchFamily="82" charset="2"/>
              <a:buNone/>
            </a:pPr>
            <a:r>
              <a:rPr lang="en-US" altLang="en-US" sz="2400">
                <a:solidFill>
                  <a:srgbClr val="FF0000"/>
                </a:solidFill>
              </a:rPr>
              <a:t>Timing</a:t>
            </a:r>
            <a:endParaRPr lang="en-US" altLang="en-US" sz="2400"/>
          </a:p>
          <a:p>
            <a:pPr>
              <a:lnSpc>
                <a:spcPct val="90000"/>
              </a:lnSpc>
            </a:pPr>
            <a:r>
              <a:rPr lang="en-US" altLang="en-US" sz="2400"/>
              <a:t>some apps (e.g., Internet telephony, interactive games) require low delay to be “effective”</a:t>
            </a:r>
          </a:p>
        </p:txBody>
      </p:sp>
      <p:sp>
        <p:nvSpPr>
          <p:cNvPr id="36869" name="Rectangle 5"/>
          <p:cNvSpPr>
            <a:spLocks noChangeArrowheads="1"/>
          </p:cNvSpPr>
          <p:nvPr/>
        </p:nvSpPr>
        <p:spPr bwMode="auto">
          <a:xfrm>
            <a:off x="6550025" y="1423988"/>
            <a:ext cx="3886200" cy="3656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buChar char="r"/>
              <a:defRPr sz="2400">
                <a:solidFill>
                  <a:schemeClr val="tx1"/>
                </a:solidFill>
                <a:latin typeface="Comic Sans MS" panose="030F0702030302020204" pitchFamily="66" charset="0"/>
              </a:defRPr>
            </a:lvl1pPr>
            <a:lvl2pPr marL="742950" indent="-285750">
              <a:buSzPct val="75000"/>
              <a:buFont typeface="Wingdings" panose="05000000000000000000" pitchFamily="2" charset="2"/>
              <a:buChar char="v"/>
              <a:defRPr sz="2000">
                <a:solidFill>
                  <a:schemeClr val="tx1"/>
                </a:solidFill>
                <a:latin typeface="Comic Sans MS" panose="030F0702030302020204" pitchFamily="66" charset="0"/>
              </a:defRPr>
            </a:lvl2pPr>
            <a:lvl3pPr marL="1143000" indent="-228600">
              <a:buChar char="•"/>
              <a:defRPr>
                <a:solidFill>
                  <a:schemeClr val="tx1"/>
                </a:solidFill>
                <a:latin typeface="Comic Sans MS" panose="030F0702030302020204" pitchFamily="66" charset="0"/>
              </a:defRPr>
            </a:lvl3pPr>
            <a:lvl4pPr marL="1600200" indent="-228600">
              <a:buChar char="–"/>
              <a:defRPr>
                <a:solidFill>
                  <a:schemeClr val="tx1"/>
                </a:solidFill>
                <a:latin typeface="Times New Roman" panose="02020603050405020304" pitchFamily="18" charset="0"/>
              </a:defRPr>
            </a:lvl4pPr>
            <a:lvl5pPr marL="2057400" indent="-2286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buFont typeface="ZapfDingbats" pitchFamily="82" charset="2"/>
              <a:buNone/>
            </a:pPr>
            <a:r>
              <a:rPr lang="en-US" altLang="en-US" dirty="0">
                <a:solidFill>
                  <a:srgbClr val="FF0000"/>
                </a:solidFill>
              </a:rPr>
              <a:t>Bandwidth</a:t>
            </a:r>
            <a:endParaRPr lang="en-US" altLang="en-US" dirty="0"/>
          </a:p>
          <a:p>
            <a:pPr marL="0" indent="0">
              <a:buNone/>
            </a:pPr>
            <a:r>
              <a:rPr lang="en-US" altLang="en-US" dirty="0"/>
              <a:t>some apps (e.g., multimedia) require minimum amount of bandwidth to be “effective”</a:t>
            </a:r>
          </a:p>
          <a:p>
            <a:pPr marL="0" indent="0">
              <a:buNone/>
            </a:pPr>
            <a:endParaRPr lang="en-US" altLang="en-US" dirty="0" smtClean="0"/>
          </a:p>
          <a:p>
            <a:pPr marL="0" indent="0">
              <a:buNone/>
            </a:pPr>
            <a:r>
              <a:rPr lang="en-US" altLang="en-US" dirty="0" smtClean="0"/>
              <a:t>other </a:t>
            </a:r>
            <a:r>
              <a:rPr lang="en-US" altLang="en-US" dirty="0"/>
              <a:t>apps (“elastic apps”) make use of whatever bandwidth they get </a:t>
            </a:r>
          </a:p>
        </p:txBody>
      </p:sp>
    </p:spTree>
    <p:extLst>
      <p:ext uri="{BB962C8B-B14F-4D97-AF65-F5344CB8AC3E}">
        <p14:creationId xmlns:p14="http://schemas.microsoft.com/office/powerpoint/2010/main" val="2520386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3"/>
          <p:cNvSpPr>
            <a:spLocks noGrp="1"/>
          </p:cNvSpPr>
          <p:nvPr>
            <p:ph type="ftr" sz="quarter" idx="11"/>
          </p:nvPr>
        </p:nvSpPr>
        <p:spPr/>
        <p:txBody>
          <a:bodyPr/>
          <a:lstStyle/>
          <a:p>
            <a:r>
              <a:rPr lang="en-US" altLang="en-US" smtClean="0"/>
              <a:t>Disclaimer: these slides have been prepared by using contents from resources mentioned in the reference slide</a:t>
            </a:r>
            <a:endParaRPr lang="en-US" altLang="en-US">
              <a:latin typeface="Times New Roman" panose="02020603050405020304" pitchFamily="18" charset="0"/>
            </a:endParaRPr>
          </a:p>
        </p:txBody>
      </p:sp>
      <p:sp>
        <p:nvSpPr>
          <p:cNvPr id="37890" name="Rectangle 2"/>
          <p:cNvSpPr>
            <a:spLocks noGrp="1" noChangeArrowheads="1"/>
          </p:cNvSpPr>
          <p:nvPr>
            <p:ph type="title"/>
          </p:nvPr>
        </p:nvSpPr>
        <p:spPr>
          <a:xfrm>
            <a:off x="1895476" y="303213"/>
            <a:ext cx="8201025" cy="1143000"/>
          </a:xfrm>
        </p:spPr>
        <p:txBody>
          <a:bodyPr/>
          <a:lstStyle/>
          <a:p>
            <a:r>
              <a:rPr lang="en-US" altLang="en-US" sz="2800"/>
              <a:t>Transport service requirements of common apps</a:t>
            </a:r>
            <a:endParaRPr lang="en-US" altLang="en-US"/>
          </a:p>
        </p:txBody>
      </p:sp>
      <p:sp>
        <p:nvSpPr>
          <p:cNvPr id="37891" name="Text Box 3"/>
          <p:cNvSpPr txBox="1">
            <a:spLocks noChangeArrowheads="1"/>
          </p:cNvSpPr>
          <p:nvPr/>
        </p:nvSpPr>
        <p:spPr bwMode="auto">
          <a:xfrm>
            <a:off x="1706564" y="1727201"/>
            <a:ext cx="2541587" cy="3140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spcBef>
                <a:spcPct val="0"/>
              </a:spcBef>
              <a:buClrTx/>
              <a:buSzTx/>
              <a:buFontTx/>
              <a:buNone/>
            </a:pPr>
            <a:r>
              <a:rPr lang="en-US" altLang="en-US" sz="2000" b="1">
                <a:latin typeface="Arial" panose="020B0604020202020204" pitchFamily="34" charset="0"/>
              </a:rPr>
              <a:t>Application</a:t>
            </a:r>
            <a:endParaRPr lang="en-US" altLang="en-US" sz="2000">
              <a:latin typeface="Arial" panose="020B0604020202020204" pitchFamily="34" charset="0"/>
            </a:endParaRPr>
          </a:p>
          <a:p>
            <a:pPr algn="r">
              <a:spcBef>
                <a:spcPct val="0"/>
              </a:spcBef>
              <a:buClrTx/>
              <a:buSzTx/>
              <a:buFontTx/>
              <a:buNone/>
            </a:pPr>
            <a:endParaRPr lang="en-US" altLang="en-US" sz="2000">
              <a:latin typeface="Arial" panose="020B0604020202020204" pitchFamily="34" charset="0"/>
            </a:endParaRPr>
          </a:p>
          <a:p>
            <a:pPr algn="r">
              <a:spcBef>
                <a:spcPct val="0"/>
              </a:spcBef>
              <a:buClrTx/>
              <a:buSzTx/>
              <a:buFontTx/>
              <a:buNone/>
            </a:pPr>
            <a:r>
              <a:rPr lang="en-US" altLang="en-US" sz="2000">
                <a:latin typeface="Arial" panose="020B0604020202020204" pitchFamily="34" charset="0"/>
              </a:rPr>
              <a:t>file transfer</a:t>
            </a:r>
          </a:p>
          <a:p>
            <a:pPr algn="r">
              <a:spcBef>
                <a:spcPct val="0"/>
              </a:spcBef>
              <a:buClrTx/>
              <a:buSzTx/>
              <a:buFontTx/>
              <a:buNone/>
            </a:pPr>
            <a:r>
              <a:rPr lang="en-US" altLang="en-US" sz="2000">
                <a:latin typeface="Arial" panose="020B0604020202020204" pitchFamily="34" charset="0"/>
              </a:rPr>
              <a:t>e-mail</a:t>
            </a:r>
          </a:p>
          <a:p>
            <a:pPr algn="r">
              <a:spcBef>
                <a:spcPct val="0"/>
              </a:spcBef>
              <a:buClrTx/>
              <a:buSzTx/>
              <a:buFontTx/>
              <a:buNone/>
            </a:pPr>
            <a:r>
              <a:rPr lang="en-US" altLang="en-US" sz="2000">
                <a:latin typeface="Arial" panose="020B0604020202020204" pitchFamily="34" charset="0"/>
              </a:rPr>
              <a:t>Web documents</a:t>
            </a:r>
          </a:p>
          <a:p>
            <a:pPr algn="r">
              <a:spcBef>
                <a:spcPct val="0"/>
              </a:spcBef>
              <a:buClrTx/>
              <a:buSzTx/>
              <a:buFontTx/>
              <a:buNone/>
            </a:pPr>
            <a:r>
              <a:rPr lang="en-US" altLang="en-US" sz="2000">
                <a:latin typeface="Arial" panose="020B0604020202020204" pitchFamily="34" charset="0"/>
              </a:rPr>
              <a:t>real-time audio/video</a:t>
            </a:r>
          </a:p>
          <a:p>
            <a:pPr algn="r">
              <a:spcBef>
                <a:spcPct val="0"/>
              </a:spcBef>
              <a:buClrTx/>
              <a:buSzTx/>
              <a:buFontTx/>
              <a:buNone/>
            </a:pPr>
            <a:endParaRPr lang="en-US" altLang="en-US" sz="2000">
              <a:latin typeface="Arial" panose="020B0604020202020204" pitchFamily="34" charset="0"/>
            </a:endParaRPr>
          </a:p>
          <a:p>
            <a:pPr algn="r">
              <a:spcBef>
                <a:spcPct val="0"/>
              </a:spcBef>
              <a:buClrTx/>
              <a:buSzTx/>
              <a:buFontTx/>
              <a:buNone/>
            </a:pPr>
            <a:r>
              <a:rPr lang="en-US" altLang="en-US" sz="2000">
                <a:latin typeface="Arial" panose="020B0604020202020204" pitchFamily="34" charset="0"/>
              </a:rPr>
              <a:t>stored audio/video</a:t>
            </a:r>
          </a:p>
          <a:p>
            <a:pPr algn="r">
              <a:spcBef>
                <a:spcPct val="0"/>
              </a:spcBef>
              <a:buClrTx/>
              <a:buSzTx/>
              <a:buFontTx/>
              <a:buNone/>
            </a:pPr>
            <a:r>
              <a:rPr lang="en-US" altLang="en-US" sz="2000">
                <a:latin typeface="Arial" panose="020B0604020202020204" pitchFamily="34" charset="0"/>
              </a:rPr>
              <a:t>interactive games</a:t>
            </a:r>
          </a:p>
          <a:p>
            <a:pPr algn="r">
              <a:spcBef>
                <a:spcPct val="0"/>
              </a:spcBef>
              <a:buClrTx/>
              <a:buSzTx/>
              <a:buFontTx/>
              <a:buNone/>
            </a:pPr>
            <a:r>
              <a:rPr lang="en-US" altLang="en-US" sz="2000">
                <a:latin typeface="Arial" panose="020B0604020202020204" pitchFamily="34" charset="0"/>
              </a:rPr>
              <a:t>instant messaging</a:t>
            </a:r>
            <a:endParaRPr lang="en-US" altLang="en-US">
              <a:latin typeface="Times New Roman" panose="02020603050405020304" pitchFamily="18" charset="0"/>
            </a:endParaRPr>
          </a:p>
        </p:txBody>
      </p:sp>
      <p:sp>
        <p:nvSpPr>
          <p:cNvPr id="37892" name="Text Box 4"/>
          <p:cNvSpPr txBox="1">
            <a:spLocks noChangeArrowheads="1"/>
          </p:cNvSpPr>
          <p:nvPr/>
        </p:nvSpPr>
        <p:spPr bwMode="auto">
          <a:xfrm>
            <a:off x="4340226" y="1752601"/>
            <a:ext cx="1566863" cy="3140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SzTx/>
              <a:buFontTx/>
              <a:buNone/>
            </a:pPr>
            <a:r>
              <a:rPr lang="en-US" altLang="en-US" sz="2000" b="1">
                <a:latin typeface="Arial" panose="020B0604020202020204" pitchFamily="34" charset="0"/>
              </a:rPr>
              <a:t>Data loss</a:t>
            </a:r>
            <a:endParaRPr lang="en-US" altLang="en-US" sz="2000">
              <a:latin typeface="Arial" panose="020B0604020202020204" pitchFamily="34" charset="0"/>
            </a:endParaRPr>
          </a:p>
          <a:p>
            <a:pPr>
              <a:spcBef>
                <a:spcPct val="0"/>
              </a:spcBef>
              <a:buClrTx/>
              <a:buSzTx/>
              <a:buFontTx/>
              <a:buNone/>
            </a:pPr>
            <a:endParaRPr lang="en-US" altLang="en-US" sz="2000">
              <a:latin typeface="Arial" panose="020B0604020202020204" pitchFamily="34" charset="0"/>
            </a:endParaRPr>
          </a:p>
          <a:p>
            <a:pPr>
              <a:spcBef>
                <a:spcPct val="0"/>
              </a:spcBef>
              <a:buClrTx/>
              <a:buSzTx/>
              <a:buFontTx/>
              <a:buNone/>
            </a:pPr>
            <a:r>
              <a:rPr lang="en-US" altLang="en-US" sz="2000">
                <a:latin typeface="Arial" panose="020B0604020202020204" pitchFamily="34" charset="0"/>
              </a:rPr>
              <a:t>no loss</a:t>
            </a:r>
          </a:p>
          <a:p>
            <a:pPr>
              <a:spcBef>
                <a:spcPct val="0"/>
              </a:spcBef>
              <a:buClrTx/>
              <a:buSzTx/>
              <a:buFontTx/>
              <a:buNone/>
            </a:pPr>
            <a:r>
              <a:rPr lang="en-US" altLang="en-US" sz="2000">
                <a:latin typeface="Arial" panose="020B0604020202020204" pitchFamily="34" charset="0"/>
              </a:rPr>
              <a:t>no loss</a:t>
            </a:r>
          </a:p>
          <a:p>
            <a:pPr>
              <a:spcBef>
                <a:spcPct val="0"/>
              </a:spcBef>
              <a:buClrTx/>
              <a:buSzTx/>
              <a:buFontTx/>
              <a:buNone/>
            </a:pPr>
            <a:r>
              <a:rPr lang="en-US" altLang="en-US" sz="2000">
                <a:latin typeface="Arial" panose="020B0604020202020204" pitchFamily="34" charset="0"/>
              </a:rPr>
              <a:t>no loss</a:t>
            </a:r>
          </a:p>
          <a:p>
            <a:pPr>
              <a:spcBef>
                <a:spcPct val="0"/>
              </a:spcBef>
              <a:buClrTx/>
              <a:buSzTx/>
              <a:buFontTx/>
              <a:buNone/>
            </a:pPr>
            <a:r>
              <a:rPr lang="en-US" altLang="en-US" sz="2000">
                <a:latin typeface="Arial" panose="020B0604020202020204" pitchFamily="34" charset="0"/>
              </a:rPr>
              <a:t>loss-tolerant</a:t>
            </a:r>
          </a:p>
          <a:p>
            <a:pPr>
              <a:spcBef>
                <a:spcPct val="0"/>
              </a:spcBef>
              <a:buClrTx/>
              <a:buSzTx/>
              <a:buFontTx/>
              <a:buNone/>
            </a:pPr>
            <a:endParaRPr lang="en-US" altLang="en-US" sz="2000">
              <a:latin typeface="Arial" panose="020B0604020202020204" pitchFamily="34" charset="0"/>
            </a:endParaRPr>
          </a:p>
          <a:p>
            <a:pPr>
              <a:spcBef>
                <a:spcPct val="0"/>
              </a:spcBef>
              <a:buClrTx/>
              <a:buSzTx/>
              <a:buFontTx/>
              <a:buNone/>
            </a:pPr>
            <a:r>
              <a:rPr lang="en-US" altLang="en-US" sz="2000">
                <a:latin typeface="Arial" panose="020B0604020202020204" pitchFamily="34" charset="0"/>
              </a:rPr>
              <a:t>loss-tolerant</a:t>
            </a:r>
          </a:p>
          <a:p>
            <a:pPr>
              <a:spcBef>
                <a:spcPct val="0"/>
              </a:spcBef>
              <a:buClrTx/>
              <a:buSzTx/>
              <a:buFontTx/>
              <a:buNone/>
            </a:pPr>
            <a:r>
              <a:rPr lang="en-US" altLang="en-US" sz="2000">
                <a:latin typeface="Arial" panose="020B0604020202020204" pitchFamily="34" charset="0"/>
              </a:rPr>
              <a:t>loss-tolerant</a:t>
            </a:r>
          </a:p>
          <a:p>
            <a:pPr>
              <a:spcBef>
                <a:spcPct val="0"/>
              </a:spcBef>
              <a:buClrTx/>
              <a:buSzTx/>
              <a:buFontTx/>
              <a:buNone/>
            </a:pPr>
            <a:r>
              <a:rPr lang="en-US" altLang="en-US" sz="2000">
                <a:latin typeface="Arial" panose="020B0604020202020204" pitchFamily="34" charset="0"/>
              </a:rPr>
              <a:t>no loss</a:t>
            </a:r>
            <a:endParaRPr lang="en-US" altLang="en-US">
              <a:latin typeface="Times New Roman" panose="02020603050405020304" pitchFamily="18" charset="0"/>
            </a:endParaRPr>
          </a:p>
        </p:txBody>
      </p:sp>
      <p:sp>
        <p:nvSpPr>
          <p:cNvPr id="37893" name="Text Box 5"/>
          <p:cNvSpPr txBox="1">
            <a:spLocks noChangeArrowheads="1"/>
          </p:cNvSpPr>
          <p:nvPr/>
        </p:nvSpPr>
        <p:spPr bwMode="auto">
          <a:xfrm>
            <a:off x="6026151" y="1751014"/>
            <a:ext cx="2574925" cy="3140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buSzTx/>
              <a:buFontTx/>
              <a:buNone/>
            </a:pPr>
            <a:r>
              <a:rPr lang="en-US" altLang="en-US" sz="2000" b="1">
                <a:latin typeface="Arial" panose="020B0604020202020204" pitchFamily="34" charset="0"/>
              </a:rPr>
              <a:t>Bandwidth</a:t>
            </a:r>
            <a:endParaRPr lang="en-US" altLang="en-US" sz="2000">
              <a:latin typeface="Arial" panose="020B0604020202020204" pitchFamily="34" charset="0"/>
            </a:endParaRPr>
          </a:p>
          <a:p>
            <a:pPr>
              <a:spcBef>
                <a:spcPct val="0"/>
              </a:spcBef>
              <a:buClrTx/>
              <a:buSzTx/>
              <a:buFontTx/>
              <a:buNone/>
            </a:pPr>
            <a:endParaRPr lang="en-US" altLang="en-US" sz="2000">
              <a:latin typeface="Arial" panose="020B0604020202020204" pitchFamily="34" charset="0"/>
            </a:endParaRPr>
          </a:p>
          <a:p>
            <a:pPr>
              <a:spcBef>
                <a:spcPct val="0"/>
              </a:spcBef>
              <a:buClrTx/>
              <a:buSzTx/>
              <a:buFontTx/>
              <a:buNone/>
            </a:pPr>
            <a:r>
              <a:rPr lang="en-US" altLang="en-US" sz="2000">
                <a:latin typeface="Arial" panose="020B0604020202020204" pitchFamily="34" charset="0"/>
              </a:rPr>
              <a:t>elastic</a:t>
            </a:r>
          </a:p>
          <a:p>
            <a:pPr>
              <a:spcBef>
                <a:spcPct val="0"/>
              </a:spcBef>
              <a:buClrTx/>
              <a:buSzTx/>
              <a:buFontTx/>
              <a:buNone/>
            </a:pPr>
            <a:r>
              <a:rPr lang="en-US" altLang="en-US" sz="2000">
                <a:latin typeface="Arial" panose="020B0604020202020204" pitchFamily="34" charset="0"/>
              </a:rPr>
              <a:t>elastic</a:t>
            </a:r>
          </a:p>
          <a:p>
            <a:pPr>
              <a:spcBef>
                <a:spcPct val="0"/>
              </a:spcBef>
              <a:buClrTx/>
              <a:buSzTx/>
              <a:buFontTx/>
              <a:buNone/>
            </a:pPr>
            <a:r>
              <a:rPr lang="en-US" altLang="en-US" sz="2000">
                <a:latin typeface="Arial" panose="020B0604020202020204" pitchFamily="34" charset="0"/>
              </a:rPr>
              <a:t>elastic</a:t>
            </a:r>
          </a:p>
          <a:p>
            <a:pPr>
              <a:spcBef>
                <a:spcPct val="0"/>
              </a:spcBef>
              <a:buClrTx/>
              <a:buSzTx/>
              <a:buFontTx/>
              <a:buNone/>
            </a:pPr>
            <a:r>
              <a:rPr lang="en-US" altLang="en-US" sz="2000">
                <a:latin typeface="Arial" panose="020B0604020202020204" pitchFamily="34" charset="0"/>
              </a:rPr>
              <a:t>audio: 5kbps-1Mbps</a:t>
            </a:r>
          </a:p>
          <a:p>
            <a:pPr>
              <a:spcBef>
                <a:spcPct val="0"/>
              </a:spcBef>
              <a:buClrTx/>
              <a:buSzTx/>
              <a:buFontTx/>
              <a:buNone/>
            </a:pPr>
            <a:r>
              <a:rPr lang="en-US" altLang="en-US" sz="2000">
                <a:latin typeface="Arial" panose="020B0604020202020204" pitchFamily="34" charset="0"/>
              </a:rPr>
              <a:t>video:10kbps-5Mbps</a:t>
            </a:r>
          </a:p>
          <a:p>
            <a:pPr>
              <a:spcBef>
                <a:spcPct val="0"/>
              </a:spcBef>
              <a:buClrTx/>
              <a:buSzTx/>
              <a:buFontTx/>
              <a:buNone/>
            </a:pPr>
            <a:r>
              <a:rPr lang="en-US" altLang="en-US" sz="2000">
                <a:latin typeface="Arial" panose="020B0604020202020204" pitchFamily="34" charset="0"/>
              </a:rPr>
              <a:t>same as above </a:t>
            </a:r>
          </a:p>
          <a:p>
            <a:pPr>
              <a:spcBef>
                <a:spcPct val="0"/>
              </a:spcBef>
              <a:buClrTx/>
              <a:buSzTx/>
              <a:buFontTx/>
              <a:buNone/>
            </a:pPr>
            <a:r>
              <a:rPr lang="en-US" altLang="en-US" sz="2000">
                <a:latin typeface="Arial" panose="020B0604020202020204" pitchFamily="34" charset="0"/>
              </a:rPr>
              <a:t>few kbps up</a:t>
            </a:r>
          </a:p>
          <a:p>
            <a:pPr>
              <a:spcBef>
                <a:spcPct val="0"/>
              </a:spcBef>
              <a:buClrTx/>
              <a:buSzTx/>
              <a:buFontTx/>
              <a:buNone/>
            </a:pPr>
            <a:r>
              <a:rPr lang="en-US" altLang="en-US" sz="2000">
                <a:latin typeface="Arial" panose="020B0604020202020204" pitchFamily="34" charset="0"/>
              </a:rPr>
              <a:t>elastic</a:t>
            </a:r>
          </a:p>
        </p:txBody>
      </p:sp>
      <p:sp>
        <p:nvSpPr>
          <p:cNvPr id="37894" name="Text Box 6"/>
          <p:cNvSpPr txBox="1">
            <a:spLocks noChangeArrowheads="1"/>
          </p:cNvSpPr>
          <p:nvPr/>
        </p:nvSpPr>
        <p:spPr bwMode="auto">
          <a:xfrm>
            <a:off x="8459788" y="1697039"/>
            <a:ext cx="2062162" cy="3140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buSzTx/>
              <a:buFontTx/>
              <a:buNone/>
            </a:pPr>
            <a:r>
              <a:rPr lang="en-US" altLang="en-US" sz="2000" b="1">
                <a:latin typeface="Arial" panose="020B0604020202020204" pitchFamily="34" charset="0"/>
              </a:rPr>
              <a:t>Time Sensitive</a:t>
            </a:r>
            <a:endParaRPr lang="en-US" altLang="en-US" sz="2000">
              <a:latin typeface="Arial" panose="020B0604020202020204" pitchFamily="34" charset="0"/>
            </a:endParaRPr>
          </a:p>
          <a:p>
            <a:pPr>
              <a:spcBef>
                <a:spcPct val="0"/>
              </a:spcBef>
              <a:buClrTx/>
              <a:buSzTx/>
              <a:buFontTx/>
              <a:buNone/>
            </a:pPr>
            <a:endParaRPr lang="en-US" altLang="en-US" sz="2000">
              <a:latin typeface="Arial" panose="020B0604020202020204" pitchFamily="34" charset="0"/>
            </a:endParaRPr>
          </a:p>
          <a:p>
            <a:pPr>
              <a:spcBef>
                <a:spcPct val="0"/>
              </a:spcBef>
              <a:buClrTx/>
              <a:buSzTx/>
              <a:buFontTx/>
              <a:buNone/>
            </a:pPr>
            <a:r>
              <a:rPr lang="en-US" altLang="en-US" sz="2000">
                <a:latin typeface="Arial" panose="020B0604020202020204" pitchFamily="34" charset="0"/>
              </a:rPr>
              <a:t>no</a:t>
            </a:r>
          </a:p>
          <a:p>
            <a:pPr>
              <a:spcBef>
                <a:spcPct val="0"/>
              </a:spcBef>
              <a:buClrTx/>
              <a:buSzTx/>
              <a:buFontTx/>
              <a:buNone/>
            </a:pPr>
            <a:r>
              <a:rPr lang="en-US" altLang="en-US" sz="2000">
                <a:latin typeface="Arial" panose="020B0604020202020204" pitchFamily="34" charset="0"/>
              </a:rPr>
              <a:t>no</a:t>
            </a:r>
          </a:p>
          <a:p>
            <a:pPr>
              <a:spcBef>
                <a:spcPct val="0"/>
              </a:spcBef>
              <a:buClrTx/>
              <a:buSzTx/>
              <a:buFontTx/>
              <a:buNone/>
            </a:pPr>
            <a:r>
              <a:rPr lang="en-US" altLang="en-US" sz="2000">
                <a:latin typeface="Arial" panose="020B0604020202020204" pitchFamily="34" charset="0"/>
              </a:rPr>
              <a:t>no</a:t>
            </a:r>
          </a:p>
          <a:p>
            <a:pPr>
              <a:spcBef>
                <a:spcPct val="0"/>
              </a:spcBef>
              <a:buClrTx/>
              <a:buSzTx/>
              <a:buFontTx/>
              <a:buNone/>
            </a:pPr>
            <a:r>
              <a:rPr lang="en-US" altLang="en-US" sz="2000">
                <a:latin typeface="Arial" panose="020B0604020202020204" pitchFamily="34" charset="0"/>
              </a:rPr>
              <a:t>yes, 100’s msec</a:t>
            </a:r>
          </a:p>
          <a:p>
            <a:pPr>
              <a:spcBef>
                <a:spcPct val="0"/>
              </a:spcBef>
              <a:buClrTx/>
              <a:buSzTx/>
              <a:buFontTx/>
              <a:buNone/>
            </a:pPr>
            <a:endParaRPr lang="en-US" altLang="en-US" sz="2000">
              <a:latin typeface="Arial" panose="020B0604020202020204" pitchFamily="34" charset="0"/>
            </a:endParaRPr>
          </a:p>
          <a:p>
            <a:pPr>
              <a:spcBef>
                <a:spcPct val="0"/>
              </a:spcBef>
              <a:buClrTx/>
              <a:buSzTx/>
              <a:buFontTx/>
              <a:buNone/>
            </a:pPr>
            <a:r>
              <a:rPr lang="en-US" altLang="en-US" sz="2000">
                <a:latin typeface="Arial" panose="020B0604020202020204" pitchFamily="34" charset="0"/>
              </a:rPr>
              <a:t>yes, few secs</a:t>
            </a:r>
          </a:p>
          <a:p>
            <a:pPr>
              <a:spcBef>
                <a:spcPct val="0"/>
              </a:spcBef>
              <a:buClrTx/>
              <a:buSzTx/>
              <a:buFontTx/>
              <a:buNone/>
            </a:pPr>
            <a:r>
              <a:rPr lang="en-US" altLang="en-US" sz="2000">
                <a:latin typeface="Arial" panose="020B0604020202020204" pitchFamily="34" charset="0"/>
              </a:rPr>
              <a:t>yes, 100’s msec</a:t>
            </a:r>
          </a:p>
          <a:p>
            <a:pPr>
              <a:spcBef>
                <a:spcPct val="0"/>
              </a:spcBef>
              <a:buClrTx/>
              <a:buSzTx/>
              <a:buFontTx/>
              <a:buNone/>
            </a:pPr>
            <a:r>
              <a:rPr lang="en-US" altLang="en-US" sz="2000">
                <a:latin typeface="Arial" panose="020B0604020202020204" pitchFamily="34" charset="0"/>
              </a:rPr>
              <a:t>yes and no</a:t>
            </a:r>
          </a:p>
        </p:txBody>
      </p:sp>
      <p:sp>
        <p:nvSpPr>
          <p:cNvPr id="37895" name="Line 7"/>
          <p:cNvSpPr>
            <a:spLocks noChangeShapeType="1"/>
          </p:cNvSpPr>
          <p:nvPr/>
        </p:nvSpPr>
        <p:spPr bwMode="auto">
          <a:xfrm flipV="1">
            <a:off x="2419350" y="2133601"/>
            <a:ext cx="7562850" cy="9525"/>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6" name="Line 8"/>
          <p:cNvSpPr>
            <a:spLocks noChangeShapeType="1"/>
          </p:cNvSpPr>
          <p:nvPr/>
        </p:nvSpPr>
        <p:spPr bwMode="auto">
          <a:xfrm flipV="1">
            <a:off x="2371726" y="2733675"/>
            <a:ext cx="76295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7" name="Line 9"/>
          <p:cNvSpPr>
            <a:spLocks noChangeShapeType="1"/>
          </p:cNvSpPr>
          <p:nvPr/>
        </p:nvSpPr>
        <p:spPr bwMode="auto">
          <a:xfrm flipV="1">
            <a:off x="2381251" y="3028950"/>
            <a:ext cx="76295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8" name="Line 10"/>
          <p:cNvSpPr>
            <a:spLocks noChangeShapeType="1"/>
          </p:cNvSpPr>
          <p:nvPr/>
        </p:nvSpPr>
        <p:spPr bwMode="auto">
          <a:xfrm flipV="1">
            <a:off x="2390776" y="3324225"/>
            <a:ext cx="76295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9" name="Line 11"/>
          <p:cNvSpPr>
            <a:spLocks noChangeShapeType="1"/>
          </p:cNvSpPr>
          <p:nvPr/>
        </p:nvSpPr>
        <p:spPr bwMode="auto">
          <a:xfrm flipV="1">
            <a:off x="2409826" y="3933825"/>
            <a:ext cx="76295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0" name="Line 12"/>
          <p:cNvSpPr>
            <a:spLocks noChangeShapeType="1"/>
          </p:cNvSpPr>
          <p:nvPr/>
        </p:nvSpPr>
        <p:spPr bwMode="auto">
          <a:xfrm flipV="1">
            <a:off x="2362201" y="4248150"/>
            <a:ext cx="76295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1" name="Line 13"/>
          <p:cNvSpPr>
            <a:spLocks noChangeShapeType="1"/>
          </p:cNvSpPr>
          <p:nvPr/>
        </p:nvSpPr>
        <p:spPr bwMode="auto">
          <a:xfrm flipV="1">
            <a:off x="2362201" y="4572000"/>
            <a:ext cx="76295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2" name="Line 14"/>
          <p:cNvSpPr>
            <a:spLocks noChangeShapeType="1"/>
          </p:cNvSpPr>
          <p:nvPr/>
        </p:nvSpPr>
        <p:spPr bwMode="auto">
          <a:xfrm flipV="1">
            <a:off x="2324101" y="4905375"/>
            <a:ext cx="76295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462691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p:txBody>
          <a:bodyPr/>
          <a:lstStyle/>
          <a:p>
            <a:r>
              <a:rPr lang="en-US" altLang="en-US" smtClean="0"/>
              <a:t>Disclaimer: these slides have been prepared by using contents from resources mentioned in the reference slide</a:t>
            </a:r>
            <a:endParaRPr lang="en-US" altLang="en-US">
              <a:latin typeface="Times New Roman" panose="02020603050405020304" pitchFamily="18" charset="0"/>
            </a:endParaRPr>
          </a:p>
        </p:txBody>
      </p:sp>
      <p:sp>
        <p:nvSpPr>
          <p:cNvPr id="38914" name="Rectangle 2"/>
          <p:cNvSpPr>
            <a:spLocks noGrp="1" noChangeArrowheads="1"/>
          </p:cNvSpPr>
          <p:nvPr>
            <p:ph type="title"/>
          </p:nvPr>
        </p:nvSpPr>
        <p:spPr/>
        <p:txBody>
          <a:bodyPr/>
          <a:lstStyle/>
          <a:p>
            <a:r>
              <a:rPr lang="en-US" altLang="en-US" sz="3200"/>
              <a:t>Internet transport protocols services</a:t>
            </a:r>
            <a:endParaRPr lang="en-US" altLang="en-US"/>
          </a:p>
        </p:txBody>
      </p:sp>
      <p:sp>
        <p:nvSpPr>
          <p:cNvPr id="38915" name="Rectangle 3"/>
          <p:cNvSpPr>
            <a:spLocks noGrp="1" noChangeArrowheads="1"/>
          </p:cNvSpPr>
          <p:nvPr>
            <p:ph type="body" sz="half" idx="1"/>
          </p:nvPr>
        </p:nvSpPr>
        <p:spPr>
          <a:xfrm>
            <a:off x="2057400" y="1600200"/>
            <a:ext cx="4095750" cy="4648200"/>
          </a:xfrm>
        </p:spPr>
        <p:txBody>
          <a:bodyPr/>
          <a:lstStyle/>
          <a:p>
            <a:pPr>
              <a:buFont typeface="ZapfDingbats" pitchFamily="82" charset="2"/>
              <a:buNone/>
            </a:pPr>
            <a:r>
              <a:rPr lang="en-US" altLang="en-US" sz="2400" u="sng">
                <a:solidFill>
                  <a:srgbClr val="FF0000"/>
                </a:solidFill>
              </a:rPr>
              <a:t>TCP service:</a:t>
            </a:r>
            <a:endParaRPr lang="en-US" altLang="en-US" sz="2400"/>
          </a:p>
          <a:p>
            <a:r>
              <a:rPr lang="en-US" altLang="en-US" i="1">
                <a:solidFill>
                  <a:schemeClr val="accent2"/>
                </a:solidFill>
              </a:rPr>
              <a:t>connection-oriented:</a:t>
            </a:r>
            <a:r>
              <a:rPr lang="en-US" altLang="en-US"/>
              <a:t> setup required between client and server processes</a:t>
            </a:r>
          </a:p>
          <a:p>
            <a:r>
              <a:rPr lang="en-US" altLang="en-US" i="1">
                <a:solidFill>
                  <a:schemeClr val="accent2"/>
                </a:solidFill>
              </a:rPr>
              <a:t>reliable transport </a:t>
            </a:r>
            <a:r>
              <a:rPr lang="en-US" altLang="en-US"/>
              <a:t>between sending and receiving process</a:t>
            </a:r>
            <a:endParaRPr lang="en-US" altLang="en-US">
              <a:solidFill>
                <a:schemeClr val="accent2"/>
              </a:solidFill>
            </a:endParaRPr>
          </a:p>
          <a:p>
            <a:r>
              <a:rPr lang="en-US" altLang="en-US" i="1">
                <a:solidFill>
                  <a:schemeClr val="accent2"/>
                </a:solidFill>
              </a:rPr>
              <a:t>flow control:</a:t>
            </a:r>
            <a:r>
              <a:rPr lang="en-US" altLang="en-US"/>
              <a:t> sender won’t overwhelm receiver </a:t>
            </a:r>
          </a:p>
          <a:p>
            <a:r>
              <a:rPr lang="en-US" altLang="en-US" i="1">
                <a:solidFill>
                  <a:schemeClr val="accent2"/>
                </a:solidFill>
              </a:rPr>
              <a:t>congestion control:</a:t>
            </a:r>
            <a:r>
              <a:rPr lang="en-US" altLang="en-US"/>
              <a:t> throttle sender when network overloaded</a:t>
            </a:r>
          </a:p>
          <a:p>
            <a:r>
              <a:rPr lang="en-US" altLang="en-US" i="1">
                <a:solidFill>
                  <a:schemeClr val="accent2"/>
                </a:solidFill>
              </a:rPr>
              <a:t>does not provide:</a:t>
            </a:r>
            <a:r>
              <a:rPr lang="en-US" altLang="en-US"/>
              <a:t> timing, minimum bandwidth guarantees</a:t>
            </a:r>
            <a:endParaRPr lang="en-US" altLang="en-US" sz="2400"/>
          </a:p>
        </p:txBody>
      </p:sp>
      <p:sp>
        <p:nvSpPr>
          <p:cNvPr id="38916" name="Rectangle 4"/>
          <p:cNvSpPr>
            <a:spLocks noGrp="1" noChangeArrowheads="1"/>
          </p:cNvSpPr>
          <p:nvPr>
            <p:ph type="body" sz="half" idx="2"/>
          </p:nvPr>
        </p:nvSpPr>
        <p:spPr>
          <a:xfrm>
            <a:off x="6257926" y="1562100"/>
            <a:ext cx="3667125" cy="4648200"/>
          </a:xfrm>
        </p:spPr>
        <p:txBody>
          <a:bodyPr/>
          <a:lstStyle/>
          <a:p>
            <a:pPr>
              <a:buFont typeface="ZapfDingbats" pitchFamily="82" charset="2"/>
              <a:buNone/>
            </a:pPr>
            <a:r>
              <a:rPr lang="en-US" altLang="en-US" sz="2400" u="sng">
                <a:solidFill>
                  <a:srgbClr val="FF0000"/>
                </a:solidFill>
              </a:rPr>
              <a:t>UDP service:</a:t>
            </a:r>
            <a:endParaRPr lang="en-US" altLang="en-US" sz="2400"/>
          </a:p>
          <a:p>
            <a:r>
              <a:rPr lang="en-US" altLang="en-US"/>
              <a:t>unreliable data transfer between sending and receiving process</a:t>
            </a:r>
          </a:p>
          <a:p>
            <a:r>
              <a:rPr lang="en-US" altLang="en-US"/>
              <a:t>does not provide: connection setup, reliability, flow control, congestion control, timing, or bandwidth guarantee </a:t>
            </a:r>
          </a:p>
          <a:p>
            <a:endParaRPr lang="en-US" altLang="en-US"/>
          </a:p>
          <a:p>
            <a:pPr>
              <a:buFont typeface="ZapfDingbats" pitchFamily="82" charset="2"/>
              <a:buNone/>
            </a:pPr>
            <a:r>
              <a:rPr lang="en-US" altLang="en-US" u="sng">
                <a:solidFill>
                  <a:srgbClr val="FF0000"/>
                </a:solidFill>
              </a:rPr>
              <a:t>Q:</a:t>
            </a:r>
            <a:r>
              <a:rPr lang="en-US" altLang="en-US"/>
              <a:t> why bother?  Why is there a UDP?</a:t>
            </a:r>
          </a:p>
        </p:txBody>
      </p:sp>
    </p:spTree>
    <p:extLst>
      <p:ext uri="{BB962C8B-B14F-4D97-AF65-F5344CB8AC3E}">
        <p14:creationId xmlns:p14="http://schemas.microsoft.com/office/powerpoint/2010/main" val="2738580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3"/>
          <p:cNvSpPr>
            <a:spLocks noGrp="1"/>
          </p:cNvSpPr>
          <p:nvPr>
            <p:ph type="ftr" sz="quarter" idx="11"/>
          </p:nvPr>
        </p:nvSpPr>
        <p:spPr/>
        <p:txBody>
          <a:bodyPr/>
          <a:lstStyle/>
          <a:p>
            <a:r>
              <a:rPr lang="en-US" altLang="en-US" smtClean="0"/>
              <a:t>Disclaimer: these slides have been prepared by using contents from resources mentioned in the reference slide</a:t>
            </a:r>
            <a:endParaRPr lang="en-US" altLang="en-US">
              <a:latin typeface="Times New Roman" panose="02020603050405020304" pitchFamily="18" charset="0"/>
            </a:endParaRPr>
          </a:p>
        </p:txBody>
      </p:sp>
      <p:sp>
        <p:nvSpPr>
          <p:cNvPr id="54274" name="Rectangle 2"/>
          <p:cNvSpPr>
            <a:spLocks noGrp="1" noChangeArrowheads="1"/>
          </p:cNvSpPr>
          <p:nvPr>
            <p:ph type="title"/>
          </p:nvPr>
        </p:nvSpPr>
        <p:spPr>
          <a:xfrm>
            <a:off x="1771651" y="228600"/>
            <a:ext cx="8747125" cy="1143000"/>
          </a:xfrm>
        </p:spPr>
        <p:txBody>
          <a:bodyPr/>
          <a:lstStyle/>
          <a:p>
            <a:r>
              <a:rPr lang="en-US" altLang="en-US" sz="2800"/>
              <a:t>Internet apps:  application, transport protocols</a:t>
            </a:r>
            <a:endParaRPr lang="en-US" altLang="en-US"/>
          </a:p>
        </p:txBody>
      </p:sp>
      <p:sp>
        <p:nvSpPr>
          <p:cNvPr id="54275" name="Text Box 3"/>
          <p:cNvSpPr txBox="1">
            <a:spLocks noChangeArrowheads="1"/>
          </p:cNvSpPr>
          <p:nvPr/>
        </p:nvSpPr>
        <p:spPr bwMode="auto">
          <a:xfrm>
            <a:off x="1839913" y="1773238"/>
            <a:ext cx="2806700" cy="320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spcBef>
                <a:spcPct val="0"/>
              </a:spcBef>
              <a:buClrTx/>
              <a:buSzTx/>
              <a:buFontTx/>
              <a:buNone/>
            </a:pPr>
            <a:r>
              <a:rPr lang="en-US" altLang="en-US" sz="2000" b="1">
                <a:latin typeface="Arial" panose="020B0604020202020204" pitchFamily="34" charset="0"/>
              </a:rPr>
              <a:t>Application</a:t>
            </a:r>
            <a:endParaRPr lang="en-US" altLang="en-US" sz="2000">
              <a:latin typeface="Arial" panose="020B0604020202020204" pitchFamily="34" charset="0"/>
            </a:endParaRPr>
          </a:p>
          <a:p>
            <a:pPr algn="r">
              <a:spcBef>
                <a:spcPct val="0"/>
              </a:spcBef>
              <a:buClrTx/>
              <a:buSzTx/>
              <a:buFontTx/>
              <a:buNone/>
            </a:pPr>
            <a:endParaRPr lang="en-US" altLang="en-US" sz="2000">
              <a:latin typeface="Arial" panose="020B0604020202020204" pitchFamily="34" charset="0"/>
            </a:endParaRPr>
          </a:p>
          <a:p>
            <a:pPr algn="r">
              <a:spcBef>
                <a:spcPct val="0"/>
              </a:spcBef>
              <a:buClrTx/>
              <a:buSzTx/>
              <a:buFontTx/>
              <a:buNone/>
            </a:pPr>
            <a:r>
              <a:rPr lang="en-US" altLang="en-US" sz="2000">
                <a:latin typeface="Arial" panose="020B0604020202020204" pitchFamily="34" charset="0"/>
              </a:rPr>
              <a:t>e-mail</a:t>
            </a:r>
          </a:p>
          <a:p>
            <a:pPr algn="r">
              <a:spcBef>
                <a:spcPct val="0"/>
              </a:spcBef>
              <a:buClrTx/>
              <a:buSzTx/>
              <a:buFontTx/>
              <a:buNone/>
            </a:pPr>
            <a:r>
              <a:rPr lang="en-US" altLang="en-US" sz="2000">
                <a:latin typeface="Arial" panose="020B0604020202020204" pitchFamily="34" charset="0"/>
              </a:rPr>
              <a:t>remote terminal access</a:t>
            </a:r>
          </a:p>
          <a:p>
            <a:pPr algn="r">
              <a:spcBef>
                <a:spcPct val="0"/>
              </a:spcBef>
              <a:buClrTx/>
              <a:buSzTx/>
              <a:buFontTx/>
              <a:buNone/>
            </a:pPr>
            <a:r>
              <a:rPr lang="en-US" altLang="en-US" sz="2000">
                <a:latin typeface="Arial" panose="020B0604020202020204" pitchFamily="34" charset="0"/>
              </a:rPr>
              <a:t>Web </a:t>
            </a:r>
          </a:p>
          <a:p>
            <a:pPr algn="r">
              <a:spcBef>
                <a:spcPct val="0"/>
              </a:spcBef>
              <a:buClrTx/>
              <a:buSzTx/>
              <a:buFontTx/>
              <a:buNone/>
            </a:pPr>
            <a:r>
              <a:rPr lang="en-US" altLang="en-US" sz="2000">
                <a:latin typeface="Arial" panose="020B0604020202020204" pitchFamily="34" charset="0"/>
              </a:rPr>
              <a:t>file transfer</a:t>
            </a:r>
          </a:p>
          <a:p>
            <a:pPr algn="r">
              <a:spcBef>
                <a:spcPct val="0"/>
              </a:spcBef>
              <a:buClrTx/>
              <a:buSzTx/>
              <a:buFontTx/>
              <a:buNone/>
            </a:pPr>
            <a:r>
              <a:rPr lang="en-US" altLang="en-US" sz="2000">
                <a:latin typeface="Arial" panose="020B0604020202020204" pitchFamily="34" charset="0"/>
              </a:rPr>
              <a:t>streaming multimedia</a:t>
            </a:r>
          </a:p>
          <a:p>
            <a:pPr algn="r">
              <a:spcBef>
                <a:spcPct val="0"/>
              </a:spcBef>
              <a:buClrTx/>
              <a:buSzTx/>
              <a:buFontTx/>
              <a:buNone/>
            </a:pPr>
            <a:endParaRPr lang="en-US" altLang="en-US" sz="2000">
              <a:latin typeface="Arial" panose="020B0604020202020204" pitchFamily="34" charset="0"/>
            </a:endParaRPr>
          </a:p>
          <a:p>
            <a:pPr algn="r">
              <a:spcBef>
                <a:spcPct val="0"/>
              </a:spcBef>
              <a:buClrTx/>
              <a:buSzTx/>
              <a:buFontTx/>
              <a:buNone/>
            </a:pPr>
            <a:r>
              <a:rPr lang="en-US" altLang="en-US" sz="2000">
                <a:latin typeface="Arial" panose="020B0604020202020204" pitchFamily="34" charset="0"/>
              </a:rPr>
              <a:t>Internet telephony</a:t>
            </a:r>
          </a:p>
          <a:p>
            <a:pPr algn="r">
              <a:spcBef>
                <a:spcPct val="0"/>
              </a:spcBef>
              <a:buClrTx/>
              <a:buSzTx/>
              <a:buFontTx/>
              <a:buNone/>
            </a:pPr>
            <a:endParaRPr lang="en-US" altLang="en-US">
              <a:latin typeface="Times New Roman" panose="02020603050405020304" pitchFamily="18" charset="0"/>
            </a:endParaRPr>
          </a:p>
        </p:txBody>
      </p:sp>
      <p:sp>
        <p:nvSpPr>
          <p:cNvPr id="54276" name="Text Box 4"/>
          <p:cNvSpPr txBox="1">
            <a:spLocks noChangeArrowheads="1"/>
          </p:cNvSpPr>
          <p:nvPr/>
        </p:nvSpPr>
        <p:spPr bwMode="auto">
          <a:xfrm>
            <a:off x="4826000" y="1458914"/>
            <a:ext cx="2724150" cy="3444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SzTx/>
              <a:buFontTx/>
              <a:buNone/>
            </a:pPr>
            <a:r>
              <a:rPr lang="en-US" altLang="en-US" sz="2000" b="1">
                <a:latin typeface="Arial" panose="020B0604020202020204" pitchFamily="34" charset="0"/>
              </a:rPr>
              <a:t>Application</a:t>
            </a:r>
          </a:p>
          <a:p>
            <a:pPr>
              <a:spcBef>
                <a:spcPct val="0"/>
              </a:spcBef>
              <a:buClrTx/>
              <a:buSzTx/>
              <a:buFontTx/>
              <a:buNone/>
            </a:pPr>
            <a:r>
              <a:rPr lang="en-US" altLang="en-US" sz="2000" b="1">
                <a:latin typeface="Arial" panose="020B0604020202020204" pitchFamily="34" charset="0"/>
              </a:rPr>
              <a:t>layer protocol</a:t>
            </a:r>
            <a:endParaRPr lang="en-US" altLang="en-US" sz="2000">
              <a:latin typeface="Arial" panose="020B0604020202020204" pitchFamily="34" charset="0"/>
            </a:endParaRPr>
          </a:p>
          <a:p>
            <a:pPr>
              <a:spcBef>
                <a:spcPct val="0"/>
              </a:spcBef>
              <a:buClrTx/>
              <a:buSzTx/>
              <a:buFontTx/>
              <a:buNone/>
            </a:pPr>
            <a:endParaRPr lang="en-US" altLang="en-US" sz="2000">
              <a:latin typeface="Arial" panose="020B0604020202020204" pitchFamily="34" charset="0"/>
            </a:endParaRPr>
          </a:p>
          <a:p>
            <a:pPr>
              <a:spcBef>
                <a:spcPct val="0"/>
              </a:spcBef>
              <a:buClrTx/>
              <a:buSzTx/>
              <a:buFontTx/>
              <a:buNone/>
            </a:pPr>
            <a:r>
              <a:rPr lang="en-US" altLang="en-US" sz="2000">
                <a:latin typeface="Arial" panose="020B0604020202020204" pitchFamily="34" charset="0"/>
              </a:rPr>
              <a:t>SMTP [RFC 2821]</a:t>
            </a:r>
          </a:p>
          <a:p>
            <a:pPr>
              <a:spcBef>
                <a:spcPct val="0"/>
              </a:spcBef>
              <a:buClrTx/>
              <a:buSzTx/>
              <a:buFontTx/>
              <a:buNone/>
            </a:pPr>
            <a:r>
              <a:rPr lang="en-US" altLang="en-US" sz="2000">
                <a:latin typeface="Arial" panose="020B0604020202020204" pitchFamily="34" charset="0"/>
              </a:rPr>
              <a:t>Telnet [RFC 854]</a:t>
            </a:r>
          </a:p>
          <a:p>
            <a:pPr>
              <a:spcBef>
                <a:spcPct val="0"/>
              </a:spcBef>
              <a:buClrTx/>
              <a:buSzTx/>
              <a:buFontTx/>
              <a:buNone/>
            </a:pPr>
            <a:r>
              <a:rPr lang="en-US" altLang="en-US" sz="2000">
                <a:latin typeface="Arial" panose="020B0604020202020204" pitchFamily="34" charset="0"/>
              </a:rPr>
              <a:t>HTTP [RFC 2616]</a:t>
            </a:r>
          </a:p>
          <a:p>
            <a:pPr>
              <a:spcBef>
                <a:spcPct val="0"/>
              </a:spcBef>
              <a:buClrTx/>
              <a:buSzTx/>
              <a:buFontTx/>
              <a:buNone/>
            </a:pPr>
            <a:r>
              <a:rPr lang="en-US" altLang="en-US" sz="2000">
                <a:latin typeface="Arial" panose="020B0604020202020204" pitchFamily="34" charset="0"/>
              </a:rPr>
              <a:t>FTP [RFC 959]</a:t>
            </a:r>
          </a:p>
          <a:p>
            <a:pPr>
              <a:spcBef>
                <a:spcPct val="0"/>
              </a:spcBef>
              <a:buClrTx/>
              <a:buSzTx/>
              <a:buFontTx/>
              <a:buNone/>
            </a:pPr>
            <a:r>
              <a:rPr lang="en-US" altLang="en-US" sz="2000">
                <a:latin typeface="Arial" panose="020B0604020202020204" pitchFamily="34" charset="0"/>
              </a:rPr>
              <a:t>proprietary</a:t>
            </a:r>
          </a:p>
          <a:p>
            <a:pPr>
              <a:spcBef>
                <a:spcPct val="0"/>
              </a:spcBef>
              <a:buClrTx/>
              <a:buSzTx/>
              <a:buFontTx/>
              <a:buNone/>
            </a:pPr>
            <a:r>
              <a:rPr lang="en-US" altLang="en-US" sz="2000">
                <a:latin typeface="Arial" panose="020B0604020202020204" pitchFamily="34" charset="0"/>
              </a:rPr>
              <a:t>(e.g. RealNetworks)</a:t>
            </a:r>
          </a:p>
          <a:p>
            <a:pPr>
              <a:spcBef>
                <a:spcPct val="0"/>
              </a:spcBef>
              <a:buClrTx/>
              <a:buSzTx/>
              <a:buFontTx/>
              <a:buNone/>
            </a:pPr>
            <a:r>
              <a:rPr lang="en-US" altLang="en-US" sz="2000">
                <a:latin typeface="Arial" panose="020B0604020202020204" pitchFamily="34" charset="0"/>
              </a:rPr>
              <a:t>proprietary</a:t>
            </a:r>
          </a:p>
          <a:p>
            <a:pPr>
              <a:spcBef>
                <a:spcPct val="0"/>
              </a:spcBef>
              <a:buClrTx/>
              <a:buSzTx/>
              <a:buFontTx/>
              <a:buNone/>
            </a:pPr>
            <a:r>
              <a:rPr lang="en-US" altLang="en-US" sz="2000">
                <a:latin typeface="Arial" panose="020B0604020202020204" pitchFamily="34" charset="0"/>
              </a:rPr>
              <a:t>(e.g., Vonage,Dialpad)</a:t>
            </a:r>
            <a:endParaRPr lang="en-US" altLang="en-US">
              <a:latin typeface="Times New Roman" panose="02020603050405020304" pitchFamily="18" charset="0"/>
            </a:endParaRPr>
          </a:p>
        </p:txBody>
      </p:sp>
      <p:sp>
        <p:nvSpPr>
          <p:cNvPr id="54277" name="Text Box 5"/>
          <p:cNvSpPr txBox="1">
            <a:spLocks noChangeArrowheads="1"/>
          </p:cNvSpPr>
          <p:nvPr/>
        </p:nvSpPr>
        <p:spPr bwMode="auto">
          <a:xfrm>
            <a:off x="7654925" y="1477964"/>
            <a:ext cx="2624138" cy="3444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buSzTx/>
              <a:buFontTx/>
              <a:buNone/>
            </a:pPr>
            <a:r>
              <a:rPr lang="en-US" altLang="en-US" sz="2000" b="1">
                <a:latin typeface="Arial" panose="020B0604020202020204" pitchFamily="34" charset="0"/>
              </a:rPr>
              <a:t>Underlying</a:t>
            </a:r>
          </a:p>
          <a:p>
            <a:pPr>
              <a:spcBef>
                <a:spcPct val="0"/>
              </a:spcBef>
              <a:buClrTx/>
              <a:buSzTx/>
              <a:buFontTx/>
              <a:buNone/>
            </a:pPr>
            <a:r>
              <a:rPr lang="en-US" altLang="en-US" sz="2000" b="1">
                <a:latin typeface="Arial" panose="020B0604020202020204" pitchFamily="34" charset="0"/>
              </a:rPr>
              <a:t>transport protocol</a:t>
            </a:r>
            <a:endParaRPr lang="en-US" altLang="en-US" sz="2000">
              <a:latin typeface="Arial" panose="020B0604020202020204" pitchFamily="34" charset="0"/>
            </a:endParaRPr>
          </a:p>
          <a:p>
            <a:pPr>
              <a:spcBef>
                <a:spcPct val="0"/>
              </a:spcBef>
              <a:buClrTx/>
              <a:buSzTx/>
              <a:buFontTx/>
              <a:buNone/>
            </a:pPr>
            <a:endParaRPr lang="en-US" altLang="en-US" sz="2000">
              <a:latin typeface="Arial" panose="020B0604020202020204" pitchFamily="34" charset="0"/>
            </a:endParaRPr>
          </a:p>
          <a:p>
            <a:pPr>
              <a:spcBef>
                <a:spcPct val="0"/>
              </a:spcBef>
              <a:buClrTx/>
              <a:buSzTx/>
              <a:buFontTx/>
              <a:buNone/>
            </a:pPr>
            <a:r>
              <a:rPr lang="en-US" altLang="en-US" sz="2000">
                <a:latin typeface="Arial" panose="020B0604020202020204" pitchFamily="34" charset="0"/>
              </a:rPr>
              <a:t>TCP</a:t>
            </a:r>
          </a:p>
          <a:p>
            <a:pPr>
              <a:spcBef>
                <a:spcPct val="0"/>
              </a:spcBef>
              <a:buClrTx/>
              <a:buSzTx/>
              <a:buFontTx/>
              <a:buNone/>
            </a:pPr>
            <a:r>
              <a:rPr lang="en-US" altLang="en-US" sz="2000">
                <a:latin typeface="Arial" panose="020B0604020202020204" pitchFamily="34" charset="0"/>
              </a:rPr>
              <a:t>TCP</a:t>
            </a:r>
          </a:p>
          <a:p>
            <a:pPr>
              <a:spcBef>
                <a:spcPct val="0"/>
              </a:spcBef>
              <a:buClrTx/>
              <a:buSzTx/>
              <a:buFontTx/>
              <a:buNone/>
            </a:pPr>
            <a:r>
              <a:rPr lang="en-US" altLang="en-US" sz="2000">
                <a:latin typeface="Arial" panose="020B0604020202020204" pitchFamily="34" charset="0"/>
              </a:rPr>
              <a:t>TCP</a:t>
            </a:r>
          </a:p>
          <a:p>
            <a:pPr>
              <a:spcBef>
                <a:spcPct val="0"/>
              </a:spcBef>
              <a:buClrTx/>
              <a:buSzTx/>
              <a:buFontTx/>
              <a:buNone/>
            </a:pPr>
            <a:r>
              <a:rPr lang="en-US" altLang="en-US" sz="2000">
                <a:latin typeface="Arial" panose="020B0604020202020204" pitchFamily="34" charset="0"/>
              </a:rPr>
              <a:t>TCP</a:t>
            </a:r>
          </a:p>
          <a:p>
            <a:pPr>
              <a:spcBef>
                <a:spcPct val="0"/>
              </a:spcBef>
              <a:buClrTx/>
              <a:buSzTx/>
              <a:buFontTx/>
              <a:buNone/>
            </a:pPr>
            <a:r>
              <a:rPr lang="en-US" altLang="en-US" sz="2000">
                <a:latin typeface="Arial" panose="020B0604020202020204" pitchFamily="34" charset="0"/>
              </a:rPr>
              <a:t>TCP or UDP</a:t>
            </a:r>
          </a:p>
          <a:p>
            <a:pPr>
              <a:spcBef>
                <a:spcPct val="0"/>
              </a:spcBef>
              <a:buClrTx/>
              <a:buSzTx/>
              <a:buFontTx/>
              <a:buNone/>
            </a:pPr>
            <a:endParaRPr lang="en-US" altLang="en-US" sz="2000">
              <a:latin typeface="Arial" panose="020B0604020202020204" pitchFamily="34" charset="0"/>
            </a:endParaRPr>
          </a:p>
          <a:p>
            <a:pPr>
              <a:spcBef>
                <a:spcPct val="0"/>
              </a:spcBef>
              <a:buClrTx/>
              <a:buSzTx/>
              <a:buFontTx/>
              <a:buNone/>
            </a:pPr>
            <a:endParaRPr lang="en-US" altLang="en-US" sz="2000">
              <a:latin typeface="Arial" panose="020B0604020202020204" pitchFamily="34" charset="0"/>
            </a:endParaRPr>
          </a:p>
          <a:p>
            <a:pPr>
              <a:spcBef>
                <a:spcPct val="0"/>
              </a:spcBef>
              <a:buClrTx/>
              <a:buSzTx/>
              <a:buFontTx/>
              <a:buNone/>
            </a:pPr>
            <a:r>
              <a:rPr lang="en-US" altLang="en-US" sz="2000">
                <a:latin typeface="Arial" panose="020B0604020202020204" pitchFamily="34" charset="0"/>
              </a:rPr>
              <a:t>typically UDP</a:t>
            </a:r>
          </a:p>
        </p:txBody>
      </p:sp>
      <p:sp>
        <p:nvSpPr>
          <p:cNvPr id="54279" name="Line 7"/>
          <p:cNvSpPr>
            <a:spLocks noChangeShapeType="1"/>
          </p:cNvSpPr>
          <p:nvPr/>
        </p:nvSpPr>
        <p:spPr bwMode="auto">
          <a:xfrm>
            <a:off x="2695575" y="2152651"/>
            <a:ext cx="7334250" cy="9525"/>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280" name="Line 8"/>
          <p:cNvSpPr>
            <a:spLocks noChangeShapeType="1"/>
          </p:cNvSpPr>
          <p:nvPr/>
        </p:nvSpPr>
        <p:spPr bwMode="auto">
          <a:xfrm flipV="1">
            <a:off x="2647951" y="2743200"/>
            <a:ext cx="73247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281" name="Line 9"/>
          <p:cNvSpPr>
            <a:spLocks noChangeShapeType="1"/>
          </p:cNvSpPr>
          <p:nvPr/>
        </p:nvSpPr>
        <p:spPr bwMode="auto">
          <a:xfrm flipV="1">
            <a:off x="2657475" y="3038475"/>
            <a:ext cx="72961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282" name="Line 10"/>
          <p:cNvSpPr>
            <a:spLocks noChangeShapeType="1"/>
          </p:cNvSpPr>
          <p:nvPr/>
        </p:nvSpPr>
        <p:spPr bwMode="auto">
          <a:xfrm flipV="1">
            <a:off x="2667000" y="3333750"/>
            <a:ext cx="72771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283" name="Line 11"/>
          <p:cNvSpPr>
            <a:spLocks noChangeShapeType="1"/>
          </p:cNvSpPr>
          <p:nvPr/>
        </p:nvSpPr>
        <p:spPr bwMode="auto">
          <a:xfrm flipV="1">
            <a:off x="2686050" y="3657601"/>
            <a:ext cx="7258050" cy="95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284" name="Line 12"/>
          <p:cNvSpPr>
            <a:spLocks noChangeShapeType="1"/>
          </p:cNvSpPr>
          <p:nvPr/>
        </p:nvSpPr>
        <p:spPr bwMode="auto">
          <a:xfrm flipV="1">
            <a:off x="2638425" y="4257675"/>
            <a:ext cx="73152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286" name="Line 14"/>
          <p:cNvSpPr>
            <a:spLocks noChangeShapeType="1"/>
          </p:cNvSpPr>
          <p:nvPr/>
        </p:nvSpPr>
        <p:spPr bwMode="auto">
          <a:xfrm flipV="1">
            <a:off x="2486026" y="5181600"/>
            <a:ext cx="73437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3368994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4"/>
          <p:cNvSpPr>
            <a:spLocks noGrp="1"/>
          </p:cNvSpPr>
          <p:nvPr>
            <p:ph type="ftr" sz="quarter" idx="11"/>
          </p:nvPr>
        </p:nvSpPr>
        <p:spPr/>
        <p:txBody>
          <a:bodyPr/>
          <a:lstStyle/>
          <a:p>
            <a:r>
              <a:rPr lang="en-US" altLang="en-US" smtClean="0"/>
              <a:t>Disclaimer: these slides have been prepared by using contents from resources mentioned in the reference slide</a:t>
            </a:r>
            <a:endParaRPr lang="en-US" altLang="en-US">
              <a:latin typeface="Times New Roman" panose="02020603050405020304" pitchFamily="18" charset="0"/>
            </a:endParaRPr>
          </a:p>
        </p:txBody>
      </p:sp>
      <p:sp>
        <p:nvSpPr>
          <p:cNvPr id="112642" name="Rectangle 2"/>
          <p:cNvSpPr>
            <a:spLocks noGrp="1" noChangeArrowheads="1"/>
          </p:cNvSpPr>
          <p:nvPr>
            <p:ph type="title"/>
          </p:nvPr>
        </p:nvSpPr>
        <p:spPr/>
        <p:txBody>
          <a:bodyPr/>
          <a:lstStyle/>
          <a:p>
            <a:r>
              <a:rPr lang="en-US" altLang="en-US"/>
              <a:t>Web and HTTP</a:t>
            </a:r>
          </a:p>
        </p:txBody>
      </p:sp>
      <p:sp>
        <p:nvSpPr>
          <p:cNvPr id="112643" name="Rectangle 3"/>
          <p:cNvSpPr>
            <a:spLocks noGrp="1" noChangeArrowheads="1"/>
          </p:cNvSpPr>
          <p:nvPr>
            <p:ph type="body" idx="1"/>
          </p:nvPr>
        </p:nvSpPr>
        <p:spPr/>
        <p:txBody>
          <a:bodyPr/>
          <a:lstStyle/>
          <a:p>
            <a:pPr>
              <a:buFont typeface="ZapfDingbats" pitchFamily="82" charset="2"/>
              <a:buNone/>
            </a:pPr>
            <a:r>
              <a:rPr lang="en-US" altLang="en-US" sz="2400" u="sng" dirty="0">
                <a:solidFill>
                  <a:srgbClr val="FF0000"/>
                </a:solidFill>
              </a:rPr>
              <a:t>First some jargon</a:t>
            </a:r>
            <a:endParaRPr lang="en-US" altLang="en-US" sz="2400" dirty="0">
              <a:solidFill>
                <a:srgbClr val="FF0000"/>
              </a:solidFill>
            </a:endParaRPr>
          </a:p>
          <a:p>
            <a:r>
              <a:rPr lang="en-US" altLang="en-US" sz="2400" dirty="0">
                <a:solidFill>
                  <a:srgbClr val="FF0000"/>
                </a:solidFill>
              </a:rPr>
              <a:t>Web page</a:t>
            </a:r>
            <a:r>
              <a:rPr lang="en-US" altLang="en-US" sz="2400" dirty="0"/>
              <a:t> consists of </a:t>
            </a:r>
            <a:r>
              <a:rPr lang="en-US" altLang="en-US" sz="2400" dirty="0">
                <a:solidFill>
                  <a:srgbClr val="FF0000"/>
                </a:solidFill>
              </a:rPr>
              <a:t>objects</a:t>
            </a:r>
            <a:endParaRPr lang="en-US" altLang="en-US" sz="2400" dirty="0"/>
          </a:p>
          <a:p>
            <a:r>
              <a:rPr lang="en-US" altLang="en-US" sz="2400" dirty="0"/>
              <a:t>Object can be HTML file, JPEG image, Java applet, audio file,…</a:t>
            </a:r>
          </a:p>
          <a:p>
            <a:r>
              <a:rPr lang="en-US" altLang="en-US" sz="2400" dirty="0"/>
              <a:t>Web page consists of </a:t>
            </a:r>
            <a:r>
              <a:rPr lang="en-US" altLang="en-US" sz="2400" dirty="0">
                <a:solidFill>
                  <a:srgbClr val="FF0000"/>
                </a:solidFill>
              </a:rPr>
              <a:t>base HTML-file</a:t>
            </a:r>
            <a:r>
              <a:rPr lang="en-US" altLang="en-US" sz="2400" dirty="0"/>
              <a:t> which includes several referenced objects</a:t>
            </a:r>
          </a:p>
          <a:p>
            <a:r>
              <a:rPr lang="en-US" altLang="en-US" sz="2400" dirty="0"/>
              <a:t>Each object is addressable by a </a:t>
            </a:r>
            <a:r>
              <a:rPr lang="en-US" altLang="en-US" sz="2400" dirty="0">
                <a:solidFill>
                  <a:srgbClr val="FF0000"/>
                </a:solidFill>
              </a:rPr>
              <a:t>URL</a:t>
            </a:r>
          </a:p>
          <a:p>
            <a:r>
              <a:rPr lang="en-US" altLang="en-US" sz="2400" dirty="0"/>
              <a:t>Example URL:</a:t>
            </a:r>
          </a:p>
          <a:p>
            <a:pPr>
              <a:buFont typeface="ZapfDingbats" pitchFamily="82" charset="2"/>
              <a:buNone/>
            </a:pPr>
            <a:endParaRPr lang="en-US" altLang="en-US" dirty="0"/>
          </a:p>
        </p:txBody>
      </p:sp>
      <p:grpSp>
        <p:nvGrpSpPr>
          <p:cNvPr id="112650" name="Group 10"/>
          <p:cNvGrpSpPr>
            <a:grpSpLocks/>
          </p:cNvGrpSpPr>
          <p:nvPr/>
        </p:nvGrpSpPr>
        <p:grpSpPr bwMode="auto">
          <a:xfrm>
            <a:off x="3748205" y="5174821"/>
            <a:ext cx="6835775" cy="1057275"/>
            <a:chOff x="788" y="2955"/>
            <a:chExt cx="4306" cy="666"/>
          </a:xfrm>
        </p:grpSpPr>
        <p:sp>
          <p:nvSpPr>
            <p:cNvPr id="112645" name="Text Box 5"/>
            <p:cNvSpPr txBox="1">
              <a:spLocks noChangeArrowheads="1"/>
            </p:cNvSpPr>
            <p:nvPr/>
          </p:nvSpPr>
          <p:spPr bwMode="auto">
            <a:xfrm>
              <a:off x="788" y="2955"/>
              <a:ext cx="315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SzTx/>
                <a:buFontTx/>
                <a:buNone/>
              </a:pPr>
              <a:r>
                <a:rPr lang="en-US" altLang="en-US" dirty="0">
                  <a:latin typeface="Courier New" panose="02070309020205020404" pitchFamily="49" charset="0"/>
                </a:rPr>
                <a:t>www.someschool.edu/someDept/pic.gif</a:t>
              </a:r>
            </a:p>
          </p:txBody>
        </p:sp>
        <p:sp>
          <p:nvSpPr>
            <p:cNvPr id="112646" name="AutoShape 6"/>
            <p:cNvSpPr>
              <a:spLocks/>
            </p:cNvSpPr>
            <p:nvPr/>
          </p:nvSpPr>
          <p:spPr bwMode="auto">
            <a:xfrm rot="16200000">
              <a:off x="1821" y="2281"/>
              <a:ext cx="57" cy="2083"/>
            </a:xfrm>
            <a:prstGeom prst="leftBrace">
              <a:avLst>
                <a:gd name="adj1" fmla="val 30453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47" name="AutoShape 7"/>
            <p:cNvSpPr>
              <a:spLocks/>
            </p:cNvSpPr>
            <p:nvPr/>
          </p:nvSpPr>
          <p:spPr bwMode="auto">
            <a:xfrm rot="16200000">
              <a:off x="4024" y="2277"/>
              <a:ext cx="57" cy="2083"/>
            </a:xfrm>
            <a:prstGeom prst="leftBrace">
              <a:avLst>
                <a:gd name="adj1" fmla="val 30453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48" name="Text Box 8"/>
            <p:cNvSpPr txBox="1">
              <a:spLocks noChangeArrowheads="1"/>
            </p:cNvSpPr>
            <p:nvPr/>
          </p:nvSpPr>
          <p:spPr bwMode="auto">
            <a:xfrm>
              <a:off x="1389" y="3388"/>
              <a:ext cx="76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SzTx/>
                <a:buFontTx/>
                <a:buNone/>
              </a:pPr>
              <a:r>
                <a:rPr lang="en-US" altLang="en-US"/>
                <a:t>host name</a:t>
              </a:r>
              <a:endParaRPr lang="en-US" altLang="en-US">
                <a:latin typeface="Times New Roman" panose="02020603050405020304" pitchFamily="18" charset="0"/>
              </a:endParaRPr>
            </a:p>
          </p:txBody>
        </p:sp>
        <p:sp>
          <p:nvSpPr>
            <p:cNvPr id="112649" name="Text Box 9"/>
            <p:cNvSpPr txBox="1">
              <a:spLocks noChangeArrowheads="1"/>
            </p:cNvSpPr>
            <p:nvPr/>
          </p:nvSpPr>
          <p:spPr bwMode="auto">
            <a:xfrm>
              <a:off x="3485" y="3338"/>
              <a:ext cx="78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SzTx/>
                <a:buFontTx/>
                <a:buNone/>
              </a:pPr>
              <a:r>
                <a:rPr lang="en-US" altLang="en-US"/>
                <a:t>path name</a:t>
              </a:r>
              <a:endParaRPr lang="en-US" altLang="en-US">
                <a:latin typeface="Times New Roman" panose="02020603050405020304" pitchFamily="18" charset="0"/>
              </a:endParaRPr>
            </a:p>
          </p:txBody>
        </p:sp>
      </p:grpSp>
    </p:spTree>
    <p:extLst>
      <p:ext uri="{BB962C8B-B14F-4D97-AF65-F5344CB8AC3E}">
        <p14:creationId xmlns:p14="http://schemas.microsoft.com/office/powerpoint/2010/main" val="2322798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1"/>
          </p:nvPr>
        </p:nvSpPr>
        <p:spPr/>
        <p:txBody>
          <a:bodyPr/>
          <a:lstStyle/>
          <a:p>
            <a:r>
              <a:rPr lang="en-US" altLang="en-US" smtClean="0"/>
              <a:t>Disclaimer: these slides have been prepared by using contents from resources mentioned in the reference slide</a:t>
            </a:r>
            <a:endParaRPr lang="en-US" altLang="en-US">
              <a:latin typeface="Times New Roman" panose="02020603050405020304" pitchFamily="18" charset="0"/>
            </a:endParaRPr>
          </a:p>
        </p:txBody>
      </p:sp>
      <p:sp>
        <p:nvSpPr>
          <p:cNvPr id="241666" name="Rectangle 2"/>
          <p:cNvSpPr>
            <a:spLocks noChangeArrowheads="1"/>
          </p:cNvSpPr>
          <p:nvPr/>
        </p:nvSpPr>
        <p:spPr bwMode="auto">
          <a:xfrm>
            <a:off x="1906588" y="493714"/>
            <a:ext cx="5764212"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4000" u="sng">
                <a:solidFill>
                  <a:schemeClr val="accent2"/>
                </a:solidFill>
                <a:latin typeface="Comic Sans MS" panose="030F0702030302020204" pitchFamily="66" charset="0"/>
              </a:defRPr>
            </a:lvl1pPr>
            <a:lvl2pPr>
              <a:spcBef>
                <a:spcPct val="0"/>
              </a:spcBef>
              <a:defRPr sz="4000" u="sng">
                <a:solidFill>
                  <a:schemeClr val="accent2"/>
                </a:solidFill>
                <a:latin typeface="Comic Sans MS" panose="030F0702030302020204" pitchFamily="66" charset="0"/>
              </a:defRPr>
            </a:lvl2pPr>
            <a:lvl3pPr>
              <a:spcBef>
                <a:spcPct val="0"/>
              </a:spcBef>
              <a:defRPr sz="4000" u="sng">
                <a:solidFill>
                  <a:schemeClr val="accent2"/>
                </a:solidFill>
                <a:latin typeface="Comic Sans MS" panose="030F0702030302020204" pitchFamily="66" charset="0"/>
              </a:defRPr>
            </a:lvl3pPr>
            <a:lvl4pPr>
              <a:spcBef>
                <a:spcPct val="0"/>
              </a:spcBef>
              <a:defRPr sz="4000" u="sng">
                <a:solidFill>
                  <a:schemeClr val="accent2"/>
                </a:solidFill>
                <a:latin typeface="Comic Sans MS" panose="030F0702030302020204" pitchFamily="66" charset="0"/>
              </a:defRPr>
            </a:lvl4pPr>
            <a:lvl5pPr>
              <a:spcBef>
                <a:spcPct val="0"/>
              </a:spcBef>
              <a:defRPr sz="4000" u="sng">
                <a:solidFill>
                  <a:schemeClr val="accent2"/>
                </a:solidFill>
                <a:latin typeface="Comic Sans MS" panose="030F0702030302020204" pitchFamily="66" charset="0"/>
              </a:defRPr>
            </a:lvl5pPr>
            <a:lvl6pPr marL="457200" eaLnBrk="0" fontAlgn="base" hangingPunct="0">
              <a:spcBef>
                <a:spcPct val="0"/>
              </a:spcBef>
              <a:spcAft>
                <a:spcPct val="0"/>
              </a:spcAft>
              <a:defRPr sz="4000" u="sng">
                <a:solidFill>
                  <a:schemeClr val="accent2"/>
                </a:solidFill>
                <a:latin typeface="Comic Sans MS" panose="030F0702030302020204" pitchFamily="66" charset="0"/>
              </a:defRPr>
            </a:lvl6pPr>
            <a:lvl7pPr marL="914400" eaLnBrk="0" fontAlgn="base" hangingPunct="0">
              <a:spcBef>
                <a:spcPct val="0"/>
              </a:spcBef>
              <a:spcAft>
                <a:spcPct val="0"/>
              </a:spcAft>
              <a:defRPr sz="4000" u="sng">
                <a:solidFill>
                  <a:schemeClr val="accent2"/>
                </a:solidFill>
                <a:latin typeface="Comic Sans MS" panose="030F0702030302020204" pitchFamily="66" charset="0"/>
              </a:defRPr>
            </a:lvl7pPr>
            <a:lvl8pPr marL="1371600" eaLnBrk="0" fontAlgn="base" hangingPunct="0">
              <a:spcBef>
                <a:spcPct val="0"/>
              </a:spcBef>
              <a:spcAft>
                <a:spcPct val="0"/>
              </a:spcAft>
              <a:defRPr sz="4000" u="sng">
                <a:solidFill>
                  <a:schemeClr val="accent2"/>
                </a:solidFill>
                <a:latin typeface="Comic Sans MS" panose="030F0702030302020204" pitchFamily="66" charset="0"/>
              </a:defRPr>
            </a:lvl8pPr>
            <a:lvl9pPr marL="1828800" eaLnBrk="0" fontAlgn="base" hangingPunct="0">
              <a:spcBef>
                <a:spcPct val="0"/>
              </a:spcBef>
              <a:spcAft>
                <a:spcPct val="0"/>
              </a:spcAft>
              <a:defRPr sz="4000" u="sng">
                <a:solidFill>
                  <a:schemeClr val="accent2"/>
                </a:solidFill>
                <a:latin typeface="Comic Sans MS" panose="030F0702030302020204" pitchFamily="66" charset="0"/>
              </a:defRPr>
            </a:lvl9pPr>
          </a:lstStyle>
          <a:p>
            <a:pPr>
              <a:buClrTx/>
              <a:buSzTx/>
              <a:buFontTx/>
              <a:buNone/>
            </a:pPr>
            <a:r>
              <a:rPr lang="en-US" altLang="en-US" u="none"/>
              <a:t>Chapter 2</a:t>
            </a:r>
            <a:br>
              <a:rPr lang="en-US" altLang="en-US" u="none"/>
            </a:br>
            <a:r>
              <a:rPr lang="en-US" altLang="en-US" u="none"/>
              <a:t>Application Layer</a:t>
            </a:r>
          </a:p>
        </p:txBody>
      </p:sp>
      <p:sp>
        <p:nvSpPr>
          <p:cNvPr id="241667" name="Rectangle 3"/>
          <p:cNvSpPr>
            <a:spLocks noChangeArrowheads="1"/>
          </p:cNvSpPr>
          <p:nvPr/>
        </p:nvSpPr>
        <p:spPr bwMode="auto">
          <a:xfrm>
            <a:off x="7753350" y="3486151"/>
            <a:ext cx="2730500" cy="286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4000" u="sng">
                <a:solidFill>
                  <a:schemeClr val="accent2"/>
                </a:solidFill>
                <a:latin typeface="Comic Sans MS" panose="030F0702030302020204" pitchFamily="66" charset="0"/>
              </a:defRPr>
            </a:lvl1pPr>
            <a:lvl2pPr>
              <a:spcBef>
                <a:spcPct val="0"/>
              </a:spcBef>
              <a:defRPr sz="4000" u="sng">
                <a:solidFill>
                  <a:schemeClr val="accent2"/>
                </a:solidFill>
                <a:latin typeface="Comic Sans MS" panose="030F0702030302020204" pitchFamily="66" charset="0"/>
              </a:defRPr>
            </a:lvl2pPr>
            <a:lvl3pPr>
              <a:spcBef>
                <a:spcPct val="0"/>
              </a:spcBef>
              <a:defRPr sz="4000" u="sng">
                <a:solidFill>
                  <a:schemeClr val="accent2"/>
                </a:solidFill>
                <a:latin typeface="Comic Sans MS" panose="030F0702030302020204" pitchFamily="66" charset="0"/>
              </a:defRPr>
            </a:lvl3pPr>
            <a:lvl4pPr>
              <a:spcBef>
                <a:spcPct val="0"/>
              </a:spcBef>
              <a:defRPr sz="4000" u="sng">
                <a:solidFill>
                  <a:schemeClr val="accent2"/>
                </a:solidFill>
                <a:latin typeface="Comic Sans MS" panose="030F0702030302020204" pitchFamily="66" charset="0"/>
              </a:defRPr>
            </a:lvl4pPr>
            <a:lvl5pPr>
              <a:spcBef>
                <a:spcPct val="0"/>
              </a:spcBef>
              <a:defRPr sz="4000" u="sng">
                <a:solidFill>
                  <a:schemeClr val="accent2"/>
                </a:solidFill>
                <a:latin typeface="Comic Sans MS" panose="030F0702030302020204" pitchFamily="66" charset="0"/>
              </a:defRPr>
            </a:lvl5pPr>
            <a:lvl6pPr marL="457200" eaLnBrk="0" fontAlgn="base" hangingPunct="0">
              <a:spcBef>
                <a:spcPct val="0"/>
              </a:spcBef>
              <a:spcAft>
                <a:spcPct val="0"/>
              </a:spcAft>
              <a:defRPr sz="4000" u="sng">
                <a:solidFill>
                  <a:schemeClr val="accent2"/>
                </a:solidFill>
                <a:latin typeface="Comic Sans MS" panose="030F0702030302020204" pitchFamily="66" charset="0"/>
              </a:defRPr>
            </a:lvl6pPr>
            <a:lvl7pPr marL="914400" eaLnBrk="0" fontAlgn="base" hangingPunct="0">
              <a:spcBef>
                <a:spcPct val="0"/>
              </a:spcBef>
              <a:spcAft>
                <a:spcPct val="0"/>
              </a:spcAft>
              <a:defRPr sz="4000" u="sng">
                <a:solidFill>
                  <a:schemeClr val="accent2"/>
                </a:solidFill>
                <a:latin typeface="Comic Sans MS" panose="030F0702030302020204" pitchFamily="66" charset="0"/>
              </a:defRPr>
            </a:lvl7pPr>
            <a:lvl8pPr marL="1371600" eaLnBrk="0" fontAlgn="base" hangingPunct="0">
              <a:spcBef>
                <a:spcPct val="0"/>
              </a:spcBef>
              <a:spcAft>
                <a:spcPct val="0"/>
              </a:spcAft>
              <a:defRPr sz="4000" u="sng">
                <a:solidFill>
                  <a:schemeClr val="accent2"/>
                </a:solidFill>
                <a:latin typeface="Comic Sans MS" panose="030F0702030302020204" pitchFamily="66" charset="0"/>
              </a:defRPr>
            </a:lvl8pPr>
            <a:lvl9pPr marL="1828800" eaLnBrk="0" fontAlgn="base" hangingPunct="0">
              <a:spcBef>
                <a:spcPct val="0"/>
              </a:spcBef>
              <a:spcAft>
                <a:spcPct val="0"/>
              </a:spcAft>
              <a:defRPr sz="4000" u="sng">
                <a:solidFill>
                  <a:schemeClr val="accent2"/>
                </a:solidFill>
                <a:latin typeface="Comic Sans MS" panose="030F0702030302020204" pitchFamily="66" charset="0"/>
              </a:defRPr>
            </a:lvl9pPr>
          </a:lstStyle>
          <a:p>
            <a:pPr>
              <a:buClrTx/>
              <a:buSzTx/>
              <a:buFontTx/>
              <a:buNone/>
            </a:pPr>
            <a:r>
              <a:rPr lang="en-US" altLang="en-US" sz="1800" i="1" u="none" dirty="0"/>
              <a:t>Computer Networking: A Top Down Approach Featuring the Internet</a:t>
            </a:r>
            <a:r>
              <a:rPr lang="en-US" altLang="en-US" sz="1800" u="none" dirty="0"/>
              <a:t>, </a:t>
            </a:r>
            <a:br>
              <a:rPr lang="en-US" altLang="en-US" sz="1800" u="none" dirty="0"/>
            </a:br>
            <a:r>
              <a:rPr lang="en-US" altLang="en-US" sz="1800" u="none" dirty="0"/>
              <a:t>3</a:t>
            </a:r>
            <a:r>
              <a:rPr lang="en-US" altLang="en-US" sz="1800" u="none" baseline="30000" dirty="0"/>
              <a:t>rd</a:t>
            </a:r>
            <a:r>
              <a:rPr lang="en-US" altLang="en-US" sz="1800" u="none" dirty="0"/>
              <a:t> edition. </a:t>
            </a:r>
            <a:br>
              <a:rPr lang="en-US" altLang="en-US" sz="1800" u="none" dirty="0"/>
            </a:br>
            <a:r>
              <a:rPr lang="en-US" altLang="en-US" sz="1800" u="none" dirty="0"/>
              <a:t>Jim Kurose, Keith Ross</a:t>
            </a:r>
            <a:br>
              <a:rPr lang="en-US" altLang="en-US" sz="1800" u="none" dirty="0"/>
            </a:br>
            <a:r>
              <a:rPr lang="en-US" altLang="en-US" sz="1800" u="none" dirty="0"/>
              <a:t>Addison-Wesley, July 2004. </a:t>
            </a:r>
            <a:br>
              <a:rPr lang="en-US" altLang="en-US" sz="1800" u="none" dirty="0"/>
            </a:br>
            <a:endParaRPr lang="en-US" altLang="en-US" sz="1800" u="none" dirty="0"/>
          </a:p>
        </p:txBody>
      </p:sp>
      <p:sp>
        <p:nvSpPr>
          <p:cNvPr id="241668" name="Text Box 4"/>
          <p:cNvSpPr txBox="1">
            <a:spLocks noChangeArrowheads="1"/>
          </p:cNvSpPr>
          <p:nvPr/>
        </p:nvSpPr>
        <p:spPr bwMode="auto">
          <a:xfrm>
            <a:off x="1917700" y="3392489"/>
            <a:ext cx="5378450"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buSzTx/>
              <a:buFontTx/>
              <a:buNone/>
            </a:pPr>
            <a:r>
              <a:rPr lang="en-US" altLang="en-US" sz="2000">
                <a:latin typeface="Arial" panose="020B0604020202020204" pitchFamily="34" charset="0"/>
              </a:rPr>
              <a:t>A note on the use of these ppt slides:</a:t>
            </a:r>
          </a:p>
          <a:p>
            <a:pPr>
              <a:spcBef>
                <a:spcPct val="0"/>
              </a:spcBef>
              <a:buClrTx/>
              <a:buSzTx/>
              <a:buFontTx/>
              <a:buNone/>
            </a:pPr>
            <a:r>
              <a:rPr lang="en-US" altLang="en-US" sz="1200">
                <a:latin typeface="Arial" panose="020B0604020202020204" pitchFamily="34" charset="0"/>
              </a:rPr>
              <a:t>We’re making these slides freely available to all (faculty, students, readers). They’re in PowerPoint form so you can add, modify, and delete slides  (including this one) and slide content to suit your needs. They obviously represent a </a:t>
            </a:r>
            <a:r>
              <a:rPr lang="en-US" altLang="en-US" sz="1200" i="1">
                <a:latin typeface="Arial" panose="020B0604020202020204" pitchFamily="34" charset="0"/>
              </a:rPr>
              <a:t>lot</a:t>
            </a:r>
            <a:r>
              <a:rPr lang="en-US" altLang="en-US" sz="1200">
                <a:latin typeface="Arial" panose="020B0604020202020204" pitchFamily="34" charset="0"/>
              </a:rPr>
              <a:t> of work on our part. In return for use, we only ask the following:</a:t>
            </a:r>
          </a:p>
          <a:p>
            <a:pPr>
              <a:spcBef>
                <a:spcPct val="0"/>
              </a:spcBef>
              <a:buSzTx/>
              <a:buFont typeface="Wingdings" panose="05000000000000000000" pitchFamily="2" charset="2"/>
              <a:buChar char="q"/>
            </a:pPr>
            <a:r>
              <a:rPr lang="en-US" altLang="en-US" sz="1200">
                <a:latin typeface="Arial" panose="020B0604020202020204" pitchFamily="34" charset="0"/>
              </a:rPr>
              <a:t> If you use these slides (e.g., in a class) in substantially unaltered form, that you mention their source (after all, we’d like people to use our book!)</a:t>
            </a:r>
          </a:p>
          <a:p>
            <a:pPr>
              <a:spcBef>
                <a:spcPct val="0"/>
              </a:spcBef>
              <a:buSzTx/>
              <a:buFont typeface="Wingdings" panose="05000000000000000000" pitchFamily="2" charset="2"/>
              <a:buChar char="q"/>
            </a:pPr>
            <a:r>
              <a:rPr lang="en-US" altLang="en-US" sz="1200">
                <a:latin typeface="Arial" panose="020B0604020202020204" pitchFamily="34" charset="0"/>
              </a:rPr>
              <a:t> If you post any slides in substantially unaltered form on a www site, that you note that they are adapted from (or perhaps identical to) our slides, and note our copyright of this material.</a:t>
            </a:r>
          </a:p>
          <a:p>
            <a:pPr>
              <a:spcBef>
                <a:spcPct val="0"/>
              </a:spcBef>
              <a:buSzTx/>
              <a:buFont typeface="Wingdings" panose="05000000000000000000" pitchFamily="2" charset="2"/>
              <a:buChar char="q"/>
            </a:pPr>
            <a:endParaRPr lang="en-US" altLang="en-US" sz="1200">
              <a:latin typeface="Arial" panose="020B0604020202020204" pitchFamily="34" charset="0"/>
            </a:endParaRPr>
          </a:p>
          <a:p>
            <a:pPr>
              <a:spcBef>
                <a:spcPct val="0"/>
              </a:spcBef>
              <a:buSzTx/>
              <a:buFont typeface="Wingdings" panose="05000000000000000000" pitchFamily="2" charset="2"/>
              <a:buNone/>
            </a:pPr>
            <a:r>
              <a:rPr lang="en-US" altLang="en-US" sz="1200">
                <a:latin typeface="Arial" panose="020B0604020202020204" pitchFamily="34" charset="0"/>
              </a:rPr>
              <a:t>Thanks and enjoy!  JFK/KWR</a:t>
            </a:r>
          </a:p>
          <a:p>
            <a:pPr>
              <a:spcBef>
                <a:spcPct val="0"/>
              </a:spcBef>
              <a:buClrTx/>
              <a:buSzTx/>
              <a:buFontTx/>
              <a:buNone/>
            </a:pPr>
            <a:endParaRPr lang="en-US" altLang="en-US" sz="1200">
              <a:latin typeface="Arial" panose="020B0604020202020204" pitchFamily="34" charset="0"/>
            </a:endParaRPr>
          </a:p>
          <a:p>
            <a:pPr>
              <a:spcBef>
                <a:spcPct val="0"/>
              </a:spcBef>
              <a:buClrTx/>
              <a:buSzTx/>
              <a:buFontTx/>
              <a:buNone/>
            </a:pPr>
            <a:r>
              <a:rPr lang="en-US" altLang="en-US" sz="1200">
                <a:latin typeface="Arial" panose="020B0604020202020204" pitchFamily="34" charset="0"/>
              </a:rPr>
              <a:t>All material copyright 1996-2006</a:t>
            </a:r>
          </a:p>
          <a:p>
            <a:pPr>
              <a:spcBef>
                <a:spcPct val="0"/>
              </a:spcBef>
              <a:buClrTx/>
              <a:buSzTx/>
              <a:buFontTx/>
              <a:buNone/>
            </a:pPr>
            <a:r>
              <a:rPr lang="en-US" altLang="en-US" sz="1200">
                <a:latin typeface="Arial" panose="020B0604020202020204" pitchFamily="34" charset="0"/>
              </a:rPr>
              <a:t>J.F Kurose and K.W. Ross, All Rights Reserved</a:t>
            </a:r>
          </a:p>
        </p:txBody>
      </p:sp>
      <p:pic>
        <p:nvPicPr>
          <p:cNvPr id="241669" name="Picture 5" descr="Pictur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4301" y="460375"/>
            <a:ext cx="2468563" cy="3170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59857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ooter Placeholder 5"/>
          <p:cNvSpPr>
            <a:spLocks noGrp="1"/>
          </p:cNvSpPr>
          <p:nvPr>
            <p:ph type="ftr" sz="quarter" idx="11"/>
          </p:nvPr>
        </p:nvSpPr>
        <p:spPr/>
        <p:txBody>
          <a:bodyPr/>
          <a:lstStyle/>
          <a:p>
            <a:r>
              <a:rPr lang="en-US" altLang="en-US" smtClean="0"/>
              <a:t>Disclaimer: these slides have been prepared by using contents from resources mentioned in the reference slide</a:t>
            </a:r>
            <a:endParaRPr lang="en-US" altLang="en-US">
              <a:latin typeface="Times New Roman" panose="02020603050405020304" pitchFamily="18" charset="0"/>
            </a:endParaRPr>
          </a:p>
        </p:txBody>
      </p:sp>
      <p:sp>
        <p:nvSpPr>
          <p:cNvPr id="39938" name="Rectangle 2"/>
          <p:cNvSpPr>
            <a:spLocks noGrp="1" noChangeArrowheads="1"/>
          </p:cNvSpPr>
          <p:nvPr>
            <p:ph type="title"/>
          </p:nvPr>
        </p:nvSpPr>
        <p:spPr/>
        <p:txBody>
          <a:bodyPr/>
          <a:lstStyle/>
          <a:p>
            <a:r>
              <a:rPr lang="en-US" altLang="en-US" sz="3600"/>
              <a:t>HTTP overview</a:t>
            </a:r>
            <a:endParaRPr lang="en-US" altLang="en-US"/>
          </a:p>
        </p:txBody>
      </p:sp>
      <p:sp>
        <p:nvSpPr>
          <p:cNvPr id="39939" name="Rectangle 3"/>
          <p:cNvSpPr>
            <a:spLocks noGrp="1" noChangeArrowheads="1"/>
          </p:cNvSpPr>
          <p:nvPr>
            <p:ph type="body" sz="half" idx="1"/>
          </p:nvPr>
        </p:nvSpPr>
        <p:spPr/>
        <p:txBody>
          <a:bodyPr>
            <a:normAutofit fontScale="92500"/>
          </a:bodyPr>
          <a:lstStyle/>
          <a:p>
            <a:pPr>
              <a:buFont typeface="ZapfDingbats" pitchFamily="82" charset="2"/>
              <a:buNone/>
            </a:pPr>
            <a:r>
              <a:rPr lang="en-US" altLang="en-US" sz="2400">
                <a:solidFill>
                  <a:srgbClr val="FF0000"/>
                </a:solidFill>
              </a:rPr>
              <a:t>HTTP: hypertext transfer protocol</a:t>
            </a:r>
            <a:endParaRPr lang="en-US" altLang="en-US" sz="2400"/>
          </a:p>
          <a:p>
            <a:r>
              <a:rPr lang="en-US" altLang="en-US"/>
              <a:t>Web’s application layer protocol</a:t>
            </a:r>
          </a:p>
          <a:p>
            <a:r>
              <a:rPr lang="en-US" altLang="en-US"/>
              <a:t>client/server model</a:t>
            </a:r>
          </a:p>
          <a:p>
            <a:pPr lvl="1"/>
            <a:r>
              <a:rPr lang="en-US" altLang="en-US">
                <a:solidFill>
                  <a:schemeClr val="accent2"/>
                </a:solidFill>
              </a:rPr>
              <a:t>client:</a:t>
            </a:r>
            <a:r>
              <a:rPr lang="en-US" altLang="en-US"/>
              <a:t> browser that requests, receives, “displays” Web objects</a:t>
            </a:r>
          </a:p>
          <a:p>
            <a:pPr lvl="1"/>
            <a:r>
              <a:rPr lang="en-US" altLang="en-US">
                <a:solidFill>
                  <a:schemeClr val="accent2"/>
                </a:solidFill>
              </a:rPr>
              <a:t>server:</a:t>
            </a:r>
            <a:r>
              <a:rPr lang="en-US" altLang="en-US"/>
              <a:t> Web server sends objects in response to requests</a:t>
            </a:r>
          </a:p>
          <a:p>
            <a:r>
              <a:rPr lang="en-US" altLang="en-US"/>
              <a:t>HTTP 1.0: RFC 1945</a:t>
            </a:r>
          </a:p>
          <a:p>
            <a:r>
              <a:rPr lang="en-US" altLang="en-US"/>
              <a:t>HTTP 1.1: RFC 2068</a:t>
            </a:r>
          </a:p>
        </p:txBody>
      </p:sp>
      <p:graphicFrame>
        <p:nvGraphicFramePr>
          <p:cNvPr id="39942" name="Object 6"/>
          <p:cNvGraphicFramePr>
            <a:graphicFrameLocks noChangeAspect="1"/>
          </p:cNvGraphicFramePr>
          <p:nvPr/>
        </p:nvGraphicFramePr>
        <p:xfrm>
          <a:off x="6448426" y="1860550"/>
          <a:ext cx="752475" cy="596900"/>
        </p:xfrm>
        <a:graphic>
          <a:graphicData uri="http://schemas.openxmlformats.org/presentationml/2006/ole">
            <mc:AlternateContent xmlns:mc="http://schemas.openxmlformats.org/markup-compatibility/2006">
              <mc:Choice xmlns:v="urn:schemas-microsoft-com:vml" Requires="v">
                <p:oleObj spid="_x0000_s5140" name="Clip" r:id="rId3" imgW="1305000" imgH="1085760" progId="MS_ClipArt_Gallery.2">
                  <p:embed/>
                </p:oleObj>
              </mc:Choice>
              <mc:Fallback>
                <p:oleObj name="Clip" r:id="rId3" imgW="1305000" imgH="1085760" progId="MS_ClipArt_Gallery.2">
                  <p:embed/>
                  <p:pic>
                    <p:nvPicPr>
                      <p:cNvPr id="39942"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8426" y="1860550"/>
                        <a:ext cx="752475"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43" name="Text Box 7"/>
          <p:cNvSpPr txBox="1">
            <a:spLocks noChangeArrowheads="1"/>
          </p:cNvSpPr>
          <p:nvPr/>
        </p:nvSpPr>
        <p:spPr bwMode="auto">
          <a:xfrm>
            <a:off x="6297613" y="2455864"/>
            <a:ext cx="116205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0"/>
              </a:spcBef>
              <a:buClrTx/>
              <a:buSzTx/>
              <a:buFontTx/>
              <a:buNone/>
            </a:pPr>
            <a:r>
              <a:rPr lang="en-US" altLang="en-US" sz="1600"/>
              <a:t>PC running</a:t>
            </a:r>
          </a:p>
          <a:p>
            <a:pPr algn="ctr">
              <a:spcBef>
                <a:spcPct val="0"/>
              </a:spcBef>
              <a:buClrTx/>
              <a:buSzTx/>
              <a:buFontTx/>
              <a:buNone/>
            </a:pPr>
            <a:r>
              <a:rPr lang="en-US" altLang="en-US" sz="1600"/>
              <a:t>Explorer</a:t>
            </a:r>
            <a:endParaRPr lang="en-US" altLang="en-US">
              <a:latin typeface="Times New Roman" panose="02020603050405020304" pitchFamily="18" charset="0"/>
            </a:endParaRPr>
          </a:p>
        </p:txBody>
      </p:sp>
      <p:graphicFrame>
        <p:nvGraphicFramePr>
          <p:cNvPr id="39944" name="Object 8"/>
          <p:cNvGraphicFramePr>
            <a:graphicFrameLocks noChangeAspect="1"/>
          </p:cNvGraphicFramePr>
          <p:nvPr/>
        </p:nvGraphicFramePr>
        <p:xfrm>
          <a:off x="6543676" y="4556125"/>
          <a:ext cx="752475" cy="596900"/>
        </p:xfrm>
        <a:graphic>
          <a:graphicData uri="http://schemas.openxmlformats.org/presentationml/2006/ole">
            <mc:AlternateContent xmlns:mc="http://schemas.openxmlformats.org/markup-compatibility/2006">
              <mc:Choice xmlns:v="urn:schemas-microsoft-com:vml" Requires="v">
                <p:oleObj spid="_x0000_s5141" name="Clip" r:id="rId5" imgW="1305000" imgH="1085760" progId="MS_ClipArt_Gallery.2">
                  <p:embed/>
                </p:oleObj>
              </mc:Choice>
              <mc:Fallback>
                <p:oleObj name="Clip" r:id="rId5" imgW="1305000" imgH="1085760" progId="MS_ClipArt_Gallery.2">
                  <p:embed/>
                  <p:pic>
                    <p:nvPicPr>
                      <p:cNvPr id="39944"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3676" y="4556125"/>
                        <a:ext cx="752475"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45" name="Text Box 9"/>
          <p:cNvSpPr txBox="1">
            <a:spLocks noChangeArrowheads="1"/>
          </p:cNvSpPr>
          <p:nvPr/>
        </p:nvSpPr>
        <p:spPr bwMode="auto">
          <a:xfrm>
            <a:off x="9076693" y="3836988"/>
            <a:ext cx="1260152" cy="10772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0"/>
              </a:spcBef>
              <a:buClrTx/>
              <a:buSzTx/>
              <a:buFontTx/>
              <a:buNone/>
            </a:pPr>
            <a:r>
              <a:rPr lang="en-US" altLang="en-US" sz="1600"/>
              <a:t>Server </a:t>
            </a:r>
          </a:p>
          <a:p>
            <a:pPr algn="ctr">
              <a:spcBef>
                <a:spcPct val="0"/>
              </a:spcBef>
              <a:buClrTx/>
              <a:buSzTx/>
              <a:buFontTx/>
              <a:buNone/>
            </a:pPr>
            <a:r>
              <a:rPr lang="en-US" altLang="en-US" sz="1600"/>
              <a:t>running</a:t>
            </a:r>
          </a:p>
          <a:p>
            <a:pPr algn="ctr">
              <a:spcBef>
                <a:spcPct val="0"/>
              </a:spcBef>
              <a:buClrTx/>
              <a:buSzTx/>
              <a:buFontTx/>
              <a:buNone/>
            </a:pPr>
            <a:r>
              <a:rPr lang="en-US" altLang="en-US" sz="1600"/>
              <a:t>Apache Web</a:t>
            </a:r>
          </a:p>
          <a:p>
            <a:pPr algn="ctr">
              <a:spcBef>
                <a:spcPct val="0"/>
              </a:spcBef>
              <a:buClrTx/>
              <a:buSzTx/>
              <a:buFontTx/>
              <a:buNone/>
            </a:pPr>
            <a:r>
              <a:rPr lang="en-US" altLang="en-US" sz="1600"/>
              <a:t>server</a:t>
            </a:r>
            <a:endParaRPr lang="en-US" altLang="en-US">
              <a:latin typeface="Times New Roman" panose="02020603050405020304" pitchFamily="18" charset="0"/>
            </a:endParaRPr>
          </a:p>
        </p:txBody>
      </p:sp>
      <p:grpSp>
        <p:nvGrpSpPr>
          <p:cNvPr id="39946" name="Group 10"/>
          <p:cNvGrpSpPr>
            <a:grpSpLocks/>
          </p:cNvGrpSpPr>
          <p:nvPr/>
        </p:nvGrpSpPr>
        <p:grpSpPr bwMode="auto">
          <a:xfrm>
            <a:off x="9434514" y="2725738"/>
            <a:ext cx="504825" cy="1071562"/>
            <a:chOff x="4180" y="783"/>
            <a:chExt cx="150" cy="307"/>
          </a:xfrm>
        </p:grpSpPr>
        <p:sp>
          <p:nvSpPr>
            <p:cNvPr id="39947" name="AutoShape 11"/>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8" name="Rectangle 12"/>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9" name="Rectangle 13"/>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0" name="AutoShape 14"/>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1" name="Line 15"/>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2" name="Line 16"/>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3" name="Rectangle 17"/>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4" name="Rectangle 18"/>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9955" name="Line 19"/>
          <p:cNvSpPr>
            <a:spLocks noChangeShapeType="1"/>
          </p:cNvSpPr>
          <p:nvPr/>
        </p:nvSpPr>
        <p:spPr bwMode="auto">
          <a:xfrm>
            <a:off x="7267576" y="2133601"/>
            <a:ext cx="2085975" cy="962025"/>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6" name="Line 20"/>
          <p:cNvSpPr>
            <a:spLocks noChangeShapeType="1"/>
          </p:cNvSpPr>
          <p:nvPr/>
        </p:nvSpPr>
        <p:spPr bwMode="auto">
          <a:xfrm flipH="1" flipV="1">
            <a:off x="7324726" y="2333626"/>
            <a:ext cx="1971675" cy="904875"/>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7" name="Line 21"/>
          <p:cNvSpPr>
            <a:spLocks noChangeShapeType="1"/>
          </p:cNvSpPr>
          <p:nvPr/>
        </p:nvSpPr>
        <p:spPr bwMode="auto">
          <a:xfrm flipV="1">
            <a:off x="7258051" y="3505201"/>
            <a:ext cx="2047875" cy="1095375"/>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8" name="Line 22"/>
          <p:cNvSpPr>
            <a:spLocks noChangeShapeType="1"/>
          </p:cNvSpPr>
          <p:nvPr/>
        </p:nvSpPr>
        <p:spPr bwMode="auto">
          <a:xfrm flipH="1">
            <a:off x="7334251" y="3629026"/>
            <a:ext cx="2047875" cy="1133475"/>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9" name="Text Box 23"/>
          <p:cNvSpPr txBox="1">
            <a:spLocks noChangeArrowheads="1"/>
          </p:cNvSpPr>
          <p:nvPr/>
        </p:nvSpPr>
        <p:spPr bwMode="auto">
          <a:xfrm>
            <a:off x="6473899" y="5218114"/>
            <a:ext cx="1265090"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0"/>
              </a:spcBef>
              <a:buClrTx/>
              <a:buSzTx/>
              <a:buFontTx/>
              <a:buNone/>
            </a:pPr>
            <a:r>
              <a:rPr lang="en-US" altLang="en-US" sz="1600"/>
              <a:t>Mac running</a:t>
            </a:r>
          </a:p>
          <a:p>
            <a:pPr algn="ctr">
              <a:spcBef>
                <a:spcPct val="0"/>
              </a:spcBef>
              <a:buClrTx/>
              <a:buSzTx/>
              <a:buFontTx/>
              <a:buNone/>
            </a:pPr>
            <a:r>
              <a:rPr lang="en-US" altLang="en-US" sz="1600"/>
              <a:t>Navigator</a:t>
            </a:r>
            <a:endParaRPr lang="en-US" altLang="en-US">
              <a:latin typeface="Times New Roman" panose="02020603050405020304" pitchFamily="18" charset="0"/>
            </a:endParaRPr>
          </a:p>
        </p:txBody>
      </p:sp>
      <p:sp>
        <p:nvSpPr>
          <p:cNvPr id="39960" name="Text Box 24"/>
          <p:cNvSpPr txBox="1">
            <a:spLocks noChangeArrowheads="1"/>
          </p:cNvSpPr>
          <p:nvPr/>
        </p:nvSpPr>
        <p:spPr bwMode="auto">
          <a:xfrm rot="1422049">
            <a:off x="7706421" y="2292936"/>
            <a:ext cx="1340047"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0"/>
              </a:spcBef>
              <a:buClrTx/>
              <a:buSzTx/>
              <a:buFontTx/>
              <a:buNone/>
            </a:pPr>
            <a:r>
              <a:rPr lang="en-US" altLang="en-US" sz="1600">
                <a:solidFill>
                  <a:srgbClr val="FF0000"/>
                </a:solidFill>
              </a:rPr>
              <a:t>HTTP request</a:t>
            </a:r>
            <a:endParaRPr lang="en-US" altLang="en-US">
              <a:latin typeface="Times New Roman" panose="02020603050405020304" pitchFamily="18" charset="0"/>
            </a:endParaRPr>
          </a:p>
        </p:txBody>
      </p:sp>
      <p:sp>
        <p:nvSpPr>
          <p:cNvPr id="39961" name="Text Box 25"/>
          <p:cNvSpPr txBox="1">
            <a:spLocks noChangeArrowheads="1"/>
          </p:cNvSpPr>
          <p:nvPr/>
        </p:nvSpPr>
        <p:spPr bwMode="auto">
          <a:xfrm rot="19907361">
            <a:off x="7496871" y="3788361"/>
            <a:ext cx="1340047"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0"/>
              </a:spcBef>
              <a:buClrTx/>
              <a:buSzTx/>
              <a:buFontTx/>
              <a:buNone/>
            </a:pPr>
            <a:r>
              <a:rPr lang="en-US" altLang="en-US" sz="1600">
                <a:solidFill>
                  <a:srgbClr val="FF0000"/>
                </a:solidFill>
              </a:rPr>
              <a:t>HTTP request</a:t>
            </a:r>
            <a:endParaRPr lang="en-US" altLang="en-US">
              <a:latin typeface="Times New Roman" panose="02020603050405020304" pitchFamily="18" charset="0"/>
            </a:endParaRPr>
          </a:p>
        </p:txBody>
      </p:sp>
      <p:sp>
        <p:nvSpPr>
          <p:cNvPr id="39962" name="Text Box 26"/>
          <p:cNvSpPr txBox="1">
            <a:spLocks noChangeArrowheads="1"/>
          </p:cNvSpPr>
          <p:nvPr/>
        </p:nvSpPr>
        <p:spPr bwMode="auto">
          <a:xfrm rot="1411598">
            <a:off x="7504735" y="2740611"/>
            <a:ext cx="1479892"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0"/>
              </a:spcBef>
              <a:buClrTx/>
              <a:buSzTx/>
              <a:buFontTx/>
              <a:buNone/>
            </a:pPr>
            <a:r>
              <a:rPr lang="en-US" altLang="en-US" sz="1600">
                <a:solidFill>
                  <a:srgbClr val="FF0000"/>
                </a:solidFill>
              </a:rPr>
              <a:t>HTTP response</a:t>
            </a:r>
            <a:endParaRPr lang="en-US" altLang="en-US">
              <a:latin typeface="Times New Roman" panose="02020603050405020304" pitchFamily="18" charset="0"/>
            </a:endParaRPr>
          </a:p>
        </p:txBody>
      </p:sp>
      <p:sp>
        <p:nvSpPr>
          <p:cNvPr id="39964" name="Text Box 28"/>
          <p:cNvSpPr txBox="1">
            <a:spLocks noChangeArrowheads="1"/>
          </p:cNvSpPr>
          <p:nvPr/>
        </p:nvSpPr>
        <p:spPr bwMode="auto">
          <a:xfrm rot="19862217">
            <a:off x="7685710" y="4121736"/>
            <a:ext cx="1479892"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0"/>
              </a:spcBef>
              <a:buClrTx/>
              <a:buSzTx/>
              <a:buFontTx/>
              <a:buNone/>
            </a:pPr>
            <a:r>
              <a:rPr lang="en-US" altLang="en-US" sz="1600">
                <a:solidFill>
                  <a:srgbClr val="FF0000"/>
                </a:solidFill>
              </a:rPr>
              <a:t>HTTP response</a:t>
            </a:r>
            <a:endParaRPr lang="en-US" altLang="en-US">
              <a:latin typeface="Times New Roman" panose="02020603050405020304" pitchFamily="18" charset="0"/>
            </a:endParaRPr>
          </a:p>
        </p:txBody>
      </p:sp>
    </p:spTree>
    <p:extLst>
      <p:ext uri="{BB962C8B-B14F-4D97-AF65-F5344CB8AC3E}">
        <p14:creationId xmlns:p14="http://schemas.microsoft.com/office/powerpoint/2010/main" val="363079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5"/>
          <p:cNvSpPr>
            <a:spLocks noGrp="1"/>
          </p:cNvSpPr>
          <p:nvPr>
            <p:ph type="ftr" sz="quarter" idx="11"/>
          </p:nvPr>
        </p:nvSpPr>
        <p:spPr/>
        <p:txBody>
          <a:bodyPr/>
          <a:lstStyle/>
          <a:p>
            <a:r>
              <a:rPr lang="en-US" altLang="en-US" smtClean="0"/>
              <a:t>Disclaimer: these slides have been prepared by using contents from resources mentioned in the reference slide</a:t>
            </a:r>
            <a:endParaRPr lang="en-US" altLang="en-US">
              <a:latin typeface="Times New Roman" panose="02020603050405020304" pitchFamily="18" charset="0"/>
            </a:endParaRPr>
          </a:p>
        </p:txBody>
      </p:sp>
      <p:sp>
        <p:nvSpPr>
          <p:cNvPr id="40967" name="Rectangle 7"/>
          <p:cNvSpPr>
            <a:spLocks noChangeArrowheads="1"/>
          </p:cNvSpPr>
          <p:nvPr/>
        </p:nvSpPr>
        <p:spPr bwMode="auto">
          <a:xfrm>
            <a:off x="6305551" y="3400425"/>
            <a:ext cx="3838575" cy="2724150"/>
          </a:xfrm>
          <a:prstGeom prst="rect">
            <a:avLst/>
          </a:prstGeom>
          <a:solidFill>
            <a:srgbClr val="FFFFFF"/>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9" name="Rectangle 9"/>
          <p:cNvSpPr>
            <a:spLocks noChangeArrowheads="1"/>
          </p:cNvSpPr>
          <p:nvPr/>
        </p:nvSpPr>
        <p:spPr bwMode="auto">
          <a:xfrm>
            <a:off x="9191626" y="3238501"/>
            <a:ext cx="828675" cy="2952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2" name="Rectangle 2"/>
          <p:cNvSpPr>
            <a:spLocks noGrp="1" noChangeArrowheads="1"/>
          </p:cNvSpPr>
          <p:nvPr>
            <p:ph type="title"/>
          </p:nvPr>
        </p:nvSpPr>
        <p:spPr/>
        <p:txBody>
          <a:bodyPr/>
          <a:lstStyle/>
          <a:p>
            <a:r>
              <a:rPr lang="en-US" altLang="en-US"/>
              <a:t>HTTP overview (continued)</a:t>
            </a:r>
          </a:p>
        </p:txBody>
      </p:sp>
      <p:sp>
        <p:nvSpPr>
          <p:cNvPr id="40963" name="Rectangle 3"/>
          <p:cNvSpPr>
            <a:spLocks noGrp="1" noChangeArrowheads="1"/>
          </p:cNvSpPr>
          <p:nvPr>
            <p:ph type="body" sz="half" idx="1"/>
          </p:nvPr>
        </p:nvSpPr>
        <p:spPr>
          <a:xfrm>
            <a:off x="2057401" y="1600200"/>
            <a:ext cx="3971925" cy="4648200"/>
          </a:xfrm>
        </p:spPr>
        <p:txBody>
          <a:bodyPr/>
          <a:lstStyle/>
          <a:p>
            <a:pPr>
              <a:buFont typeface="ZapfDingbats" pitchFamily="82" charset="2"/>
              <a:buNone/>
            </a:pPr>
            <a:r>
              <a:rPr lang="en-US" altLang="en-US" sz="2400" dirty="0">
                <a:solidFill>
                  <a:srgbClr val="FF0000"/>
                </a:solidFill>
              </a:rPr>
              <a:t>Uses TCP:</a:t>
            </a:r>
            <a:endParaRPr lang="en-US" altLang="en-US" sz="2400" dirty="0"/>
          </a:p>
          <a:p>
            <a:r>
              <a:rPr lang="en-US" altLang="en-US" dirty="0"/>
              <a:t>client initiates TCP connection (creates socket) to server, port 80</a:t>
            </a:r>
          </a:p>
          <a:p>
            <a:r>
              <a:rPr lang="en-US" altLang="en-US" dirty="0"/>
              <a:t>server accepts TCP connection from client</a:t>
            </a:r>
          </a:p>
          <a:p>
            <a:r>
              <a:rPr lang="en-US" altLang="en-US" dirty="0"/>
              <a:t>HTTP messages (application-layer protocol messages) exchanged between browser (HTTP client) and Web server (HTTP server)</a:t>
            </a:r>
          </a:p>
          <a:p>
            <a:r>
              <a:rPr lang="en-US" altLang="en-US" dirty="0"/>
              <a:t>TCP connection closed</a:t>
            </a:r>
            <a:endParaRPr lang="en-US" altLang="en-US" sz="2400" dirty="0"/>
          </a:p>
        </p:txBody>
      </p:sp>
      <p:sp>
        <p:nvSpPr>
          <p:cNvPr id="40964" name="Rectangle 4"/>
          <p:cNvSpPr>
            <a:spLocks noGrp="1" noChangeArrowheads="1"/>
          </p:cNvSpPr>
          <p:nvPr>
            <p:ph type="body" sz="half" idx="2"/>
          </p:nvPr>
        </p:nvSpPr>
        <p:spPr>
          <a:xfrm>
            <a:off x="6553201" y="1562101"/>
            <a:ext cx="3171825" cy="1514475"/>
          </a:xfrm>
        </p:spPr>
        <p:txBody>
          <a:bodyPr/>
          <a:lstStyle/>
          <a:p>
            <a:pPr>
              <a:buFont typeface="ZapfDingbats" pitchFamily="82" charset="2"/>
              <a:buNone/>
            </a:pPr>
            <a:r>
              <a:rPr lang="en-US" altLang="en-US" sz="2400">
                <a:solidFill>
                  <a:srgbClr val="FF0000"/>
                </a:solidFill>
              </a:rPr>
              <a:t>HTTP is “stateless”</a:t>
            </a:r>
            <a:endParaRPr lang="en-US" altLang="en-US" sz="2400"/>
          </a:p>
          <a:p>
            <a:r>
              <a:rPr lang="en-US" altLang="en-US"/>
              <a:t>server maintains no information about past client requests</a:t>
            </a:r>
          </a:p>
        </p:txBody>
      </p:sp>
      <p:sp>
        <p:nvSpPr>
          <p:cNvPr id="40966" name="Rectangle 6"/>
          <p:cNvSpPr>
            <a:spLocks noChangeArrowheads="1"/>
          </p:cNvSpPr>
          <p:nvPr/>
        </p:nvSpPr>
        <p:spPr bwMode="auto">
          <a:xfrm>
            <a:off x="6334125" y="3419476"/>
            <a:ext cx="3752850" cy="284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buChar char="r"/>
              <a:defRPr sz="2400">
                <a:solidFill>
                  <a:schemeClr val="tx1"/>
                </a:solidFill>
                <a:latin typeface="Comic Sans MS" panose="030F0702030302020204" pitchFamily="66" charset="0"/>
              </a:defRPr>
            </a:lvl1pPr>
            <a:lvl2pPr marL="742950" indent="-285750">
              <a:buSzPct val="75000"/>
              <a:buFont typeface="Wingdings" panose="05000000000000000000" pitchFamily="2" charset="2"/>
              <a:buChar char="v"/>
              <a:defRPr sz="2000">
                <a:solidFill>
                  <a:schemeClr val="tx1"/>
                </a:solidFill>
                <a:latin typeface="Comic Sans MS" panose="030F0702030302020204" pitchFamily="66" charset="0"/>
              </a:defRPr>
            </a:lvl2pPr>
            <a:lvl3pPr marL="1143000" indent="-228600">
              <a:buChar char="•"/>
              <a:defRPr>
                <a:solidFill>
                  <a:schemeClr val="tx1"/>
                </a:solidFill>
                <a:latin typeface="Comic Sans MS" panose="030F0702030302020204" pitchFamily="66" charset="0"/>
              </a:defRPr>
            </a:lvl3pPr>
            <a:lvl4pPr marL="1600200" indent="-228600">
              <a:buChar char="–"/>
              <a:defRPr>
                <a:solidFill>
                  <a:schemeClr val="tx1"/>
                </a:solidFill>
                <a:latin typeface="Times New Roman" panose="02020603050405020304" pitchFamily="18" charset="0"/>
              </a:defRPr>
            </a:lvl4pPr>
            <a:lvl5pPr marL="2057400" indent="-2286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buFont typeface="ZapfDingbats" pitchFamily="82" charset="2"/>
              <a:buNone/>
            </a:pPr>
            <a:r>
              <a:rPr lang="en-US" altLang="en-US" sz="2000" dirty="0">
                <a:solidFill>
                  <a:srgbClr val="FF0000"/>
                </a:solidFill>
              </a:rPr>
              <a:t>Protocols that maintain “state” are complex!</a:t>
            </a:r>
            <a:endParaRPr lang="en-US" altLang="en-US" sz="2000" dirty="0"/>
          </a:p>
          <a:p>
            <a:pPr>
              <a:buFont typeface="Arial" panose="020B0604020202020204" pitchFamily="34" charset="0"/>
              <a:buChar char="•"/>
            </a:pPr>
            <a:r>
              <a:rPr lang="en-US" altLang="en-US" sz="2000" dirty="0" smtClean="0"/>
              <a:t>past </a:t>
            </a:r>
            <a:r>
              <a:rPr lang="en-US" altLang="en-US" sz="2000" dirty="0"/>
              <a:t>history (state) must be </a:t>
            </a:r>
            <a:r>
              <a:rPr lang="en-US" altLang="en-US" sz="2000" dirty="0" smtClean="0"/>
              <a:t>maintained</a:t>
            </a:r>
          </a:p>
          <a:p>
            <a:pPr>
              <a:buFont typeface="Arial" panose="020B0604020202020204" pitchFamily="34" charset="0"/>
              <a:buChar char="•"/>
            </a:pPr>
            <a:r>
              <a:rPr lang="en-US" altLang="en-US" sz="2000" dirty="0" smtClean="0"/>
              <a:t>if </a:t>
            </a:r>
            <a:r>
              <a:rPr lang="en-US" altLang="en-US" sz="2000" dirty="0"/>
              <a:t>server/client crashes, their views of “state” may be inconsistent, must be reconciled</a:t>
            </a:r>
          </a:p>
          <a:p>
            <a:endParaRPr lang="en-US" altLang="en-US" sz="2000" dirty="0"/>
          </a:p>
        </p:txBody>
      </p:sp>
      <p:sp>
        <p:nvSpPr>
          <p:cNvPr id="40968" name="Text Box 8"/>
          <p:cNvSpPr txBox="1">
            <a:spLocks noChangeArrowheads="1"/>
          </p:cNvSpPr>
          <p:nvPr/>
        </p:nvSpPr>
        <p:spPr bwMode="auto">
          <a:xfrm>
            <a:off x="9230093" y="3160713"/>
            <a:ext cx="712053"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0"/>
              </a:spcBef>
              <a:buClrTx/>
              <a:buSzTx/>
              <a:buFontTx/>
              <a:buNone/>
            </a:pPr>
            <a:r>
              <a:rPr lang="en-US" altLang="en-US" dirty="0">
                <a:solidFill>
                  <a:schemeClr val="accent2"/>
                </a:solidFill>
              </a:rPr>
              <a:t>aside</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1249046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p:txBody>
          <a:bodyPr/>
          <a:lstStyle/>
          <a:p>
            <a:r>
              <a:rPr lang="en-US" altLang="en-US" smtClean="0"/>
              <a:t>Disclaimer: these slides have been prepared by using contents from resources mentioned in the reference slide</a:t>
            </a:r>
            <a:endParaRPr lang="en-US" altLang="en-US">
              <a:latin typeface="Times New Roman" panose="02020603050405020304" pitchFamily="18" charset="0"/>
            </a:endParaRPr>
          </a:p>
        </p:txBody>
      </p:sp>
      <p:sp>
        <p:nvSpPr>
          <p:cNvPr id="115714" name="Rectangle 2"/>
          <p:cNvSpPr>
            <a:spLocks noGrp="1" noChangeArrowheads="1"/>
          </p:cNvSpPr>
          <p:nvPr>
            <p:ph type="title"/>
          </p:nvPr>
        </p:nvSpPr>
        <p:spPr/>
        <p:txBody>
          <a:bodyPr/>
          <a:lstStyle/>
          <a:p>
            <a:r>
              <a:rPr lang="en-US" altLang="en-US"/>
              <a:t>HTTP connections</a:t>
            </a:r>
          </a:p>
        </p:txBody>
      </p:sp>
      <p:sp>
        <p:nvSpPr>
          <p:cNvPr id="115715" name="Rectangle 3"/>
          <p:cNvSpPr>
            <a:spLocks noGrp="1" noChangeArrowheads="1"/>
          </p:cNvSpPr>
          <p:nvPr>
            <p:ph type="body" sz="half" idx="1"/>
          </p:nvPr>
        </p:nvSpPr>
        <p:spPr/>
        <p:txBody>
          <a:bodyPr/>
          <a:lstStyle/>
          <a:p>
            <a:pPr>
              <a:buFont typeface="ZapfDingbats" pitchFamily="82" charset="2"/>
              <a:buNone/>
            </a:pPr>
            <a:r>
              <a:rPr lang="en-US" altLang="en-US" sz="2400" u="sng">
                <a:solidFill>
                  <a:srgbClr val="FF0000"/>
                </a:solidFill>
              </a:rPr>
              <a:t>Nonpersistent HTTP</a:t>
            </a:r>
            <a:endParaRPr lang="en-US" altLang="en-US" sz="2400"/>
          </a:p>
          <a:p>
            <a:r>
              <a:rPr lang="en-US" altLang="en-US" sz="2400"/>
              <a:t>At most one object is sent over a TCP connection.</a:t>
            </a:r>
          </a:p>
          <a:p>
            <a:r>
              <a:rPr lang="en-US" altLang="en-US" sz="2400"/>
              <a:t>HTTP/1.0 uses nonpersistent HTTP</a:t>
            </a:r>
          </a:p>
        </p:txBody>
      </p:sp>
      <p:sp>
        <p:nvSpPr>
          <p:cNvPr id="115716" name="Rectangle 4"/>
          <p:cNvSpPr>
            <a:spLocks noGrp="1" noChangeArrowheads="1"/>
          </p:cNvSpPr>
          <p:nvPr>
            <p:ph type="body" sz="half" idx="2"/>
          </p:nvPr>
        </p:nvSpPr>
        <p:spPr/>
        <p:txBody>
          <a:bodyPr/>
          <a:lstStyle/>
          <a:p>
            <a:pPr>
              <a:buFont typeface="ZapfDingbats" pitchFamily="82" charset="2"/>
              <a:buNone/>
            </a:pPr>
            <a:r>
              <a:rPr lang="en-US" altLang="en-US" sz="2400" u="sng">
                <a:solidFill>
                  <a:srgbClr val="FF0000"/>
                </a:solidFill>
              </a:rPr>
              <a:t>Persistent HTTP</a:t>
            </a:r>
            <a:endParaRPr lang="en-US" altLang="en-US" sz="2400">
              <a:solidFill>
                <a:srgbClr val="FF0000"/>
              </a:solidFill>
            </a:endParaRPr>
          </a:p>
          <a:p>
            <a:r>
              <a:rPr lang="en-US" altLang="en-US" sz="2400"/>
              <a:t>Multiple objects can be sent over single TCP connection between client and server.</a:t>
            </a:r>
          </a:p>
          <a:p>
            <a:r>
              <a:rPr lang="en-US" altLang="en-US" sz="2400"/>
              <a:t>HTTP/1.1 uses persistent connections in default mode</a:t>
            </a:r>
          </a:p>
        </p:txBody>
      </p:sp>
    </p:spTree>
    <p:extLst>
      <p:ext uri="{BB962C8B-B14F-4D97-AF65-F5344CB8AC3E}">
        <p14:creationId xmlns:p14="http://schemas.microsoft.com/office/powerpoint/2010/main" val="36904237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ooter Placeholder 5"/>
          <p:cNvSpPr>
            <a:spLocks noGrp="1"/>
          </p:cNvSpPr>
          <p:nvPr>
            <p:ph type="ftr" sz="quarter" idx="11"/>
          </p:nvPr>
        </p:nvSpPr>
        <p:spPr/>
        <p:txBody>
          <a:bodyPr/>
          <a:lstStyle/>
          <a:p>
            <a:r>
              <a:rPr lang="en-US" altLang="en-US" smtClean="0"/>
              <a:t>Disclaimer: these slides have been prepared by using contents from resources mentioned in the reference slide</a:t>
            </a:r>
            <a:endParaRPr lang="en-US" altLang="en-US">
              <a:latin typeface="Times New Roman" panose="02020603050405020304" pitchFamily="18" charset="0"/>
            </a:endParaRPr>
          </a:p>
        </p:txBody>
      </p:sp>
      <p:sp>
        <p:nvSpPr>
          <p:cNvPr id="41995" name="Line 11"/>
          <p:cNvSpPr>
            <a:spLocks noChangeShapeType="1"/>
          </p:cNvSpPr>
          <p:nvPr/>
        </p:nvSpPr>
        <p:spPr bwMode="auto">
          <a:xfrm>
            <a:off x="2000250" y="2095500"/>
            <a:ext cx="0" cy="449580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7" name="Rectangle 13"/>
          <p:cNvSpPr>
            <a:spLocks noChangeArrowheads="1"/>
          </p:cNvSpPr>
          <p:nvPr/>
        </p:nvSpPr>
        <p:spPr bwMode="auto">
          <a:xfrm>
            <a:off x="1762126" y="6019801"/>
            <a:ext cx="657225" cy="2952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86" name="Rectangle 2"/>
          <p:cNvSpPr>
            <a:spLocks noGrp="1" noChangeArrowheads="1"/>
          </p:cNvSpPr>
          <p:nvPr>
            <p:ph type="title"/>
          </p:nvPr>
        </p:nvSpPr>
        <p:spPr>
          <a:xfrm>
            <a:off x="2066925" y="257176"/>
            <a:ext cx="7772400" cy="866775"/>
          </a:xfrm>
        </p:spPr>
        <p:txBody>
          <a:bodyPr/>
          <a:lstStyle/>
          <a:p>
            <a:r>
              <a:rPr lang="en-US" altLang="en-US" sz="3600"/>
              <a:t>Nonpersistent HTTP</a:t>
            </a:r>
            <a:endParaRPr lang="en-US" altLang="en-US"/>
          </a:p>
        </p:txBody>
      </p:sp>
      <p:sp>
        <p:nvSpPr>
          <p:cNvPr id="41987" name="Rectangle 3"/>
          <p:cNvSpPr>
            <a:spLocks noGrp="1" noChangeArrowheads="1"/>
          </p:cNvSpPr>
          <p:nvPr>
            <p:ph type="body" sz="half" idx="1"/>
          </p:nvPr>
        </p:nvSpPr>
        <p:spPr>
          <a:xfrm>
            <a:off x="1524000" y="1114426"/>
            <a:ext cx="8343900" cy="466725"/>
          </a:xfrm>
        </p:spPr>
        <p:txBody>
          <a:bodyPr>
            <a:normAutofit fontScale="77500" lnSpcReduction="20000"/>
          </a:bodyPr>
          <a:lstStyle/>
          <a:p>
            <a:pPr>
              <a:buFont typeface="ZapfDingbats" pitchFamily="82" charset="2"/>
              <a:buNone/>
            </a:pPr>
            <a:r>
              <a:rPr lang="en-US" altLang="en-US" sz="2400"/>
              <a:t>Suppose user enters URL </a:t>
            </a:r>
            <a:r>
              <a:rPr lang="en-US" altLang="en-US">
                <a:latin typeface="Courier New" panose="02070309020205020404" pitchFamily="49" charset="0"/>
              </a:rPr>
              <a:t>www.someSchool.edu/someDepartment/home.index</a:t>
            </a:r>
            <a:endParaRPr lang="en-US" altLang="en-US" sz="2400"/>
          </a:p>
        </p:txBody>
      </p:sp>
      <p:sp>
        <p:nvSpPr>
          <p:cNvPr id="41988" name="Rectangle 4"/>
          <p:cNvSpPr>
            <a:spLocks noGrp="1" noChangeArrowheads="1"/>
          </p:cNvSpPr>
          <p:nvPr>
            <p:ph type="body" sz="half" idx="2"/>
          </p:nvPr>
        </p:nvSpPr>
        <p:spPr>
          <a:xfrm>
            <a:off x="2181225" y="2095500"/>
            <a:ext cx="3943350" cy="1905000"/>
          </a:xfrm>
        </p:spPr>
        <p:txBody>
          <a:bodyPr/>
          <a:lstStyle/>
          <a:p>
            <a:pPr>
              <a:buFont typeface="ZapfDingbats" pitchFamily="82" charset="2"/>
              <a:buNone/>
            </a:pPr>
            <a:r>
              <a:rPr lang="en-US" altLang="en-US">
                <a:solidFill>
                  <a:srgbClr val="FF0000"/>
                </a:solidFill>
              </a:rPr>
              <a:t>1a</a:t>
            </a:r>
            <a:r>
              <a:rPr lang="en-US" altLang="en-US" sz="1800">
                <a:solidFill>
                  <a:srgbClr val="FF0000"/>
                </a:solidFill>
              </a:rPr>
              <a:t>.</a:t>
            </a:r>
            <a:r>
              <a:rPr lang="en-US" altLang="en-US" sz="1800"/>
              <a:t> HTTP client initiates TCP connection to HTTP server (process) at </a:t>
            </a:r>
            <a:r>
              <a:rPr lang="en-US" altLang="en-US" sz="1800">
                <a:latin typeface="Arial" panose="020B0604020202020204" pitchFamily="34" charset="0"/>
              </a:rPr>
              <a:t>www.someSchool.edu on port </a:t>
            </a:r>
            <a:r>
              <a:rPr lang="en-US" altLang="en-US" sz="1800"/>
              <a:t>80</a:t>
            </a:r>
            <a:endParaRPr lang="en-US" altLang="en-US"/>
          </a:p>
        </p:txBody>
      </p:sp>
      <p:sp>
        <p:nvSpPr>
          <p:cNvPr id="41989" name="Rectangle 5"/>
          <p:cNvSpPr>
            <a:spLocks noChangeArrowheads="1"/>
          </p:cNvSpPr>
          <p:nvPr/>
        </p:nvSpPr>
        <p:spPr bwMode="auto">
          <a:xfrm>
            <a:off x="2228850" y="3829051"/>
            <a:ext cx="3810000"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buChar char="r"/>
              <a:defRPr sz="2400">
                <a:solidFill>
                  <a:schemeClr val="tx1"/>
                </a:solidFill>
                <a:latin typeface="Comic Sans MS" panose="030F0702030302020204" pitchFamily="66" charset="0"/>
              </a:defRPr>
            </a:lvl1pPr>
            <a:lvl2pPr marL="742950" indent="-285750">
              <a:buSzPct val="75000"/>
              <a:buFont typeface="Wingdings" panose="05000000000000000000" pitchFamily="2" charset="2"/>
              <a:buChar char="v"/>
              <a:defRPr sz="2000">
                <a:solidFill>
                  <a:schemeClr val="tx1"/>
                </a:solidFill>
                <a:latin typeface="Comic Sans MS" panose="030F0702030302020204" pitchFamily="66" charset="0"/>
              </a:defRPr>
            </a:lvl2pPr>
            <a:lvl3pPr marL="1143000" indent="-228600">
              <a:buChar char="•"/>
              <a:defRPr>
                <a:solidFill>
                  <a:schemeClr val="tx1"/>
                </a:solidFill>
                <a:latin typeface="Comic Sans MS" panose="030F0702030302020204" pitchFamily="66" charset="0"/>
              </a:defRPr>
            </a:lvl3pPr>
            <a:lvl4pPr marL="1600200" indent="-228600">
              <a:buChar char="–"/>
              <a:defRPr>
                <a:solidFill>
                  <a:schemeClr val="tx1"/>
                </a:solidFill>
                <a:latin typeface="Times New Roman" panose="02020603050405020304" pitchFamily="18" charset="0"/>
              </a:defRPr>
            </a:lvl4pPr>
            <a:lvl5pPr marL="2057400" indent="-2286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buFont typeface="ZapfDingbats" pitchFamily="82" charset="2"/>
              <a:buNone/>
            </a:pPr>
            <a:r>
              <a:rPr lang="en-US" altLang="en-US" sz="2000">
                <a:solidFill>
                  <a:srgbClr val="FF0000"/>
                </a:solidFill>
              </a:rPr>
              <a:t>2.</a:t>
            </a:r>
            <a:r>
              <a:rPr lang="en-US" altLang="en-US" sz="2000"/>
              <a:t> HTTP</a:t>
            </a:r>
            <a:r>
              <a:rPr lang="en-US" altLang="en-US" sz="1800"/>
              <a:t> client sends HTTP </a:t>
            </a:r>
            <a:r>
              <a:rPr lang="en-US" altLang="en-US" sz="1800" i="1">
                <a:solidFill>
                  <a:schemeClr val="accent2"/>
                </a:solidFill>
              </a:rPr>
              <a:t>request message</a:t>
            </a:r>
            <a:r>
              <a:rPr lang="en-US" altLang="en-US" sz="1800"/>
              <a:t> (containing URL) into TCP connection socket. Message indicates that client wants object </a:t>
            </a:r>
            <a:r>
              <a:rPr lang="en-US" altLang="en-US" sz="1800">
                <a:latin typeface="Arial" panose="020B0604020202020204" pitchFamily="34" charset="0"/>
              </a:rPr>
              <a:t>someDepartment/home.index</a:t>
            </a:r>
          </a:p>
        </p:txBody>
      </p:sp>
      <p:sp>
        <p:nvSpPr>
          <p:cNvPr id="41990" name="Rectangle 6"/>
          <p:cNvSpPr>
            <a:spLocks noChangeArrowheads="1"/>
          </p:cNvSpPr>
          <p:nvPr/>
        </p:nvSpPr>
        <p:spPr bwMode="auto">
          <a:xfrm>
            <a:off x="6305550" y="2524125"/>
            <a:ext cx="3810000" cy="150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buChar char="r"/>
              <a:defRPr sz="2400">
                <a:solidFill>
                  <a:schemeClr val="tx1"/>
                </a:solidFill>
                <a:latin typeface="Comic Sans MS" panose="030F0702030302020204" pitchFamily="66" charset="0"/>
              </a:defRPr>
            </a:lvl1pPr>
            <a:lvl2pPr marL="742950" indent="-285750">
              <a:buSzPct val="75000"/>
              <a:buFont typeface="Wingdings" panose="05000000000000000000" pitchFamily="2" charset="2"/>
              <a:buChar char="v"/>
              <a:defRPr sz="2000">
                <a:solidFill>
                  <a:schemeClr val="tx1"/>
                </a:solidFill>
                <a:latin typeface="Comic Sans MS" panose="030F0702030302020204" pitchFamily="66" charset="0"/>
              </a:defRPr>
            </a:lvl2pPr>
            <a:lvl3pPr marL="1143000" indent="-228600">
              <a:buChar char="•"/>
              <a:defRPr>
                <a:solidFill>
                  <a:schemeClr val="tx1"/>
                </a:solidFill>
                <a:latin typeface="Comic Sans MS" panose="030F0702030302020204" pitchFamily="66" charset="0"/>
              </a:defRPr>
            </a:lvl3pPr>
            <a:lvl4pPr marL="1600200" indent="-228600">
              <a:buChar char="–"/>
              <a:defRPr>
                <a:solidFill>
                  <a:schemeClr val="tx1"/>
                </a:solidFill>
                <a:latin typeface="Times New Roman" panose="02020603050405020304" pitchFamily="18" charset="0"/>
              </a:defRPr>
            </a:lvl4pPr>
            <a:lvl5pPr marL="2057400" indent="-2286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buFont typeface="ZapfDingbats" pitchFamily="82" charset="2"/>
              <a:buNone/>
            </a:pPr>
            <a:r>
              <a:rPr lang="en-US" altLang="en-US" sz="2000">
                <a:solidFill>
                  <a:srgbClr val="FF0000"/>
                </a:solidFill>
              </a:rPr>
              <a:t>1b.</a:t>
            </a:r>
            <a:r>
              <a:rPr lang="en-US" altLang="en-US" sz="2000"/>
              <a:t> HTTP</a:t>
            </a:r>
            <a:r>
              <a:rPr lang="en-US" altLang="en-US" sz="1800"/>
              <a:t> server at host </a:t>
            </a:r>
            <a:r>
              <a:rPr lang="en-US" altLang="en-US" sz="1800">
                <a:latin typeface="Arial" panose="020B0604020202020204" pitchFamily="34" charset="0"/>
              </a:rPr>
              <a:t>www.someSchool.edu </a:t>
            </a:r>
            <a:r>
              <a:rPr lang="en-US" altLang="en-US" sz="1800"/>
              <a:t>waiting for TCP connection at port 80.  “accepts” connection, notifying client</a:t>
            </a:r>
            <a:endParaRPr lang="en-US" altLang="en-US" sz="2000"/>
          </a:p>
        </p:txBody>
      </p:sp>
      <p:sp>
        <p:nvSpPr>
          <p:cNvPr id="41991" name="Rectangle 7"/>
          <p:cNvSpPr>
            <a:spLocks noChangeArrowheads="1"/>
          </p:cNvSpPr>
          <p:nvPr/>
        </p:nvSpPr>
        <p:spPr bwMode="auto">
          <a:xfrm>
            <a:off x="6248400" y="4381501"/>
            <a:ext cx="38100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buChar char="r"/>
              <a:defRPr sz="2400">
                <a:solidFill>
                  <a:schemeClr val="tx1"/>
                </a:solidFill>
                <a:latin typeface="Comic Sans MS" panose="030F0702030302020204" pitchFamily="66" charset="0"/>
              </a:defRPr>
            </a:lvl1pPr>
            <a:lvl2pPr marL="742950" indent="-285750">
              <a:buSzPct val="75000"/>
              <a:buFont typeface="Wingdings" panose="05000000000000000000" pitchFamily="2" charset="2"/>
              <a:buChar char="v"/>
              <a:defRPr sz="2000">
                <a:solidFill>
                  <a:schemeClr val="tx1"/>
                </a:solidFill>
                <a:latin typeface="Comic Sans MS" panose="030F0702030302020204" pitchFamily="66" charset="0"/>
              </a:defRPr>
            </a:lvl2pPr>
            <a:lvl3pPr marL="1143000" indent="-228600">
              <a:buChar char="•"/>
              <a:defRPr>
                <a:solidFill>
                  <a:schemeClr val="tx1"/>
                </a:solidFill>
                <a:latin typeface="Comic Sans MS" panose="030F0702030302020204" pitchFamily="66" charset="0"/>
              </a:defRPr>
            </a:lvl3pPr>
            <a:lvl4pPr marL="1600200" indent="-228600">
              <a:buChar char="–"/>
              <a:defRPr>
                <a:solidFill>
                  <a:schemeClr val="tx1"/>
                </a:solidFill>
                <a:latin typeface="Times New Roman" panose="02020603050405020304" pitchFamily="18" charset="0"/>
              </a:defRPr>
            </a:lvl4pPr>
            <a:lvl5pPr marL="2057400" indent="-2286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buFont typeface="ZapfDingbats" pitchFamily="82" charset="2"/>
              <a:buNone/>
            </a:pPr>
            <a:r>
              <a:rPr lang="en-US" altLang="en-US" sz="2000">
                <a:solidFill>
                  <a:srgbClr val="FF0000"/>
                </a:solidFill>
              </a:rPr>
              <a:t>3.</a:t>
            </a:r>
            <a:r>
              <a:rPr lang="en-US" altLang="en-US" sz="2000"/>
              <a:t> HTTP</a:t>
            </a:r>
            <a:r>
              <a:rPr lang="en-US" altLang="en-US" sz="1800"/>
              <a:t> server receives request message, forms </a:t>
            </a:r>
            <a:r>
              <a:rPr lang="en-US" altLang="en-US" sz="1800" i="1">
                <a:solidFill>
                  <a:schemeClr val="accent2"/>
                </a:solidFill>
              </a:rPr>
              <a:t>response message</a:t>
            </a:r>
            <a:r>
              <a:rPr lang="en-US" altLang="en-US" sz="1800"/>
              <a:t> containing requested object, and sends message into its socket</a:t>
            </a:r>
          </a:p>
        </p:txBody>
      </p:sp>
      <p:sp>
        <p:nvSpPr>
          <p:cNvPr id="41992" name="Line 8"/>
          <p:cNvSpPr>
            <a:spLocks noChangeShapeType="1"/>
          </p:cNvSpPr>
          <p:nvPr/>
        </p:nvSpPr>
        <p:spPr bwMode="auto">
          <a:xfrm>
            <a:off x="5572126" y="2647951"/>
            <a:ext cx="1095375" cy="52387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3" name="Line 9"/>
          <p:cNvSpPr>
            <a:spLocks noChangeShapeType="1"/>
          </p:cNvSpPr>
          <p:nvPr/>
        </p:nvSpPr>
        <p:spPr bwMode="auto">
          <a:xfrm>
            <a:off x="5419726" y="4591051"/>
            <a:ext cx="1095375" cy="52387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4" name="Line 10"/>
          <p:cNvSpPr>
            <a:spLocks noChangeShapeType="1"/>
          </p:cNvSpPr>
          <p:nvPr/>
        </p:nvSpPr>
        <p:spPr bwMode="auto">
          <a:xfrm flipH="1">
            <a:off x="5457826" y="5124451"/>
            <a:ext cx="1095375" cy="52387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6" name="Text Box 12"/>
          <p:cNvSpPr txBox="1">
            <a:spLocks noChangeArrowheads="1"/>
          </p:cNvSpPr>
          <p:nvPr/>
        </p:nvSpPr>
        <p:spPr bwMode="auto">
          <a:xfrm>
            <a:off x="1800263" y="5942013"/>
            <a:ext cx="615874"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0"/>
              </a:spcBef>
              <a:buClrTx/>
              <a:buSzTx/>
              <a:buFontTx/>
              <a:buNone/>
            </a:pPr>
            <a:r>
              <a:rPr lang="en-US" altLang="en-US">
                <a:solidFill>
                  <a:schemeClr val="accent2"/>
                </a:solidFill>
              </a:rPr>
              <a:t>time</a:t>
            </a:r>
            <a:endParaRPr lang="en-US" altLang="en-US">
              <a:latin typeface="Times New Roman" panose="02020603050405020304" pitchFamily="18" charset="0"/>
            </a:endParaRPr>
          </a:p>
        </p:txBody>
      </p:sp>
      <p:sp>
        <p:nvSpPr>
          <p:cNvPr id="41998" name="Line 14"/>
          <p:cNvSpPr>
            <a:spLocks noChangeShapeType="1"/>
          </p:cNvSpPr>
          <p:nvPr/>
        </p:nvSpPr>
        <p:spPr bwMode="auto">
          <a:xfrm flipH="1">
            <a:off x="5543551" y="3162301"/>
            <a:ext cx="1095375" cy="52387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9" name="Text Box 15"/>
          <p:cNvSpPr txBox="1">
            <a:spLocks noChangeArrowheads="1"/>
          </p:cNvSpPr>
          <p:nvPr/>
        </p:nvSpPr>
        <p:spPr bwMode="auto">
          <a:xfrm>
            <a:off x="8769350" y="968375"/>
            <a:ext cx="1898650" cy="915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0"/>
              </a:spcBef>
              <a:buClrTx/>
              <a:buSzTx/>
              <a:buFontTx/>
              <a:buNone/>
            </a:pPr>
            <a:r>
              <a:rPr lang="en-US" altLang="en-US">
                <a:latin typeface="Arial" panose="020B0604020202020204" pitchFamily="34" charset="0"/>
              </a:rPr>
              <a:t>(contains text, </a:t>
            </a:r>
          </a:p>
          <a:p>
            <a:pPr algn="ctr">
              <a:spcBef>
                <a:spcPct val="0"/>
              </a:spcBef>
              <a:buClrTx/>
              <a:buSzTx/>
              <a:buFontTx/>
              <a:buNone/>
            </a:pPr>
            <a:r>
              <a:rPr lang="en-US" altLang="en-US">
                <a:latin typeface="Arial" panose="020B0604020202020204" pitchFamily="34" charset="0"/>
              </a:rPr>
              <a:t>references to 10 </a:t>
            </a:r>
          </a:p>
          <a:p>
            <a:pPr algn="ctr">
              <a:spcBef>
                <a:spcPct val="0"/>
              </a:spcBef>
              <a:buClrTx/>
              <a:buSzTx/>
              <a:buFontTx/>
              <a:buNone/>
            </a:pPr>
            <a:r>
              <a:rPr lang="en-US" altLang="en-US">
                <a:latin typeface="Arial" panose="020B0604020202020204" pitchFamily="34" charset="0"/>
              </a:rPr>
              <a:t>jpeg images)</a:t>
            </a:r>
            <a:endParaRPr lang="en-US" altLang="en-US">
              <a:latin typeface="Times New Roman" panose="02020603050405020304" pitchFamily="18" charset="0"/>
            </a:endParaRPr>
          </a:p>
        </p:txBody>
      </p:sp>
    </p:spTree>
    <p:extLst>
      <p:ext uri="{BB962C8B-B14F-4D97-AF65-F5344CB8AC3E}">
        <p14:creationId xmlns:p14="http://schemas.microsoft.com/office/powerpoint/2010/main" val="16848735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5"/>
          <p:cNvSpPr>
            <a:spLocks noGrp="1"/>
          </p:cNvSpPr>
          <p:nvPr>
            <p:ph type="ftr" sz="quarter" idx="11"/>
          </p:nvPr>
        </p:nvSpPr>
        <p:spPr/>
        <p:txBody>
          <a:bodyPr/>
          <a:lstStyle/>
          <a:p>
            <a:r>
              <a:rPr lang="en-US" altLang="en-US" smtClean="0"/>
              <a:t>Disclaimer: these slides have been prepared by using contents from resources mentioned in the reference slide</a:t>
            </a:r>
            <a:endParaRPr lang="en-US" altLang="en-US">
              <a:latin typeface="Times New Roman" panose="02020603050405020304" pitchFamily="18" charset="0"/>
            </a:endParaRPr>
          </a:p>
        </p:txBody>
      </p:sp>
      <p:sp>
        <p:nvSpPr>
          <p:cNvPr id="43012" name="Rectangle 4"/>
          <p:cNvSpPr>
            <a:spLocks noGrp="1" noChangeArrowheads="1"/>
          </p:cNvSpPr>
          <p:nvPr>
            <p:ph type="title"/>
          </p:nvPr>
        </p:nvSpPr>
        <p:spPr>
          <a:xfrm>
            <a:off x="2066925" y="257176"/>
            <a:ext cx="7772400" cy="866775"/>
          </a:xfrm>
        </p:spPr>
        <p:txBody>
          <a:bodyPr/>
          <a:lstStyle/>
          <a:p>
            <a:r>
              <a:rPr lang="en-US" altLang="en-US" sz="3600"/>
              <a:t>Nonpersistent HTTP (cont.)</a:t>
            </a:r>
            <a:endParaRPr lang="en-US" altLang="en-US"/>
          </a:p>
        </p:txBody>
      </p:sp>
      <p:sp>
        <p:nvSpPr>
          <p:cNvPr id="43014" name="Rectangle 6"/>
          <p:cNvSpPr>
            <a:spLocks noGrp="1" noChangeArrowheads="1"/>
          </p:cNvSpPr>
          <p:nvPr>
            <p:ph type="body" sz="half" idx="2"/>
          </p:nvPr>
        </p:nvSpPr>
        <p:spPr>
          <a:xfrm>
            <a:off x="2619375" y="2047876"/>
            <a:ext cx="3810000" cy="1533525"/>
          </a:xfrm>
        </p:spPr>
        <p:txBody>
          <a:bodyPr/>
          <a:lstStyle/>
          <a:p>
            <a:pPr>
              <a:buFont typeface="ZapfDingbats" pitchFamily="82" charset="2"/>
              <a:buNone/>
            </a:pPr>
            <a:r>
              <a:rPr lang="en-US" altLang="en-US">
                <a:solidFill>
                  <a:srgbClr val="FF0000"/>
                </a:solidFill>
              </a:rPr>
              <a:t>5</a:t>
            </a:r>
            <a:r>
              <a:rPr lang="en-US" altLang="en-US" sz="1800">
                <a:solidFill>
                  <a:srgbClr val="FF0000"/>
                </a:solidFill>
              </a:rPr>
              <a:t>.</a:t>
            </a:r>
            <a:r>
              <a:rPr lang="en-US" altLang="en-US" sz="1800"/>
              <a:t> HTTP client receives response message containing html file, displays html.  Parsing html file, finds 10 referenced jpeg  objects</a:t>
            </a:r>
            <a:endParaRPr lang="en-US" altLang="en-US"/>
          </a:p>
        </p:txBody>
      </p:sp>
      <p:sp>
        <p:nvSpPr>
          <p:cNvPr id="43015" name="Rectangle 7"/>
          <p:cNvSpPr>
            <a:spLocks noChangeArrowheads="1"/>
          </p:cNvSpPr>
          <p:nvPr/>
        </p:nvSpPr>
        <p:spPr bwMode="auto">
          <a:xfrm>
            <a:off x="2609850" y="3568700"/>
            <a:ext cx="3810000"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buChar char="r"/>
              <a:defRPr sz="2400">
                <a:solidFill>
                  <a:schemeClr val="tx1"/>
                </a:solidFill>
                <a:latin typeface="Comic Sans MS" panose="030F0702030302020204" pitchFamily="66" charset="0"/>
              </a:defRPr>
            </a:lvl1pPr>
            <a:lvl2pPr marL="742950" indent="-285750">
              <a:buSzPct val="75000"/>
              <a:buFont typeface="Wingdings" panose="05000000000000000000" pitchFamily="2" charset="2"/>
              <a:buChar char="v"/>
              <a:defRPr sz="2000">
                <a:solidFill>
                  <a:schemeClr val="tx1"/>
                </a:solidFill>
                <a:latin typeface="Comic Sans MS" panose="030F0702030302020204" pitchFamily="66" charset="0"/>
              </a:defRPr>
            </a:lvl2pPr>
            <a:lvl3pPr marL="1143000" indent="-228600">
              <a:buChar char="•"/>
              <a:defRPr>
                <a:solidFill>
                  <a:schemeClr val="tx1"/>
                </a:solidFill>
                <a:latin typeface="Comic Sans MS" panose="030F0702030302020204" pitchFamily="66" charset="0"/>
              </a:defRPr>
            </a:lvl3pPr>
            <a:lvl4pPr marL="1600200" indent="-228600">
              <a:buChar char="–"/>
              <a:defRPr>
                <a:solidFill>
                  <a:schemeClr val="tx1"/>
                </a:solidFill>
                <a:latin typeface="Times New Roman" panose="02020603050405020304" pitchFamily="18" charset="0"/>
              </a:defRPr>
            </a:lvl4pPr>
            <a:lvl5pPr marL="2057400" indent="-2286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buFont typeface="ZapfDingbats" pitchFamily="82" charset="2"/>
              <a:buNone/>
            </a:pPr>
            <a:r>
              <a:rPr lang="en-US" altLang="en-US" sz="2000">
                <a:solidFill>
                  <a:srgbClr val="FF0000"/>
                </a:solidFill>
              </a:rPr>
              <a:t>6.</a:t>
            </a:r>
            <a:r>
              <a:rPr lang="en-US" altLang="en-US" sz="2000"/>
              <a:t> </a:t>
            </a:r>
            <a:r>
              <a:rPr lang="en-US" altLang="en-US" sz="1800"/>
              <a:t>Steps 1-5 repeated for each of 10 jpeg objects</a:t>
            </a:r>
          </a:p>
        </p:txBody>
      </p:sp>
      <p:sp>
        <p:nvSpPr>
          <p:cNvPr id="43016" name="Rectangle 8"/>
          <p:cNvSpPr>
            <a:spLocks noChangeArrowheads="1"/>
          </p:cNvSpPr>
          <p:nvPr/>
        </p:nvSpPr>
        <p:spPr bwMode="auto">
          <a:xfrm>
            <a:off x="6556375" y="1492251"/>
            <a:ext cx="3810000"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buChar char="r"/>
              <a:defRPr sz="2400">
                <a:solidFill>
                  <a:schemeClr val="tx1"/>
                </a:solidFill>
                <a:latin typeface="Comic Sans MS" panose="030F0702030302020204" pitchFamily="66" charset="0"/>
              </a:defRPr>
            </a:lvl1pPr>
            <a:lvl2pPr marL="742950" indent="-285750">
              <a:buSzPct val="75000"/>
              <a:buFont typeface="Wingdings" panose="05000000000000000000" pitchFamily="2" charset="2"/>
              <a:buChar char="v"/>
              <a:defRPr sz="2000">
                <a:solidFill>
                  <a:schemeClr val="tx1"/>
                </a:solidFill>
                <a:latin typeface="Comic Sans MS" panose="030F0702030302020204" pitchFamily="66" charset="0"/>
              </a:defRPr>
            </a:lvl2pPr>
            <a:lvl3pPr marL="1143000" indent="-228600">
              <a:buChar char="•"/>
              <a:defRPr>
                <a:solidFill>
                  <a:schemeClr val="tx1"/>
                </a:solidFill>
                <a:latin typeface="Comic Sans MS" panose="030F0702030302020204" pitchFamily="66" charset="0"/>
              </a:defRPr>
            </a:lvl3pPr>
            <a:lvl4pPr marL="1600200" indent="-228600">
              <a:buChar char="–"/>
              <a:defRPr>
                <a:solidFill>
                  <a:schemeClr val="tx1"/>
                </a:solidFill>
                <a:latin typeface="Times New Roman" panose="02020603050405020304" pitchFamily="18" charset="0"/>
              </a:defRPr>
            </a:lvl4pPr>
            <a:lvl5pPr marL="2057400" indent="-2286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buFont typeface="ZapfDingbats" pitchFamily="82" charset="2"/>
              <a:buNone/>
            </a:pPr>
            <a:r>
              <a:rPr lang="en-US" altLang="en-US" sz="2000">
                <a:solidFill>
                  <a:srgbClr val="FF0000"/>
                </a:solidFill>
              </a:rPr>
              <a:t>4.</a:t>
            </a:r>
            <a:r>
              <a:rPr lang="en-US" altLang="en-US" sz="2000"/>
              <a:t> HTTP</a:t>
            </a:r>
            <a:r>
              <a:rPr lang="en-US" altLang="en-US" sz="1800"/>
              <a:t> server closes TCP connection. </a:t>
            </a:r>
            <a:endParaRPr lang="en-US" altLang="en-US" sz="2000"/>
          </a:p>
        </p:txBody>
      </p:sp>
      <p:sp>
        <p:nvSpPr>
          <p:cNvPr id="43010" name="Line 2"/>
          <p:cNvSpPr>
            <a:spLocks noChangeShapeType="1"/>
          </p:cNvSpPr>
          <p:nvPr/>
        </p:nvSpPr>
        <p:spPr bwMode="auto">
          <a:xfrm>
            <a:off x="2066925" y="1519238"/>
            <a:ext cx="0" cy="257175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1" name="Rectangle 3"/>
          <p:cNvSpPr>
            <a:spLocks noChangeArrowheads="1"/>
          </p:cNvSpPr>
          <p:nvPr/>
        </p:nvSpPr>
        <p:spPr bwMode="auto">
          <a:xfrm>
            <a:off x="1828800" y="3519489"/>
            <a:ext cx="342900" cy="2952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21" name="Text Box 13"/>
          <p:cNvSpPr txBox="1">
            <a:spLocks noChangeArrowheads="1"/>
          </p:cNvSpPr>
          <p:nvPr/>
        </p:nvSpPr>
        <p:spPr bwMode="auto">
          <a:xfrm>
            <a:off x="1773275" y="3382963"/>
            <a:ext cx="615874"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0"/>
              </a:spcBef>
              <a:buClrTx/>
              <a:buSzTx/>
              <a:buFontTx/>
              <a:buNone/>
            </a:pPr>
            <a:r>
              <a:rPr lang="en-US" altLang="en-US">
                <a:solidFill>
                  <a:schemeClr val="accent2"/>
                </a:solidFill>
              </a:rPr>
              <a:t>time</a:t>
            </a:r>
            <a:endParaRPr lang="en-US" altLang="en-US">
              <a:latin typeface="Times New Roman" panose="02020603050405020304" pitchFamily="18" charset="0"/>
            </a:endParaRPr>
          </a:p>
        </p:txBody>
      </p:sp>
      <p:sp>
        <p:nvSpPr>
          <p:cNvPr id="43025" name="Line 17"/>
          <p:cNvSpPr>
            <a:spLocks noChangeShapeType="1"/>
          </p:cNvSpPr>
          <p:nvPr/>
        </p:nvSpPr>
        <p:spPr bwMode="auto">
          <a:xfrm flipH="1">
            <a:off x="5286376" y="1449389"/>
            <a:ext cx="1095375" cy="52387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8066897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ooter Placeholder 5"/>
          <p:cNvSpPr>
            <a:spLocks noGrp="1"/>
          </p:cNvSpPr>
          <p:nvPr>
            <p:ph type="ftr" sz="quarter" idx="11"/>
          </p:nvPr>
        </p:nvSpPr>
        <p:spPr/>
        <p:txBody>
          <a:bodyPr/>
          <a:lstStyle/>
          <a:p>
            <a:r>
              <a:rPr lang="en-US" altLang="en-US" smtClean="0"/>
              <a:t>Disclaimer: these slides have been prepared by using contents from resources mentioned in the reference slide</a:t>
            </a:r>
            <a:endParaRPr lang="en-US" altLang="en-US">
              <a:latin typeface="Times New Roman" panose="02020603050405020304" pitchFamily="18" charset="0"/>
            </a:endParaRPr>
          </a:p>
        </p:txBody>
      </p:sp>
      <p:sp>
        <p:nvSpPr>
          <p:cNvPr id="114690" name="Rectangle 2"/>
          <p:cNvSpPr>
            <a:spLocks noGrp="1" noChangeArrowheads="1"/>
          </p:cNvSpPr>
          <p:nvPr>
            <p:ph type="title"/>
          </p:nvPr>
        </p:nvSpPr>
        <p:spPr>
          <a:xfrm>
            <a:off x="2057400" y="0"/>
            <a:ext cx="8223250" cy="1143000"/>
          </a:xfrm>
        </p:spPr>
        <p:txBody>
          <a:bodyPr/>
          <a:lstStyle/>
          <a:p>
            <a:r>
              <a:rPr lang="en-US" altLang="en-US" sz="3600"/>
              <a:t>Non-Persistent HTTP: Response time</a:t>
            </a:r>
          </a:p>
        </p:txBody>
      </p:sp>
      <p:sp>
        <p:nvSpPr>
          <p:cNvPr id="114691" name="Rectangle 3"/>
          <p:cNvSpPr>
            <a:spLocks noGrp="1" noChangeArrowheads="1"/>
          </p:cNvSpPr>
          <p:nvPr>
            <p:ph type="body" sz="half" idx="1"/>
          </p:nvPr>
        </p:nvSpPr>
        <p:spPr>
          <a:xfrm>
            <a:off x="2057400" y="1258888"/>
            <a:ext cx="4090988" cy="4648200"/>
          </a:xfrm>
        </p:spPr>
        <p:txBody>
          <a:bodyPr>
            <a:normAutofit lnSpcReduction="10000"/>
          </a:bodyPr>
          <a:lstStyle/>
          <a:p>
            <a:pPr>
              <a:buFont typeface="ZapfDingbats" pitchFamily="82" charset="2"/>
              <a:buNone/>
            </a:pPr>
            <a:r>
              <a:rPr lang="en-US" altLang="en-US" sz="2400">
                <a:solidFill>
                  <a:srgbClr val="FF0000"/>
                </a:solidFill>
              </a:rPr>
              <a:t>Definition of RTT:</a:t>
            </a:r>
            <a:r>
              <a:rPr lang="en-US" altLang="en-US" sz="2400"/>
              <a:t> time to send a small packet to travel from client to server and back.</a:t>
            </a:r>
          </a:p>
          <a:p>
            <a:pPr>
              <a:buFont typeface="ZapfDingbats" pitchFamily="82" charset="2"/>
              <a:buNone/>
            </a:pPr>
            <a:r>
              <a:rPr lang="en-US" altLang="en-US" sz="2400" u="sng">
                <a:solidFill>
                  <a:srgbClr val="FF0000"/>
                </a:solidFill>
              </a:rPr>
              <a:t>Response time:</a:t>
            </a:r>
            <a:endParaRPr lang="en-US" altLang="en-US" sz="2400"/>
          </a:p>
          <a:p>
            <a:r>
              <a:rPr lang="en-US" altLang="en-US" sz="2400"/>
              <a:t>one RTT to initiate TCP connection</a:t>
            </a:r>
          </a:p>
          <a:p>
            <a:r>
              <a:rPr lang="en-US" altLang="en-US" sz="2400"/>
              <a:t>one RTT for HTTP request and first few bytes of HTTP response to return</a:t>
            </a:r>
          </a:p>
          <a:p>
            <a:r>
              <a:rPr lang="en-US" altLang="en-US" sz="2400"/>
              <a:t>file transmission time</a:t>
            </a:r>
          </a:p>
          <a:p>
            <a:pPr>
              <a:buFont typeface="ZapfDingbats" pitchFamily="82" charset="2"/>
              <a:buNone/>
            </a:pPr>
            <a:r>
              <a:rPr lang="en-US" altLang="en-US" sz="2400">
                <a:solidFill>
                  <a:srgbClr val="FF0000"/>
                </a:solidFill>
              </a:rPr>
              <a:t>total = 2RTT+transmit time</a:t>
            </a:r>
            <a:endParaRPr lang="en-US" altLang="en-US" sz="2400"/>
          </a:p>
          <a:p>
            <a:pPr>
              <a:buFont typeface="ZapfDingbats" pitchFamily="82" charset="2"/>
              <a:buNone/>
            </a:pPr>
            <a:endParaRPr lang="en-US" altLang="en-US" sz="2400"/>
          </a:p>
        </p:txBody>
      </p:sp>
      <p:grpSp>
        <p:nvGrpSpPr>
          <p:cNvPr id="114728" name="Group 40"/>
          <p:cNvGrpSpPr>
            <a:grpSpLocks/>
          </p:cNvGrpSpPr>
          <p:nvPr/>
        </p:nvGrpSpPr>
        <p:grpSpPr bwMode="auto">
          <a:xfrm>
            <a:off x="6108701" y="1260475"/>
            <a:ext cx="4225925" cy="4413250"/>
            <a:chOff x="2888" y="794"/>
            <a:chExt cx="2662" cy="2780"/>
          </a:xfrm>
        </p:grpSpPr>
        <p:graphicFrame>
          <p:nvGraphicFramePr>
            <p:cNvPr id="114693" name="Object 5"/>
            <p:cNvGraphicFramePr>
              <a:graphicFrameLocks noChangeAspect="1"/>
            </p:cNvGraphicFramePr>
            <p:nvPr/>
          </p:nvGraphicFramePr>
          <p:xfrm>
            <a:off x="3587" y="1049"/>
            <a:ext cx="474" cy="376"/>
          </p:xfrm>
          <a:graphic>
            <a:graphicData uri="http://schemas.openxmlformats.org/presentationml/2006/ole">
              <mc:AlternateContent xmlns:mc="http://schemas.openxmlformats.org/markup-compatibility/2006">
                <mc:Choice xmlns:v="urn:schemas-microsoft-com:vml" Requires="v">
                  <p:oleObj spid="_x0000_s6155" name="Clip" r:id="rId3" imgW="1305000" imgH="1085760" progId="MS_ClipArt_Gallery.2">
                    <p:embed/>
                  </p:oleObj>
                </mc:Choice>
                <mc:Fallback>
                  <p:oleObj name="Clip" r:id="rId3" imgW="1305000" imgH="1085760" progId="MS_ClipArt_Gallery.2">
                    <p:embed/>
                    <p:pic>
                      <p:nvPicPr>
                        <p:cNvPr id="114693"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7" y="1049"/>
                          <a:ext cx="474" cy="3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4694" name="Group 6"/>
            <p:cNvGrpSpPr>
              <a:grpSpLocks/>
            </p:cNvGrpSpPr>
            <p:nvPr/>
          </p:nvGrpSpPr>
          <p:grpSpPr bwMode="auto">
            <a:xfrm>
              <a:off x="4783" y="794"/>
              <a:ext cx="318" cy="675"/>
              <a:chOff x="4180" y="783"/>
              <a:chExt cx="150" cy="307"/>
            </a:xfrm>
          </p:grpSpPr>
          <p:sp>
            <p:nvSpPr>
              <p:cNvPr id="114695" name="AutoShape 7"/>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696" name="Rectangle 8"/>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697" name="Rectangle 9"/>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698" name="AutoShape 10"/>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699" name="Line 11"/>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700" name="Line 12"/>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701" name="Rectangle 13"/>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702" name="Rectangle 14"/>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4703" name="Line 15"/>
            <p:cNvSpPr>
              <a:spLocks noChangeShapeType="1"/>
            </p:cNvSpPr>
            <p:nvPr/>
          </p:nvSpPr>
          <p:spPr bwMode="auto">
            <a:xfrm>
              <a:off x="3846" y="1569"/>
              <a:ext cx="0" cy="1784"/>
            </a:xfrm>
            <a:prstGeom prst="line">
              <a:avLst/>
            </a:prstGeom>
            <a:noFill/>
            <a:ln w="9525">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704" name="Line 16"/>
            <p:cNvSpPr>
              <a:spLocks noChangeShapeType="1"/>
            </p:cNvSpPr>
            <p:nvPr/>
          </p:nvSpPr>
          <p:spPr bwMode="auto">
            <a:xfrm>
              <a:off x="4911" y="1565"/>
              <a:ext cx="0" cy="1815"/>
            </a:xfrm>
            <a:prstGeom prst="line">
              <a:avLst/>
            </a:prstGeom>
            <a:noFill/>
            <a:ln w="9525">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705" name="Line 17"/>
            <p:cNvSpPr>
              <a:spLocks noChangeShapeType="1"/>
            </p:cNvSpPr>
            <p:nvPr/>
          </p:nvSpPr>
          <p:spPr bwMode="auto">
            <a:xfrm>
              <a:off x="3855" y="1715"/>
              <a:ext cx="1061" cy="24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706" name="Line 18"/>
            <p:cNvSpPr>
              <a:spLocks noChangeShapeType="1"/>
            </p:cNvSpPr>
            <p:nvPr/>
          </p:nvSpPr>
          <p:spPr bwMode="auto">
            <a:xfrm flipH="1">
              <a:off x="3846" y="1991"/>
              <a:ext cx="1054" cy="25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707" name="Line 19"/>
            <p:cNvSpPr>
              <a:spLocks noChangeShapeType="1"/>
            </p:cNvSpPr>
            <p:nvPr/>
          </p:nvSpPr>
          <p:spPr bwMode="auto">
            <a:xfrm>
              <a:off x="3851" y="2311"/>
              <a:ext cx="1061" cy="24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708" name="Line 20"/>
            <p:cNvSpPr>
              <a:spLocks noChangeShapeType="1"/>
            </p:cNvSpPr>
            <p:nvPr/>
          </p:nvSpPr>
          <p:spPr bwMode="auto">
            <a:xfrm flipH="1">
              <a:off x="3861" y="2615"/>
              <a:ext cx="1054" cy="239"/>
            </a:xfrm>
            <a:prstGeom prst="line">
              <a:avLst/>
            </a:prstGeom>
            <a:noFill/>
            <a:ln w="1270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709" name="AutoShape 21"/>
            <p:cNvSpPr>
              <a:spLocks/>
            </p:cNvSpPr>
            <p:nvPr/>
          </p:nvSpPr>
          <p:spPr bwMode="auto">
            <a:xfrm>
              <a:off x="4961" y="2562"/>
              <a:ext cx="47" cy="115"/>
            </a:xfrm>
            <a:prstGeom prst="rightBrace">
              <a:avLst>
                <a:gd name="adj1" fmla="val 2039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710" name="Text Box 22"/>
            <p:cNvSpPr txBox="1">
              <a:spLocks noChangeArrowheads="1"/>
            </p:cNvSpPr>
            <p:nvPr/>
          </p:nvSpPr>
          <p:spPr bwMode="auto">
            <a:xfrm>
              <a:off x="4980" y="2369"/>
              <a:ext cx="570"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SzTx/>
                <a:buFontTx/>
                <a:buNone/>
              </a:pPr>
              <a:r>
                <a:rPr lang="en-US" altLang="en-US" sz="1600">
                  <a:solidFill>
                    <a:srgbClr val="FF0000"/>
                  </a:solidFill>
                  <a:latin typeface="Times New Roman" panose="02020603050405020304" pitchFamily="18" charset="0"/>
                </a:rPr>
                <a:t>time to </a:t>
              </a:r>
            </a:p>
            <a:p>
              <a:pPr>
                <a:spcBef>
                  <a:spcPct val="0"/>
                </a:spcBef>
                <a:buClrTx/>
                <a:buSzTx/>
                <a:buFontTx/>
                <a:buNone/>
              </a:pPr>
              <a:r>
                <a:rPr lang="en-US" altLang="en-US" sz="1600">
                  <a:solidFill>
                    <a:srgbClr val="FF0000"/>
                  </a:solidFill>
                  <a:latin typeface="Times New Roman" panose="02020603050405020304" pitchFamily="18" charset="0"/>
                </a:rPr>
                <a:t>transmit </a:t>
              </a:r>
            </a:p>
            <a:p>
              <a:pPr>
                <a:spcBef>
                  <a:spcPct val="0"/>
                </a:spcBef>
                <a:buClrTx/>
                <a:buSzTx/>
                <a:buFontTx/>
                <a:buNone/>
              </a:pPr>
              <a:r>
                <a:rPr lang="en-US" altLang="en-US" sz="1600">
                  <a:solidFill>
                    <a:srgbClr val="FF0000"/>
                  </a:solidFill>
                  <a:latin typeface="Times New Roman" panose="02020603050405020304" pitchFamily="18" charset="0"/>
                </a:rPr>
                <a:t>file</a:t>
              </a:r>
              <a:endParaRPr lang="en-US" altLang="en-US" sz="1600">
                <a:latin typeface="Times New Roman" panose="02020603050405020304" pitchFamily="18" charset="0"/>
              </a:endParaRPr>
            </a:p>
          </p:txBody>
        </p:sp>
        <p:sp>
          <p:nvSpPr>
            <p:cNvPr id="114711" name="Line 23"/>
            <p:cNvSpPr>
              <a:spLocks noChangeShapeType="1"/>
            </p:cNvSpPr>
            <p:nvPr/>
          </p:nvSpPr>
          <p:spPr bwMode="auto">
            <a:xfrm>
              <a:off x="3600" y="1699"/>
              <a:ext cx="246"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712" name="Text Box 24"/>
            <p:cNvSpPr txBox="1">
              <a:spLocks noChangeArrowheads="1"/>
            </p:cNvSpPr>
            <p:nvPr/>
          </p:nvSpPr>
          <p:spPr bwMode="auto">
            <a:xfrm>
              <a:off x="2888" y="1516"/>
              <a:ext cx="740"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SzTx/>
                <a:buFontTx/>
                <a:buNone/>
              </a:pPr>
              <a:r>
                <a:rPr lang="en-US" altLang="en-US" sz="1600">
                  <a:solidFill>
                    <a:srgbClr val="FF0000"/>
                  </a:solidFill>
                  <a:latin typeface="Times New Roman" panose="02020603050405020304" pitchFamily="18" charset="0"/>
                </a:rPr>
                <a:t>initiate TCP</a:t>
              </a:r>
            </a:p>
            <a:p>
              <a:pPr>
                <a:spcBef>
                  <a:spcPct val="0"/>
                </a:spcBef>
                <a:buClrTx/>
                <a:buSzTx/>
                <a:buFontTx/>
                <a:buNone/>
              </a:pPr>
              <a:r>
                <a:rPr lang="en-US" altLang="en-US" sz="1600">
                  <a:solidFill>
                    <a:srgbClr val="FF0000"/>
                  </a:solidFill>
                  <a:latin typeface="Times New Roman" panose="02020603050405020304" pitchFamily="18" charset="0"/>
                </a:rPr>
                <a:t>connection</a:t>
              </a:r>
              <a:endParaRPr lang="en-US" altLang="en-US" sz="1600">
                <a:latin typeface="Times New Roman" panose="02020603050405020304" pitchFamily="18" charset="0"/>
              </a:endParaRPr>
            </a:p>
          </p:txBody>
        </p:sp>
        <p:sp>
          <p:nvSpPr>
            <p:cNvPr id="114713" name="AutoShape 25"/>
            <p:cNvSpPr>
              <a:spLocks/>
            </p:cNvSpPr>
            <p:nvPr/>
          </p:nvSpPr>
          <p:spPr bwMode="auto">
            <a:xfrm>
              <a:off x="3685" y="1731"/>
              <a:ext cx="81" cy="506"/>
            </a:xfrm>
            <a:prstGeom prst="leftBrace">
              <a:avLst>
                <a:gd name="adj1" fmla="val 52058"/>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714" name="Text Box 26"/>
            <p:cNvSpPr txBox="1">
              <a:spLocks noChangeArrowheads="1"/>
            </p:cNvSpPr>
            <p:nvPr/>
          </p:nvSpPr>
          <p:spPr bwMode="auto">
            <a:xfrm>
              <a:off x="3381" y="1862"/>
              <a:ext cx="35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SzTx/>
                <a:buFontTx/>
                <a:buNone/>
              </a:pPr>
              <a:r>
                <a:rPr lang="en-US" altLang="en-US" sz="1600">
                  <a:latin typeface="Times New Roman" panose="02020603050405020304" pitchFamily="18" charset="0"/>
                </a:rPr>
                <a:t>RTT</a:t>
              </a:r>
            </a:p>
          </p:txBody>
        </p:sp>
        <p:sp>
          <p:nvSpPr>
            <p:cNvPr id="114715" name="Line 27"/>
            <p:cNvSpPr>
              <a:spLocks noChangeShapeType="1"/>
            </p:cNvSpPr>
            <p:nvPr/>
          </p:nvSpPr>
          <p:spPr bwMode="auto">
            <a:xfrm>
              <a:off x="3631" y="2269"/>
              <a:ext cx="22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716" name="Text Box 28"/>
            <p:cNvSpPr txBox="1">
              <a:spLocks noChangeArrowheads="1"/>
            </p:cNvSpPr>
            <p:nvPr/>
          </p:nvSpPr>
          <p:spPr bwMode="auto">
            <a:xfrm>
              <a:off x="3158" y="2078"/>
              <a:ext cx="487"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SzTx/>
                <a:buFontTx/>
                <a:buNone/>
              </a:pPr>
              <a:r>
                <a:rPr lang="en-US" altLang="en-US" sz="1600">
                  <a:solidFill>
                    <a:srgbClr val="FF0000"/>
                  </a:solidFill>
                  <a:latin typeface="Times New Roman" panose="02020603050405020304" pitchFamily="18" charset="0"/>
                </a:rPr>
                <a:t>request</a:t>
              </a:r>
            </a:p>
            <a:p>
              <a:pPr>
                <a:spcBef>
                  <a:spcPct val="0"/>
                </a:spcBef>
                <a:buClrTx/>
                <a:buSzTx/>
                <a:buFontTx/>
                <a:buNone/>
              </a:pPr>
              <a:r>
                <a:rPr lang="en-US" altLang="en-US" sz="1600">
                  <a:solidFill>
                    <a:srgbClr val="FF0000"/>
                  </a:solidFill>
                  <a:latin typeface="Times New Roman" panose="02020603050405020304" pitchFamily="18" charset="0"/>
                </a:rPr>
                <a:t>file</a:t>
              </a:r>
              <a:endParaRPr lang="en-US" altLang="en-US" sz="1600">
                <a:latin typeface="Times New Roman" panose="02020603050405020304" pitchFamily="18" charset="0"/>
              </a:endParaRPr>
            </a:p>
          </p:txBody>
        </p:sp>
        <p:sp>
          <p:nvSpPr>
            <p:cNvPr id="114717" name="AutoShape 29"/>
            <p:cNvSpPr>
              <a:spLocks/>
            </p:cNvSpPr>
            <p:nvPr/>
          </p:nvSpPr>
          <p:spPr bwMode="auto">
            <a:xfrm>
              <a:off x="3689" y="2304"/>
              <a:ext cx="81" cy="506"/>
            </a:xfrm>
            <a:prstGeom prst="leftBrace">
              <a:avLst>
                <a:gd name="adj1" fmla="val 52058"/>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718" name="Text Box 30"/>
            <p:cNvSpPr txBox="1">
              <a:spLocks noChangeArrowheads="1"/>
            </p:cNvSpPr>
            <p:nvPr/>
          </p:nvSpPr>
          <p:spPr bwMode="auto">
            <a:xfrm>
              <a:off x="3393" y="2443"/>
              <a:ext cx="35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SzTx/>
                <a:buFontTx/>
                <a:buNone/>
              </a:pPr>
              <a:r>
                <a:rPr lang="en-US" altLang="en-US" sz="1600">
                  <a:latin typeface="Times New Roman" panose="02020603050405020304" pitchFamily="18" charset="0"/>
                </a:rPr>
                <a:t>RTT</a:t>
              </a:r>
            </a:p>
          </p:txBody>
        </p:sp>
        <p:sp>
          <p:nvSpPr>
            <p:cNvPr id="114723" name="Line 35"/>
            <p:cNvSpPr>
              <a:spLocks noChangeShapeType="1"/>
            </p:cNvSpPr>
            <p:nvPr/>
          </p:nvSpPr>
          <p:spPr bwMode="auto">
            <a:xfrm flipH="1">
              <a:off x="3638" y="2892"/>
              <a:ext cx="216"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724" name="Text Box 36"/>
            <p:cNvSpPr txBox="1">
              <a:spLocks noChangeArrowheads="1"/>
            </p:cNvSpPr>
            <p:nvPr/>
          </p:nvSpPr>
          <p:spPr bwMode="auto">
            <a:xfrm>
              <a:off x="3296" y="2794"/>
              <a:ext cx="551"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SzTx/>
                <a:buFontTx/>
                <a:buNone/>
              </a:pPr>
              <a:r>
                <a:rPr lang="en-US" altLang="en-US" sz="1600">
                  <a:solidFill>
                    <a:srgbClr val="FF0000"/>
                  </a:solidFill>
                  <a:latin typeface="Times New Roman" panose="02020603050405020304" pitchFamily="18" charset="0"/>
                </a:rPr>
                <a:t>file</a:t>
              </a:r>
            </a:p>
            <a:p>
              <a:pPr>
                <a:spcBef>
                  <a:spcPct val="0"/>
                </a:spcBef>
                <a:buClrTx/>
                <a:buSzTx/>
                <a:buFontTx/>
                <a:buNone/>
              </a:pPr>
              <a:r>
                <a:rPr lang="en-US" altLang="en-US" sz="1600">
                  <a:solidFill>
                    <a:srgbClr val="FF0000"/>
                  </a:solidFill>
                  <a:latin typeface="Times New Roman" panose="02020603050405020304" pitchFamily="18" charset="0"/>
                </a:rPr>
                <a:t>received</a:t>
              </a:r>
              <a:endParaRPr lang="en-US" altLang="en-US" sz="1600">
                <a:latin typeface="Times New Roman" panose="02020603050405020304" pitchFamily="18" charset="0"/>
              </a:endParaRPr>
            </a:p>
          </p:txBody>
        </p:sp>
        <p:sp>
          <p:nvSpPr>
            <p:cNvPr id="114725" name="Text Box 37"/>
            <p:cNvSpPr txBox="1">
              <a:spLocks noChangeArrowheads="1"/>
            </p:cNvSpPr>
            <p:nvPr/>
          </p:nvSpPr>
          <p:spPr bwMode="auto">
            <a:xfrm>
              <a:off x="3704" y="3362"/>
              <a:ext cx="34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SzTx/>
                <a:buFontTx/>
                <a:buNone/>
              </a:pPr>
              <a:r>
                <a:rPr lang="en-US" altLang="en-US" sz="1600">
                  <a:latin typeface="Times New Roman" panose="02020603050405020304" pitchFamily="18" charset="0"/>
                </a:rPr>
                <a:t>time</a:t>
              </a:r>
            </a:p>
          </p:txBody>
        </p:sp>
        <p:sp>
          <p:nvSpPr>
            <p:cNvPr id="114726" name="Text Box 38"/>
            <p:cNvSpPr txBox="1">
              <a:spLocks noChangeArrowheads="1"/>
            </p:cNvSpPr>
            <p:nvPr/>
          </p:nvSpPr>
          <p:spPr bwMode="auto">
            <a:xfrm>
              <a:off x="4761" y="3351"/>
              <a:ext cx="34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SzTx/>
                <a:buFontTx/>
                <a:buNone/>
              </a:pPr>
              <a:r>
                <a:rPr lang="en-US" altLang="en-US" sz="1600">
                  <a:latin typeface="Times New Roman" panose="02020603050405020304" pitchFamily="18" charset="0"/>
                </a:rPr>
                <a:t>time</a:t>
              </a:r>
            </a:p>
          </p:txBody>
        </p:sp>
      </p:grpSp>
    </p:spTree>
    <p:extLst>
      <p:ext uri="{BB962C8B-B14F-4D97-AF65-F5344CB8AC3E}">
        <p14:creationId xmlns:p14="http://schemas.microsoft.com/office/powerpoint/2010/main" val="27843518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5"/>
          <p:cNvSpPr>
            <a:spLocks noGrp="1"/>
          </p:cNvSpPr>
          <p:nvPr>
            <p:ph type="ftr" sz="quarter" idx="11"/>
          </p:nvPr>
        </p:nvSpPr>
        <p:spPr/>
        <p:txBody>
          <a:bodyPr/>
          <a:lstStyle/>
          <a:p>
            <a:r>
              <a:rPr lang="en-US" altLang="en-US" smtClean="0"/>
              <a:t>Disclaimer: these slides have been prepared by using contents from resources mentioned in the reference slide</a:t>
            </a:r>
            <a:endParaRPr lang="en-US" altLang="en-US">
              <a:latin typeface="Times New Roman" panose="02020603050405020304" pitchFamily="18" charset="0"/>
            </a:endParaRPr>
          </a:p>
        </p:txBody>
      </p:sp>
      <p:sp>
        <p:nvSpPr>
          <p:cNvPr id="72706" name="Rectangle 2"/>
          <p:cNvSpPr>
            <a:spLocks noGrp="1" noChangeArrowheads="1"/>
          </p:cNvSpPr>
          <p:nvPr>
            <p:ph type="title"/>
          </p:nvPr>
        </p:nvSpPr>
        <p:spPr>
          <a:xfrm>
            <a:off x="1976438" y="173038"/>
            <a:ext cx="7772400" cy="838200"/>
          </a:xfrm>
        </p:spPr>
        <p:txBody>
          <a:bodyPr/>
          <a:lstStyle/>
          <a:p>
            <a:r>
              <a:rPr lang="en-US" altLang="en-US" sz="3200"/>
              <a:t>Persistent HTTP</a:t>
            </a:r>
            <a:endParaRPr lang="en-US" altLang="en-US"/>
          </a:p>
        </p:txBody>
      </p:sp>
      <p:sp>
        <p:nvSpPr>
          <p:cNvPr id="72707" name="Rectangle 3"/>
          <p:cNvSpPr>
            <a:spLocks noGrp="1" noChangeArrowheads="1"/>
          </p:cNvSpPr>
          <p:nvPr>
            <p:ph type="body" sz="half" idx="1"/>
          </p:nvPr>
        </p:nvSpPr>
        <p:spPr>
          <a:xfrm>
            <a:off x="1958976" y="1414463"/>
            <a:ext cx="3933825" cy="4648200"/>
          </a:xfrm>
        </p:spPr>
        <p:txBody>
          <a:bodyPr>
            <a:normAutofit lnSpcReduction="10000"/>
          </a:bodyPr>
          <a:lstStyle/>
          <a:p>
            <a:pPr>
              <a:buFont typeface="ZapfDingbats" pitchFamily="82" charset="2"/>
              <a:buNone/>
            </a:pPr>
            <a:r>
              <a:rPr lang="en-US" altLang="en-US" u="sng">
                <a:solidFill>
                  <a:srgbClr val="FF0000"/>
                </a:solidFill>
              </a:rPr>
              <a:t>Nonpersistent HTTP issues:</a:t>
            </a:r>
            <a:endParaRPr lang="en-US" altLang="en-US"/>
          </a:p>
          <a:p>
            <a:r>
              <a:rPr lang="en-US" altLang="en-US"/>
              <a:t>requires 2 RTTs per object</a:t>
            </a:r>
          </a:p>
          <a:p>
            <a:r>
              <a:rPr lang="en-US" altLang="en-US"/>
              <a:t>OS overhead for </a:t>
            </a:r>
            <a:r>
              <a:rPr lang="en-US" altLang="en-US" i="1"/>
              <a:t>each</a:t>
            </a:r>
            <a:r>
              <a:rPr lang="en-US" altLang="en-US"/>
              <a:t> TCP connection</a:t>
            </a:r>
          </a:p>
          <a:p>
            <a:r>
              <a:rPr lang="en-US" altLang="en-US"/>
              <a:t>browsers often open parallel TCP connections to fetch referenced objects</a:t>
            </a:r>
          </a:p>
          <a:p>
            <a:pPr>
              <a:buFont typeface="ZapfDingbats" pitchFamily="82" charset="2"/>
              <a:buNone/>
            </a:pPr>
            <a:r>
              <a:rPr lang="en-US" altLang="en-US" u="sng">
                <a:solidFill>
                  <a:srgbClr val="FF0000"/>
                </a:solidFill>
              </a:rPr>
              <a:t>Persistent  HTTP</a:t>
            </a:r>
            <a:endParaRPr lang="en-US" altLang="en-US"/>
          </a:p>
          <a:p>
            <a:r>
              <a:rPr lang="en-US" altLang="en-US"/>
              <a:t>server leaves connection open after sending response</a:t>
            </a:r>
          </a:p>
          <a:p>
            <a:r>
              <a:rPr lang="en-US" altLang="en-US"/>
              <a:t>subsequent HTTP messages  between same client/server sent over open connection</a:t>
            </a:r>
          </a:p>
          <a:p>
            <a:endParaRPr lang="en-US" altLang="en-US"/>
          </a:p>
        </p:txBody>
      </p:sp>
      <p:sp>
        <p:nvSpPr>
          <p:cNvPr id="72708" name="Rectangle 4"/>
          <p:cNvSpPr>
            <a:spLocks noGrp="1" noChangeArrowheads="1"/>
          </p:cNvSpPr>
          <p:nvPr>
            <p:ph type="body" sz="half" idx="2"/>
          </p:nvPr>
        </p:nvSpPr>
        <p:spPr>
          <a:xfrm>
            <a:off x="6592888" y="1392238"/>
            <a:ext cx="3810000" cy="4648200"/>
          </a:xfrm>
        </p:spPr>
        <p:txBody>
          <a:bodyPr>
            <a:normAutofit lnSpcReduction="10000"/>
          </a:bodyPr>
          <a:lstStyle/>
          <a:p>
            <a:pPr>
              <a:buFont typeface="ZapfDingbats" pitchFamily="82" charset="2"/>
              <a:buNone/>
            </a:pPr>
            <a:r>
              <a:rPr lang="en-US" altLang="en-US" u="sng">
                <a:solidFill>
                  <a:srgbClr val="FF0000"/>
                </a:solidFill>
              </a:rPr>
              <a:t>Persistent </a:t>
            </a:r>
            <a:r>
              <a:rPr lang="en-US" altLang="en-US" b="1" i="1" u="sng">
                <a:solidFill>
                  <a:srgbClr val="FF0000"/>
                </a:solidFill>
              </a:rPr>
              <a:t>without</a:t>
            </a:r>
            <a:r>
              <a:rPr lang="en-US" altLang="en-US" u="sng">
                <a:solidFill>
                  <a:srgbClr val="FF0000"/>
                </a:solidFill>
              </a:rPr>
              <a:t> pipelining:</a:t>
            </a:r>
            <a:endParaRPr lang="en-US" altLang="en-US"/>
          </a:p>
          <a:p>
            <a:r>
              <a:rPr lang="en-US" altLang="en-US"/>
              <a:t>client issues new request only when previous response has been received</a:t>
            </a:r>
          </a:p>
          <a:p>
            <a:r>
              <a:rPr lang="en-US" altLang="en-US"/>
              <a:t>one RTT for each referenced object</a:t>
            </a:r>
          </a:p>
          <a:p>
            <a:pPr>
              <a:buFont typeface="ZapfDingbats" pitchFamily="82" charset="2"/>
              <a:buNone/>
            </a:pPr>
            <a:r>
              <a:rPr lang="en-US" altLang="en-US" u="sng">
                <a:solidFill>
                  <a:srgbClr val="FF0000"/>
                </a:solidFill>
              </a:rPr>
              <a:t>Persistent </a:t>
            </a:r>
            <a:r>
              <a:rPr lang="en-US" altLang="en-US" b="1" i="1" u="sng">
                <a:solidFill>
                  <a:srgbClr val="FF0000"/>
                </a:solidFill>
              </a:rPr>
              <a:t>with</a:t>
            </a:r>
            <a:r>
              <a:rPr lang="en-US" altLang="en-US" u="sng">
                <a:solidFill>
                  <a:srgbClr val="FF0000"/>
                </a:solidFill>
              </a:rPr>
              <a:t> pipelining:</a:t>
            </a:r>
            <a:endParaRPr lang="en-US" altLang="en-US"/>
          </a:p>
          <a:p>
            <a:r>
              <a:rPr lang="en-US" altLang="en-US"/>
              <a:t>default in HTTP/1.1</a:t>
            </a:r>
          </a:p>
          <a:p>
            <a:r>
              <a:rPr lang="en-US" altLang="en-US"/>
              <a:t>client sends requests as soon as it encounters a referenced object</a:t>
            </a:r>
          </a:p>
          <a:p>
            <a:r>
              <a:rPr lang="en-US" altLang="en-US"/>
              <a:t>as little as one RTT for all the referenced objects</a:t>
            </a:r>
          </a:p>
          <a:p>
            <a:endParaRPr lang="en-US" altLang="en-US"/>
          </a:p>
        </p:txBody>
      </p:sp>
      <p:grpSp>
        <p:nvGrpSpPr>
          <p:cNvPr id="72713" name="Group 9"/>
          <p:cNvGrpSpPr>
            <a:grpSpLocks/>
          </p:cNvGrpSpPr>
          <p:nvPr/>
        </p:nvGrpSpPr>
        <p:grpSpPr bwMode="auto">
          <a:xfrm>
            <a:off x="4168776" y="1609725"/>
            <a:ext cx="2398713" cy="4097338"/>
            <a:chOff x="1666" y="1014"/>
            <a:chExt cx="1511" cy="2581"/>
          </a:xfrm>
        </p:grpSpPr>
        <p:sp>
          <p:nvSpPr>
            <p:cNvPr id="72711" name="AutoShape 7"/>
            <p:cNvSpPr>
              <a:spLocks/>
            </p:cNvSpPr>
            <p:nvPr/>
          </p:nvSpPr>
          <p:spPr bwMode="auto">
            <a:xfrm>
              <a:off x="3114" y="1014"/>
              <a:ext cx="63" cy="2581"/>
            </a:xfrm>
            <a:prstGeom prst="leftBrace">
              <a:avLst>
                <a:gd name="adj1" fmla="val 341402"/>
                <a:gd name="adj2" fmla="val 50000"/>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12" name="Freeform 8"/>
            <p:cNvSpPr>
              <a:spLocks/>
            </p:cNvSpPr>
            <p:nvPr/>
          </p:nvSpPr>
          <p:spPr bwMode="auto">
            <a:xfrm>
              <a:off x="1666" y="2297"/>
              <a:ext cx="1429" cy="222"/>
            </a:xfrm>
            <a:custGeom>
              <a:avLst/>
              <a:gdLst>
                <a:gd name="T0" fmla="*/ 0 w 1367"/>
                <a:gd name="T1" fmla="*/ 222 h 222"/>
                <a:gd name="T2" fmla="*/ 1075 w 1367"/>
                <a:gd name="T3" fmla="*/ 222 h 222"/>
                <a:gd name="T4" fmla="*/ 1075 w 1367"/>
                <a:gd name="T5" fmla="*/ 0 h 222"/>
                <a:gd name="T6" fmla="*/ 1367 w 1367"/>
                <a:gd name="T7" fmla="*/ 0 h 222"/>
              </a:gdLst>
              <a:ahLst/>
              <a:cxnLst>
                <a:cxn ang="0">
                  <a:pos x="T0" y="T1"/>
                </a:cxn>
                <a:cxn ang="0">
                  <a:pos x="T2" y="T3"/>
                </a:cxn>
                <a:cxn ang="0">
                  <a:pos x="T4" y="T5"/>
                </a:cxn>
                <a:cxn ang="0">
                  <a:pos x="T6" y="T7"/>
                </a:cxn>
              </a:cxnLst>
              <a:rect l="0" t="0" r="r" b="b"/>
              <a:pathLst>
                <a:path w="1367" h="222">
                  <a:moveTo>
                    <a:pt x="0" y="222"/>
                  </a:moveTo>
                  <a:lnTo>
                    <a:pt x="1075" y="222"/>
                  </a:lnTo>
                  <a:lnTo>
                    <a:pt x="1075" y="0"/>
                  </a:lnTo>
                  <a:lnTo>
                    <a:pt x="1367" y="0"/>
                  </a:lnTo>
                </a:path>
              </a:pathLst>
            </a:custGeom>
            <a:noFill/>
            <a:ln w="28575"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2331459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2713"/>
                                        </p:tgtEl>
                                        <p:attrNameLst>
                                          <p:attrName>style.visibility</p:attrName>
                                        </p:attrNameLst>
                                      </p:cBhvr>
                                      <p:to>
                                        <p:strVal val="visible"/>
                                      </p:to>
                                    </p:set>
                                    <p:animEffect transition="in" filter="wipe(left)">
                                      <p:cBhvr>
                                        <p:cTn id="7" dur="500"/>
                                        <p:tgtEl>
                                          <p:spTgt spid="72713"/>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727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4"/>
          <p:cNvSpPr>
            <a:spLocks noGrp="1"/>
          </p:cNvSpPr>
          <p:nvPr>
            <p:ph type="ftr" sz="quarter" idx="11"/>
          </p:nvPr>
        </p:nvSpPr>
        <p:spPr/>
        <p:txBody>
          <a:bodyPr/>
          <a:lstStyle/>
          <a:p>
            <a:r>
              <a:rPr lang="en-US" altLang="en-US" smtClean="0"/>
              <a:t>Disclaimer: these slides have been prepared by using contents from resources mentioned in the reference slide</a:t>
            </a:r>
            <a:endParaRPr lang="en-US" altLang="en-US">
              <a:latin typeface="Times New Roman" panose="02020603050405020304" pitchFamily="18" charset="0"/>
            </a:endParaRPr>
          </a:p>
        </p:txBody>
      </p:sp>
      <p:sp>
        <p:nvSpPr>
          <p:cNvPr id="44034" name="Rectangle 2"/>
          <p:cNvSpPr>
            <a:spLocks noGrp="1" noChangeArrowheads="1"/>
          </p:cNvSpPr>
          <p:nvPr>
            <p:ph type="title"/>
          </p:nvPr>
        </p:nvSpPr>
        <p:spPr/>
        <p:txBody>
          <a:bodyPr/>
          <a:lstStyle/>
          <a:p>
            <a:r>
              <a:rPr lang="en-US" altLang="en-US" sz="3600"/>
              <a:t>HTTP request message</a:t>
            </a:r>
            <a:endParaRPr lang="en-US" altLang="en-US"/>
          </a:p>
        </p:txBody>
      </p:sp>
      <p:sp>
        <p:nvSpPr>
          <p:cNvPr id="44035" name="Rectangle 3"/>
          <p:cNvSpPr>
            <a:spLocks noGrp="1" noChangeArrowheads="1"/>
          </p:cNvSpPr>
          <p:nvPr>
            <p:ph type="body" idx="1"/>
          </p:nvPr>
        </p:nvSpPr>
        <p:spPr/>
        <p:txBody>
          <a:bodyPr/>
          <a:lstStyle/>
          <a:p>
            <a:r>
              <a:rPr lang="en-US" altLang="en-US" sz="2400"/>
              <a:t>two types of HTTP messages: </a:t>
            </a:r>
            <a:r>
              <a:rPr lang="en-US" altLang="en-US" sz="2400" i="1">
                <a:solidFill>
                  <a:srgbClr val="FF0000"/>
                </a:solidFill>
              </a:rPr>
              <a:t>request</a:t>
            </a:r>
            <a:r>
              <a:rPr lang="en-US" altLang="en-US" sz="2400">
                <a:solidFill>
                  <a:srgbClr val="FF0000"/>
                </a:solidFill>
              </a:rPr>
              <a:t>, </a:t>
            </a:r>
            <a:r>
              <a:rPr lang="en-US" altLang="en-US" sz="2400" i="1">
                <a:solidFill>
                  <a:srgbClr val="FF0000"/>
                </a:solidFill>
              </a:rPr>
              <a:t>response</a:t>
            </a:r>
            <a:endParaRPr lang="en-US" altLang="en-US" sz="2400" i="1">
              <a:solidFill>
                <a:schemeClr val="accent2"/>
              </a:solidFill>
            </a:endParaRPr>
          </a:p>
          <a:p>
            <a:r>
              <a:rPr lang="en-US" altLang="en-US" sz="2400">
                <a:solidFill>
                  <a:srgbClr val="FF0000"/>
                </a:solidFill>
              </a:rPr>
              <a:t>HTTP request message:</a:t>
            </a:r>
            <a:endParaRPr lang="en-US" altLang="en-US" sz="2400"/>
          </a:p>
          <a:p>
            <a:pPr lvl="1"/>
            <a:r>
              <a:rPr lang="en-US" altLang="en-US"/>
              <a:t>ASCII (human-readable format)</a:t>
            </a:r>
            <a:endParaRPr lang="en-US" altLang="en-US">
              <a:solidFill>
                <a:schemeClr val="accent2"/>
              </a:solidFill>
            </a:endParaRPr>
          </a:p>
        </p:txBody>
      </p:sp>
      <p:sp>
        <p:nvSpPr>
          <p:cNvPr id="44036" name="Text Box 4"/>
          <p:cNvSpPr txBox="1">
            <a:spLocks noChangeArrowheads="1"/>
          </p:cNvSpPr>
          <p:nvPr/>
        </p:nvSpPr>
        <p:spPr bwMode="auto">
          <a:xfrm>
            <a:off x="6995134" y="3770848"/>
            <a:ext cx="4955203" cy="22159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SzTx/>
              <a:buFontTx/>
              <a:buNone/>
            </a:pPr>
            <a:r>
              <a:rPr lang="en-US" altLang="en-US" sz="2000" b="1" dirty="0">
                <a:latin typeface="Courier New" panose="02070309020205020404" pitchFamily="49" charset="0"/>
              </a:rPr>
              <a:t>GET /</a:t>
            </a:r>
            <a:r>
              <a:rPr lang="en-US" altLang="en-US" sz="2000" b="1" dirty="0" err="1">
                <a:latin typeface="Courier New" panose="02070309020205020404" pitchFamily="49" charset="0"/>
              </a:rPr>
              <a:t>somedir</a:t>
            </a:r>
            <a:r>
              <a:rPr lang="en-US" altLang="en-US" sz="2000" b="1" dirty="0">
                <a:latin typeface="Courier New" panose="02070309020205020404" pitchFamily="49" charset="0"/>
              </a:rPr>
              <a:t>/page.html HTTP/1.1</a:t>
            </a:r>
          </a:p>
          <a:p>
            <a:pPr>
              <a:spcBef>
                <a:spcPct val="0"/>
              </a:spcBef>
              <a:buClrTx/>
              <a:buSzTx/>
              <a:buFontTx/>
              <a:buNone/>
            </a:pPr>
            <a:r>
              <a:rPr lang="en-US" altLang="en-US" sz="2000" b="1" dirty="0">
                <a:latin typeface="Courier New" panose="02070309020205020404" pitchFamily="49" charset="0"/>
              </a:rPr>
              <a:t>Host: www.someschool.edu </a:t>
            </a:r>
          </a:p>
          <a:p>
            <a:pPr>
              <a:spcBef>
                <a:spcPct val="0"/>
              </a:spcBef>
              <a:buClrTx/>
              <a:buSzTx/>
              <a:buFontTx/>
              <a:buNone/>
            </a:pPr>
            <a:r>
              <a:rPr lang="en-US" altLang="en-US" sz="2000" b="1" dirty="0">
                <a:latin typeface="Courier New" panose="02070309020205020404" pitchFamily="49" charset="0"/>
              </a:rPr>
              <a:t>User-agent: Mozilla/4.0</a:t>
            </a:r>
          </a:p>
          <a:p>
            <a:pPr>
              <a:spcBef>
                <a:spcPct val="0"/>
              </a:spcBef>
              <a:buClrTx/>
              <a:buSzTx/>
              <a:buFontTx/>
              <a:buNone/>
            </a:pPr>
            <a:r>
              <a:rPr lang="en-US" altLang="en-US" sz="2000" b="1" dirty="0">
                <a:latin typeface="Courier New" panose="02070309020205020404" pitchFamily="49" charset="0"/>
              </a:rPr>
              <a:t>Connection: close </a:t>
            </a:r>
          </a:p>
          <a:p>
            <a:pPr>
              <a:spcBef>
                <a:spcPct val="0"/>
              </a:spcBef>
              <a:buClrTx/>
              <a:buSzTx/>
              <a:buFontTx/>
              <a:buNone/>
            </a:pPr>
            <a:r>
              <a:rPr lang="en-US" altLang="en-US" sz="2000" b="1" dirty="0" err="1">
                <a:latin typeface="Courier New" panose="02070309020205020404" pitchFamily="49" charset="0"/>
              </a:rPr>
              <a:t>Accept-language:fr</a:t>
            </a:r>
            <a:r>
              <a:rPr lang="en-US" altLang="en-US" sz="2000" b="1" dirty="0">
                <a:latin typeface="Courier New" panose="02070309020205020404" pitchFamily="49" charset="0"/>
              </a:rPr>
              <a:t> </a:t>
            </a:r>
          </a:p>
          <a:p>
            <a:pPr>
              <a:spcBef>
                <a:spcPct val="0"/>
              </a:spcBef>
              <a:buClrTx/>
              <a:buSzTx/>
              <a:buFontTx/>
              <a:buNone/>
            </a:pPr>
            <a:endParaRPr lang="en-US" altLang="en-US" dirty="0">
              <a:latin typeface="Times New Roman" panose="02020603050405020304" pitchFamily="18" charset="0"/>
            </a:endParaRPr>
          </a:p>
          <a:p>
            <a:pPr>
              <a:spcBef>
                <a:spcPct val="0"/>
              </a:spcBef>
              <a:buClrTx/>
              <a:buSzTx/>
              <a:buFontTx/>
              <a:buNone/>
            </a:pPr>
            <a:r>
              <a:rPr lang="en-US" altLang="en-US" sz="2000" dirty="0">
                <a:latin typeface="Arial" panose="020B0604020202020204" pitchFamily="34" charset="0"/>
              </a:rPr>
              <a:t>(extra carriage return, line feed)</a:t>
            </a:r>
            <a:r>
              <a:rPr lang="en-US" altLang="en-US" dirty="0">
                <a:latin typeface="Times New Roman" panose="02020603050405020304" pitchFamily="18" charset="0"/>
              </a:rPr>
              <a:t> </a:t>
            </a:r>
          </a:p>
        </p:txBody>
      </p:sp>
      <p:sp>
        <p:nvSpPr>
          <p:cNvPr id="44037" name="Text Box 5"/>
          <p:cNvSpPr txBox="1">
            <a:spLocks noChangeArrowheads="1"/>
          </p:cNvSpPr>
          <p:nvPr/>
        </p:nvSpPr>
        <p:spPr bwMode="auto">
          <a:xfrm>
            <a:off x="4335896" y="3429536"/>
            <a:ext cx="2137124"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0"/>
              </a:spcBef>
              <a:buClrTx/>
              <a:buSzTx/>
              <a:buFontTx/>
              <a:buNone/>
            </a:pPr>
            <a:r>
              <a:rPr lang="en-US" altLang="en-US" sz="2000" dirty="0">
                <a:solidFill>
                  <a:schemeClr val="accent2"/>
                </a:solidFill>
              </a:rPr>
              <a:t>request line</a:t>
            </a:r>
          </a:p>
          <a:p>
            <a:pPr algn="ctr">
              <a:spcBef>
                <a:spcPct val="0"/>
              </a:spcBef>
              <a:buClrTx/>
              <a:buSzTx/>
              <a:buFontTx/>
              <a:buNone/>
            </a:pPr>
            <a:r>
              <a:rPr lang="en-US" altLang="en-US" sz="2000" dirty="0">
                <a:solidFill>
                  <a:schemeClr val="accent2"/>
                </a:solidFill>
              </a:rPr>
              <a:t>(GET, POST, </a:t>
            </a:r>
          </a:p>
          <a:p>
            <a:pPr algn="ctr">
              <a:spcBef>
                <a:spcPct val="0"/>
              </a:spcBef>
              <a:buClrTx/>
              <a:buSzTx/>
              <a:buFontTx/>
              <a:buNone/>
            </a:pPr>
            <a:r>
              <a:rPr lang="en-US" altLang="en-US" sz="2000" dirty="0">
                <a:solidFill>
                  <a:schemeClr val="accent2"/>
                </a:solidFill>
              </a:rPr>
              <a:t>HEAD commands)</a:t>
            </a:r>
            <a:endParaRPr lang="en-US" altLang="en-US" dirty="0">
              <a:latin typeface="Times New Roman" panose="02020603050405020304" pitchFamily="18" charset="0"/>
            </a:endParaRPr>
          </a:p>
        </p:txBody>
      </p:sp>
      <p:sp>
        <p:nvSpPr>
          <p:cNvPr id="44038" name="Line 6"/>
          <p:cNvSpPr>
            <a:spLocks noChangeShapeType="1"/>
          </p:cNvSpPr>
          <p:nvPr/>
        </p:nvSpPr>
        <p:spPr bwMode="auto">
          <a:xfrm>
            <a:off x="6109309" y="3640673"/>
            <a:ext cx="923925" cy="257175"/>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9" name="Freeform 7"/>
          <p:cNvSpPr>
            <a:spLocks/>
          </p:cNvSpPr>
          <p:nvPr/>
        </p:nvSpPr>
        <p:spPr bwMode="auto">
          <a:xfrm>
            <a:off x="4467226" y="3752851"/>
            <a:ext cx="227013" cy="1311275"/>
          </a:xfrm>
          <a:custGeom>
            <a:avLst/>
            <a:gdLst>
              <a:gd name="T0" fmla="*/ 122 w 150"/>
              <a:gd name="T1" fmla="*/ 6 h 924"/>
              <a:gd name="T2" fmla="*/ 0 w 150"/>
              <a:gd name="T3" fmla="*/ 0 h 924"/>
              <a:gd name="T4" fmla="*/ 0 w 150"/>
              <a:gd name="T5" fmla="*/ 924 h 924"/>
              <a:gd name="T6" fmla="*/ 150 w 150"/>
              <a:gd name="T7" fmla="*/ 918 h 924"/>
            </a:gdLst>
            <a:ahLst/>
            <a:cxnLst>
              <a:cxn ang="0">
                <a:pos x="T0" y="T1"/>
              </a:cxn>
              <a:cxn ang="0">
                <a:pos x="T2" y="T3"/>
              </a:cxn>
              <a:cxn ang="0">
                <a:pos x="T4" y="T5"/>
              </a:cxn>
              <a:cxn ang="0">
                <a:pos x="T6" y="T7"/>
              </a:cxn>
            </a:cxnLst>
            <a:rect l="0" t="0" r="r" b="b"/>
            <a:pathLst>
              <a:path w="150" h="924">
                <a:moveTo>
                  <a:pt x="122" y="6"/>
                </a:moveTo>
                <a:lnTo>
                  <a:pt x="0" y="0"/>
                </a:lnTo>
                <a:lnTo>
                  <a:pt x="0" y="924"/>
                </a:lnTo>
                <a:lnTo>
                  <a:pt x="150" y="918"/>
                </a:lnTo>
              </a:path>
            </a:pathLst>
          </a:custGeom>
          <a:noFill/>
          <a:ln w="19050" cap="flat" cmpd="sng">
            <a:solidFill>
              <a:schemeClr val="accent2"/>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0" name="Text Box 8"/>
          <p:cNvSpPr txBox="1">
            <a:spLocks noChangeArrowheads="1"/>
          </p:cNvSpPr>
          <p:nvPr/>
        </p:nvSpPr>
        <p:spPr bwMode="auto">
          <a:xfrm>
            <a:off x="6072839" y="4582060"/>
            <a:ext cx="947695" cy="707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spcBef>
                <a:spcPct val="0"/>
              </a:spcBef>
              <a:buClrTx/>
              <a:buSzTx/>
              <a:buFontTx/>
              <a:buNone/>
            </a:pPr>
            <a:r>
              <a:rPr lang="en-US" altLang="en-US" sz="2000">
                <a:solidFill>
                  <a:schemeClr val="accent2"/>
                </a:solidFill>
              </a:rPr>
              <a:t>header</a:t>
            </a:r>
          </a:p>
          <a:p>
            <a:pPr algn="r">
              <a:spcBef>
                <a:spcPct val="0"/>
              </a:spcBef>
              <a:buClrTx/>
              <a:buSzTx/>
              <a:buFontTx/>
              <a:buNone/>
            </a:pPr>
            <a:r>
              <a:rPr lang="en-US" altLang="en-US" sz="2000">
                <a:solidFill>
                  <a:schemeClr val="accent2"/>
                </a:solidFill>
              </a:rPr>
              <a:t> lines</a:t>
            </a:r>
            <a:endParaRPr lang="en-US" altLang="en-US">
              <a:latin typeface="Times New Roman" panose="02020603050405020304" pitchFamily="18" charset="0"/>
            </a:endParaRPr>
          </a:p>
        </p:txBody>
      </p:sp>
      <p:sp>
        <p:nvSpPr>
          <p:cNvPr id="44042" name="Line 10"/>
          <p:cNvSpPr>
            <a:spLocks noChangeShapeType="1"/>
          </p:cNvSpPr>
          <p:nvPr/>
        </p:nvSpPr>
        <p:spPr bwMode="auto">
          <a:xfrm flipV="1">
            <a:off x="6233134" y="5650448"/>
            <a:ext cx="923925" cy="257175"/>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3" name="Text Box 11"/>
          <p:cNvSpPr txBox="1">
            <a:spLocks noChangeArrowheads="1"/>
          </p:cNvSpPr>
          <p:nvPr/>
        </p:nvSpPr>
        <p:spPr bwMode="auto">
          <a:xfrm>
            <a:off x="4635903" y="5534561"/>
            <a:ext cx="1946687" cy="1323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0"/>
              </a:spcBef>
              <a:buClrTx/>
              <a:buSzTx/>
              <a:buFontTx/>
              <a:buNone/>
            </a:pPr>
            <a:r>
              <a:rPr lang="en-US" altLang="en-US" sz="2000">
                <a:solidFill>
                  <a:schemeClr val="accent2"/>
                </a:solidFill>
              </a:rPr>
              <a:t>Carriage return, </a:t>
            </a:r>
          </a:p>
          <a:p>
            <a:pPr algn="ctr">
              <a:spcBef>
                <a:spcPct val="0"/>
              </a:spcBef>
              <a:buClrTx/>
              <a:buSzTx/>
              <a:buFontTx/>
              <a:buNone/>
            </a:pPr>
            <a:r>
              <a:rPr lang="en-US" altLang="en-US" sz="2000">
                <a:solidFill>
                  <a:schemeClr val="accent2"/>
                </a:solidFill>
              </a:rPr>
              <a:t>line feed </a:t>
            </a:r>
          </a:p>
          <a:p>
            <a:pPr algn="ctr">
              <a:spcBef>
                <a:spcPct val="0"/>
              </a:spcBef>
              <a:buClrTx/>
              <a:buSzTx/>
              <a:buFontTx/>
              <a:buNone/>
            </a:pPr>
            <a:r>
              <a:rPr lang="en-US" altLang="en-US" sz="2000">
                <a:solidFill>
                  <a:schemeClr val="accent2"/>
                </a:solidFill>
              </a:rPr>
              <a:t>indicates end </a:t>
            </a:r>
          </a:p>
          <a:p>
            <a:pPr algn="ctr">
              <a:spcBef>
                <a:spcPct val="0"/>
              </a:spcBef>
              <a:buClrTx/>
              <a:buSzTx/>
              <a:buFontTx/>
              <a:buNone/>
            </a:pPr>
            <a:r>
              <a:rPr lang="en-US" altLang="en-US" sz="2000">
                <a:solidFill>
                  <a:schemeClr val="accent2"/>
                </a:solidFill>
              </a:rPr>
              <a:t>of message</a:t>
            </a:r>
            <a:endParaRPr lang="en-US" altLang="en-US">
              <a:latin typeface="Times New Roman" panose="02020603050405020304" pitchFamily="18" charset="0"/>
            </a:endParaRPr>
          </a:p>
        </p:txBody>
      </p:sp>
    </p:spTree>
    <p:extLst>
      <p:ext uri="{BB962C8B-B14F-4D97-AF65-F5344CB8AC3E}">
        <p14:creationId xmlns:p14="http://schemas.microsoft.com/office/powerpoint/2010/main" val="21097440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ltLang="en-US" smtClean="0"/>
              <a:t>Disclaimer: these slides have been prepared by using contents from resources mentioned in the reference slide</a:t>
            </a:r>
            <a:endParaRPr lang="en-US" altLang="en-US">
              <a:latin typeface="Times New Roman" panose="02020603050405020304" pitchFamily="18" charset="0"/>
            </a:endParaRPr>
          </a:p>
        </p:txBody>
      </p:sp>
      <p:sp>
        <p:nvSpPr>
          <p:cNvPr id="46082" name="Rectangle 2"/>
          <p:cNvSpPr>
            <a:spLocks noGrp="1" noChangeArrowheads="1"/>
          </p:cNvSpPr>
          <p:nvPr>
            <p:ph type="title"/>
          </p:nvPr>
        </p:nvSpPr>
        <p:spPr/>
        <p:txBody>
          <a:bodyPr/>
          <a:lstStyle/>
          <a:p>
            <a:r>
              <a:rPr lang="en-US" altLang="en-US" sz="3200"/>
              <a:t>HTTP request message: general format</a:t>
            </a:r>
            <a:endParaRPr lang="en-US" altLang="en-US"/>
          </a:p>
        </p:txBody>
      </p:sp>
      <p:pic>
        <p:nvPicPr>
          <p:cNvPr id="46083" name="Picture 3" descr="HTTPreque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4775" y="1649413"/>
            <a:ext cx="7512050" cy="377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01905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ltLang="en-US" smtClean="0"/>
              <a:t>Disclaimer: these slides have been prepared by using contents from resources mentioned in the reference slide</a:t>
            </a:r>
            <a:endParaRPr lang="en-US" altLang="en-US">
              <a:latin typeface="Times New Roman" panose="02020603050405020304" pitchFamily="18" charset="0"/>
            </a:endParaRPr>
          </a:p>
        </p:txBody>
      </p:sp>
      <p:sp>
        <p:nvSpPr>
          <p:cNvPr id="119810" name="Rectangle 2"/>
          <p:cNvSpPr>
            <a:spLocks noGrp="1" noChangeArrowheads="1"/>
          </p:cNvSpPr>
          <p:nvPr>
            <p:ph type="title"/>
          </p:nvPr>
        </p:nvSpPr>
        <p:spPr/>
        <p:txBody>
          <a:bodyPr/>
          <a:lstStyle/>
          <a:p>
            <a:r>
              <a:rPr lang="en-US" altLang="en-US"/>
              <a:t>Uploading form input</a:t>
            </a:r>
          </a:p>
        </p:txBody>
      </p:sp>
      <p:sp>
        <p:nvSpPr>
          <p:cNvPr id="119811" name="Rectangle 3"/>
          <p:cNvSpPr>
            <a:spLocks noGrp="1" noChangeArrowheads="1"/>
          </p:cNvSpPr>
          <p:nvPr>
            <p:ph type="body" sz="half" idx="1"/>
          </p:nvPr>
        </p:nvSpPr>
        <p:spPr/>
        <p:txBody>
          <a:bodyPr/>
          <a:lstStyle/>
          <a:p>
            <a:pPr>
              <a:buFont typeface="ZapfDingbats" pitchFamily="82" charset="2"/>
              <a:buNone/>
            </a:pPr>
            <a:r>
              <a:rPr lang="en-US" altLang="en-US" sz="2400" u="sng">
                <a:solidFill>
                  <a:srgbClr val="FF0000"/>
                </a:solidFill>
              </a:rPr>
              <a:t>Post method:</a:t>
            </a:r>
            <a:endParaRPr lang="en-US" altLang="en-US" sz="2400"/>
          </a:p>
          <a:p>
            <a:r>
              <a:rPr lang="en-US" altLang="en-US" sz="2400"/>
              <a:t>Web page often includes form input</a:t>
            </a:r>
          </a:p>
          <a:p>
            <a:r>
              <a:rPr lang="en-US" altLang="en-US" sz="2400"/>
              <a:t>Input is uploaded to server in entity body</a:t>
            </a:r>
          </a:p>
        </p:txBody>
      </p:sp>
      <p:sp>
        <p:nvSpPr>
          <p:cNvPr id="119812" name="Rectangle 4"/>
          <p:cNvSpPr>
            <a:spLocks noGrp="1" noChangeArrowheads="1"/>
          </p:cNvSpPr>
          <p:nvPr>
            <p:ph type="body" sz="half" idx="2"/>
          </p:nvPr>
        </p:nvSpPr>
        <p:spPr>
          <a:xfrm>
            <a:off x="6019800" y="2393951"/>
            <a:ext cx="3810000" cy="2206625"/>
          </a:xfrm>
        </p:spPr>
        <p:txBody>
          <a:bodyPr/>
          <a:lstStyle/>
          <a:p>
            <a:pPr>
              <a:buFont typeface="ZapfDingbats" pitchFamily="82" charset="2"/>
              <a:buNone/>
            </a:pPr>
            <a:r>
              <a:rPr lang="en-US" altLang="en-US" sz="2400" u="sng">
                <a:solidFill>
                  <a:srgbClr val="FF0000"/>
                </a:solidFill>
              </a:rPr>
              <a:t>URL method:</a:t>
            </a:r>
          </a:p>
          <a:p>
            <a:r>
              <a:rPr lang="en-US" altLang="en-US" sz="2400"/>
              <a:t>Uses GET method</a:t>
            </a:r>
          </a:p>
          <a:p>
            <a:r>
              <a:rPr lang="en-US" altLang="en-US" sz="2400"/>
              <a:t>Input is uploaded in URL field of request line:</a:t>
            </a:r>
          </a:p>
          <a:p>
            <a:pPr>
              <a:buFont typeface="ZapfDingbats" pitchFamily="82" charset="2"/>
              <a:buNone/>
            </a:pPr>
            <a:endParaRPr lang="en-US" altLang="en-US" sz="2400"/>
          </a:p>
        </p:txBody>
      </p:sp>
      <p:sp>
        <p:nvSpPr>
          <p:cNvPr id="119813" name="Text Box 5"/>
          <p:cNvSpPr txBox="1">
            <a:spLocks noChangeArrowheads="1"/>
          </p:cNvSpPr>
          <p:nvPr/>
        </p:nvSpPr>
        <p:spPr bwMode="auto">
          <a:xfrm>
            <a:off x="2940050" y="4822827"/>
            <a:ext cx="68897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SzTx/>
              <a:buFontTx/>
              <a:buNone/>
            </a:pPr>
            <a:r>
              <a:rPr lang="en-US" altLang="en-US" sz="2000" dirty="0">
                <a:latin typeface="Courier New" panose="02070309020205020404" pitchFamily="49" charset="0"/>
              </a:rPr>
              <a:t>www.somesite.com/animalsearch?monkeys&amp;banana</a:t>
            </a:r>
            <a:endParaRPr lang="en-US" altLang="en-US" sz="1600" dirty="0">
              <a:latin typeface="Courier New" panose="02070309020205020404" pitchFamily="49" charset="0"/>
            </a:endParaRPr>
          </a:p>
        </p:txBody>
      </p:sp>
    </p:spTree>
    <p:extLst>
      <p:ext uri="{BB962C8B-B14F-4D97-AF65-F5344CB8AC3E}">
        <p14:creationId xmlns:p14="http://schemas.microsoft.com/office/powerpoint/2010/main" val="1181603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p:txBody>
          <a:bodyPr/>
          <a:lstStyle/>
          <a:p>
            <a:r>
              <a:rPr lang="en-US" altLang="en-US" smtClean="0"/>
              <a:t>Disclaimer: these slides have been prepared by using contents from resources mentioned in the reference slide</a:t>
            </a:r>
            <a:endParaRPr lang="en-US" altLang="en-US">
              <a:latin typeface="Times New Roman" panose="02020603050405020304" pitchFamily="18" charset="0"/>
            </a:endParaRPr>
          </a:p>
        </p:txBody>
      </p:sp>
      <p:sp>
        <p:nvSpPr>
          <p:cNvPr id="176132" name="Rectangle 4"/>
          <p:cNvSpPr>
            <a:spLocks noGrp="1" noChangeArrowheads="1"/>
          </p:cNvSpPr>
          <p:nvPr>
            <p:ph type="title"/>
          </p:nvPr>
        </p:nvSpPr>
        <p:spPr/>
        <p:txBody>
          <a:bodyPr/>
          <a:lstStyle/>
          <a:p>
            <a:r>
              <a:rPr lang="en-US" altLang="en-US"/>
              <a:t>Some network apps</a:t>
            </a:r>
          </a:p>
        </p:txBody>
      </p:sp>
      <p:sp>
        <p:nvSpPr>
          <p:cNvPr id="176133" name="Rectangle 5"/>
          <p:cNvSpPr>
            <a:spLocks noGrp="1" noChangeArrowheads="1"/>
          </p:cNvSpPr>
          <p:nvPr>
            <p:ph type="body" sz="half" idx="1"/>
          </p:nvPr>
        </p:nvSpPr>
        <p:spPr/>
        <p:txBody>
          <a:bodyPr/>
          <a:lstStyle/>
          <a:p>
            <a:r>
              <a:rPr lang="en-US" altLang="en-US" sz="2400"/>
              <a:t>E-mail</a:t>
            </a:r>
          </a:p>
          <a:p>
            <a:r>
              <a:rPr lang="en-US" altLang="en-US" sz="2400"/>
              <a:t>Web</a:t>
            </a:r>
          </a:p>
          <a:p>
            <a:r>
              <a:rPr lang="en-US" altLang="en-US" sz="2400"/>
              <a:t>Instant messaging</a:t>
            </a:r>
          </a:p>
          <a:p>
            <a:r>
              <a:rPr lang="en-US" altLang="en-US" sz="2400"/>
              <a:t>Remote login</a:t>
            </a:r>
          </a:p>
          <a:p>
            <a:r>
              <a:rPr lang="en-US" altLang="en-US" sz="2400"/>
              <a:t>P2P file sharing</a:t>
            </a:r>
          </a:p>
          <a:p>
            <a:r>
              <a:rPr lang="en-US" altLang="en-US" sz="2400"/>
              <a:t>Multi-user network games</a:t>
            </a:r>
          </a:p>
          <a:p>
            <a:r>
              <a:rPr lang="en-US" altLang="en-US" sz="2400"/>
              <a:t>Streaming stored video clips</a:t>
            </a:r>
          </a:p>
          <a:p>
            <a:pPr>
              <a:buFont typeface="ZapfDingbats" pitchFamily="82" charset="2"/>
              <a:buNone/>
            </a:pPr>
            <a:endParaRPr lang="en-US" altLang="en-US" sz="2400"/>
          </a:p>
          <a:p>
            <a:pPr>
              <a:buFont typeface="ZapfDingbats" pitchFamily="82" charset="2"/>
              <a:buNone/>
            </a:pPr>
            <a:endParaRPr lang="en-US" altLang="en-US" sz="2400"/>
          </a:p>
        </p:txBody>
      </p:sp>
      <p:sp>
        <p:nvSpPr>
          <p:cNvPr id="176134" name="Rectangle 6"/>
          <p:cNvSpPr>
            <a:spLocks noGrp="1" noChangeArrowheads="1"/>
          </p:cNvSpPr>
          <p:nvPr>
            <p:ph type="body" sz="half" idx="2"/>
          </p:nvPr>
        </p:nvSpPr>
        <p:spPr/>
        <p:txBody>
          <a:bodyPr/>
          <a:lstStyle/>
          <a:p>
            <a:r>
              <a:rPr lang="en-US" altLang="en-US" sz="2400"/>
              <a:t>Internet telephone</a:t>
            </a:r>
          </a:p>
          <a:p>
            <a:r>
              <a:rPr lang="en-US" altLang="en-US" sz="2400"/>
              <a:t>Real-time video conference</a:t>
            </a:r>
          </a:p>
          <a:p>
            <a:r>
              <a:rPr lang="en-US" altLang="en-US" sz="2400"/>
              <a:t>Massive parallel computing</a:t>
            </a:r>
          </a:p>
          <a:p>
            <a:r>
              <a:rPr lang="en-US" altLang="en-US" sz="2400"/>
              <a:t> </a:t>
            </a:r>
          </a:p>
          <a:p>
            <a:r>
              <a:rPr lang="en-US" altLang="en-US" sz="2400"/>
              <a:t> </a:t>
            </a:r>
          </a:p>
          <a:p>
            <a:r>
              <a:rPr lang="en-US" altLang="en-US" sz="2400"/>
              <a:t> </a:t>
            </a:r>
          </a:p>
        </p:txBody>
      </p:sp>
    </p:spTree>
    <p:extLst>
      <p:ext uri="{BB962C8B-B14F-4D97-AF65-F5344CB8AC3E}">
        <p14:creationId xmlns:p14="http://schemas.microsoft.com/office/powerpoint/2010/main" val="39246289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p:txBody>
          <a:bodyPr/>
          <a:lstStyle/>
          <a:p>
            <a:r>
              <a:rPr lang="en-US" altLang="en-US" smtClean="0"/>
              <a:t>Disclaimer: these slides have been prepared by using contents from resources mentioned in the reference slide</a:t>
            </a:r>
            <a:endParaRPr lang="en-US" altLang="en-US">
              <a:latin typeface="Times New Roman" panose="02020603050405020304" pitchFamily="18" charset="0"/>
            </a:endParaRPr>
          </a:p>
        </p:txBody>
      </p:sp>
      <p:sp>
        <p:nvSpPr>
          <p:cNvPr id="120834" name="Rectangle 2"/>
          <p:cNvSpPr>
            <a:spLocks noGrp="1" noChangeArrowheads="1"/>
          </p:cNvSpPr>
          <p:nvPr>
            <p:ph type="title"/>
          </p:nvPr>
        </p:nvSpPr>
        <p:spPr/>
        <p:txBody>
          <a:bodyPr/>
          <a:lstStyle/>
          <a:p>
            <a:r>
              <a:rPr lang="en-US" altLang="en-US"/>
              <a:t>Method types</a:t>
            </a:r>
          </a:p>
        </p:txBody>
      </p:sp>
      <p:sp>
        <p:nvSpPr>
          <p:cNvPr id="120835" name="Rectangle 3"/>
          <p:cNvSpPr>
            <a:spLocks noGrp="1" noChangeArrowheads="1"/>
          </p:cNvSpPr>
          <p:nvPr>
            <p:ph type="body" sz="half" idx="1"/>
          </p:nvPr>
        </p:nvSpPr>
        <p:spPr/>
        <p:txBody>
          <a:bodyPr/>
          <a:lstStyle/>
          <a:p>
            <a:pPr>
              <a:buFont typeface="ZapfDingbats" pitchFamily="82" charset="2"/>
              <a:buNone/>
            </a:pPr>
            <a:r>
              <a:rPr lang="en-US" altLang="en-US" sz="2400" u="sng">
                <a:solidFill>
                  <a:srgbClr val="FF0000"/>
                </a:solidFill>
              </a:rPr>
              <a:t>HTTP/1.0</a:t>
            </a:r>
            <a:endParaRPr lang="en-US" altLang="en-US" sz="2400"/>
          </a:p>
          <a:p>
            <a:r>
              <a:rPr lang="en-US" altLang="en-US" sz="2400"/>
              <a:t>GET</a:t>
            </a:r>
          </a:p>
          <a:p>
            <a:r>
              <a:rPr lang="en-US" altLang="en-US" sz="2400"/>
              <a:t>POST</a:t>
            </a:r>
          </a:p>
          <a:p>
            <a:r>
              <a:rPr lang="en-US" altLang="en-US" sz="2400"/>
              <a:t>HEAD</a:t>
            </a:r>
          </a:p>
          <a:p>
            <a:pPr lvl="1"/>
            <a:r>
              <a:rPr lang="en-US" altLang="en-US"/>
              <a:t>asks server to leave requested object out of response</a:t>
            </a:r>
          </a:p>
        </p:txBody>
      </p:sp>
      <p:sp>
        <p:nvSpPr>
          <p:cNvPr id="120836" name="Rectangle 4"/>
          <p:cNvSpPr>
            <a:spLocks noGrp="1" noChangeArrowheads="1"/>
          </p:cNvSpPr>
          <p:nvPr>
            <p:ph type="body" sz="half" idx="2"/>
          </p:nvPr>
        </p:nvSpPr>
        <p:spPr/>
        <p:txBody>
          <a:bodyPr/>
          <a:lstStyle/>
          <a:p>
            <a:pPr>
              <a:buFont typeface="ZapfDingbats" pitchFamily="82" charset="2"/>
              <a:buNone/>
            </a:pPr>
            <a:r>
              <a:rPr lang="en-US" altLang="en-US" sz="2400" u="sng">
                <a:solidFill>
                  <a:srgbClr val="FF0000"/>
                </a:solidFill>
              </a:rPr>
              <a:t>HTTP/1.1</a:t>
            </a:r>
            <a:endParaRPr lang="en-US" altLang="en-US" sz="2400"/>
          </a:p>
          <a:p>
            <a:r>
              <a:rPr lang="en-US" altLang="en-US" sz="2400"/>
              <a:t>GET, POST, HEAD</a:t>
            </a:r>
          </a:p>
          <a:p>
            <a:r>
              <a:rPr lang="en-US" altLang="en-US" sz="2400"/>
              <a:t>PUT</a:t>
            </a:r>
          </a:p>
          <a:p>
            <a:pPr lvl="1"/>
            <a:r>
              <a:rPr lang="en-US" altLang="en-US"/>
              <a:t>uploads file in entity body to path specified in URL field</a:t>
            </a:r>
          </a:p>
          <a:p>
            <a:r>
              <a:rPr lang="en-US" altLang="en-US" sz="2400"/>
              <a:t>DELETE</a:t>
            </a:r>
          </a:p>
          <a:p>
            <a:pPr lvl="1"/>
            <a:r>
              <a:rPr lang="en-US" altLang="en-US"/>
              <a:t>deletes file specified in the URL field</a:t>
            </a:r>
          </a:p>
        </p:txBody>
      </p:sp>
    </p:spTree>
    <p:extLst>
      <p:ext uri="{BB962C8B-B14F-4D97-AF65-F5344CB8AC3E}">
        <p14:creationId xmlns:p14="http://schemas.microsoft.com/office/powerpoint/2010/main" val="531666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4"/>
          <p:cNvSpPr>
            <a:spLocks noGrp="1"/>
          </p:cNvSpPr>
          <p:nvPr>
            <p:ph type="ftr" sz="quarter" idx="11"/>
          </p:nvPr>
        </p:nvSpPr>
        <p:spPr/>
        <p:txBody>
          <a:bodyPr/>
          <a:lstStyle/>
          <a:p>
            <a:r>
              <a:rPr lang="en-US" altLang="en-US" smtClean="0"/>
              <a:t>Disclaimer: these slides have been prepared by using contents from resources mentioned in the reference slide</a:t>
            </a:r>
            <a:endParaRPr lang="en-US" altLang="en-US">
              <a:latin typeface="Times New Roman" panose="02020603050405020304" pitchFamily="18" charset="0"/>
            </a:endParaRPr>
          </a:p>
        </p:txBody>
      </p:sp>
      <p:sp>
        <p:nvSpPr>
          <p:cNvPr id="45058" name="Rectangle 2"/>
          <p:cNvSpPr>
            <a:spLocks noGrp="1" noChangeArrowheads="1"/>
          </p:cNvSpPr>
          <p:nvPr>
            <p:ph type="title"/>
          </p:nvPr>
        </p:nvSpPr>
        <p:spPr/>
        <p:txBody>
          <a:bodyPr/>
          <a:lstStyle/>
          <a:p>
            <a:r>
              <a:rPr lang="en-US" altLang="en-US" sz="3600"/>
              <a:t>HTTP response message</a:t>
            </a:r>
            <a:endParaRPr lang="en-US" altLang="en-US"/>
          </a:p>
        </p:txBody>
      </p:sp>
      <p:sp>
        <p:nvSpPr>
          <p:cNvPr id="45060" name="Text Box 4"/>
          <p:cNvSpPr txBox="1">
            <a:spLocks noChangeArrowheads="1"/>
          </p:cNvSpPr>
          <p:nvPr/>
        </p:nvSpPr>
        <p:spPr bwMode="auto">
          <a:xfrm>
            <a:off x="4705350" y="1987551"/>
            <a:ext cx="5822950" cy="2835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SzTx/>
              <a:buFontTx/>
              <a:buNone/>
            </a:pPr>
            <a:r>
              <a:rPr lang="en-US" altLang="en-US" sz="2000" b="1">
                <a:latin typeface="Courier New" panose="02070309020205020404" pitchFamily="49" charset="0"/>
              </a:rPr>
              <a:t>HTTP/1.1 200 OK </a:t>
            </a:r>
          </a:p>
          <a:p>
            <a:pPr>
              <a:spcBef>
                <a:spcPct val="0"/>
              </a:spcBef>
              <a:buClrTx/>
              <a:buSzTx/>
              <a:buFontTx/>
              <a:buNone/>
            </a:pPr>
            <a:r>
              <a:rPr lang="en-US" altLang="en-US" sz="2000" b="1">
                <a:latin typeface="Courier New" panose="02070309020205020404" pitchFamily="49" charset="0"/>
              </a:rPr>
              <a:t>Connection close</a:t>
            </a:r>
          </a:p>
          <a:p>
            <a:pPr>
              <a:spcBef>
                <a:spcPct val="0"/>
              </a:spcBef>
              <a:buClrTx/>
              <a:buSzTx/>
              <a:buFontTx/>
              <a:buNone/>
            </a:pPr>
            <a:r>
              <a:rPr lang="en-US" altLang="en-US" sz="2000" b="1">
                <a:latin typeface="Courier New" panose="02070309020205020404" pitchFamily="49" charset="0"/>
              </a:rPr>
              <a:t>Date: Thu, 06 Aug 1998 12:00:15 GMT </a:t>
            </a:r>
          </a:p>
          <a:p>
            <a:pPr>
              <a:spcBef>
                <a:spcPct val="0"/>
              </a:spcBef>
              <a:buClrTx/>
              <a:buSzTx/>
              <a:buFontTx/>
              <a:buNone/>
            </a:pPr>
            <a:r>
              <a:rPr lang="en-US" altLang="en-US" sz="2000" b="1">
                <a:latin typeface="Courier New" panose="02070309020205020404" pitchFamily="49" charset="0"/>
              </a:rPr>
              <a:t>Server: Apache/1.3.0 (Unix) </a:t>
            </a:r>
          </a:p>
          <a:p>
            <a:pPr>
              <a:spcBef>
                <a:spcPct val="0"/>
              </a:spcBef>
              <a:buClrTx/>
              <a:buSzTx/>
              <a:buFontTx/>
              <a:buNone/>
            </a:pPr>
            <a:r>
              <a:rPr lang="en-US" altLang="en-US" sz="2000" b="1">
                <a:latin typeface="Courier New" panose="02070309020205020404" pitchFamily="49" charset="0"/>
              </a:rPr>
              <a:t>Last-Modified: Mon, 22 Jun 1998 …... </a:t>
            </a:r>
          </a:p>
          <a:p>
            <a:pPr>
              <a:spcBef>
                <a:spcPct val="0"/>
              </a:spcBef>
              <a:buClrTx/>
              <a:buSzTx/>
              <a:buFontTx/>
              <a:buNone/>
            </a:pPr>
            <a:r>
              <a:rPr lang="en-US" altLang="en-US" sz="2000" b="1">
                <a:latin typeface="Courier New" panose="02070309020205020404" pitchFamily="49" charset="0"/>
              </a:rPr>
              <a:t>Content-Length: 6821 </a:t>
            </a:r>
          </a:p>
          <a:p>
            <a:pPr>
              <a:spcBef>
                <a:spcPct val="0"/>
              </a:spcBef>
              <a:buClrTx/>
              <a:buSzTx/>
              <a:buFontTx/>
              <a:buNone/>
            </a:pPr>
            <a:r>
              <a:rPr lang="en-US" altLang="en-US" sz="2000" b="1">
                <a:latin typeface="Courier New" panose="02070309020205020404" pitchFamily="49" charset="0"/>
              </a:rPr>
              <a:t>Content-Type: text/html</a:t>
            </a:r>
          </a:p>
          <a:p>
            <a:pPr>
              <a:spcBef>
                <a:spcPct val="0"/>
              </a:spcBef>
              <a:buClrTx/>
              <a:buSzTx/>
              <a:buFontTx/>
              <a:buNone/>
            </a:pPr>
            <a:r>
              <a:rPr lang="en-US" altLang="en-US" sz="2000" b="1">
                <a:latin typeface="Courier New" panose="02070309020205020404" pitchFamily="49" charset="0"/>
              </a:rPr>
              <a:t> </a:t>
            </a:r>
          </a:p>
          <a:p>
            <a:pPr>
              <a:spcBef>
                <a:spcPct val="0"/>
              </a:spcBef>
              <a:buClrTx/>
              <a:buSzTx/>
              <a:buFontTx/>
              <a:buNone/>
            </a:pPr>
            <a:r>
              <a:rPr lang="en-US" altLang="en-US" sz="2000" b="1">
                <a:latin typeface="Courier New" panose="02070309020205020404" pitchFamily="49" charset="0"/>
              </a:rPr>
              <a:t>data data data data data ... </a:t>
            </a:r>
          </a:p>
        </p:txBody>
      </p:sp>
      <p:sp>
        <p:nvSpPr>
          <p:cNvPr id="45061" name="Text Box 5"/>
          <p:cNvSpPr txBox="1">
            <a:spLocks noChangeArrowheads="1"/>
          </p:cNvSpPr>
          <p:nvPr/>
        </p:nvSpPr>
        <p:spPr bwMode="auto">
          <a:xfrm>
            <a:off x="2357592" y="1408114"/>
            <a:ext cx="1741181" cy="1323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0"/>
              </a:spcBef>
              <a:buClrTx/>
              <a:buSzTx/>
              <a:buFontTx/>
              <a:buNone/>
            </a:pPr>
            <a:r>
              <a:rPr lang="en-US" altLang="en-US" sz="2000">
                <a:solidFill>
                  <a:schemeClr val="accent2"/>
                </a:solidFill>
              </a:rPr>
              <a:t>status line</a:t>
            </a:r>
          </a:p>
          <a:p>
            <a:pPr algn="ctr">
              <a:spcBef>
                <a:spcPct val="0"/>
              </a:spcBef>
              <a:buClrTx/>
              <a:buSzTx/>
              <a:buFontTx/>
              <a:buNone/>
            </a:pPr>
            <a:r>
              <a:rPr lang="en-US" altLang="en-US" sz="2000">
                <a:solidFill>
                  <a:schemeClr val="accent2"/>
                </a:solidFill>
              </a:rPr>
              <a:t>(protocol</a:t>
            </a:r>
          </a:p>
          <a:p>
            <a:pPr algn="ctr">
              <a:spcBef>
                <a:spcPct val="0"/>
              </a:spcBef>
              <a:buClrTx/>
              <a:buSzTx/>
              <a:buFontTx/>
              <a:buNone/>
            </a:pPr>
            <a:r>
              <a:rPr lang="en-US" altLang="en-US" sz="2000">
                <a:solidFill>
                  <a:schemeClr val="accent2"/>
                </a:solidFill>
              </a:rPr>
              <a:t>status code</a:t>
            </a:r>
          </a:p>
          <a:p>
            <a:pPr algn="ctr">
              <a:spcBef>
                <a:spcPct val="0"/>
              </a:spcBef>
              <a:buClrTx/>
              <a:buSzTx/>
              <a:buFontTx/>
              <a:buNone/>
            </a:pPr>
            <a:r>
              <a:rPr lang="en-US" altLang="en-US" sz="2000">
                <a:solidFill>
                  <a:schemeClr val="accent2"/>
                </a:solidFill>
              </a:rPr>
              <a:t>status phrase)</a:t>
            </a:r>
            <a:endParaRPr lang="en-US" altLang="en-US">
              <a:latin typeface="Times New Roman" panose="02020603050405020304" pitchFamily="18" charset="0"/>
            </a:endParaRPr>
          </a:p>
        </p:txBody>
      </p:sp>
      <p:sp>
        <p:nvSpPr>
          <p:cNvPr id="45062" name="Line 6"/>
          <p:cNvSpPr>
            <a:spLocks noChangeShapeType="1"/>
          </p:cNvSpPr>
          <p:nvPr/>
        </p:nvSpPr>
        <p:spPr bwMode="auto">
          <a:xfrm>
            <a:off x="3819526" y="1914526"/>
            <a:ext cx="923925" cy="257175"/>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63" name="Freeform 7"/>
          <p:cNvSpPr>
            <a:spLocks/>
          </p:cNvSpPr>
          <p:nvPr/>
        </p:nvSpPr>
        <p:spPr bwMode="auto">
          <a:xfrm>
            <a:off x="4619626" y="2349501"/>
            <a:ext cx="257175" cy="1858963"/>
          </a:xfrm>
          <a:custGeom>
            <a:avLst/>
            <a:gdLst>
              <a:gd name="T0" fmla="*/ 132 w 162"/>
              <a:gd name="T1" fmla="*/ 9 h 1428"/>
              <a:gd name="T2" fmla="*/ 0 w 162"/>
              <a:gd name="T3" fmla="*/ 0 h 1428"/>
              <a:gd name="T4" fmla="*/ 0 w 162"/>
              <a:gd name="T5" fmla="*/ 1428 h 1428"/>
              <a:gd name="T6" fmla="*/ 162 w 162"/>
              <a:gd name="T7" fmla="*/ 1425 h 1428"/>
            </a:gdLst>
            <a:ahLst/>
            <a:cxnLst>
              <a:cxn ang="0">
                <a:pos x="T0" y="T1"/>
              </a:cxn>
              <a:cxn ang="0">
                <a:pos x="T2" y="T3"/>
              </a:cxn>
              <a:cxn ang="0">
                <a:pos x="T4" y="T5"/>
              </a:cxn>
              <a:cxn ang="0">
                <a:pos x="T6" y="T7"/>
              </a:cxn>
            </a:cxnLst>
            <a:rect l="0" t="0" r="r" b="b"/>
            <a:pathLst>
              <a:path w="162" h="1428">
                <a:moveTo>
                  <a:pt x="132" y="9"/>
                </a:moveTo>
                <a:lnTo>
                  <a:pt x="0" y="0"/>
                </a:lnTo>
                <a:lnTo>
                  <a:pt x="0" y="1428"/>
                </a:lnTo>
                <a:lnTo>
                  <a:pt x="162" y="1425"/>
                </a:lnTo>
              </a:path>
            </a:pathLst>
          </a:custGeom>
          <a:noFill/>
          <a:ln w="19050" cap="flat" cmpd="sng">
            <a:solidFill>
              <a:schemeClr val="accent2"/>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64" name="Text Box 8"/>
          <p:cNvSpPr txBox="1">
            <a:spLocks noChangeArrowheads="1"/>
          </p:cNvSpPr>
          <p:nvPr/>
        </p:nvSpPr>
        <p:spPr bwMode="auto">
          <a:xfrm>
            <a:off x="3592556" y="3017838"/>
            <a:ext cx="947695" cy="707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spcBef>
                <a:spcPct val="0"/>
              </a:spcBef>
              <a:buClrTx/>
              <a:buSzTx/>
              <a:buFontTx/>
              <a:buNone/>
            </a:pPr>
            <a:r>
              <a:rPr lang="en-US" altLang="en-US" sz="2000">
                <a:solidFill>
                  <a:schemeClr val="accent2"/>
                </a:solidFill>
              </a:rPr>
              <a:t>header</a:t>
            </a:r>
          </a:p>
          <a:p>
            <a:pPr algn="r">
              <a:spcBef>
                <a:spcPct val="0"/>
              </a:spcBef>
              <a:buClrTx/>
              <a:buSzTx/>
              <a:buFontTx/>
              <a:buNone/>
            </a:pPr>
            <a:r>
              <a:rPr lang="en-US" altLang="en-US" sz="2000">
                <a:solidFill>
                  <a:schemeClr val="accent2"/>
                </a:solidFill>
              </a:rPr>
              <a:t> lines</a:t>
            </a:r>
            <a:endParaRPr lang="en-US" altLang="en-US">
              <a:latin typeface="Times New Roman" panose="02020603050405020304" pitchFamily="18" charset="0"/>
            </a:endParaRPr>
          </a:p>
        </p:txBody>
      </p:sp>
      <p:sp>
        <p:nvSpPr>
          <p:cNvPr id="45065" name="Line 9"/>
          <p:cNvSpPr>
            <a:spLocks noChangeShapeType="1"/>
          </p:cNvSpPr>
          <p:nvPr/>
        </p:nvSpPr>
        <p:spPr bwMode="auto">
          <a:xfrm flipV="1">
            <a:off x="3714751" y="4381501"/>
            <a:ext cx="923925" cy="257175"/>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66" name="Text Box 10"/>
          <p:cNvSpPr txBox="1">
            <a:spLocks noChangeArrowheads="1"/>
          </p:cNvSpPr>
          <p:nvPr/>
        </p:nvSpPr>
        <p:spPr bwMode="auto">
          <a:xfrm>
            <a:off x="2406469" y="4360864"/>
            <a:ext cx="1317989"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0"/>
              </a:spcBef>
              <a:buClrTx/>
              <a:buSzTx/>
              <a:buFontTx/>
              <a:buNone/>
            </a:pPr>
            <a:r>
              <a:rPr lang="en-US" altLang="en-US" sz="2000">
                <a:solidFill>
                  <a:schemeClr val="accent2"/>
                </a:solidFill>
              </a:rPr>
              <a:t>data, e.g., </a:t>
            </a:r>
          </a:p>
          <a:p>
            <a:pPr algn="ctr">
              <a:spcBef>
                <a:spcPct val="0"/>
              </a:spcBef>
              <a:buClrTx/>
              <a:buSzTx/>
              <a:buFontTx/>
              <a:buNone/>
            </a:pPr>
            <a:r>
              <a:rPr lang="en-US" altLang="en-US" sz="2000">
                <a:solidFill>
                  <a:schemeClr val="accent2"/>
                </a:solidFill>
              </a:rPr>
              <a:t>requested</a:t>
            </a:r>
          </a:p>
          <a:p>
            <a:pPr algn="ctr">
              <a:spcBef>
                <a:spcPct val="0"/>
              </a:spcBef>
              <a:buClrTx/>
              <a:buSzTx/>
              <a:buFontTx/>
              <a:buNone/>
            </a:pPr>
            <a:r>
              <a:rPr lang="en-US" altLang="en-US" sz="2000">
                <a:solidFill>
                  <a:schemeClr val="accent2"/>
                </a:solidFill>
              </a:rPr>
              <a:t>HTML file</a:t>
            </a:r>
            <a:endParaRPr lang="en-US" altLang="en-US">
              <a:latin typeface="Times New Roman" panose="02020603050405020304" pitchFamily="18" charset="0"/>
            </a:endParaRPr>
          </a:p>
        </p:txBody>
      </p:sp>
    </p:spTree>
    <p:extLst>
      <p:ext uri="{BB962C8B-B14F-4D97-AF65-F5344CB8AC3E}">
        <p14:creationId xmlns:p14="http://schemas.microsoft.com/office/powerpoint/2010/main" val="1294779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p:txBody>
          <a:bodyPr/>
          <a:lstStyle/>
          <a:p>
            <a:r>
              <a:rPr lang="en-US" altLang="en-US" smtClean="0"/>
              <a:t>Disclaimer: these slides have been prepared by using contents from resources mentioned in the reference slide</a:t>
            </a:r>
            <a:endParaRPr lang="en-US" altLang="en-US">
              <a:latin typeface="Times New Roman" panose="02020603050405020304" pitchFamily="18" charset="0"/>
            </a:endParaRPr>
          </a:p>
        </p:txBody>
      </p:sp>
      <p:sp>
        <p:nvSpPr>
          <p:cNvPr id="47106" name="Rectangle 2"/>
          <p:cNvSpPr>
            <a:spLocks noGrp="1" noChangeArrowheads="1"/>
          </p:cNvSpPr>
          <p:nvPr>
            <p:ph type="title"/>
          </p:nvPr>
        </p:nvSpPr>
        <p:spPr/>
        <p:txBody>
          <a:bodyPr/>
          <a:lstStyle/>
          <a:p>
            <a:r>
              <a:rPr lang="en-US" altLang="en-US" sz="3600"/>
              <a:t>HTTP response status codes</a:t>
            </a:r>
            <a:endParaRPr lang="en-US" altLang="en-US"/>
          </a:p>
        </p:txBody>
      </p:sp>
      <p:sp>
        <p:nvSpPr>
          <p:cNvPr id="47107" name="Rectangle 3"/>
          <p:cNvSpPr>
            <a:spLocks noGrp="1" noChangeArrowheads="1"/>
          </p:cNvSpPr>
          <p:nvPr>
            <p:ph type="body" sz="half" idx="1"/>
          </p:nvPr>
        </p:nvSpPr>
        <p:spPr>
          <a:xfrm>
            <a:off x="2057401" y="2314575"/>
            <a:ext cx="7934325" cy="4648200"/>
          </a:xfrm>
        </p:spPr>
        <p:txBody>
          <a:bodyPr/>
          <a:lstStyle/>
          <a:p>
            <a:pPr>
              <a:buFont typeface="ZapfDingbats" pitchFamily="82" charset="2"/>
              <a:buNone/>
            </a:pPr>
            <a:r>
              <a:rPr lang="en-US" altLang="en-US" sz="2400" b="1">
                <a:solidFill>
                  <a:srgbClr val="FF0000"/>
                </a:solidFill>
                <a:latin typeface="Courier New" panose="02070309020205020404" pitchFamily="49" charset="0"/>
              </a:rPr>
              <a:t>200 OK</a:t>
            </a:r>
            <a:endParaRPr lang="en-US" altLang="en-US" sz="2400"/>
          </a:p>
          <a:p>
            <a:pPr lvl="1"/>
            <a:r>
              <a:rPr lang="en-US" altLang="en-US"/>
              <a:t>request succeeded, requested object later in this message</a:t>
            </a:r>
          </a:p>
          <a:p>
            <a:pPr>
              <a:buFont typeface="ZapfDingbats" pitchFamily="82" charset="2"/>
              <a:buNone/>
            </a:pPr>
            <a:r>
              <a:rPr lang="en-US" altLang="en-US" sz="2400" b="1">
                <a:solidFill>
                  <a:srgbClr val="FF0000"/>
                </a:solidFill>
                <a:latin typeface="Courier New" panose="02070309020205020404" pitchFamily="49" charset="0"/>
              </a:rPr>
              <a:t>301 Moved Permanently</a:t>
            </a:r>
            <a:endParaRPr lang="en-US" altLang="en-US" sz="2400"/>
          </a:p>
          <a:p>
            <a:pPr lvl="1"/>
            <a:r>
              <a:rPr lang="en-US" altLang="en-US"/>
              <a:t>requested object moved, new location specified later in this message (Location:)</a:t>
            </a:r>
          </a:p>
          <a:p>
            <a:pPr>
              <a:buFont typeface="ZapfDingbats" pitchFamily="82" charset="2"/>
              <a:buNone/>
            </a:pPr>
            <a:r>
              <a:rPr lang="en-US" altLang="en-US" sz="2400" b="1">
                <a:solidFill>
                  <a:srgbClr val="FF0000"/>
                </a:solidFill>
                <a:latin typeface="Courier New" panose="02070309020205020404" pitchFamily="49" charset="0"/>
              </a:rPr>
              <a:t>400 Bad Request</a:t>
            </a:r>
            <a:endParaRPr lang="en-US" altLang="en-US" sz="2400"/>
          </a:p>
          <a:p>
            <a:pPr lvl="1"/>
            <a:r>
              <a:rPr lang="en-US" altLang="en-US"/>
              <a:t>request message not understood by server</a:t>
            </a:r>
          </a:p>
          <a:p>
            <a:pPr>
              <a:buFont typeface="ZapfDingbats" pitchFamily="82" charset="2"/>
              <a:buNone/>
            </a:pPr>
            <a:r>
              <a:rPr lang="en-US" altLang="en-US" sz="2400" b="1">
                <a:solidFill>
                  <a:srgbClr val="FF0000"/>
                </a:solidFill>
                <a:latin typeface="Courier New" panose="02070309020205020404" pitchFamily="49" charset="0"/>
              </a:rPr>
              <a:t>404 Not Found</a:t>
            </a:r>
            <a:endParaRPr lang="en-US" altLang="en-US" sz="2400"/>
          </a:p>
          <a:p>
            <a:pPr lvl="1"/>
            <a:r>
              <a:rPr lang="en-US" altLang="en-US"/>
              <a:t>requested document not found on this server</a:t>
            </a:r>
          </a:p>
          <a:p>
            <a:pPr>
              <a:buFont typeface="ZapfDingbats" pitchFamily="82" charset="2"/>
              <a:buNone/>
            </a:pPr>
            <a:r>
              <a:rPr lang="en-US" altLang="en-US" sz="2400" b="1">
                <a:solidFill>
                  <a:srgbClr val="FF0000"/>
                </a:solidFill>
                <a:latin typeface="Courier New" panose="02070309020205020404" pitchFamily="49" charset="0"/>
              </a:rPr>
              <a:t>505 HTTP Version Not Supported</a:t>
            </a:r>
            <a:endParaRPr lang="en-US" altLang="en-US" sz="2400"/>
          </a:p>
        </p:txBody>
      </p:sp>
      <p:sp>
        <p:nvSpPr>
          <p:cNvPr id="47109" name="Rectangle 5"/>
          <p:cNvSpPr>
            <a:spLocks noChangeArrowheads="1"/>
          </p:cNvSpPr>
          <p:nvPr/>
        </p:nvSpPr>
        <p:spPr bwMode="auto">
          <a:xfrm>
            <a:off x="2047876" y="1323975"/>
            <a:ext cx="768667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buChar char="r"/>
              <a:defRPr sz="2400">
                <a:solidFill>
                  <a:schemeClr val="tx1"/>
                </a:solidFill>
                <a:latin typeface="Comic Sans MS" panose="030F0702030302020204" pitchFamily="66" charset="0"/>
              </a:defRPr>
            </a:lvl1pPr>
            <a:lvl2pPr marL="742950" indent="-285750">
              <a:buSzPct val="75000"/>
              <a:buFont typeface="Wingdings" panose="05000000000000000000" pitchFamily="2" charset="2"/>
              <a:buChar char="v"/>
              <a:defRPr sz="2000">
                <a:solidFill>
                  <a:schemeClr val="tx1"/>
                </a:solidFill>
                <a:latin typeface="Comic Sans MS" panose="030F0702030302020204" pitchFamily="66" charset="0"/>
              </a:defRPr>
            </a:lvl2pPr>
            <a:lvl3pPr marL="1143000" indent="-228600">
              <a:buChar char="•"/>
              <a:defRPr>
                <a:solidFill>
                  <a:schemeClr val="tx1"/>
                </a:solidFill>
                <a:latin typeface="Comic Sans MS" panose="030F0702030302020204" pitchFamily="66" charset="0"/>
              </a:defRPr>
            </a:lvl3pPr>
            <a:lvl4pPr marL="1600200" indent="-228600">
              <a:buChar char="–"/>
              <a:defRPr>
                <a:solidFill>
                  <a:schemeClr val="tx1"/>
                </a:solidFill>
                <a:latin typeface="Times New Roman" panose="02020603050405020304" pitchFamily="18" charset="0"/>
              </a:defRPr>
            </a:lvl4pPr>
            <a:lvl5pPr marL="2057400" indent="-2286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buFont typeface="ZapfDingbats" pitchFamily="82" charset="2"/>
              <a:buNone/>
            </a:pPr>
            <a:r>
              <a:rPr lang="en-US" altLang="en-US"/>
              <a:t>In first line in server-&gt;client response message.</a:t>
            </a:r>
          </a:p>
          <a:p>
            <a:pPr>
              <a:buFont typeface="ZapfDingbats" pitchFamily="82" charset="2"/>
              <a:buNone/>
            </a:pPr>
            <a:r>
              <a:rPr lang="en-US" altLang="en-US"/>
              <a:t>A few sample codes:</a:t>
            </a:r>
          </a:p>
        </p:txBody>
      </p:sp>
    </p:spTree>
    <p:extLst>
      <p:ext uri="{BB962C8B-B14F-4D97-AF65-F5344CB8AC3E}">
        <p14:creationId xmlns:p14="http://schemas.microsoft.com/office/powerpoint/2010/main" val="42544727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p:txBody>
          <a:bodyPr/>
          <a:lstStyle/>
          <a:p>
            <a:r>
              <a:rPr lang="en-US" altLang="en-US" smtClean="0"/>
              <a:t>Disclaimer: these slides have been prepared by using contents from resources mentioned in the reference slide</a:t>
            </a:r>
            <a:endParaRPr lang="en-US" altLang="en-US">
              <a:latin typeface="Times New Roman" panose="02020603050405020304" pitchFamily="18" charset="0"/>
            </a:endParaRPr>
          </a:p>
        </p:txBody>
      </p:sp>
      <p:sp>
        <p:nvSpPr>
          <p:cNvPr id="121858" name="Rectangle 2"/>
          <p:cNvSpPr>
            <a:spLocks noGrp="1" noChangeArrowheads="1"/>
          </p:cNvSpPr>
          <p:nvPr>
            <p:ph type="title"/>
          </p:nvPr>
        </p:nvSpPr>
        <p:spPr/>
        <p:txBody>
          <a:bodyPr/>
          <a:lstStyle/>
          <a:p>
            <a:r>
              <a:rPr lang="en-US" altLang="en-US"/>
              <a:t>User-server state: cookies</a:t>
            </a:r>
          </a:p>
        </p:txBody>
      </p:sp>
      <p:sp>
        <p:nvSpPr>
          <p:cNvPr id="121859" name="Rectangle 3"/>
          <p:cNvSpPr>
            <a:spLocks noGrp="1" noChangeArrowheads="1"/>
          </p:cNvSpPr>
          <p:nvPr>
            <p:ph type="body" sz="half" idx="1"/>
          </p:nvPr>
        </p:nvSpPr>
        <p:spPr/>
        <p:txBody>
          <a:bodyPr>
            <a:normAutofit lnSpcReduction="10000"/>
          </a:bodyPr>
          <a:lstStyle/>
          <a:p>
            <a:pPr>
              <a:buFont typeface="ZapfDingbats" pitchFamily="82" charset="2"/>
              <a:buNone/>
            </a:pPr>
            <a:r>
              <a:rPr lang="en-US" altLang="en-US" sz="2400"/>
              <a:t>Many major Web sites use cookies</a:t>
            </a:r>
          </a:p>
          <a:p>
            <a:pPr>
              <a:buFont typeface="ZapfDingbats" pitchFamily="82" charset="2"/>
              <a:buNone/>
            </a:pPr>
            <a:r>
              <a:rPr lang="en-US" altLang="en-US" sz="2400" u="sng">
                <a:solidFill>
                  <a:srgbClr val="FF0000"/>
                </a:solidFill>
              </a:rPr>
              <a:t>Four components:</a:t>
            </a:r>
            <a:endParaRPr lang="en-US" altLang="en-US" sz="2400">
              <a:solidFill>
                <a:srgbClr val="FF0000"/>
              </a:solidFill>
            </a:endParaRPr>
          </a:p>
          <a:p>
            <a:pPr lvl="1">
              <a:buFont typeface="Wingdings" panose="05000000000000000000" pitchFamily="2" charset="2"/>
              <a:buNone/>
            </a:pPr>
            <a:r>
              <a:rPr lang="en-US" altLang="en-US"/>
              <a:t>1) cookie header line of HTTP response message</a:t>
            </a:r>
          </a:p>
          <a:p>
            <a:pPr lvl="1">
              <a:buFont typeface="Wingdings" panose="05000000000000000000" pitchFamily="2" charset="2"/>
              <a:buNone/>
            </a:pPr>
            <a:r>
              <a:rPr lang="en-US" altLang="en-US"/>
              <a:t>2) cookie header line in HTTP request message</a:t>
            </a:r>
          </a:p>
          <a:p>
            <a:pPr lvl="1">
              <a:buFont typeface="Wingdings" panose="05000000000000000000" pitchFamily="2" charset="2"/>
              <a:buNone/>
            </a:pPr>
            <a:r>
              <a:rPr lang="en-US" altLang="en-US"/>
              <a:t>3) cookie file kept on user’s host, managed by user’s browser</a:t>
            </a:r>
          </a:p>
          <a:p>
            <a:pPr lvl="1">
              <a:buFont typeface="Wingdings" panose="05000000000000000000" pitchFamily="2" charset="2"/>
              <a:buNone/>
            </a:pPr>
            <a:r>
              <a:rPr lang="en-US" altLang="en-US"/>
              <a:t>4) back-end database at Web site</a:t>
            </a:r>
          </a:p>
        </p:txBody>
      </p:sp>
      <p:sp>
        <p:nvSpPr>
          <p:cNvPr id="121860" name="Rectangle 4"/>
          <p:cNvSpPr>
            <a:spLocks noGrp="1" noChangeArrowheads="1"/>
          </p:cNvSpPr>
          <p:nvPr>
            <p:ph type="body" sz="half" idx="2"/>
          </p:nvPr>
        </p:nvSpPr>
        <p:spPr/>
        <p:txBody>
          <a:bodyPr/>
          <a:lstStyle/>
          <a:p>
            <a:pPr>
              <a:buFont typeface="ZapfDingbats" pitchFamily="82" charset="2"/>
              <a:buNone/>
            </a:pPr>
            <a:r>
              <a:rPr lang="en-US" altLang="en-US" sz="2400" u="sng">
                <a:solidFill>
                  <a:srgbClr val="FF0000"/>
                </a:solidFill>
              </a:rPr>
              <a:t>Example:</a:t>
            </a:r>
          </a:p>
          <a:p>
            <a:pPr lvl="1"/>
            <a:r>
              <a:rPr lang="en-US" altLang="en-US"/>
              <a:t>Susan access Internet always from same PC</a:t>
            </a:r>
          </a:p>
          <a:p>
            <a:pPr lvl="1"/>
            <a:r>
              <a:rPr lang="en-US" altLang="en-US"/>
              <a:t>She visits a specific e-commerce site for first time</a:t>
            </a:r>
          </a:p>
          <a:p>
            <a:pPr lvl="1"/>
            <a:r>
              <a:rPr lang="en-US" altLang="en-US"/>
              <a:t>When initial HTTP requests arrives at site, site creates a unique ID and creates an entry in backend database for ID</a:t>
            </a:r>
          </a:p>
        </p:txBody>
      </p:sp>
    </p:spTree>
    <p:extLst>
      <p:ext uri="{BB962C8B-B14F-4D97-AF65-F5344CB8AC3E}">
        <p14:creationId xmlns:p14="http://schemas.microsoft.com/office/powerpoint/2010/main" val="2993420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Footer Placeholder 5"/>
          <p:cNvSpPr>
            <a:spLocks noGrp="1"/>
          </p:cNvSpPr>
          <p:nvPr>
            <p:ph type="ftr" sz="quarter" idx="11"/>
          </p:nvPr>
        </p:nvSpPr>
        <p:spPr/>
        <p:txBody>
          <a:bodyPr/>
          <a:lstStyle/>
          <a:p>
            <a:r>
              <a:rPr lang="en-US" altLang="en-US" smtClean="0"/>
              <a:t>Disclaimer: these slides have been prepared by using contents from resources mentioned in the reference slide</a:t>
            </a:r>
            <a:endParaRPr lang="en-US" altLang="en-US">
              <a:latin typeface="Times New Roman" panose="02020603050405020304" pitchFamily="18" charset="0"/>
            </a:endParaRPr>
          </a:p>
        </p:txBody>
      </p:sp>
      <p:sp>
        <p:nvSpPr>
          <p:cNvPr id="50178" name="Rectangle 2"/>
          <p:cNvSpPr>
            <a:spLocks noGrp="1" noChangeArrowheads="1"/>
          </p:cNvSpPr>
          <p:nvPr>
            <p:ph type="title"/>
          </p:nvPr>
        </p:nvSpPr>
        <p:spPr/>
        <p:txBody>
          <a:bodyPr/>
          <a:lstStyle/>
          <a:p>
            <a:r>
              <a:rPr lang="en-US" altLang="en-US" sz="3200"/>
              <a:t>Cookies: keeping “state” (cont.)</a:t>
            </a:r>
            <a:endParaRPr lang="en-US" altLang="en-US"/>
          </a:p>
        </p:txBody>
      </p:sp>
      <p:grpSp>
        <p:nvGrpSpPr>
          <p:cNvPr id="50209" name="Group 33"/>
          <p:cNvGrpSpPr>
            <a:grpSpLocks/>
          </p:cNvGrpSpPr>
          <p:nvPr/>
        </p:nvGrpSpPr>
        <p:grpSpPr bwMode="auto">
          <a:xfrm>
            <a:off x="3824289" y="1423988"/>
            <a:ext cx="4765675" cy="4627562"/>
            <a:chOff x="2526" y="874"/>
            <a:chExt cx="3002" cy="2915"/>
          </a:xfrm>
        </p:grpSpPr>
        <p:sp>
          <p:nvSpPr>
            <p:cNvPr id="50180" name="Line 4"/>
            <p:cNvSpPr>
              <a:spLocks noChangeShapeType="1"/>
            </p:cNvSpPr>
            <p:nvPr/>
          </p:nvSpPr>
          <p:spPr bwMode="auto">
            <a:xfrm>
              <a:off x="2688" y="1242"/>
              <a:ext cx="2082" cy="24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81" name="Text Box 5"/>
            <p:cNvSpPr txBox="1">
              <a:spLocks noChangeArrowheads="1"/>
            </p:cNvSpPr>
            <p:nvPr/>
          </p:nvSpPr>
          <p:spPr bwMode="auto">
            <a:xfrm>
              <a:off x="2526" y="874"/>
              <a:ext cx="450"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0"/>
                </a:spcBef>
                <a:buClrTx/>
                <a:buSzTx/>
                <a:buFontTx/>
                <a:buNone/>
              </a:pPr>
              <a:r>
                <a:rPr lang="en-US" altLang="en-US" u="sng"/>
                <a:t>client</a:t>
              </a:r>
              <a:endParaRPr lang="en-US" altLang="en-US">
                <a:latin typeface="Times New Roman" panose="02020603050405020304" pitchFamily="18" charset="0"/>
              </a:endParaRPr>
            </a:p>
          </p:txBody>
        </p:sp>
        <p:sp>
          <p:nvSpPr>
            <p:cNvPr id="50182" name="Text Box 6"/>
            <p:cNvSpPr txBox="1">
              <a:spLocks noChangeArrowheads="1"/>
            </p:cNvSpPr>
            <p:nvPr/>
          </p:nvSpPr>
          <p:spPr bwMode="auto">
            <a:xfrm>
              <a:off x="4711" y="887"/>
              <a:ext cx="498"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0"/>
                </a:spcBef>
                <a:buClrTx/>
                <a:buSzTx/>
                <a:buFontTx/>
                <a:buNone/>
              </a:pPr>
              <a:r>
                <a:rPr lang="en-US" altLang="en-US" u="sng"/>
                <a:t>server</a:t>
              </a:r>
              <a:endParaRPr lang="en-US" altLang="en-US">
                <a:latin typeface="Times New Roman" panose="02020603050405020304" pitchFamily="18" charset="0"/>
              </a:endParaRPr>
            </a:p>
          </p:txBody>
        </p:sp>
        <p:sp>
          <p:nvSpPr>
            <p:cNvPr id="50183" name="Rectangle 7"/>
            <p:cNvSpPr>
              <a:spLocks noChangeArrowheads="1"/>
            </p:cNvSpPr>
            <p:nvPr/>
          </p:nvSpPr>
          <p:spPr bwMode="auto">
            <a:xfrm>
              <a:off x="2838" y="1242"/>
              <a:ext cx="1692" cy="19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84" name="Text Box 8"/>
            <p:cNvSpPr txBox="1">
              <a:spLocks noChangeArrowheads="1"/>
            </p:cNvSpPr>
            <p:nvPr/>
          </p:nvSpPr>
          <p:spPr bwMode="auto">
            <a:xfrm>
              <a:off x="2842" y="1232"/>
              <a:ext cx="1689" cy="2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0"/>
                </a:spcBef>
                <a:buClrTx/>
                <a:buSzTx/>
                <a:buFontTx/>
                <a:buNone/>
              </a:pPr>
              <a:r>
                <a:rPr lang="en-US" altLang="en-US"/>
                <a:t>usual http request msg</a:t>
              </a:r>
              <a:endParaRPr lang="en-US" altLang="en-US">
                <a:latin typeface="Times New Roman" panose="02020603050405020304" pitchFamily="18" charset="0"/>
              </a:endParaRPr>
            </a:p>
          </p:txBody>
        </p:sp>
        <p:sp>
          <p:nvSpPr>
            <p:cNvPr id="50185" name="Line 9"/>
            <p:cNvSpPr>
              <a:spLocks noChangeShapeType="1"/>
            </p:cNvSpPr>
            <p:nvPr/>
          </p:nvSpPr>
          <p:spPr bwMode="auto">
            <a:xfrm flipH="1">
              <a:off x="2706" y="1524"/>
              <a:ext cx="2082" cy="24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86" name="Rectangle 10"/>
            <p:cNvSpPr>
              <a:spLocks noChangeArrowheads="1"/>
            </p:cNvSpPr>
            <p:nvPr/>
          </p:nvSpPr>
          <p:spPr bwMode="auto">
            <a:xfrm>
              <a:off x="2916" y="1507"/>
              <a:ext cx="1578" cy="35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87" name="Text Box 11"/>
            <p:cNvSpPr txBox="1">
              <a:spLocks noChangeArrowheads="1"/>
            </p:cNvSpPr>
            <p:nvPr/>
          </p:nvSpPr>
          <p:spPr bwMode="auto">
            <a:xfrm>
              <a:off x="2866" y="1484"/>
              <a:ext cx="1665" cy="429"/>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0"/>
                </a:spcBef>
                <a:buClrTx/>
                <a:buSzTx/>
                <a:buFontTx/>
                <a:buNone/>
              </a:pPr>
              <a:r>
                <a:rPr lang="en-US" altLang="en-US"/>
                <a:t>usual http response +</a:t>
              </a:r>
            </a:p>
            <a:p>
              <a:pPr algn="ctr">
                <a:spcBef>
                  <a:spcPct val="0"/>
                </a:spcBef>
                <a:buClrTx/>
                <a:buSzTx/>
                <a:buFontTx/>
                <a:buNone/>
              </a:pPr>
              <a:r>
                <a:rPr lang="en-US" altLang="en-US" sz="2000" b="1">
                  <a:latin typeface="Courier New" panose="02070309020205020404" pitchFamily="49" charset="0"/>
                </a:rPr>
                <a:t>Set-cookie: 1678 </a:t>
              </a:r>
            </a:p>
          </p:txBody>
        </p:sp>
        <p:sp>
          <p:nvSpPr>
            <p:cNvPr id="50188" name="Line 12"/>
            <p:cNvSpPr>
              <a:spLocks noChangeShapeType="1"/>
            </p:cNvSpPr>
            <p:nvPr/>
          </p:nvSpPr>
          <p:spPr bwMode="auto">
            <a:xfrm>
              <a:off x="2694" y="2244"/>
              <a:ext cx="2082" cy="24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0189" name="Group 13"/>
            <p:cNvGrpSpPr>
              <a:grpSpLocks/>
            </p:cNvGrpSpPr>
            <p:nvPr/>
          </p:nvGrpSpPr>
          <p:grpSpPr bwMode="auto">
            <a:xfrm>
              <a:off x="2860" y="2120"/>
              <a:ext cx="1689" cy="429"/>
              <a:chOff x="3124" y="2762"/>
              <a:chExt cx="1689" cy="429"/>
            </a:xfrm>
          </p:grpSpPr>
          <p:sp>
            <p:nvSpPr>
              <p:cNvPr id="50190" name="Rectangle 14"/>
              <p:cNvSpPr>
                <a:spLocks noChangeArrowheads="1"/>
              </p:cNvSpPr>
              <p:nvPr/>
            </p:nvSpPr>
            <p:spPr bwMode="auto">
              <a:xfrm>
                <a:off x="3186" y="2791"/>
                <a:ext cx="1578" cy="351"/>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91" name="Text Box 15"/>
              <p:cNvSpPr txBox="1">
                <a:spLocks noChangeArrowheads="1"/>
              </p:cNvSpPr>
              <p:nvPr/>
            </p:nvSpPr>
            <p:spPr bwMode="auto">
              <a:xfrm>
                <a:off x="3124" y="2762"/>
                <a:ext cx="1689" cy="429"/>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0"/>
                  </a:spcBef>
                  <a:buClrTx/>
                  <a:buSzTx/>
                  <a:buFontTx/>
                  <a:buNone/>
                </a:pPr>
                <a:r>
                  <a:rPr lang="en-US" altLang="en-US"/>
                  <a:t>usual http request msg</a:t>
                </a:r>
              </a:p>
              <a:p>
                <a:pPr algn="ctr">
                  <a:spcBef>
                    <a:spcPct val="0"/>
                  </a:spcBef>
                  <a:buClrTx/>
                  <a:buSzTx/>
                  <a:buFontTx/>
                  <a:buNone/>
                </a:pPr>
                <a:r>
                  <a:rPr lang="en-US" altLang="en-US" sz="2000" b="1">
                    <a:latin typeface="Courier New" panose="02070309020205020404" pitchFamily="49" charset="0"/>
                  </a:rPr>
                  <a:t>cookie: 1678</a:t>
                </a:r>
              </a:p>
            </p:txBody>
          </p:sp>
        </p:grpSp>
        <p:sp>
          <p:nvSpPr>
            <p:cNvPr id="50192" name="Line 16"/>
            <p:cNvSpPr>
              <a:spLocks noChangeShapeType="1"/>
            </p:cNvSpPr>
            <p:nvPr/>
          </p:nvSpPr>
          <p:spPr bwMode="auto">
            <a:xfrm flipH="1">
              <a:off x="2688" y="2550"/>
              <a:ext cx="2082" cy="24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0193" name="Group 17"/>
            <p:cNvGrpSpPr>
              <a:grpSpLocks/>
            </p:cNvGrpSpPr>
            <p:nvPr/>
          </p:nvGrpSpPr>
          <p:grpSpPr bwMode="auto">
            <a:xfrm>
              <a:off x="2824" y="2570"/>
              <a:ext cx="1743" cy="237"/>
              <a:chOff x="3268" y="2846"/>
              <a:chExt cx="1743" cy="237"/>
            </a:xfrm>
          </p:grpSpPr>
          <p:sp>
            <p:nvSpPr>
              <p:cNvPr id="50194" name="Rectangle 18"/>
              <p:cNvSpPr>
                <a:spLocks noChangeArrowheads="1"/>
              </p:cNvSpPr>
              <p:nvPr/>
            </p:nvSpPr>
            <p:spPr bwMode="auto">
              <a:xfrm>
                <a:off x="3282" y="2856"/>
                <a:ext cx="1692" cy="19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95" name="Text Box 19"/>
              <p:cNvSpPr txBox="1">
                <a:spLocks noChangeArrowheads="1"/>
              </p:cNvSpPr>
              <p:nvPr/>
            </p:nvSpPr>
            <p:spPr bwMode="auto">
              <a:xfrm>
                <a:off x="3268" y="2846"/>
                <a:ext cx="1743" cy="2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0"/>
                  </a:spcBef>
                  <a:buClrTx/>
                  <a:buSzTx/>
                  <a:buFontTx/>
                  <a:buNone/>
                </a:pPr>
                <a:r>
                  <a:rPr lang="en-US" altLang="en-US"/>
                  <a:t>usual http response msg</a:t>
                </a:r>
                <a:endParaRPr lang="en-US" altLang="en-US">
                  <a:latin typeface="Times New Roman" panose="02020603050405020304" pitchFamily="18" charset="0"/>
                </a:endParaRPr>
              </a:p>
            </p:txBody>
          </p:sp>
        </p:grpSp>
        <p:sp>
          <p:nvSpPr>
            <p:cNvPr id="50196" name="Line 20"/>
            <p:cNvSpPr>
              <a:spLocks noChangeShapeType="1"/>
            </p:cNvSpPr>
            <p:nvPr/>
          </p:nvSpPr>
          <p:spPr bwMode="auto">
            <a:xfrm>
              <a:off x="2676" y="3180"/>
              <a:ext cx="2082" cy="24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0197" name="Group 21"/>
            <p:cNvGrpSpPr>
              <a:grpSpLocks/>
            </p:cNvGrpSpPr>
            <p:nvPr/>
          </p:nvGrpSpPr>
          <p:grpSpPr bwMode="auto">
            <a:xfrm>
              <a:off x="2848" y="3068"/>
              <a:ext cx="1689" cy="429"/>
              <a:chOff x="3124" y="2762"/>
              <a:chExt cx="1689" cy="429"/>
            </a:xfrm>
          </p:grpSpPr>
          <p:sp>
            <p:nvSpPr>
              <p:cNvPr id="50198" name="Rectangle 22"/>
              <p:cNvSpPr>
                <a:spLocks noChangeArrowheads="1"/>
              </p:cNvSpPr>
              <p:nvPr/>
            </p:nvSpPr>
            <p:spPr bwMode="auto">
              <a:xfrm>
                <a:off x="3186" y="2791"/>
                <a:ext cx="1578" cy="351"/>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99" name="Text Box 23"/>
              <p:cNvSpPr txBox="1">
                <a:spLocks noChangeArrowheads="1"/>
              </p:cNvSpPr>
              <p:nvPr/>
            </p:nvSpPr>
            <p:spPr bwMode="auto">
              <a:xfrm>
                <a:off x="3124" y="2762"/>
                <a:ext cx="1689" cy="429"/>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0"/>
                  </a:spcBef>
                  <a:buClrTx/>
                  <a:buSzTx/>
                  <a:buFontTx/>
                  <a:buNone/>
                </a:pPr>
                <a:r>
                  <a:rPr lang="en-US" altLang="en-US"/>
                  <a:t>usual http request msg</a:t>
                </a:r>
              </a:p>
              <a:p>
                <a:pPr algn="ctr">
                  <a:spcBef>
                    <a:spcPct val="0"/>
                  </a:spcBef>
                  <a:buClrTx/>
                  <a:buSzTx/>
                  <a:buFontTx/>
                  <a:buNone/>
                </a:pPr>
                <a:r>
                  <a:rPr lang="en-US" altLang="en-US" sz="2000" b="1">
                    <a:latin typeface="Courier New" panose="02070309020205020404" pitchFamily="49" charset="0"/>
                  </a:rPr>
                  <a:t>cookie: 1678</a:t>
                </a:r>
              </a:p>
            </p:txBody>
          </p:sp>
        </p:grpSp>
        <p:sp>
          <p:nvSpPr>
            <p:cNvPr id="50200" name="Line 24"/>
            <p:cNvSpPr>
              <a:spLocks noChangeShapeType="1"/>
            </p:cNvSpPr>
            <p:nvPr/>
          </p:nvSpPr>
          <p:spPr bwMode="auto">
            <a:xfrm flipH="1">
              <a:off x="2694" y="3492"/>
              <a:ext cx="2082" cy="24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0201" name="Group 25"/>
            <p:cNvGrpSpPr>
              <a:grpSpLocks/>
            </p:cNvGrpSpPr>
            <p:nvPr/>
          </p:nvGrpSpPr>
          <p:grpSpPr bwMode="auto">
            <a:xfrm>
              <a:off x="2830" y="3512"/>
              <a:ext cx="1743" cy="237"/>
              <a:chOff x="3268" y="2846"/>
              <a:chExt cx="1743" cy="237"/>
            </a:xfrm>
          </p:grpSpPr>
          <p:sp>
            <p:nvSpPr>
              <p:cNvPr id="50202" name="Rectangle 26"/>
              <p:cNvSpPr>
                <a:spLocks noChangeArrowheads="1"/>
              </p:cNvSpPr>
              <p:nvPr/>
            </p:nvSpPr>
            <p:spPr bwMode="auto">
              <a:xfrm>
                <a:off x="3282" y="2856"/>
                <a:ext cx="1692" cy="19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203" name="Text Box 27"/>
              <p:cNvSpPr txBox="1">
                <a:spLocks noChangeArrowheads="1"/>
              </p:cNvSpPr>
              <p:nvPr/>
            </p:nvSpPr>
            <p:spPr bwMode="auto">
              <a:xfrm>
                <a:off x="3268" y="2846"/>
                <a:ext cx="1743" cy="2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0"/>
                  </a:spcBef>
                  <a:buClrTx/>
                  <a:buSzTx/>
                  <a:buFontTx/>
                  <a:buNone/>
                </a:pPr>
                <a:r>
                  <a:rPr lang="en-US" altLang="en-US"/>
                  <a:t>usual http response msg</a:t>
                </a:r>
                <a:endParaRPr lang="en-US" altLang="en-US">
                  <a:latin typeface="Times New Roman" panose="02020603050405020304" pitchFamily="18" charset="0"/>
                </a:endParaRPr>
              </a:p>
            </p:txBody>
          </p:sp>
        </p:grpSp>
        <p:sp>
          <p:nvSpPr>
            <p:cNvPr id="50204" name="Text Box 28"/>
            <p:cNvSpPr txBox="1">
              <a:spLocks noChangeArrowheads="1"/>
            </p:cNvSpPr>
            <p:nvPr/>
          </p:nvSpPr>
          <p:spPr bwMode="auto">
            <a:xfrm>
              <a:off x="4836" y="2219"/>
              <a:ext cx="636" cy="6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0"/>
                </a:spcBef>
                <a:buClrTx/>
                <a:buSzTx/>
                <a:buFontTx/>
                <a:buNone/>
              </a:pPr>
              <a:r>
                <a:rPr lang="en-US" altLang="en-US" sz="2000">
                  <a:solidFill>
                    <a:schemeClr val="accent2"/>
                  </a:solidFill>
                </a:rPr>
                <a:t>cookie-</a:t>
              </a:r>
            </a:p>
            <a:p>
              <a:pPr algn="ctr">
                <a:spcBef>
                  <a:spcPct val="0"/>
                </a:spcBef>
                <a:buClrTx/>
                <a:buSzTx/>
                <a:buFontTx/>
                <a:buNone/>
              </a:pPr>
              <a:r>
                <a:rPr lang="en-US" altLang="en-US" sz="2000">
                  <a:solidFill>
                    <a:schemeClr val="accent2"/>
                  </a:solidFill>
                </a:rPr>
                <a:t>specific</a:t>
              </a:r>
            </a:p>
            <a:p>
              <a:pPr algn="ctr">
                <a:spcBef>
                  <a:spcPct val="0"/>
                </a:spcBef>
                <a:buClrTx/>
                <a:buSzTx/>
                <a:buFontTx/>
                <a:buNone/>
              </a:pPr>
              <a:r>
                <a:rPr lang="en-US" altLang="en-US" sz="2000">
                  <a:solidFill>
                    <a:schemeClr val="accent2"/>
                  </a:solidFill>
                </a:rPr>
                <a:t>action</a:t>
              </a:r>
              <a:endParaRPr lang="en-US" altLang="en-US">
                <a:latin typeface="Times New Roman" panose="02020603050405020304" pitchFamily="18" charset="0"/>
              </a:endParaRPr>
            </a:p>
          </p:txBody>
        </p:sp>
        <p:sp>
          <p:nvSpPr>
            <p:cNvPr id="50205" name="Text Box 29"/>
            <p:cNvSpPr txBox="1">
              <a:spLocks noChangeArrowheads="1"/>
            </p:cNvSpPr>
            <p:nvPr/>
          </p:nvSpPr>
          <p:spPr bwMode="auto">
            <a:xfrm>
              <a:off x="4842" y="3149"/>
              <a:ext cx="686" cy="6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0"/>
                </a:spcBef>
                <a:buClrTx/>
                <a:buSzTx/>
                <a:buFontTx/>
                <a:buNone/>
              </a:pPr>
              <a:r>
                <a:rPr lang="en-US" altLang="en-US" sz="2000">
                  <a:solidFill>
                    <a:schemeClr val="accent2"/>
                  </a:solidFill>
                </a:rPr>
                <a:t>cookie-</a:t>
              </a:r>
            </a:p>
            <a:p>
              <a:pPr algn="ctr">
                <a:spcBef>
                  <a:spcPct val="0"/>
                </a:spcBef>
                <a:buClrTx/>
                <a:buSzTx/>
                <a:buFontTx/>
                <a:buNone/>
              </a:pPr>
              <a:r>
                <a:rPr lang="en-US" altLang="en-US" sz="2000">
                  <a:solidFill>
                    <a:schemeClr val="accent2"/>
                  </a:solidFill>
                </a:rPr>
                <a:t>spectific</a:t>
              </a:r>
            </a:p>
            <a:p>
              <a:pPr algn="ctr">
                <a:spcBef>
                  <a:spcPct val="0"/>
                </a:spcBef>
                <a:buClrTx/>
                <a:buSzTx/>
                <a:buFontTx/>
                <a:buNone/>
              </a:pPr>
              <a:r>
                <a:rPr lang="en-US" altLang="en-US" sz="2000">
                  <a:solidFill>
                    <a:schemeClr val="accent2"/>
                  </a:solidFill>
                </a:rPr>
                <a:t>action</a:t>
              </a:r>
              <a:endParaRPr lang="en-US" altLang="en-US">
                <a:latin typeface="Times New Roman" panose="02020603050405020304" pitchFamily="18" charset="0"/>
              </a:endParaRPr>
            </a:p>
          </p:txBody>
        </p:sp>
      </p:grpSp>
      <p:sp>
        <p:nvSpPr>
          <p:cNvPr id="50207" name="Text Box 31"/>
          <p:cNvSpPr txBox="1">
            <a:spLocks noChangeArrowheads="1"/>
          </p:cNvSpPr>
          <p:nvPr/>
        </p:nvSpPr>
        <p:spPr bwMode="auto">
          <a:xfrm>
            <a:off x="7209452" y="2063751"/>
            <a:ext cx="1671996"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0"/>
              </a:spcBef>
              <a:buClrTx/>
              <a:buSzTx/>
              <a:buFontTx/>
              <a:buNone/>
            </a:pPr>
            <a:r>
              <a:rPr lang="en-US" altLang="en-US" sz="2000">
                <a:solidFill>
                  <a:schemeClr val="accent2"/>
                </a:solidFill>
              </a:rPr>
              <a:t>server</a:t>
            </a:r>
          </a:p>
          <a:p>
            <a:pPr algn="ctr">
              <a:spcBef>
                <a:spcPct val="0"/>
              </a:spcBef>
              <a:buClrTx/>
              <a:buSzTx/>
              <a:buFontTx/>
              <a:buNone/>
            </a:pPr>
            <a:r>
              <a:rPr lang="en-US" altLang="en-US" sz="2000">
                <a:solidFill>
                  <a:schemeClr val="accent2"/>
                </a:solidFill>
              </a:rPr>
              <a:t>creates ID</a:t>
            </a:r>
          </a:p>
          <a:p>
            <a:pPr algn="ctr">
              <a:spcBef>
                <a:spcPct val="0"/>
              </a:spcBef>
              <a:buClrTx/>
              <a:buSzTx/>
              <a:buFontTx/>
              <a:buNone/>
            </a:pPr>
            <a:r>
              <a:rPr lang="en-US" altLang="en-US" sz="2000">
                <a:solidFill>
                  <a:schemeClr val="accent2"/>
                </a:solidFill>
              </a:rPr>
              <a:t>1678 for user</a:t>
            </a:r>
            <a:endParaRPr lang="en-US" altLang="en-US" sz="2000"/>
          </a:p>
        </p:txBody>
      </p:sp>
      <p:grpSp>
        <p:nvGrpSpPr>
          <p:cNvPr id="50215" name="Group 39"/>
          <p:cNvGrpSpPr>
            <a:grpSpLocks/>
          </p:cNvGrpSpPr>
          <p:nvPr/>
        </p:nvGrpSpPr>
        <p:grpSpPr bwMode="auto">
          <a:xfrm>
            <a:off x="9912350" y="3319464"/>
            <a:ext cx="293688" cy="395287"/>
            <a:chOff x="5115" y="1292"/>
            <a:chExt cx="185" cy="249"/>
          </a:xfrm>
        </p:grpSpPr>
        <p:sp>
          <p:nvSpPr>
            <p:cNvPr id="50210" name="Oval 34"/>
            <p:cNvSpPr>
              <a:spLocks noChangeArrowheads="1"/>
            </p:cNvSpPr>
            <p:nvPr/>
          </p:nvSpPr>
          <p:spPr bwMode="auto">
            <a:xfrm>
              <a:off x="5115" y="1292"/>
              <a:ext cx="177" cy="6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211" name="Oval 35"/>
            <p:cNvSpPr>
              <a:spLocks noChangeArrowheads="1"/>
            </p:cNvSpPr>
            <p:nvPr/>
          </p:nvSpPr>
          <p:spPr bwMode="auto">
            <a:xfrm>
              <a:off x="5119" y="1472"/>
              <a:ext cx="177" cy="6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212" name="Line 36"/>
            <p:cNvSpPr>
              <a:spLocks noChangeShapeType="1"/>
            </p:cNvSpPr>
            <p:nvPr/>
          </p:nvSpPr>
          <p:spPr bwMode="auto">
            <a:xfrm>
              <a:off x="5300" y="1315"/>
              <a:ext cx="0" cy="19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214" name="Line 38"/>
            <p:cNvSpPr>
              <a:spLocks noChangeShapeType="1"/>
            </p:cNvSpPr>
            <p:nvPr/>
          </p:nvSpPr>
          <p:spPr bwMode="auto">
            <a:xfrm>
              <a:off x="5115" y="1331"/>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0216" name="Line 40"/>
          <p:cNvSpPr>
            <a:spLocks noChangeShapeType="1"/>
          </p:cNvSpPr>
          <p:nvPr/>
        </p:nvSpPr>
        <p:spPr bwMode="auto">
          <a:xfrm>
            <a:off x="9009064" y="2686051"/>
            <a:ext cx="866775" cy="5746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217" name="Text Box 41"/>
          <p:cNvSpPr txBox="1">
            <a:spLocks noChangeArrowheads="1"/>
          </p:cNvSpPr>
          <p:nvPr/>
        </p:nvSpPr>
        <p:spPr bwMode="auto">
          <a:xfrm rot="2225390">
            <a:off x="8794751" y="2389189"/>
            <a:ext cx="159226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SzTx/>
              <a:buFontTx/>
              <a:buNone/>
            </a:pPr>
            <a:r>
              <a:rPr lang="en-US" altLang="en-US" sz="1600">
                <a:latin typeface="Times New Roman" panose="02020603050405020304" pitchFamily="18" charset="0"/>
              </a:rPr>
              <a:t>entry in backend </a:t>
            </a:r>
          </a:p>
          <a:p>
            <a:pPr>
              <a:spcBef>
                <a:spcPct val="0"/>
              </a:spcBef>
              <a:buClrTx/>
              <a:buSzTx/>
              <a:buFontTx/>
              <a:buNone/>
            </a:pPr>
            <a:r>
              <a:rPr lang="en-US" altLang="en-US" sz="1600">
                <a:latin typeface="Times New Roman" panose="02020603050405020304" pitchFamily="18" charset="0"/>
              </a:rPr>
              <a:t>database</a:t>
            </a:r>
          </a:p>
        </p:txBody>
      </p:sp>
      <p:sp>
        <p:nvSpPr>
          <p:cNvPr id="50218" name="Line 42"/>
          <p:cNvSpPr>
            <a:spLocks noChangeShapeType="1"/>
          </p:cNvSpPr>
          <p:nvPr/>
        </p:nvSpPr>
        <p:spPr bwMode="auto">
          <a:xfrm flipV="1">
            <a:off x="8631238" y="3614739"/>
            <a:ext cx="1098550" cy="427037"/>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219" name="Text Box 43"/>
          <p:cNvSpPr txBox="1">
            <a:spLocks noChangeArrowheads="1"/>
          </p:cNvSpPr>
          <p:nvPr/>
        </p:nvSpPr>
        <p:spPr bwMode="auto">
          <a:xfrm rot="20455586">
            <a:off x="8929688" y="3771900"/>
            <a:ext cx="7048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SzTx/>
              <a:buFontTx/>
              <a:buNone/>
            </a:pPr>
            <a:r>
              <a:rPr lang="en-US" altLang="en-US" sz="1600">
                <a:latin typeface="Times New Roman" panose="02020603050405020304" pitchFamily="18" charset="0"/>
              </a:rPr>
              <a:t>access</a:t>
            </a:r>
          </a:p>
        </p:txBody>
      </p:sp>
      <p:sp>
        <p:nvSpPr>
          <p:cNvPr id="50220" name="Line 44"/>
          <p:cNvSpPr>
            <a:spLocks noChangeShapeType="1"/>
          </p:cNvSpPr>
          <p:nvPr/>
        </p:nvSpPr>
        <p:spPr bwMode="auto">
          <a:xfrm flipV="1">
            <a:off x="8753475" y="3870325"/>
            <a:ext cx="1195388" cy="12827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221" name="Text Box 45"/>
          <p:cNvSpPr txBox="1">
            <a:spLocks noChangeArrowheads="1"/>
          </p:cNvSpPr>
          <p:nvPr/>
        </p:nvSpPr>
        <p:spPr bwMode="auto">
          <a:xfrm rot="18871725">
            <a:off x="9191625" y="4460875"/>
            <a:ext cx="7048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SzTx/>
              <a:buFontTx/>
              <a:buNone/>
            </a:pPr>
            <a:r>
              <a:rPr lang="en-US" altLang="en-US" sz="1600">
                <a:latin typeface="Times New Roman" panose="02020603050405020304" pitchFamily="18" charset="0"/>
              </a:rPr>
              <a:t>access</a:t>
            </a:r>
          </a:p>
        </p:txBody>
      </p:sp>
      <p:grpSp>
        <p:nvGrpSpPr>
          <p:cNvPr id="50231" name="Group 55"/>
          <p:cNvGrpSpPr>
            <a:grpSpLocks/>
          </p:cNvGrpSpPr>
          <p:nvPr/>
        </p:nvGrpSpPr>
        <p:grpSpPr bwMode="auto">
          <a:xfrm>
            <a:off x="1744664" y="3309938"/>
            <a:ext cx="1787525" cy="933450"/>
            <a:chOff x="654" y="1693"/>
            <a:chExt cx="1126" cy="588"/>
          </a:xfrm>
        </p:grpSpPr>
        <p:sp>
          <p:nvSpPr>
            <p:cNvPr id="50224" name="AutoShape 48"/>
            <p:cNvSpPr>
              <a:spLocks noChangeArrowheads="1"/>
            </p:cNvSpPr>
            <p:nvPr/>
          </p:nvSpPr>
          <p:spPr bwMode="auto">
            <a:xfrm>
              <a:off x="654" y="1700"/>
              <a:ext cx="1126" cy="576"/>
            </a:xfrm>
            <a:prstGeom prst="parallelogram">
              <a:avLst>
                <a:gd name="adj" fmla="val 48872"/>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altLang="en-US" sz="1600">
                <a:latin typeface="Times New Roman" panose="02020603050405020304" pitchFamily="18" charset="0"/>
              </a:endParaRPr>
            </a:p>
          </p:txBody>
        </p:sp>
        <p:grpSp>
          <p:nvGrpSpPr>
            <p:cNvPr id="50230" name="Group 54"/>
            <p:cNvGrpSpPr>
              <a:grpSpLocks/>
            </p:cNvGrpSpPr>
            <p:nvPr/>
          </p:nvGrpSpPr>
          <p:grpSpPr bwMode="auto">
            <a:xfrm>
              <a:off x="765" y="1693"/>
              <a:ext cx="919" cy="588"/>
              <a:chOff x="765" y="1693"/>
              <a:chExt cx="919" cy="588"/>
            </a:xfrm>
          </p:grpSpPr>
          <p:sp>
            <p:nvSpPr>
              <p:cNvPr id="50225" name="Text Box 49"/>
              <p:cNvSpPr txBox="1">
                <a:spLocks noChangeArrowheads="1"/>
              </p:cNvSpPr>
              <p:nvPr/>
            </p:nvSpPr>
            <p:spPr bwMode="auto">
              <a:xfrm>
                <a:off x="980" y="1693"/>
                <a:ext cx="70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SzTx/>
                  <a:buFontTx/>
                  <a:buNone/>
                </a:pPr>
                <a:r>
                  <a:rPr lang="en-US" altLang="en-US" sz="1600" b="1">
                    <a:latin typeface="Times New Roman" panose="02020603050405020304" pitchFamily="18" charset="0"/>
                  </a:rPr>
                  <a:t>Cookie file</a:t>
                </a:r>
                <a:endParaRPr lang="en-US" altLang="en-US" sz="1600">
                  <a:latin typeface="Times New Roman" panose="02020603050405020304" pitchFamily="18" charset="0"/>
                </a:endParaRPr>
              </a:p>
            </p:txBody>
          </p:sp>
          <p:sp>
            <p:nvSpPr>
              <p:cNvPr id="50228" name="Text Box 52"/>
              <p:cNvSpPr txBox="1">
                <a:spLocks noChangeArrowheads="1"/>
              </p:cNvSpPr>
              <p:nvPr/>
            </p:nvSpPr>
            <p:spPr bwMode="auto">
              <a:xfrm>
                <a:off x="765" y="1915"/>
                <a:ext cx="839"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SzTx/>
                  <a:buFontTx/>
                  <a:buNone/>
                </a:pPr>
                <a:r>
                  <a:rPr lang="en-US" altLang="en-US" sz="1600">
                    <a:latin typeface="Times New Roman" panose="02020603050405020304" pitchFamily="18" charset="0"/>
                  </a:rPr>
                  <a:t>amazon: 1678</a:t>
                </a:r>
              </a:p>
              <a:p>
                <a:pPr>
                  <a:spcBef>
                    <a:spcPct val="0"/>
                  </a:spcBef>
                  <a:buClrTx/>
                  <a:buSzTx/>
                  <a:buFontTx/>
                  <a:buNone/>
                </a:pPr>
                <a:r>
                  <a:rPr lang="en-US" altLang="en-US" sz="1600">
                    <a:latin typeface="Times New Roman" panose="02020603050405020304" pitchFamily="18" charset="0"/>
                  </a:rPr>
                  <a:t>ebay: 8734</a:t>
                </a:r>
              </a:p>
            </p:txBody>
          </p:sp>
        </p:grpSp>
      </p:grpSp>
      <p:sp>
        <p:nvSpPr>
          <p:cNvPr id="50233" name="AutoShape 57"/>
          <p:cNvSpPr>
            <a:spLocks noChangeArrowheads="1"/>
          </p:cNvSpPr>
          <p:nvPr/>
        </p:nvSpPr>
        <p:spPr bwMode="auto">
          <a:xfrm>
            <a:off x="1811339" y="2057400"/>
            <a:ext cx="1787525" cy="914400"/>
          </a:xfrm>
          <a:prstGeom prst="parallelogram">
            <a:avLst>
              <a:gd name="adj" fmla="val 48872"/>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altLang="en-US" sz="1600">
              <a:latin typeface="Times New Roman" panose="02020603050405020304" pitchFamily="18" charset="0"/>
            </a:endParaRPr>
          </a:p>
        </p:txBody>
      </p:sp>
      <p:grpSp>
        <p:nvGrpSpPr>
          <p:cNvPr id="50234" name="Group 58"/>
          <p:cNvGrpSpPr>
            <a:grpSpLocks/>
          </p:cNvGrpSpPr>
          <p:nvPr/>
        </p:nvGrpSpPr>
        <p:grpSpPr bwMode="auto">
          <a:xfrm>
            <a:off x="1987551" y="2033588"/>
            <a:ext cx="1458913" cy="933450"/>
            <a:chOff x="765" y="1693"/>
            <a:chExt cx="919" cy="588"/>
          </a:xfrm>
        </p:grpSpPr>
        <p:sp>
          <p:nvSpPr>
            <p:cNvPr id="50235" name="Text Box 59"/>
            <p:cNvSpPr txBox="1">
              <a:spLocks noChangeArrowheads="1"/>
            </p:cNvSpPr>
            <p:nvPr/>
          </p:nvSpPr>
          <p:spPr bwMode="auto">
            <a:xfrm>
              <a:off x="980" y="1693"/>
              <a:ext cx="70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SzTx/>
                <a:buFontTx/>
                <a:buNone/>
              </a:pPr>
              <a:r>
                <a:rPr lang="en-US" altLang="en-US" sz="1600" b="1">
                  <a:latin typeface="Times New Roman" panose="02020603050405020304" pitchFamily="18" charset="0"/>
                </a:rPr>
                <a:t>Cookie file</a:t>
              </a:r>
              <a:endParaRPr lang="en-US" altLang="en-US" sz="1600">
                <a:latin typeface="Times New Roman" panose="02020603050405020304" pitchFamily="18" charset="0"/>
              </a:endParaRPr>
            </a:p>
          </p:txBody>
        </p:sp>
        <p:sp>
          <p:nvSpPr>
            <p:cNvPr id="50236" name="Text Box 60"/>
            <p:cNvSpPr txBox="1">
              <a:spLocks noChangeArrowheads="1"/>
            </p:cNvSpPr>
            <p:nvPr/>
          </p:nvSpPr>
          <p:spPr bwMode="auto">
            <a:xfrm>
              <a:off x="765" y="1915"/>
              <a:ext cx="682"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SzTx/>
                <a:buFontTx/>
                <a:buNone/>
              </a:pPr>
              <a:endParaRPr lang="en-US" altLang="en-US" sz="1600">
                <a:latin typeface="Times New Roman" panose="02020603050405020304" pitchFamily="18" charset="0"/>
              </a:endParaRPr>
            </a:p>
            <a:p>
              <a:pPr>
                <a:spcBef>
                  <a:spcPct val="0"/>
                </a:spcBef>
                <a:buClrTx/>
                <a:buSzTx/>
                <a:buFontTx/>
                <a:buNone/>
              </a:pPr>
              <a:r>
                <a:rPr lang="en-US" altLang="en-US" sz="1600">
                  <a:latin typeface="Times New Roman" panose="02020603050405020304" pitchFamily="18" charset="0"/>
                </a:rPr>
                <a:t>ebay: 8734</a:t>
              </a:r>
            </a:p>
          </p:txBody>
        </p:sp>
      </p:grpSp>
      <p:grpSp>
        <p:nvGrpSpPr>
          <p:cNvPr id="50237" name="Group 61"/>
          <p:cNvGrpSpPr>
            <a:grpSpLocks/>
          </p:cNvGrpSpPr>
          <p:nvPr/>
        </p:nvGrpSpPr>
        <p:grpSpPr bwMode="auto">
          <a:xfrm>
            <a:off x="1785939" y="4989513"/>
            <a:ext cx="1787525" cy="933450"/>
            <a:chOff x="654" y="1693"/>
            <a:chExt cx="1126" cy="588"/>
          </a:xfrm>
        </p:grpSpPr>
        <p:sp>
          <p:nvSpPr>
            <p:cNvPr id="50238" name="AutoShape 62"/>
            <p:cNvSpPr>
              <a:spLocks noChangeArrowheads="1"/>
            </p:cNvSpPr>
            <p:nvPr/>
          </p:nvSpPr>
          <p:spPr bwMode="auto">
            <a:xfrm>
              <a:off x="654" y="1700"/>
              <a:ext cx="1126" cy="576"/>
            </a:xfrm>
            <a:prstGeom prst="parallelogram">
              <a:avLst>
                <a:gd name="adj" fmla="val 48872"/>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altLang="en-US" sz="1600">
                <a:latin typeface="Times New Roman" panose="02020603050405020304" pitchFamily="18" charset="0"/>
              </a:endParaRPr>
            </a:p>
          </p:txBody>
        </p:sp>
        <p:grpSp>
          <p:nvGrpSpPr>
            <p:cNvPr id="50239" name="Group 63"/>
            <p:cNvGrpSpPr>
              <a:grpSpLocks/>
            </p:cNvGrpSpPr>
            <p:nvPr/>
          </p:nvGrpSpPr>
          <p:grpSpPr bwMode="auto">
            <a:xfrm>
              <a:off x="765" y="1693"/>
              <a:ext cx="919" cy="588"/>
              <a:chOff x="765" y="1693"/>
              <a:chExt cx="919" cy="588"/>
            </a:xfrm>
          </p:grpSpPr>
          <p:sp>
            <p:nvSpPr>
              <p:cNvPr id="50240" name="Text Box 64"/>
              <p:cNvSpPr txBox="1">
                <a:spLocks noChangeArrowheads="1"/>
              </p:cNvSpPr>
              <p:nvPr/>
            </p:nvSpPr>
            <p:spPr bwMode="auto">
              <a:xfrm>
                <a:off x="980" y="1693"/>
                <a:ext cx="70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SzTx/>
                  <a:buFontTx/>
                  <a:buNone/>
                </a:pPr>
                <a:r>
                  <a:rPr lang="en-US" altLang="en-US" sz="1600" b="1">
                    <a:latin typeface="Times New Roman" panose="02020603050405020304" pitchFamily="18" charset="0"/>
                  </a:rPr>
                  <a:t>Cookie file</a:t>
                </a:r>
                <a:endParaRPr lang="en-US" altLang="en-US" sz="1600">
                  <a:latin typeface="Times New Roman" panose="02020603050405020304" pitchFamily="18" charset="0"/>
                </a:endParaRPr>
              </a:p>
            </p:txBody>
          </p:sp>
          <p:sp>
            <p:nvSpPr>
              <p:cNvPr id="50241" name="Text Box 65"/>
              <p:cNvSpPr txBox="1">
                <a:spLocks noChangeArrowheads="1"/>
              </p:cNvSpPr>
              <p:nvPr/>
            </p:nvSpPr>
            <p:spPr bwMode="auto">
              <a:xfrm>
                <a:off x="765" y="1915"/>
                <a:ext cx="839"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SzTx/>
                  <a:buFontTx/>
                  <a:buNone/>
                </a:pPr>
                <a:r>
                  <a:rPr lang="en-US" altLang="en-US" sz="1600">
                    <a:latin typeface="Times New Roman" panose="02020603050405020304" pitchFamily="18" charset="0"/>
                  </a:rPr>
                  <a:t>amazon: 1678</a:t>
                </a:r>
              </a:p>
              <a:p>
                <a:pPr>
                  <a:spcBef>
                    <a:spcPct val="0"/>
                  </a:spcBef>
                  <a:buClrTx/>
                  <a:buSzTx/>
                  <a:buFontTx/>
                  <a:buNone/>
                </a:pPr>
                <a:r>
                  <a:rPr lang="en-US" altLang="en-US" sz="1600">
                    <a:latin typeface="Times New Roman" panose="02020603050405020304" pitchFamily="18" charset="0"/>
                  </a:rPr>
                  <a:t>ebay: 8734</a:t>
                </a:r>
              </a:p>
            </p:txBody>
          </p:sp>
        </p:grpSp>
      </p:grpSp>
      <p:sp>
        <p:nvSpPr>
          <p:cNvPr id="50242" name="Text Box 66"/>
          <p:cNvSpPr txBox="1">
            <a:spLocks noChangeArrowheads="1"/>
          </p:cNvSpPr>
          <p:nvPr/>
        </p:nvSpPr>
        <p:spPr bwMode="auto">
          <a:xfrm>
            <a:off x="1724026" y="4484688"/>
            <a:ext cx="166686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SzTx/>
              <a:buFontTx/>
              <a:buNone/>
            </a:pPr>
            <a:r>
              <a:rPr lang="en-US" altLang="en-US"/>
              <a:t>one week later:</a:t>
            </a:r>
          </a:p>
        </p:txBody>
      </p:sp>
    </p:spTree>
    <p:extLst>
      <p:ext uri="{BB962C8B-B14F-4D97-AF65-F5344CB8AC3E}">
        <p14:creationId xmlns:p14="http://schemas.microsoft.com/office/powerpoint/2010/main" val="13769251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5"/>
          <p:cNvSpPr>
            <a:spLocks noGrp="1"/>
          </p:cNvSpPr>
          <p:nvPr>
            <p:ph type="ftr" sz="quarter" idx="11"/>
          </p:nvPr>
        </p:nvSpPr>
        <p:spPr/>
        <p:txBody>
          <a:bodyPr/>
          <a:lstStyle/>
          <a:p>
            <a:r>
              <a:rPr lang="en-US" altLang="en-US" smtClean="0"/>
              <a:t>Disclaimer: these slides have been prepared by using contents from resources mentioned in the reference slide</a:t>
            </a:r>
            <a:endParaRPr lang="en-US" altLang="en-US">
              <a:latin typeface="Times New Roman" panose="02020603050405020304" pitchFamily="18" charset="0"/>
            </a:endParaRPr>
          </a:p>
        </p:txBody>
      </p:sp>
      <p:sp>
        <p:nvSpPr>
          <p:cNvPr id="122882" name="Rectangle 2"/>
          <p:cNvSpPr>
            <a:spLocks noGrp="1" noChangeArrowheads="1"/>
          </p:cNvSpPr>
          <p:nvPr>
            <p:ph type="title"/>
          </p:nvPr>
        </p:nvSpPr>
        <p:spPr/>
        <p:txBody>
          <a:bodyPr/>
          <a:lstStyle/>
          <a:p>
            <a:r>
              <a:rPr lang="en-US" altLang="en-US"/>
              <a:t>Cookies (continued)</a:t>
            </a:r>
          </a:p>
        </p:txBody>
      </p:sp>
      <p:sp>
        <p:nvSpPr>
          <p:cNvPr id="122883" name="Rectangle 3"/>
          <p:cNvSpPr>
            <a:spLocks noGrp="1" noChangeArrowheads="1"/>
          </p:cNvSpPr>
          <p:nvPr>
            <p:ph type="body" sz="half" idx="1"/>
          </p:nvPr>
        </p:nvSpPr>
        <p:spPr>
          <a:xfrm>
            <a:off x="2057400" y="1477963"/>
            <a:ext cx="3810000" cy="2641600"/>
          </a:xfrm>
        </p:spPr>
        <p:txBody>
          <a:bodyPr/>
          <a:lstStyle/>
          <a:p>
            <a:pPr>
              <a:buFont typeface="ZapfDingbats" pitchFamily="82" charset="2"/>
              <a:buNone/>
            </a:pPr>
            <a:r>
              <a:rPr lang="en-US" altLang="en-US" sz="2400" u="sng">
                <a:solidFill>
                  <a:srgbClr val="FF0000"/>
                </a:solidFill>
              </a:rPr>
              <a:t>What cookies can bring:</a:t>
            </a:r>
            <a:endParaRPr lang="en-US" altLang="en-US" sz="2400"/>
          </a:p>
          <a:p>
            <a:r>
              <a:rPr lang="en-US" altLang="en-US"/>
              <a:t>authorization</a:t>
            </a:r>
          </a:p>
          <a:p>
            <a:r>
              <a:rPr lang="en-US" altLang="en-US"/>
              <a:t>shopping carts</a:t>
            </a:r>
          </a:p>
          <a:p>
            <a:r>
              <a:rPr lang="en-US" altLang="en-US"/>
              <a:t>recommendations</a:t>
            </a:r>
          </a:p>
          <a:p>
            <a:r>
              <a:rPr lang="en-US" altLang="en-US"/>
              <a:t>user session state (Web e-mail)</a:t>
            </a:r>
          </a:p>
        </p:txBody>
      </p:sp>
      <p:sp>
        <p:nvSpPr>
          <p:cNvPr id="122893" name="Rectangle 13"/>
          <p:cNvSpPr>
            <a:spLocks noChangeArrowheads="1"/>
          </p:cNvSpPr>
          <p:nvPr/>
        </p:nvSpPr>
        <p:spPr bwMode="auto">
          <a:xfrm>
            <a:off x="6435725" y="1411288"/>
            <a:ext cx="3810000" cy="2233612"/>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buChar char="r"/>
              <a:defRPr sz="2400">
                <a:solidFill>
                  <a:schemeClr val="tx1"/>
                </a:solidFill>
                <a:latin typeface="Comic Sans MS" panose="030F0702030302020204" pitchFamily="66" charset="0"/>
              </a:defRPr>
            </a:lvl1pPr>
            <a:lvl2pPr marL="742950" indent="-285750">
              <a:buSzPct val="75000"/>
              <a:buFont typeface="Wingdings" panose="05000000000000000000" pitchFamily="2" charset="2"/>
              <a:buChar char="v"/>
              <a:defRPr sz="2000">
                <a:solidFill>
                  <a:schemeClr val="tx1"/>
                </a:solidFill>
                <a:latin typeface="Comic Sans MS" panose="030F0702030302020204" pitchFamily="66" charset="0"/>
              </a:defRPr>
            </a:lvl2pPr>
            <a:lvl3pPr marL="1143000" indent="-228600">
              <a:buChar char="•"/>
              <a:defRPr>
                <a:solidFill>
                  <a:schemeClr val="tx1"/>
                </a:solidFill>
                <a:latin typeface="Comic Sans MS" panose="030F0702030302020204" pitchFamily="66" charset="0"/>
              </a:defRPr>
            </a:lvl3pPr>
            <a:lvl4pPr marL="1600200" indent="-228600">
              <a:buChar char="–"/>
              <a:defRPr>
                <a:solidFill>
                  <a:schemeClr val="tx1"/>
                </a:solidFill>
                <a:latin typeface="Times New Roman" panose="02020603050405020304" pitchFamily="18" charset="0"/>
              </a:defRPr>
            </a:lvl4pPr>
            <a:lvl5pPr marL="2057400" indent="-2286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buFont typeface="ZapfDingbats" pitchFamily="82" charset="2"/>
              <a:buNone/>
            </a:pPr>
            <a:r>
              <a:rPr lang="en-US" altLang="en-US" u="sng" dirty="0">
                <a:solidFill>
                  <a:srgbClr val="FF0000"/>
                </a:solidFill>
              </a:rPr>
              <a:t>Cookies and privacy:</a:t>
            </a:r>
            <a:endParaRPr lang="en-US" altLang="en-US" dirty="0"/>
          </a:p>
          <a:p>
            <a:pPr>
              <a:buFont typeface="Arial" panose="020B0604020202020204" pitchFamily="34" charset="0"/>
              <a:buChar char="•"/>
            </a:pPr>
            <a:r>
              <a:rPr lang="en-US" altLang="en-US" dirty="0"/>
              <a:t>cookies permit sites to learn a lot about </a:t>
            </a:r>
            <a:r>
              <a:rPr lang="en-US" altLang="en-US" dirty="0" smtClean="0"/>
              <a:t>you</a:t>
            </a:r>
          </a:p>
          <a:p>
            <a:pPr>
              <a:buFont typeface="Arial" panose="020B0604020202020204" pitchFamily="34" charset="0"/>
              <a:buChar char="•"/>
            </a:pPr>
            <a:r>
              <a:rPr lang="en-US" altLang="en-US" dirty="0" smtClean="0"/>
              <a:t>you </a:t>
            </a:r>
            <a:r>
              <a:rPr lang="en-US" altLang="en-US" dirty="0"/>
              <a:t>may supply name and e-mail to sites</a:t>
            </a:r>
          </a:p>
        </p:txBody>
      </p:sp>
      <p:sp>
        <p:nvSpPr>
          <p:cNvPr id="122894" name="Text Box 14"/>
          <p:cNvSpPr txBox="1">
            <a:spLocks noChangeArrowheads="1"/>
          </p:cNvSpPr>
          <p:nvPr/>
        </p:nvSpPr>
        <p:spPr bwMode="auto">
          <a:xfrm>
            <a:off x="8845551" y="1177926"/>
            <a:ext cx="798513"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SzTx/>
              <a:buFontTx/>
              <a:buNone/>
            </a:pPr>
            <a:r>
              <a:rPr lang="en-US" altLang="en-US" sz="2000">
                <a:solidFill>
                  <a:schemeClr val="accent2"/>
                </a:solidFill>
              </a:rPr>
              <a:t>aside</a:t>
            </a:r>
            <a:endParaRPr lang="en-US" altLang="en-US" sz="1600">
              <a:latin typeface="Times New Roman" panose="02020603050405020304" pitchFamily="18" charset="0"/>
            </a:endParaRPr>
          </a:p>
        </p:txBody>
      </p:sp>
      <p:sp>
        <p:nvSpPr>
          <p:cNvPr id="122895" name="Rectangle 15"/>
          <p:cNvSpPr>
            <a:spLocks noChangeArrowheads="1"/>
          </p:cNvSpPr>
          <p:nvPr/>
        </p:nvSpPr>
        <p:spPr bwMode="auto">
          <a:xfrm>
            <a:off x="1935163" y="4090988"/>
            <a:ext cx="3810000" cy="264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buChar char="r"/>
              <a:defRPr sz="2400">
                <a:solidFill>
                  <a:schemeClr val="tx1"/>
                </a:solidFill>
                <a:latin typeface="Comic Sans MS" panose="030F0702030302020204" pitchFamily="66" charset="0"/>
              </a:defRPr>
            </a:lvl1pPr>
            <a:lvl2pPr marL="742950" indent="-285750">
              <a:buSzPct val="75000"/>
              <a:buFont typeface="Wingdings" panose="05000000000000000000" pitchFamily="2" charset="2"/>
              <a:buChar char="v"/>
              <a:defRPr sz="2000">
                <a:solidFill>
                  <a:schemeClr val="tx1"/>
                </a:solidFill>
                <a:latin typeface="Comic Sans MS" panose="030F0702030302020204" pitchFamily="66" charset="0"/>
              </a:defRPr>
            </a:lvl2pPr>
            <a:lvl3pPr marL="1143000" indent="-228600">
              <a:buChar char="•"/>
              <a:defRPr>
                <a:solidFill>
                  <a:schemeClr val="tx1"/>
                </a:solidFill>
                <a:latin typeface="Comic Sans MS" panose="030F0702030302020204" pitchFamily="66" charset="0"/>
              </a:defRPr>
            </a:lvl3pPr>
            <a:lvl4pPr marL="1600200" indent="-228600">
              <a:buChar char="–"/>
              <a:defRPr>
                <a:solidFill>
                  <a:schemeClr val="tx1"/>
                </a:solidFill>
                <a:latin typeface="Times New Roman" panose="02020603050405020304" pitchFamily="18" charset="0"/>
              </a:defRPr>
            </a:lvl4pPr>
            <a:lvl5pPr marL="2057400" indent="-2286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buFont typeface="ZapfDingbats" pitchFamily="82" charset="2"/>
              <a:buNone/>
            </a:pPr>
            <a:r>
              <a:rPr lang="en-US" altLang="en-US" u="sng" dirty="0">
                <a:solidFill>
                  <a:srgbClr val="FF0000"/>
                </a:solidFill>
              </a:rPr>
              <a:t>How to keep “state”:</a:t>
            </a:r>
            <a:endParaRPr lang="en-US" altLang="en-US" dirty="0"/>
          </a:p>
          <a:p>
            <a:pPr>
              <a:buFont typeface="Arial" panose="020B0604020202020204" pitchFamily="34" charset="0"/>
              <a:buChar char="•"/>
            </a:pPr>
            <a:r>
              <a:rPr lang="en-US" altLang="en-US" sz="2000" dirty="0"/>
              <a:t>Protocol endpoints: maintain state at sender/receiver over multiple </a:t>
            </a:r>
            <a:r>
              <a:rPr lang="en-US" altLang="en-US" sz="2000" dirty="0" smtClean="0"/>
              <a:t>transactions</a:t>
            </a:r>
          </a:p>
          <a:p>
            <a:pPr>
              <a:buFont typeface="Arial" panose="020B0604020202020204" pitchFamily="34" charset="0"/>
              <a:buChar char="•"/>
            </a:pPr>
            <a:r>
              <a:rPr lang="en-US" altLang="en-US" sz="2000" dirty="0" smtClean="0"/>
              <a:t>cookies</a:t>
            </a:r>
            <a:r>
              <a:rPr lang="en-US" altLang="en-US" sz="2000" dirty="0"/>
              <a:t>: http messages carry state</a:t>
            </a:r>
          </a:p>
        </p:txBody>
      </p:sp>
    </p:spTree>
    <p:extLst>
      <p:ext uri="{BB962C8B-B14F-4D97-AF65-F5344CB8AC3E}">
        <p14:creationId xmlns:p14="http://schemas.microsoft.com/office/powerpoint/2010/main" val="1175429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Caching</a:t>
            </a:r>
            <a:endParaRPr lang="en-GB" dirty="0"/>
          </a:p>
        </p:txBody>
      </p:sp>
      <p:sp>
        <p:nvSpPr>
          <p:cNvPr id="3" name="Content Placeholder 2"/>
          <p:cNvSpPr>
            <a:spLocks noGrp="1"/>
          </p:cNvSpPr>
          <p:nvPr>
            <p:ph idx="1"/>
          </p:nvPr>
        </p:nvSpPr>
        <p:spPr/>
        <p:txBody>
          <a:bodyPr>
            <a:normAutofit/>
          </a:bodyPr>
          <a:lstStyle/>
          <a:p>
            <a:r>
              <a:rPr lang="en-IN" dirty="0"/>
              <a:t>Caching is the ability to store copies of frequently accessed data in several places </a:t>
            </a:r>
            <a:r>
              <a:rPr lang="en-IN" dirty="0" smtClean="0"/>
              <a:t>along the </a:t>
            </a:r>
            <a:r>
              <a:rPr lang="en-IN" dirty="0"/>
              <a:t>request-response path. </a:t>
            </a:r>
            <a:endParaRPr lang="en-IN" dirty="0" smtClean="0"/>
          </a:p>
          <a:p>
            <a:r>
              <a:rPr lang="en-IN" dirty="0" smtClean="0"/>
              <a:t>When </a:t>
            </a:r>
            <a:r>
              <a:rPr lang="en-IN" dirty="0"/>
              <a:t>a consumer requests a resource representation, </a:t>
            </a:r>
            <a:r>
              <a:rPr lang="en-IN" dirty="0" smtClean="0"/>
              <a:t>the request </a:t>
            </a:r>
            <a:r>
              <a:rPr lang="en-IN" dirty="0"/>
              <a:t>goes through a cache or a series of caches toward the service hosting </a:t>
            </a:r>
            <a:r>
              <a:rPr lang="en-IN" dirty="0" smtClean="0"/>
              <a:t>the resource.</a:t>
            </a:r>
          </a:p>
          <a:p>
            <a:r>
              <a:rPr lang="en-IN" dirty="0" smtClean="0"/>
              <a:t>If </a:t>
            </a:r>
            <a:r>
              <a:rPr lang="en-IN" dirty="0"/>
              <a:t>any of the caches along the request path has a fresh copy of the </a:t>
            </a:r>
            <a:r>
              <a:rPr lang="en-IN" dirty="0" smtClean="0"/>
              <a:t>requested representation</a:t>
            </a:r>
            <a:r>
              <a:rPr lang="en-IN" dirty="0"/>
              <a:t>, it uses that copy to satisfy the request. </a:t>
            </a:r>
            <a:endParaRPr lang="en-IN" dirty="0" smtClean="0"/>
          </a:p>
          <a:p>
            <a:r>
              <a:rPr lang="en-IN" dirty="0" smtClean="0"/>
              <a:t>If </a:t>
            </a:r>
            <a:r>
              <a:rPr lang="en-IN" dirty="0"/>
              <a:t>none of the caches can </a:t>
            </a:r>
            <a:r>
              <a:rPr lang="en-IN" dirty="0" smtClean="0"/>
              <a:t>satisfy the </a:t>
            </a:r>
            <a:r>
              <a:rPr lang="en-IN" dirty="0"/>
              <a:t>request, the request travels all the way to the service (or origin </a:t>
            </a:r>
            <a:r>
              <a:rPr lang="en-IN" dirty="0" smtClean="0"/>
              <a:t>server).</a:t>
            </a:r>
          </a:p>
          <a:p>
            <a:pPr marL="0" indent="0">
              <a:buNone/>
            </a:pPr>
            <a:endParaRPr lang="en-GB" dirty="0"/>
          </a:p>
        </p:txBody>
      </p:sp>
      <p:sp>
        <p:nvSpPr>
          <p:cNvPr id="4" name="Footer Placeholder 3"/>
          <p:cNvSpPr>
            <a:spLocks noGrp="1"/>
          </p:cNvSpPr>
          <p:nvPr>
            <p:ph type="ftr" sz="quarter" idx="11"/>
          </p:nvPr>
        </p:nvSpPr>
        <p:spPr/>
        <p:txBody>
          <a:bodyPr/>
          <a:lstStyle/>
          <a:p>
            <a:r>
              <a:rPr lang="en-US" smtClean="0"/>
              <a:t>Disclaimer: these slides have been prepared by using contents from resources mentioned in the reference slide</a:t>
            </a:r>
            <a:endParaRPr lang="en-GB"/>
          </a:p>
        </p:txBody>
      </p:sp>
    </p:spTree>
    <p:extLst>
      <p:ext uri="{BB962C8B-B14F-4D97-AF65-F5344CB8AC3E}">
        <p14:creationId xmlns:p14="http://schemas.microsoft.com/office/powerpoint/2010/main" val="41987023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Caching</a:t>
            </a:r>
            <a:endParaRPr lang="en-GB" dirty="0"/>
          </a:p>
        </p:txBody>
      </p:sp>
      <p:sp>
        <p:nvSpPr>
          <p:cNvPr id="3" name="Content Placeholder 2"/>
          <p:cNvSpPr>
            <a:spLocks noGrp="1"/>
          </p:cNvSpPr>
          <p:nvPr>
            <p:ph idx="1"/>
          </p:nvPr>
        </p:nvSpPr>
        <p:spPr/>
        <p:txBody>
          <a:bodyPr>
            <a:normAutofit/>
          </a:bodyPr>
          <a:lstStyle/>
          <a:p>
            <a:r>
              <a:rPr lang="en-IN" dirty="0" smtClean="0"/>
              <a:t>Origin </a:t>
            </a:r>
            <a:r>
              <a:rPr lang="en-IN" dirty="0"/>
              <a:t>servers control the caching </a:t>
            </a:r>
            <a:r>
              <a:rPr lang="en-IN" dirty="0" err="1"/>
              <a:t>behavior</a:t>
            </a:r>
            <a:r>
              <a:rPr lang="en-IN" dirty="0"/>
              <a:t> of the representations they issue. </a:t>
            </a:r>
            <a:r>
              <a:rPr lang="en-IN" dirty="0" smtClean="0"/>
              <a:t>Using HTTP </a:t>
            </a:r>
            <a:r>
              <a:rPr lang="en-IN" dirty="0"/>
              <a:t>headers, an origin server indicates whether a response can be cached, and if so</a:t>
            </a:r>
            <a:r>
              <a:rPr lang="en-IN" dirty="0" smtClean="0"/>
              <a:t>, by </a:t>
            </a:r>
            <a:r>
              <a:rPr lang="en-IN" dirty="0"/>
              <a:t>whom, and for how long</a:t>
            </a:r>
            <a:r>
              <a:rPr lang="en-IN" dirty="0" smtClean="0"/>
              <a:t>.</a:t>
            </a:r>
          </a:p>
          <a:p>
            <a:r>
              <a:rPr lang="en-IN" dirty="0" smtClean="0"/>
              <a:t> </a:t>
            </a:r>
            <a:r>
              <a:rPr lang="en-IN" dirty="0"/>
              <a:t>Caches along the response path can take a copy of </a:t>
            </a:r>
            <a:r>
              <a:rPr lang="en-IN" dirty="0" smtClean="0"/>
              <a:t>a response</a:t>
            </a:r>
            <a:r>
              <a:rPr lang="en-IN" dirty="0"/>
              <a:t>, but only if the caching metadata allows them to do so</a:t>
            </a:r>
            <a:r>
              <a:rPr lang="en-IN" dirty="0" smtClean="0"/>
              <a:t>.</a:t>
            </a:r>
          </a:p>
          <a:p>
            <a:r>
              <a:rPr lang="en-IN" dirty="0"/>
              <a:t>Cached copies of a resource </a:t>
            </a:r>
            <a:r>
              <a:rPr lang="en-IN" dirty="0" smtClean="0"/>
              <a:t>representation can </a:t>
            </a:r>
            <a:r>
              <a:rPr lang="en-IN" dirty="0"/>
              <a:t>be used to satisfy subsequent requests so long as they remain fresh</a:t>
            </a:r>
            <a:r>
              <a:rPr lang="en-IN" dirty="0" smtClean="0"/>
              <a:t>.</a:t>
            </a:r>
          </a:p>
          <a:p>
            <a:pPr lvl="1"/>
            <a:r>
              <a:rPr lang="en-IN" dirty="0" smtClean="0"/>
              <a:t>Defined by freshness lifetime, expiry results in a Stale content</a:t>
            </a:r>
          </a:p>
          <a:p>
            <a:pPr lvl="1"/>
            <a:r>
              <a:rPr lang="en-IN" dirty="0" smtClean="0"/>
              <a:t>A stale representation must be revalidated before use</a:t>
            </a:r>
          </a:p>
          <a:p>
            <a:pPr lvl="2"/>
            <a:r>
              <a:rPr lang="en-IN" dirty="0" smtClean="0"/>
              <a:t>Reuse or replace based on the validation result</a:t>
            </a:r>
            <a:endParaRPr lang="en-IN" dirty="0"/>
          </a:p>
          <a:p>
            <a:endParaRPr lang="en-GB" dirty="0"/>
          </a:p>
        </p:txBody>
      </p:sp>
      <p:sp>
        <p:nvSpPr>
          <p:cNvPr id="4" name="Footer Placeholder 3"/>
          <p:cNvSpPr>
            <a:spLocks noGrp="1"/>
          </p:cNvSpPr>
          <p:nvPr>
            <p:ph type="ftr" sz="quarter" idx="11"/>
          </p:nvPr>
        </p:nvSpPr>
        <p:spPr/>
        <p:txBody>
          <a:bodyPr/>
          <a:lstStyle/>
          <a:p>
            <a:r>
              <a:rPr lang="en-US" smtClean="0"/>
              <a:t>Disclaimer: these slides have been prepared by using contents from resources mentioned in the reference slide</a:t>
            </a:r>
            <a:endParaRPr lang="en-GB"/>
          </a:p>
        </p:txBody>
      </p:sp>
    </p:spTree>
    <p:extLst>
      <p:ext uri="{BB962C8B-B14F-4D97-AF65-F5344CB8AC3E}">
        <p14:creationId xmlns:p14="http://schemas.microsoft.com/office/powerpoint/2010/main" val="32166278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Caching</a:t>
            </a:r>
            <a:endParaRPr lang="en-GB" dirty="0"/>
          </a:p>
        </p:txBody>
      </p:sp>
      <p:sp>
        <p:nvSpPr>
          <p:cNvPr id="3" name="Content Placeholder 2"/>
          <p:cNvSpPr>
            <a:spLocks noGrp="1"/>
          </p:cNvSpPr>
          <p:nvPr>
            <p:ph idx="1"/>
          </p:nvPr>
        </p:nvSpPr>
        <p:spPr/>
        <p:txBody>
          <a:bodyPr>
            <a:normAutofit fontScale="85000" lnSpcReduction="20000"/>
          </a:bodyPr>
          <a:lstStyle/>
          <a:p>
            <a:r>
              <a:rPr lang="en-IN" dirty="0"/>
              <a:t>Reduce bandwidth</a:t>
            </a:r>
          </a:p>
          <a:p>
            <a:pPr lvl="1"/>
            <a:r>
              <a:rPr lang="en-IN" dirty="0"/>
              <a:t>By reducing the number of network hops required to retrieve a </a:t>
            </a:r>
            <a:r>
              <a:rPr lang="en-IN" dirty="0" smtClean="0"/>
              <a:t>representation, aching </a:t>
            </a:r>
            <a:r>
              <a:rPr lang="en-IN" dirty="0"/>
              <a:t>reduces network traffic and conserves bandwidth.</a:t>
            </a:r>
          </a:p>
          <a:p>
            <a:r>
              <a:rPr lang="en-IN" dirty="0"/>
              <a:t>Reduce latency</a:t>
            </a:r>
          </a:p>
          <a:p>
            <a:pPr lvl="1"/>
            <a:r>
              <a:rPr lang="en-IN" dirty="0"/>
              <a:t>Because caches store copies of frequently accessed information nearer to </a:t>
            </a:r>
            <a:r>
              <a:rPr lang="en-IN" dirty="0" smtClean="0"/>
              <a:t>where the </a:t>
            </a:r>
            <a:r>
              <a:rPr lang="en-IN" dirty="0"/>
              <a:t>information is used, caching reduces the time it takes to satisfy a request.</a:t>
            </a:r>
          </a:p>
          <a:p>
            <a:r>
              <a:rPr lang="en-IN" dirty="0"/>
              <a:t>Reduce load on servers</a:t>
            </a:r>
          </a:p>
          <a:p>
            <a:pPr lvl="1"/>
            <a:r>
              <a:rPr lang="en-IN" dirty="0"/>
              <a:t>Because they are able to serve a percentage of requests from their own stores</a:t>
            </a:r>
            <a:r>
              <a:rPr lang="en-IN" dirty="0" smtClean="0"/>
              <a:t>, caches </a:t>
            </a:r>
            <a:r>
              <a:rPr lang="en-IN" dirty="0"/>
              <a:t>reduce the number of requests that reach an origin server.</a:t>
            </a:r>
          </a:p>
          <a:p>
            <a:r>
              <a:rPr lang="en-IN" dirty="0"/>
              <a:t>Hide network failures</a:t>
            </a:r>
          </a:p>
          <a:p>
            <a:pPr lvl="1"/>
            <a:r>
              <a:rPr lang="en-IN" dirty="0"/>
              <a:t>Caches can continue to serve cached content even if the origin server that </a:t>
            </a:r>
            <a:r>
              <a:rPr lang="en-IN" dirty="0" smtClean="0"/>
              <a:t>issued the </a:t>
            </a:r>
            <a:r>
              <a:rPr lang="en-IN" dirty="0"/>
              <a:t>content is currently unavailable or committed to an expensive processing </a:t>
            </a:r>
            <a:r>
              <a:rPr lang="en-IN" dirty="0" smtClean="0"/>
              <a:t>task that </a:t>
            </a:r>
            <a:r>
              <a:rPr lang="en-IN" dirty="0"/>
              <a:t>prevents it from generating a response. </a:t>
            </a:r>
            <a:endParaRPr lang="en-GB" dirty="0"/>
          </a:p>
        </p:txBody>
      </p:sp>
      <p:sp>
        <p:nvSpPr>
          <p:cNvPr id="4" name="Footer Placeholder 3"/>
          <p:cNvSpPr>
            <a:spLocks noGrp="1"/>
          </p:cNvSpPr>
          <p:nvPr>
            <p:ph type="ftr" sz="quarter" idx="11"/>
          </p:nvPr>
        </p:nvSpPr>
        <p:spPr/>
        <p:txBody>
          <a:bodyPr/>
          <a:lstStyle/>
          <a:p>
            <a:r>
              <a:rPr lang="en-US" smtClean="0"/>
              <a:t>Disclaimer: these slides have been prepared by using contents from resources mentioned in the reference slide</a:t>
            </a:r>
            <a:endParaRPr lang="en-GB"/>
          </a:p>
        </p:txBody>
      </p:sp>
    </p:spTree>
    <p:extLst>
      <p:ext uri="{BB962C8B-B14F-4D97-AF65-F5344CB8AC3E}">
        <p14:creationId xmlns:p14="http://schemas.microsoft.com/office/powerpoint/2010/main" val="18652078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Reasons for Not Caching</a:t>
            </a:r>
          </a:p>
        </p:txBody>
      </p:sp>
      <p:sp>
        <p:nvSpPr>
          <p:cNvPr id="3" name="Content Placeholder 2"/>
          <p:cNvSpPr>
            <a:spLocks noGrp="1"/>
          </p:cNvSpPr>
          <p:nvPr>
            <p:ph idx="1"/>
          </p:nvPr>
        </p:nvSpPr>
        <p:spPr/>
        <p:txBody>
          <a:bodyPr>
            <a:normAutofit/>
          </a:bodyPr>
          <a:lstStyle/>
          <a:p>
            <a:r>
              <a:rPr lang="en-IN" dirty="0"/>
              <a:t>When GET requests generate server-side side effects that have a business impact </a:t>
            </a:r>
            <a:r>
              <a:rPr lang="en-IN" dirty="0" smtClean="0"/>
              <a:t>on the </a:t>
            </a:r>
            <a:r>
              <a:rPr lang="en-IN" dirty="0"/>
              <a:t>service</a:t>
            </a:r>
            <a:r>
              <a:rPr lang="en-IN" dirty="0" smtClean="0"/>
              <a:t>.</a:t>
            </a:r>
          </a:p>
          <a:p>
            <a:r>
              <a:rPr lang="en-IN" dirty="0"/>
              <a:t>When consumers cannot tolerate any discrepancy between the state of a </a:t>
            </a:r>
            <a:r>
              <a:rPr lang="en-IN" dirty="0" smtClean="0"/>
              <a:t>resource as </a:t>
            </a:r>
            <a:r>
              <a:rPr lang="en-IN" dirty="0"/>
              <a:t>conveyed in a response and the actual state of that resource at the moment </a:t>
            </a:r>
            <a:r>
              <a:rPr lang="en-IN" dirty="0" smtClean="0"/>
              <a:t>the request </a:t>
            </a:r>
            <a:r>
              <a:rPr lang="en-IN" dirty="0"/>
              <a:t>was satisfied</a:t>
            </a:r>
            <a:r>
              <a:rPr lang="en-IN" dirty="0" smtClean="0"/>
              <a:t>.</a:t>
            </a:r>
          </a:p>
          <a:p>
            <a:r>
              <a:rPr lang="en-GB" dirty="0" smtClean="0"/>
              <a:t>When </a:t>
            </a:r>
            <a:r>
              <a:rPr lang="en-GB" dirty="0"/>
              <a:t>a response contains sensitive or personal data particular to a consumer</a:t>
            </a:r>
            <a:r>
              <a:rPr lang="en-GB" dirty="0" smtClean="0"/>
              <a:t>.</a:t>
            </a:r>
          </a:p>
          <a:p>
            <a:r>
              <a:rPr lang="en-IN" dirty="0" smtClean="0"/>
              <a:t>When </a:t>
            </a:r>
            <a:r>
              <a:rPr lang="en-IN" dirty="0"/>
              <a:t>the data changes so frequently that caching and revalidating a </a:t>
            </a:r>
            <a:r>
              <a:rPr lang="en-IN" dirty="0" smtClean="0"/>
              <a:t>response adds </a:t>
            </a:r>
            <a:r>
              <a:rPr lang="en-IN" dirty="0"/>
              <a:t>more overhead than the origin server simply generating a fresh </a:t>
            </a:r>
            <a:r>
              <a:rPr lang="en-IN" dirty="0" smtClean="0"/>
              <a:t>response with </a:t>
            </a:r>
            <a:r>
              <a:rPr lang="en-IN" dirty="0"/>
              <a:t>each request.</a:t>
            </a:r>
            <a:endParaRPr lang="en-GB" dirty="0"/>
          </a:p>
        </p:txBody>
      </p:sp>
      <p:sp>
        <p:nvSpPr>
          <p:cNvPr id="4" name="Footer Placeholder 3"/>
          <p:cNvSpPr>
            <a:spLocks noGrp="1"/>
          </p:cNvSpPr>
          <p:nvPr>
            <p:ph type="ftr" sz="quarter" idx="11"/>
          </p:nvPr>
        </p:nvSpPr>
        <p:spPr/>
        <p:txBody>
          <a:bodyPr/>
          <a:lstStyle/>
          <a:p>
            <a:r>
              <a:rPr lang="en-US" smtClean="0"/>
              <a:t>Disclaimer: these slides have been prepared by using contents from resources mentioned in the reference slide</a:t>
            </a:r>
            <a:endParaRPr lang="en-GB"/>
          </a:p>
        </p:txBody>
      </p:sp>
    </p:spTree>
    <p:extLst>
      <p:ext uri="{BB962C8B-B14F-4D97-AF65-F5344CB8AC3E}">
        <p14:creationId xmlns:p14="http://schemas.microsoft.com/office/powerpoint/2010/main" val="117844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Footer Placeholder 5"/>
          <p:cNvSpPr>
            <a:spLocks noGrp="1"/>
          </p:cNvSpPr>
          <p:nvPr>
            <p:ph type="ftr" sz="quarter" idx="11"/>
          </p:nvPr>
        </p:nvSpPr>
        <p:spPr/>
        <p:txBody>
          <a:bodyPr/>
          <a:lstStyle/>
          <a:p>
            <a:r>
              <a:rPr lang="en-US" altLang="en-US" smtClean="0"/>
              <a:t>Disclaimer: these slides have been prepared by using contents from resources mentioned in the reference slide</a:t>
            </a:r>
            <a:endParaRPr lang="en-US" altLang="en-US">
              <a:latin typeface="Times New Roman" panose="02020603050405020304" pitchFamily="18" charset="0"/>
            </a:endParaRPr>
          </a:p>
        </p:txBody>
      </p:sp>
      <p:sp>
        <p:nvSpPr>
          <p:cNvPr id="34818" name="Rectangle 2"/>
          <p:cNvSpPr>
            <a:spLocks noGrp="1" noChangeArrowheads="1"/>
          </p:cNvSpPr>
          <p:nvPr>
            <p:ph type="title"/>
          </p:nvPr>
        </p:nvSpPr>
        <p:spPr>
          <a:xfrm>
            <a:off x="1828800" y="228600"/>
            <a:ext cx="8382000" cy="1143000"/>
          </a:xfrm>
        </p:spPr>
        <p:txBody>
          <a:bodyPr/>
          <a:lstStyle/>
          <a:p>
            <a:r>
              <a:rPr lang="en-US" altLang="en-US" sz="3600"/>
              <a:t>Creating a network app</a:t>
            </a:r>
          </a:p>
        </p:txBody>
      </p:sp>
      <p:sp>
        <p:nvSpPr>
          <p:cNvPr id="34819" name="Rectangle 3"/>
          <p:cNvSpPr>
            <a:spLocks noGrp="1" noChangeArrowheads="1"/>
          </p:cNvSpPr>
          <p:nvPr>
            <p:ph type="body" sz="half" idx="1"/>
          </p:nvPr>
        </p:nvSpPr>
        <p:spPr>
          <a:xfrm>
            <a:off x="1962150" y="1400176"/>
            <a:ext cx="4191000" cy="5114925"/>
          </a:xfrm>
        </p:spPr>
        <p:txBody>
          <a:bodyPr/>
          <a:lstStyle/>
          <a:p>
            <a:pPr>
              <a:lnSpc>
                <a:spcPct val="90000"/>
              </a:lnSpc>
              <a:buFont typeface="ZapfDingbats" pitchFamily="82" charset="2"/>
              <a:buNone/>
            </a:pPr>
            <a:r>
              <a:rPr lang="en-US" altLang="en-US" sz="2400">
                <a:solidFill>
                  <a:srgbClr val="FF0000"/>
                </a:solidFill>
              </a:rPr>
              <a:t>Write programs that</a:t>
            </a:r>
          </a:p>
          <a:p>
            <a:pPr lvl="1">
              <a:lnSpc>
                <a:spcPct val="90000"/>
              </a:lnSpc>
            </a:pPr>
            <a:r>
              <a:rPr lang="en-US" altLang="en-US"/>
              <a:t>run on different end systems and</a:t>
            </a:r>
          </a:p>
          <a:p>
            <a:pPr lvl="1">
              <a:lnSpc>
                <a:spcPct val="90000"/>
              </a:lnSpc>
            </a:pPr>
            <a:r>
              <a:rPr lang="en-US" altLang="en-US"/>
              <a:t>communicate over a network.</a:t>
            </a:r>
          </a:p>
          <a:p>
            <a:pPr lvl="1">
              <a:lnSpc>
                <a:spcPct val="90000"/>
              </a:lnSpc>
            </a:pPr>
            <a:r>
              <a:rPr lang="en-US" altLang="en-US"/>
              <a:t>e.g., Web: Web server software communicates with browser software</a:t>
            </a:r>
          </a:p>
          <a:p>
            <a:pPr>
              <a:lnSpc>
                <a:spcPct val="90000"/>
              </a:lnSpc>
              <a:buFont typeface="ZapfDingbats" pitchFamily="82" charset="2"/>
              <a:buNone/>
            </a:pPr>
            <a:r>
              <a:rPr lang="en-US" altLang="en-US" sz="2400">
                <a:solidFill>
                  <a:srgbClr val="FF0000"/>
                </a:solidFill>
              </a:rPr>
              <a:t>little software written for devices in network core</a:t>
            </a:r>
          </a:p>
          <a:p>
            <a:pPr lvl="1">
              <a:lnSpc>
                <a:spcPct val="90000"/>
              </a:lnSpc>
            </a:pPr>
            <a:r>
              <a:rPr lang="en-US" altLang="en-US"/>
              <a:t>network core devices do not run user application code</a:t>
            </a:r>
          </a:p>
          <a:p>
            <a:pPr lvl="1">
              <a:lnSpc>
                <a:spcPct val="90000"/>
              </a:lnSpc>
            </a:pPr>
            <a:r>
              <a:rPr lang="en-US" altLang="en-US"/>
              <a:t>application on end systems  allows for rapid app development, propagation</a:t>
            </a:r>
            <a:endParaRPr lang="en-US" altLang="en-US">
              <a:solidFill>
                <a:srgbClr val="FF0000"/>
              </a:solidFill>
            </a:endParaRPr>
          </a:p>
        </p:txBody>
      </p:sp>
      <p:grpSp>
        <p:nvGrpSpPr>
          <p:cNvPr id="34820" name="Group 4"/>
          <p:cNvGrpSpPr>
            <a:grpSpLocks/>
          </p:cNvGrpSpPr>
          <p:nvPr/>
        </p:nvGrpSpPr>
        <p:grpSpPr bwMode="auto">
          <a:xfrm>
            <a:off x="6432550" y="1876425"/>
            <a:ext cx="3678238" cy="3670300"/>
            <a:chOff x="3092" y="1182"/>
            <a:chExt cx="2317" cy="2312"/>
          </a:xfrm>
        </p:grpSpPr>
        <p:sp>
          <p:nvSpPr>
            <p:cNvPr id="34821" name="Freeform 5"/>
            <p:cNvSpPr>
              <a:spLocks/>
            </p:cNvSpPr>
            <p:nvPr/>
          </p:nvSpPr>
          <p:spPr bwMode="auto">
            <a:xfrm>
              <a:off x="4276" y="1272"/>
              <a:ext cx="1133" cy="1055"/>
            </a:xfrm>
            <a:custGeom>
              <a:avLst/>
              <a:gdLst>
                <a:gd name="T0" fmla="*/ 239 w 1292"/>
                <a:gd name="T1" fmla="*/ 7 h 1255"/>
                <a:gd name="T2" fmla="*/ 35 w 1292"/>
                <a:gd name="T3" fmla="*/ 157 h 1255"/>
                <a:gd name="T4" fmla="*/ 29 w 1292"/>
                <a:gd name="T5" fmla="*/ 523 h 1255"/>
                <a:gd name="T6" fmla="*/ 53 w 1292"/>
                <a:gd name="T7" fmla="*/ 829 h 1255"/>
                <a:gd name="T8" fmla="*/ 245 w 1292"/>
                <a:gd name="T9" fmla="*/ 871 h 1255"/>
                <a:gd name="T10" fmla="*/ 647 w 1292"/>
                <a:gd name="T11" fmla="*/ 1129 h 1255"/>
                <a:gd name="T12" fmla="*/ 995 w 1292"/>
                <a:gd name="T13" fmla="*/ 1237 h 1255"/>
                <a:gd name="T14" fmla="*/ 1199 w 1292"/>
                <a:gd name="T15" fmla="*/ 1021 h 1255"/>
                <a:gd name="T16" fmla="*/ 1271 w 1292"/>
                <a:gd name="T17" fmla="*/ 445 h 1255"/>
                <a:gd name="T18" fmla="*/ 1205 w 1292"/>
                <a:gd name="T19" fmla="*/ 211 h 1255"/>
                <a:gd name="T20" fmla="*/ 749 w 1292"/>
                <a:gd name="T21" fmla="*/ 115 h 1255"/>
                <a:gd name="T22" fmla="*/ 239 w 1292"/>
                <a:gd name="T23" fmla="*/ 7 h 1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33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2" name="Freeform 6"/>
            <p:cNvSpPr>
              <a:spLocks/>
            </p:cNvSpPr>
            <p:nvPr/>
          </p:nvSpPr>
          <p:spPr bwMode="auto">
            <a:xfrm>
              <a:off x="3092" y="1182"/>
              <a:ext cx="1176" cy="1001"/>
            </a:xfrm>
            <a:custGeom>
              <a:avLst/>
              <a:gdLst>
                <a:gd name="T0" fmla="*/ 550 w 1340"/>
                <a:gd name="T1" fmla="*/ 42 h 1191"/>
                <a:gd name="T2" fmla="*/ 82 w 1340"/>
                <a:gd name="T3" fmla="*/ 60 h 1191"/>
                <a:gd name="T4" fmla="*/ 58 w 1340"/>
                <a:gd name="T5" fmla="*/ 402 h 1191"/>
                <a:gd name="T6" fmla="*/ 28 w 1340"/>
                <a:gd name="T7" fmla="*/ 720 h 1191"/>
                <a:gd name="T8" fmla="*/ 112 w 1340"/>
                <a:gd name="T9" fmla="*/ 870 h 1191"/>
                <a:gd name="T10" fmla="*/ 538 w 1340"/>
                <a:gd name="T11" fmla="*/ 876 h 1191"/>
                <a:gd name="T12" fmla="*/ 640 w 1340"/>
                <a:gd name="T13" fmla="*/ 1128 h 1191"/>
                <a:gd name="T14" fmla="*/ 1234 w 1340"/>
                <a:gd name="T15" fmla="*/ 1098 h 1191"/>
                <a:gd name="T16" fmla="*/ 1276 w 1340"/>
                <a:gd name="T17" fmla="*/ 570 h 1191"/>
                <a:gd name="T18" fmla="*/ 1204 w 1340"/>
                <a:gd name="T19" fmla="*/ 342 h 1191"/>
                <a:gd name="T20" fmla="*/ 760 w 1340"/>
                <a:gd name="T21" fmla="*/ 288 h 1191"/>
                <a:gd name="T22" fmla="*/ 550 w 1340"/>
                <a:gd name="T23" fmla="*/ 42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33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3" name="Freeform 7"/>
            <p:cNvSpPr>
              <a:spLocks/>
            </p:cNvSpPr>
            <p:nvPr/>
          </p:nvSpPr>
          <p:spPr bwMode="auto">
            <a:xfrm>
              <a:off x="3324" y="2096"/>
              <a:ext cx="1874" cy="1398"/>
            </a:xfrm>
            <a:custGeom>
              <a:avLst/>
              <a:gdLst>
                <a:gd name="T0" fmla="*/ 27 w 2135"/>
                <a:gd name="T1" fmla="*/ 652 h 1662"/>
                <a:gd name="T2" fmla="*/ 105 w 2135"/>
                <a:gd name="T3" fmla="*/ 76 h 1662"/>
                <a:gd name="T4" fmla="*/ 657 w 2135"/>
                <a:gd name="T5" fmla="*/ 196 h 1662"/>
                <a:gd name="T6" fmla="*/ 1209 w 2135"/>
                <a:gd name="T7" fmla="*/ 100 h 1662"/>
                <a:gd name="T8" fmla="*/ 2001 w 2135"/>
                <a:gd name="T9" fmla="*/ 406 h 1662"/>
                <a:gd name="T10" fmla="*/ 2013 w 2135"/>
                <a:gd name="T11" fmla="*/ 1144 h 1662"/>
                <a:gd name="T12" fmla="*/ 1581 w 2135"/>
                <a:gd name="T13" fmla="*/ 1600 h 1662"/>
                <a:gd name="T14" fmla="*/ 813 w 2135"/>
                <a:gd name="T15" fmla="*/ 1516 h 1662"/>
                <a:gd name="T16" fmla="*/ 501 w 2135"/>
                <a:gd name="T17" fmla="*/ 1270 h 1662"/>
                <a:gd name="T18" fmla="*/ 183 w 2135"/>
                <a:gd name="T19" fmla="*/ 1066 h 1662"/>
                <a:gd name="T20" fmla="*/ 27 w 2135"/>
                <a:gd name="T21" fmla="*/ 652 h 1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33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4824" name="Group 8"/>
            <p:cNvGrpSpPr>
              <a:grpSpLocks/>
            </p:cNvGrpSpPr>
            <p:nvPr/>
          </p:nvGrpSpPr>
          <p:grpSpPr bwMode="auto">
            <a:xfrm>
              <a:off x="3166" y="1267"/>
              <a:ext cx="462" cy="201"/>
              <a:chOff x="3552" y="246"/>
              <a:chExt cx="527" cy="248"/>
            </a:xfrm>
          </p:grpSpPr>
          <p:graphicFrame>
            <p:nvGraphicFramePr>
              <p:cNvPr id="34825" name="Object 9"/>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1161" name="Clip" r:id="rId3" imgW="1305000" imgH="1085760" progId="MS_ClipArt_Gallery.2">
                      <p:embed/>
                    </p:oleObj>
                  </mc:Choice>
                  <mc:Fallback>
                    <p:oleObj name="Clip" r:id="rId3" imgW="1305000" imgH="1085760" progId="MS_ClipArt_Gallery.2">
                      <p:embed/>
                      <p:pic>
                        <p:nvPicPr>
                          <p:cNvPr id="34825"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6" name="Object 10"/>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1162" name="Clip" r:id="rId5" imgW="676440" imgH="485640" progId="MS_ClipArt_Gallery.2">
                      <p:embed/>
                    </p:oleObj>
                  </mc:Choice>
                  <mc:Fallback>
                    <p:oleObj name="Clip" r:id="rId5" imgW="676440" imgH="485640" progId="MS_ClipArt_Gallery.2">
                      <p:embed/>
                      <p:pic>
                        <p:nvPicPr>
                          <p:cNvPr id="34826"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27" name="Line 11"/>
              <p:cNvSpPr>
                <a:spLocks noChangeShapeType="1"/>
              </p:cNvSpPr>
              <p:nvPr/>
            </p:nvSpPr>
            <p:spPr bwMode="auto">
              <a:xfrm flipV="1">
                <a:off x="3844" y="434"/>
                <a:ext cx="82" cy="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4828" name="Group 12"/>
            <p:cNvGrpSpPr>
              <a:grpSpLocks/>
            </p:cNvGrpSpPr>
            <p:nvPr/>
          </p:nvGrpSpPr>
          <p:grpSpPr bwMode="auto">
            <a:xfrm>
              <a:off x="3166" y="1642"/>
              <a:ext cx="462" cy="201"/>
              <a:chOff x="3552" y="246"/>
              <a:chExt cx="527" cy="248"/>
            </a:xfrm>
          </p:grpSpPr>
          <p:graphicFrame>
            <p:nvGraphicFramePr>
              <p:cNvPr id="34829" name="Object 13"/>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1163" name="Clip" r:id="rId7" imgW="1305000" imgH="1085760" progId="MS_ClipArt_Gallery.2">
                      <p:embed/>
                    </p:oleObj>
                  </mc:Choice>
                  <mc:Fallback>
                    <p:oleObj name="Clip" r:id="rId7" imgW="1305000" imgH="1085760" progId="MS_ClipArt_Gallery.2">
                      <p:embed/>
                      <p:pic>
                        <p:nvPicPr>
                          <p:cNvPr id="34829"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30" name="Object 14"/>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1164" name="Clip" r:id="rId8" imgW="676440" imgH="485640" progId="MS_ClipArt_Gallery.2">
                      <p:embed/>
                    </p:oleObj>
                  </mc:Choice>
                  <mc:Fallback>
                    <p:oleObj name="Clip" r:id="rId8" imgW="676440" imgH="485640" progId="MS_ClipArt_Gallery.2">
                      <p:embed/>
                      <p:pic>
                        <p:nvPicPr>
                          <p:cNvPr id="3483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31" name="Line 15"/>
              <p:cNvSpPr>
                <a:spLocks noChangeShapeType="1"/>
              </p:cNvSpPr>
              <p:nvPr/>
            </p:nvSpPr>
            <p:spPr bwMode="auto">
              <a:xfrm flipV="1">
                <a:off x="3844" y="434"/>
                <a:ext cx="82" cy="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4832" name="Group 16"/>
            <p:cNvGrpSpPr>
              <a:grpSpLocks/>
            </p:cNvGrpSpPr>
            <p:nvPr/>
          </p:nvGrpSpPr>
          <p:grpSpPr bwMode="auto">
            <a:xfrm>
              <a:off x="3403" y="1508"/>
              <a:ext cx="44" cy="135"/>
              <a:chOff x="3842" y="406"/>
              <a:chExt cx="51" cy="167"/>
            </a:xfrm>
          </p:grpSpPr>
          <p:sp>
            <p:nvSpPr>
              <p:cNvPr id="34833" name="Oval 17"/>
              <p:cNvSpPr>
                <a:spLocks noChangeArrowheads="1"/>
              </p:cNvSpPr>
              <p:nvPr/>
            </p:nvSpPr>
            <p:spPr bwMode="auto">
              <a:xfrm>
                <a:off x="3842" y="40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4" name="Oval 18"/>
              <p:cNvSpPr>
                <a:spLocks noChangeArrowheads="1"/>
              </p:cNvSpPr>
              <p:nvPr/>
            </p:nvSpPr>
            <p:spPr bwMode="auto">
              <a:xfrm>
                <a:off x="3844" y="46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5" name="Oval 19"/>
              <p:cNvSpPr>
                <a:spLocks noChangeArrowheads="1"/>
              </p:cNvSpPr>
              <p:nvPr/>
            </p:nvSpPr>
            <p:spPr bwMode="auto">
              <a:xfrm>
                <a:off x="3846" y="52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4836" name="Group 20"/>
            <p:cNvGrpSpPr>
              <a:grpSpLocks/>
            </p:cNvGrpSpPr>
            <p:nvPr/>
          </p:nvGrpSpPr>
          <p:grpSpPr bwMode="auto">
            <a:xfrm>
              <a:off x="3699" y="1825"/>
              <a:ext cx="132" cy="249"/>
              <a:chOff x="4180" y="783"/>
              <a:chExt cx="150" cy="307"/>
            </a:xfrm>
          </p:grpSpPr>
          <p:sp>
            <p:nvSpPr>
              <p:cNvPr id="34837" name="AutoShape 21"/>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8" name="Rectangle 22"/>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9" name="Rectangle 23"/>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0" name="AutoShape 24"/>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1" name="Line 25"/>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2" name="Line 26"/>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3" name="Rectangle 27"/>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4" name="Rectangle 28"/>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4845" name="Group 29"/>
            <p:cNvGrpSpPr>
              <a:grpSpLocks/>
            </p:cNvGrpSpPr>
            <p:nvPr/>
          </p:nvGrpSpPr>
          <p:grpSpPr bwMode="auto">
            <a:xfrm rot="-5400000">
              <a:off x="3896" y="1874"/>
              <a:ext cx="51" cy="147"/>
              <a:chOff x="3842" y="406"/>
              <a:chExt cx="51" cy="167"/>
            </a:xfrm>
          </p:grpSpPr>
          <p:sp>
            <p:nvSpPr>
              <p:cNvPr id="34846" name="Oval 30"/>
              <p:cNvSpPr>
                <a:spLocks noChangeArrowheads="1"/>
              </p:cNvSpPr>
              <p:nvPr/>
            </p:nvSpPr>
            <p:spPr bwMode="auto">
              <a:xfrm>
                <a:off x="3842" y="40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7" name="Oval 31"/>
              <p:cNvSpPr>
                <a:spLocks noChangeArrowheads="1"/>
              </p:cNvSpPr>
              <p:nvPr/>
            </p:nvSpPr>
            <p:spPr bwMode="auto">
              <a:xfrm>
                <a:off x="3844" y="46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8" name="Oval 32"/>
              <p:cNvSpPr>
                <a:spLocks noChangeArrowheads="1"/>
              </p:cNvSpPr>
              <p:nvPr/>
            </p:nvSpPr>
            <p:spPr bwMode="auto">
              <a:xfrm>
                <a:off x="3846" y="52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4849" name="Line 33"/>
            <p:cNvSpPr>
              <a:spLocks noChangeShapeType="1"/>
            </p:cNvSpPr>
            <p:nvPr/>
          </p:nvSpPr>
          <p:spPr bwMode="auto">
            <a:xfrm>
              <a:off x="3785" y="1767"/>
              <a:ext cx="312" cy="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0" name="Line 34"/>
            <p:cNvSpPr>
              <a:spLocks noChangeShapeType="1"/>
            </p:cNvSpPr>
            <p:nvPr/>
          </p:nvSpPr>
          <p:spPr bwMode="auto">
            <a:xfrm>
              <a:off x="3787" y="1765"/>
              <a:ext cx="1"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1" name="Line 35"/>
            <p:cNvSpPr>
              <a:spLocks noChangeShapeType="1"/>
            </p:cNvSpPr>
            <p:nvPr/>
          </p:nvSpPr>
          <p:spPr bwMode="auto">
            <a:xfrm>
              <a:off x="4099" y="1764"/>
              <a:ext cx="1" cy="5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2" name="Line 36"/>
            <p:cNvSpPr>
              <a:spLocks noChangeShapeType="1"/>
            </p:cNvSpPr>
            <p:nvPr/>
          </p:nvSpPr>
          <p:spPr bwMode="auto">
            <a:xfrm>
              <a:off x="3596" y="1427"/>
              <a:ext cx="182" cy="1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3" name="Line 37"/>
            <p:cNvSpPr>
              <a:spLocks noChangeShapeType="1"/>
            </p:cNvSpPr>
            <p:nvPr/>
          </p:nvSpPr>
          <p:spPr bwMode="auto">
            <a:xfrm flipV="1">
              <a:off x="3604" y="1607"/>
              <a:ext cx="174" cy="2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4" name="Line 38"/>
            <p:cNvSpPr>
              <a:spLocks noChangeShapeType="1"/>
            </p:cNvSpPr>
            <p:nvPr/>
          </p:nvSpPr>
          <p:spPr bwMode="auto">
            <a:xfrm flipV="1">
              <a:off x="3936" y="1661"/>
              <a:ext cx="1" cy="10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4855" name="Group 39"/>
            <p:cNvGrpSpPr>
              <a:grpSpLocks/>
            </p:cNvGrpSpPr>
            <p:nvPr/>
          </p:nvGrpSpPr>
          <p:grpSpPr bwMode="auto">
            <a:xfrm>
              <a:off x="4011" y="1811"/>
              <a:ext cx="132" cy="249"/>
              <a:chOff x="4180" y="783"/>
              <a:chExt cx="150" cy="307"/>
            </a:xfrm>
          </p:grpSpPr>
          <p:sp>
            <p:nvSpPr>
              <p:cNvPr id="34856" name="AutoShape 40"/>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7" name="Rectangle 41"/>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8" name="Rectangle 42"/>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9" name="AutoShape 43"/>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60" name="Line 44"/>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61" name="Line 45"/>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62" name="Rectangle 46"/>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63" name="Rectangle 47"/>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4864" name="Group 48"/>
            <p:cNvGrpSpPr>
              <a:grpSpLocks/>
            </p:cNvGrpSpPr>
            <p:nvPr/>
          </p:nvGrpSpPr>
          <p:grpSpPr bwMode="auto">
            <a:xfrm>
              <a:off x="3408" y="2201"/>
              <a:ext cx="302" cy="583"/>
              <a:chOff x="3314" y="1248"/>
              <a:chExt cx="344" cy="694"/>
            </a:xfrm>
          </p:grpSpPr>
          <p:graphicFrame>
            <p:nvGraphicFramePr>
              <p:cNvPr id="34865" name="Object 49"/>
              <p:cNvGraphicFramePr>
                <a:graphicFrameLocks noChangeAspect="1"/>
              </p:cNvGraphicFramePr>
              <p:nvPr/>
            </p:nvGraphicFramePr>
            <p:xfrm>
              <a:off x="3314" y="1248"/>
              <a:ext cx="299" cy="248"/>
            </p:xfrm>
            <a:graphic>
              <a:graphicData uri="http://schemas.openxmlformats.org/presentationml/2006/ole">
                <mc:AlternateContent xmlns:mc="http://schemas.openxmlformats.org/markup-compatibility/2006">
                  <mc:Choice xmlns:v="urn:schemas-microsoft-com:vml" Requires="v">
                    <p:oleObj spid="_x0000_s1165" name="Clip" r:id="rId9" imgW="1305000" imgH="1085760" progId="MS_ClipArt_Gallery.2">
                      <p:embed/>
                    </p:oleObj>
                  </mc:Choice>
                  <mc:Fallback>
                    <p:oleObj name="Clip" r:id="rId9" imgW="1305000" imgH="1085760" progId="MS_ClipArt_Gallery.2">
                      <p:embed/>
                      <p:pic>
                        <p:nvPicPr>
                          <p:cNvPr id="34865" name="Object 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4" y="1248"/>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66" name="Line 50"/>
              <p:cNvSpPr>
                <a:spLocks noChangeShapeType="1"/>
              </p:cNvSpPr>
              <p:nvPr/>
            </p:nvSpPr>
            <p:spPr bwMode="auto">
              <a:xfrm flipV="1">
                <a:off x="3606" y="1433"/>
                <a:ext cx="52" cy="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34867" name="Object 51"/>
              <p:cNvGraphicFramePr>
                <a:graphicFrameLocks noChangeAspect="1"/>
              </p:cNvGraphicFramePr>
              <p:nvPr/>
            </p:nvGraphicFramePr>
            <p:xfrm>
              <a:off x="3314" y="1694"/>
              <a:ext cx="299" cy="248"/>
            </p:xfrm>
            <a:graphic>
              <a:graphicData uri="http://schemas.openxmlformats.org/presentationml/2006/ole">
                <mc:AlternateContent xmlns:mc="http://schemas.openxmlformats.org/markup-compatibility/2006">
                  <mc:Choice xmlns:v="urn:schemas-microsoft-com:vml" Requires="v">
                    <p:oleObj spid="_x0000_s1166" name="Clip" r:id="rId10" imgW="1305000" imgH="1085760" progId="MS_ClipArt_Gallery.2">
                      <p:embed/>
                    </p:oleObj>
                  </mc:Choice>
                  <mc:Fallback>
                    <p:oleObj name="Clip" r:id="rId10" imgW="1305000" imgH="1085760" progId="MS_ClipArt_Gallery.2">
                      <p:embed/>
                      <p:pic>
                        <p:nvPicPr>
                          <p:cNvPr id="34867" name="Object 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4" y="1694"/>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68" name="Line 52"/>
              <p:cNvSpPr>
                <a:spLocks noChangeShapeType="1"/>
              </p:cNvSpPr>
              <p:nvPr/>
            </p:nvSpPr>
            <p:spPr bwMode="auto">
              <a:xfrm flipV="1">
                <a:off x="3606" y="1882"/>
                <a:ext cx="52" cy="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4869" name="Group 53"/>
              <p:cNvGrpSpPr>
                <a:grpSpLocks/>
              </p:cNvGrpSpPr>
              <p:nvPr/>
            </p:nvGrpSpPr>
            <p:grpSpPr bwMode="auto">
              <a:xfrm>
                <a:off x="3404" y="1504"/>
                <a:ext cx="51" cy="167"/>
                <a:chOff x="3842" y="406"/>
                <a:chExt cx="51" cy="167"/>
              </a:xfrm>
            </p:grpSpPr>
            <p:sp>
              <p:nvSpPr>
                <p:cNvPr id="34870" name="Oval 54"/>
                <p:cNvSpPr>
                  <a:spLocks noChangeArrowheads="1"/>
                </p:cNvSpPr>
                <p:nvPr/>
              </p:nvSpPr>
              <p:spPr bwMode="auto">
                <a:xfrm>
                  <a:off x="3842" y="40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71" name="Oval 55"/>
                <p:cNvSpPr>
                  <a:spLocks noChangeArrowheads="1"/>
                </p:cNvSpPr>
                <p:nvPr/>
              </p:nvSpPr>
              <p:spPr bwMode="auto">
                <a:xfrm>
                  <a:off x="3844" y="46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72" name="Oval 56"/>
                <p:cNvSpPr>
                  <a:spLocks noChangeArrowheads="1"/>
                </p:cNvSpPr>
                <p:nvPr/>
              </p:nvSpPr>
              <p:spPr bwMode="auto">
                <a:xfrm>
                  <a:off x="3846" y="52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4873" name="Line 57"/>
              <p:cNvSpPr>
                <a:spLocks noChangeShapeType="1"/>
              </p:cNvSpPr>
              <p:nvPr/>
            </p:nvSpPr>
            <p:spPr bwMode="auto">
              <a:xfrm>
                <a:off x="3654" y="1431"/>
                <a:ext cx="0" cy="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aphicFrame>
          <p:nvGraphicFramePr>
            <p:cNvPr id="34874" name="Object 58"/>
            <p:cNvGraphicFramePr>
              <a:graphicFrameLocks noChangeAspect="1"/>
            </p:cNvGraphicFramePr>
            <p:nvPr/>
          </p:nvGraphicFramePr>
          <p:xfrm>
            <a:off x="3955" y="2837"/>
            <a:ext cx="263" cy="209"/>
          </p:xfrm>
          <a:graphic>
            <a:graphicData uri="http://schemas.openxmlformats.org/presentationml/2006/ole">
              <mc:AlternateContent xmlns:mc="http://schemas.openxmlformats.org/markup-compatibility/2006">
                <mc:Choice xmlns:v="urn:schemas-microsoft-com:vml" Requires="v">
                  <p:oleObj spid="_x0000_s1167" name="Clip" r:id="rId11" imgW="1305000" imgH="1085760" progId="MS_ClipArt_Gallery.2">
                    <p:embed/>
                  </p:oleObj>
                </mc:Choice>
                <mc:Fallback>
                  <p:oleObj name="Clip" r:id="rId11" imgW="1305000" imgH="1085760" progId="MS_ClipArt_Gallery.2">
                    <p:embed/>
                    <p:pic>
                      <p:nvPicPr>
                        <p:cNvPr id="34874" name="Object 5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 y="2837"/>
                          <a:ext cx="263"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75" name="Object 59"/>
            <p:cNvGraphicFramePr>
              <a:graphicFrameLocks noChangeAspect="1"/>
            </p:cNvGraphicFramePr>
            <p:nvPr/>
          </p:nvGraphicFramePr>
          <p:xfrm>
            <a:off x="3568" y="2830"/>
            <a:ext cx="262" cy="208"/>
          </p:xfrm>
          <a:graphic>
            <a:graphicData uri="http://schemas.openxmlformats.org/presentationml/2006/ole">
              <mc:AlternateContent xmlns:mc="http://schemas.openxmlformats.org/markup-compatibility/2006">
                <mc:Choice xmlns:v="urn:schemas-microsoft-com:vml" Requires="v">
                  <p:oleObj spid="_x0000_s1168" name="Clip" r:id="rId12" imgW="1305000" imgH="1085760" progId="MS_ClipArt_Gallery.2">
                    <p:embed/>
                  </p:oleObj>
                </mc:Choice>
                <mc:Fallback>
                  <p:oleObj name="Clip" r:id="rId12" imgW="1305000" imgH="1085760" progId="MS_ClipArt_Gallery.2">
                    <p:embed/>
                    <p:pic>
                      <p:nvPicPr>
                        <p:cNvPr id="34875" name="Object 5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8" y="2830"/>
                          <a:ext cx="262"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76" name="Oval 60"/>
            <p:cNvSpPr>
              <a:spLocks noChangeArrowheads="1"/>
            </p:cNvSpPr>
            <p:nvPr/>
          </p:nvSpPr>
          <p:spPr bwMode="auto">
            <a:xfrm rot="-5400000">
              <a:off x="3831" y="2895"/>
              <a:ext cx="40" cy="41"/>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77" name="Oval 61"/>
            <p:cNvSpPr>
              <a:spLocks noChangeArrowheads="1"/>
            </p:cNvSpPr>
            <p:nvPr/>
          </p:nvSpPr>
          <p:spPr bwMode="auto">
            <a:xfrm rot="-5400000">
              <a:off x="3884" y="2894"/>
              <a:ext cx="40" cy="42"/>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78" name="Oval 62"/>
            <p:cNvSpPr>
              <a:spLocks noChangeArrowheads="1"/>
            </p:cNvSpPr>
            <p:nvPr/>
          </p:nvSpPr>
          <p:spPr bwMode="auto">
            <a:xfrm rot="-5400000">
              <a:off x="3933" y="2897"/>
              <a:ext cx="39" cy="41"/>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79" name="Line 63"/>
            <p:cNvSpPr>
              <a:spLocks noChangeShapeType="1"/>
            </p:cNvSpPr>
            <p:nvPr/>
          </p:nvSpPr>
          <p:spPr bwMode="auto">
            <a:xfrm rot="-5400000">
              <a:off x="4097" y="2821"/>
              <a:ext cx="38"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80" name="Line 64"/>
            <p:cNvSpPr>
              <a:spLocks noChangeShapeType="1"/>
            </p:cNvSpPr>
            <p:nvPr/>
          </p:nvSpPr>
          <p:spPr bwMode="auto">
            <a:xfrm rot="5400000" flipH="1">
              <a:off x="3702" y="2816"/>
              <a:ext cx="4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81" name="Line 65"/>
            <p:cNvSpPr>
              <a:spLocks noChangeShapeType="1"/>
            </p:cNvSpPr>
            <p:nvPr/>
          </p:nvSpPr>
          <p:spPr bwMode="auto">
            <a:xfrm rot="16200000" flipV="1">
              <a:off x="3921" y="2602"/>
              <a:ext cx="0" cy="39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82" name="Line 66"/>
            <p:cNvSpPr>
              <a:spLocks noChangeShapeType="1"/>
            </p:cNvSpPr>
            <p:nvPr/>
          </p:nvSpPr>
          <p:spPr bwMode="auto">
            <a:xfrm flipV="1">
              <a:off x="3710" y="2564"/>
              <a:ext cx="59" cy="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83" name="Line 67"/>
            <p:cNvSpPr>
              <a:spLocks noChangeShapeType="1"/>
            </p:cNvSpPr>
            <p:nvPr/>
          </p:nvSpPr>
          <p:spPr bwMode="auto">
            <a:xfrm>
              <a:off x="4089" y="2593"/>
              <a:ext cx="191" cy="2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84" name="Line 68"/>
            <p:cNvSpPr>
              <a:spLocks noChangeShapeType="1"/>
            </p:cNvSpPr>
            <p:nvPr/>
          </p:nvSpPr>
          <p:spPr bwMode="auto">
            <a:xfrm flipH="1">
              <a:off x="4590" y="2591"/>
              <a:ext cx="176" cy="24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34885" name="Object 69"/>
            <p:cNvGraphicFramePr>
              <a:graphicFrameLocks noChangeAspect="1"/>
            </p:cNvGraphicFramePr>
            <p:nvPr/>
          </p:nvGraphicFramePr>
          <p:xfrm>
            <a:off x="4702" y="2309"/>
            <a:ext cx="128" cy="152"/>
          </p:xfrm>
          <a:graphic>
            <a:graphicData uri="http://schemas.openxmlformats.org/presentationml/2006/ole">
              <mc:AlternateContent xmlns:mc="http://schemas.openxmlformats.org/markup-compatibility/2006">
                <mc:Choice xmlns:v="urn:schemas-microsoft-com:vml" Requires="v">
                  <p:oleObj spid="_x0000_s1169" name="Clip" r:id="rId13" imgW="981000" imgH="1209600" progId="MS_ClipArt_Gallery.2">
                    <p:embed/>
                  </p:oleObj>
                </mc:Choice>
                <mc:Fallback>
                  <p:oleObj name="Clip" r:id="rId13" imgW="981000" imgH="1209600" progId="MS_ClipArt_Gallery.2">
                    <p:embed/>
                    <p:pic>
                      <p:nvPicPr>
                        <p:cNvPr id="34885" name="Object 6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02" y="2309"/>
                          <a:ext cx="128"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86" name="Object 70"/>
            <p:cNvGraphicFramePr>
              <a:graphicFrameLocks noChangeAspect="1"/>
            </p:cNvGraphicFramePr>
            <p:nvPr/>
          </p:nvGraphicFramePr>
          <p:xfrm>
            <a:off x="3860" y="2360"/>
            <a:ext cx="128" cy="151"/>
          </p:xfrm>
          <a:graphic>
            <a:graphicData uri="http://schemas.openxmlformats.org/presentationml/2006/ole">
              <mc:AlternateContent xmlns:mc="http://schemas.openxmlformats.org/markup-compatibility/2006">
                <mc:Choice xmlns:v="urn:schemas-microsoft-com:vml" Requires="v">
                  <p:oleObj spid="_x0000_s1170" name="Clip" r:id="rId15" imgW="981000" imgH="1209600" progId="MS_ClipArt_Gallery.2">
                    <p:embed/>
                  </p:oleObj>
                </mc:Choice>
                <mc:Fallback>
                  <p:oleObj name="Clip" r:id="rId15" imgW="981000" imgH="1209600" progId="MS_ClipArt_Gallery.2">
                    <p:embed/>
                    <p:pic>
                      <p:nvPicPr>
                        <p:cNvPr id="34886" name="Object 7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60" y="2360"/>
                          <a:ext cx="128"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87" name="Freeform 71"/>
            <p:cNvSpPr>
              <a:spLocks/>
            </p:cNvSpPr>
            <p:nvPr/>
          </p:nvSpPr>
          <p:spPr bwMode="auto">
            <a:xfrm>
              <a:off x="3911" y="2218"/>
              <a:ext cx="853" cy="192"/>
            </a:xfrm>
            <a:custGeom>
              <a:avLst/>
              <a:gdLst>
                <a:gd name="T0" fmla="*/ 0 w 972"/>
                <a:gd name="T1" fmla="*/ 228 h 228"/>
                <a:gd name="T2" fmla="*/ 432 w 972"/>
                <a:gd name="T3" fmla="*/ 9 h 228"/>
                <a:gd name="T4" fmla="*/ 972 w 972"/>
                <a:gd name="T5" fmla="*/ 171 h 228"/>
              </a:gdLst>
              <a:ahLst/>
              <a:cxnLst>
                <a:cxn ang="0">
                  <a:pos x="T0" y="T1"/>
                </a:cxn>
                <a:cxn ang="0">
                  <a:pos x="T2" y="T3"/>
                </a:cxn>
                <a:cxn ang="0">
                  <a:pos x="T4" y="T5"/>
                </a:cxn>
              </a:cxnLst>
              <a:rect l="0" t="0" r="r" b="b"/>
              <a:pathLst>
                <a:path w="972" h="228">
                  <a:moveTo>
                    <a:pt x="0" y="228"/>
                  </a:moveTo>
                  <a:cubicBezTo>
                    <a:pt x="135" y="123"/>
                    <a:pt x="270" y="18"/>
                    <a:pt x="432" y="9"/>
                  </a:cubicBezTo>
                  <a:cubicBezTo>
                    <a:pt x="594" y="0"/>
                    <a:pt x="783" y="85"/>
                    <a:pt x="972" y="171"/>
                  </a:cubicBezTo>
                </a:path>
              </a:pathLst>
            </a:custGeom>
            <a:noFill/>
            <a:ln w="19050" cap="flat" cmpd="sng">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4888" name="Group 72"/>
            <p:cNvGrpSpPr>
              <a:grpSpLocks/>
            </p:cNvGrpSpPr>
            <p:nvPr/>
          </p:nvGrpSpPr>
          <p:grpSpPr bwMode="auto">
            <a:xfrm>
              <a:off x="4079" y="3114"/>
              <a:ext cx="256" cy="269"/>
              <a:chOff x="2870" y="1518"/>
              <a:chExt cx="292" cy="320"/>
            </a:xfrm>
          </p:grpSpPr>
          <p:graphicFrame>
            <p:nvGraphicFramePr>
              <p:cNvPr id="34889" name="Object 73"/>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171" name="Clip" r:id="rId16" imgW="819000" imgH="847800" progId="MS_ClipArt_Gallery.2">
                      <p:embed/>
                    </p:oleObj>
                  </mc:Choice>
                  <mc:Fallback>
                    <p:oleObj name="Clip" r:id="rId16" imgW="819000" imgH="847800" progId="MS_ClipArt_Gallery.2">
                      <p:embed/>
                      <p:pic>
                        <p:nvPicPr>
                          <p:cNvPr id="34889" name="Object 7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90" name="Object 74"/>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172" name="Clip" r:id="rId18" imgW="1266840" imgH="1200240" progId="MS_ClipArt_Gallery.2">
                      <p:embed/>
                    </p:oleObj>
                  </mc:Choice>
                  <mc:Fallback>
                    <p:oleObj name="Clip" r:id="rId18" imgW="1266840" imgH="1200240" progId="MS_ClipArt_Gallery.2">
                      <p:embed/>
                      <p:pic>
                        <p:nvPicPr>
                          <p:cNvPr id="34890" name="Object 7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4891" name="Group 75"/>
            <p:cNvGrpSpPr>
              <a:grpSpLocks/>
            </p:cNvGrpSpPr>
            <p:nvPr/>
          </p:nvGrpSpPr>
          <p:grpSpPr bwMode="auto">
            <a:xfrm>
              <a:off x="4569" y="3134"/>
              <a:ext cx="256" cy="269"/>
              <a:chOff x="2870" y="1518"/>
              <a:chExt cx="292" cy="320"/>
            </a:xfrm>
          </p:grpSpPr>
          <p:graphicFrame>
            <p:nvGraphicFramePr>
              <p:cNvPr id="34892" name="Object 76"/>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173" name="Clip" r:id="rId20" imgW="819000" imgH="847800" progId="MS_ClipArt_Gallery.2">
                      <p:embed/>
                    </p:oleObj>
                  </mc:Choice>
                  <mc:Fallback>
                    <p:oleObj name="Clip" r:id="rId20" imgW="819000" imgH="847800" progId="MS_ClipArt_Gallery.2">
                      <p:embed/>
                      <p:pic>
                        <p:nvPicPr>
                          <p:cNvPr id="34892" name="Object 7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93" name="Object 77"/>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174" name="Clip" r:id="rId21" imgW="1266840" imgH="1200240" progId="MS_ClipArt_Gallery.2">
                      <p:embed/>
                    </p:oleObj>
                  </mc:Choice>
                  <mc:Fallback>
                    <p:oleObj name="Clip" r:id="rId21" imgW="1266840" imgH="1200240" progId="MS_ClipArt_Gallery.2">
                      <p:embed/>
                      <p:pic>
                        <p:nvPicPr>
                          <p:cNvPr id="34893" name="Object 7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4894" name="Group 78"/>
            <p:cNvGrpSpPr>
              <a:grpSpLocks/>
            </p:cNvGrpSpPr>
            <p:nvPr/>
          </p:nvGrpSpPr>
          <p:grpSpPr bwMode="auto">
            <a:xfrm>
              <a:off x="4308" y="2955"/>
              <a:ext cx="239" cy="237"/>
              <a:chOff x="4733" y="2082"/>
              <a:chExt cx="272" cy="282"/>
            </a:xfrm>
          </p:grpSpPr>
          <p:graphicFrame>
            <p:nvGraphicFramePr>
              <p:cNvPr id="34895" name="Object 79"/>
              <p:cNvGraphicFramePr>
                <a:graphicFrameLocks noChangeAspect="1"/>
              </p:cNvGraphicFramePr>
              <p:nvPr/>
            </p:nvGraphicFramePr>
            <p:xfrm>
              <a:off x="4733" y="2082"/>
              <a:ext cx="272" cy="282"/>
            </p:xfrm>
            <a:graphic>
              <a:graphicData uri="http://schemas.openxmlformats.org/presentationml/2006/ole">
                <mc:AlternateContent xmlns:mc="http://schemas.openxmlformats.org/markup-compatibility/2006">
                  <mc:Choice xmlns:v="urn:schemas-microsoft-com:vml" Requires="v">
                    <p:oleObj spid="_x0000_s1175" name="Clip" r:id="rId22" imgW="819000" imgH="847800" progId="MS_ClipArt_Gallery.2">
                      <p:embed/>
                    </p:oleObj>
                  </mc:Choice>
                  <mc:Fallback>
                    <p:oleObj name="Clip" r:id="rId22" imgW="819000" imgH="847800" progId="MS_ClipArt_Gallery.2">
                      <p:embed/>
                      <p:pic>
                        <p:nvPicPr>
                          <p:cNvPr id="34895" name="Object 7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733" y="2082"/>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96" name="Rectangle 80"/>
              <p:cNvSpPr>
                <a:spLocks noChangeArrowheads="1"/>
              </p:cNvSpPr>
              <p:nvPr/>
            </p:nvSpPr>
            <p:spPr bwMode="auto">
              <a:xfrm>
                <a:off x="4812" y="2181"/>
                <a:ext cx="192" cy="183"/>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4897" name="Line 81"/>
            <p:cNvSpPr>
              <a:spLocks noChangeShapeType="1"/>
            </p:cNvSpPr>
            <p:nvPr/>
          </p:nvSpPr>
          <p:spPr bwMode="auto">
            <a:xfrm>
              <a:off x="4501" y="2894"/>
              <a:ext cx="0" cy="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4898" name="Group 82"/>
            <p:cNvGrpSpPr>
              <a:grpSpLocks/>
            </p:cNvGrpSpPr>
            <p:nvPr/>
          </p:nvGrpSpPr>
          <p:grpSpPr bwMode="auto">
            <a:xfrm>
              <a:off x="4955" y="2531"/>
              <a:ext cx="131" cy="258"/>
              <a:chOff x="4180" y="783"/>
              <a:chExt cx="150" cy="307"/>
            </a:xfrm>
          </p:grpSpPr>
          <p:sp>
            <p:nvSpPr>
              <p:cNvPr id="34899" name="AutoShape 83"/>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00" name="Rectangle 84"/>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01" name="Rectangle 85"/>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02" name="AutoShape 86"/>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03" name="Line 87"/>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04" name="Line 88"/>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05" name="Rectangle 89"/>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06" name="Rectangle 90"/>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4907" name="Group 91"/>
            <p:cNvGrpSpPr>
              <a:grpSpLocks/>
            </p:cNvGrpSpPr>
            <p:nvPr/>
          </p:nvGrpSpPr>
          <p:grpSpPr bwMode="auto">
            <a:xfrm>
              <a:off x="4947" y="2811"/>
              <a:ext cx="131" cy="258"/>
              <a:chOff x="4180" y="783"/>
              <a:chExt cx="150" cy="307"/>
            </a:xfrm>
          </p:grpSpPr>
          <p:sp>
            <p:nvSpPr>
              <p:cNvPr id="34908" name="AutoShape 92"/>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09" name="Rectangle 93"/>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10" name="Rectangle 94"/>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11" name="AutoShape 95"/>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12" name="Line 96"/>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13" name="Line 97"/>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14" name="Rectangle 98"/>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15" name="Rectangle 99"/>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4916" name="Line 100"/>
            <p:cNvSpPr>
              <a:spLocks noChangeShapeType="1"/>
            </p:cNvSpPr>
            <p:nvPr/>
          </p:nvSpPr>
          <p:spPr bwMode="auto">
            <a:xfrm rot="5400000" flipH="1">
              <a:off x="4711" y="2767"/>
              <a:ext cx="38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17" name="Line 101"/>
            <p:cNvSpPr>
              <a:spLocks noChangeShapeType="1"/>
            </p:cNvSpPr>
            <p:nvPr/>
          </p:nvSpPr>
          <p:spPr bwMode="auto">
            <a:xfrm rot="-5400000">
              <a:off x="4935" y="2925"/>
              <a:ext cx="0" cy="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18" name="Line 102"/>
            <p:cNvSpPr>
              <a:spLocks noChangeShapeType="1"/>
            </p:cNvSpPr>
            <p:nvPr/>
          </p:nvSpPr>
          <p:spPr bwMode="auto">
            <a:xfrm rot="-5400000">
              <a:off x="4928" y="2630"/>
              <a:ext cx="0" cy="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19" name="Line 103"/>
            <p:cNvSpPr>
              <a:spLocks noChangeShapeType="1"/>
            </p:cNvSpPr>
            <p:nvPr/>
          </p:nvSpPr>
          <p:spPr bwMode="auto">
            <a:xfrm flipV="1">
              <a:off x="4096" y="1459"/>
              <a:ext cx="289" cy="13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0" name="Line 104"/>
            <p:cNvSpPr>
              <a:spLocks noChangeShapeType="1"/>
            </p:cNvSpPr>
            <p:nvPr/>
          </p:nvSpPr>
          <p:spPr bwMode="auto">
            <a:xfrm>
              <a:off x="4685" y="1449"/>
              <a:ext cx="306" cy="13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1" name="Line 105"/>
            <p:cNvSpPr>
              <a:spLocks noChangeShapeType="1"/>
            </p:cNvSpPr>
            <p:nvPr/>
          </p:nvSpPr>
          <p:spPr bwMode="auto">
            <a:xfrm flipH="1">
              <a:off x="5012" y="1661"/>
              <a:ext cx="152"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2" name="Line 106"/>
            <p:cNvSpPr>
              <a:spLocks noChangeShapeType="1"/>
            </p:cNvSpPr>
            <p:nvPr/>
          </p:nvSpPr>
          <p:spPr bwMode="auto">
            <a:xfrm>
              <a:off x="4527" y="1520"/>
              <a:ext cx="0" cy="27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3" name="Line 107"/>
            <p:cNvSpPr>
              <a:spLocks noChangeShapeType="1"/>
            </p:cNvSpPr>
            <p:nvPr/>
          </p:nvSpPr>
          <p:spPr bwMode="auto">
            <a:xfrm>
              <a:off x="4543" y="1928"/>
              <a:ext cx="337" cy="2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4" name="Line 108"/>
            <p:cNvSpPr>
              <a:spLocks noChangeShapeType="1"/>
            </p:cNvSpPr>
            <p:nvPr/>
          </p:nvSpPr>
          <p:spPr bwMode="auto">
            <a:xfrm flipH="1">
              <a:off x="4833" y="2221"/>
              <a:ext cx="168" cy="22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5" name="Line 109"/>
            <p:cNvSpPr>
              <a:spLocks noChangeShapeType="1"/>
            </p:cNvSpPr>
            <p:nvPr/>
          </p:nvSpPr>
          <p:spPr bwMode="auto">
            <a:xfrm flipH="1">
              <a:off x="4690" y="1641"/>
              <a:ext cx="353" cy="2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6" name="Line 110"/>
            <p:cNvSpPr>
              <a:spLocks noChangeShapeType="1"/>
            </p:cNvSpPr>
            <p:nvPr/>
          </p:nvSpPr>
          <p:spPr bwMode="auto">
            <a:xfrm flipH="1">
              <a:off x="4696" y="1288"/>
              <a:ext cx="221" cy="16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7" name="Line 111"/>
            <p:cNvSpPr>
              <a:spLocks noChangeShapeType="1"/>
            </p:cNvSpPr>
            <p:nvPr/>
          </p:nvSpPr>
          <p:spPr bwMode="auto">
            <a:xfrm flipH="1">
              <a:off x="5148" y="1399"/>
              <a:ext cx="127" cy="11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4928" name="Group 112"/>
            <p:cNvGrpSpPr>
              <a:grpSpLocks/>
            </p:cNvGrpSpPr>
            <p:nvPr/>
          </p:nvGrpSpPr>
          <p:grpSpPr bwMode="auto">
            <a:xfrm>
              <a:off x="3769" y="1520"/>
              <a:ext cx="316" cy="147"/>
              <a:chOff x="3600" y="219"/>
              <a:chExt cx="360" cy="175"/>
            </a:xfrm>
          </p:grpSpPr>
          <p:sp>
            <p:nvSpPr>
              <p:cNvPr id="34929" name="Oval 113"/>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0" name="Line 114"/>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1" name="Line 115"/>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2" name="Rectangle 116"/>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altLang="en-US">
                  <a:latin typeface="Times New Roman" panose="02020603050405020304" pitchFamily="18" charset="0"/>
                </a:endParaRPr>
              </a:p>
            </p:txBody>
          </p:sp>
          <p:sp>
            <p:nvSpPr>
              <p:cNvPr id="34933" name="Oval 117"/>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4934" name="Group 118"/>
              <p:cNvGrpSpPr>
                <a:grpSpLocks/>
              </p:cNvGrpSpPr>
              <p:nvPr/>
            </p:nvGrpSpPr>
            <p:grpSpPr bwMode="auto">
              <a:xfrm>
                <a:off x="3686" y="244"/>
                <a:ext cx="177" cy="66"/>
                <a:chOff x="2848" y="848"/>
                <a:chExt cx="140" cy="98"/>
              </a:xfrm>
            </p:grpSpPr>
            <p:sp>
              <p:nvSpPr>
                <p:cNvPr id="34935" name="Line 119"/>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6" name="Line 120"/>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7" name="Line 121"/>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4938" name="Group 122"/>
              <p:cNvGrpSpPr>
                <a:grpSpLocks/>
              </p:cNvGrpSpPr>
              <p:nvPr/>
            </p:nvGrpSpPr>
            <p:grpSpPr bwMode="auto">
              <a:xfrm flipV="1">
                <a:off x="3686" y="243"/>
                <a:ext cx="177" cy="66"/>
                <a:chOff x="2848" y="848"/>
                <a:chExt cx="140" cy="98"/>
              </a:xfrm>
            </p:grpSpPr>
            <p:sp>
              <p:nvSpPr>
                <p:cNvPr id="34939" name="Line 123"/>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40" name="Line 124"/>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41" name="Line 125"/>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4942" name="Group 126"/>
            <p:cNvGrpSpPr>
              <a:grpSpLocks/>
            </p:cNvGrpSpPr>
            <p:nvPr/>
          </p:nvGrpSpPr>
          <p:grpSpPr bwMode="auto">
            <a:xfrm>
              <a:off x="4369" y="1376"/>
              <a:ext cx="316" cy="147"/>
              <a:chOff x="3600" y="219"/>
              <a:chExt cx="360" cy="175"/>
            </a:xfrm>
          </p:grpSpPr>
          <p:sp>
            <p:nvSpPr>
              <p:cNvPr id="34943" name="Oval 127"/>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44" name="Line 128"/>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45" name="Line 129"/>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46" name="Rectangle 130"/>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altLang="en-US">
                  <a:latin typeface="Times New Roman" panose="02020603050405020304" pitchFamily="18" charset="0"/>
                </a:endParaRPr>
              </a:p>
            </p:txBody>
          </p:sp>
          <p:sp>
            <p:nvSpPr>
              <p:cNvPr id="34947" name="Oval 131"/>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4948" name="Group 132"/>
              <p:cNvGrpSpPr>
                <a:grpSpLocks/>
              </p:cNvGrpSpPr>
              <p:nvPr/>
            </p:nvGrpSpPr>
            <p:grpSpPr bwMode="auto">
              <a:xfrm>
                <a:off x="3686" y="244"/>
                <a:ext cx="177" cy="66"/>
                <a:chOff x="2848" y="848"/>
                <a:chExt cx="140" cy="98"/>
              </a:xfrm>
            </p:grpSpPr>
            <p:sp>
              <p:nvSpPr>
                <p:cNvPr id="34949" name="Line 133"/>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50" name="Line 134"/>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51" name="Line 135"/>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4952" name="Group 136"/>
              <p:cNvGrpSpPr>
                <a:grpSpLocks/>
              </p:cNvGrpSpPr>
              <p:nvPr/>
            </p:nvGrpSpPr>
            <p:grpSpPr bwMode="auto">
              <a:xfrm flipV="1">
                <a:off x="3686" y="243"/>
                <a:ext cx="177" cy="66"/>
                <a:chOff x="2848" y="848"/>
                <a:chExt cx="140" cy="98"/>
              </a:xfrm>
            </p:grpSpPr>
            <p:sp>
              <p:nvSpPr>
                <p:cNvPr id="34953" name="Line 137"/>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54" name="Line 138"/>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55" name="Line 139"/>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4956" name="Group 140"/>
            <p:cNvGrpSpPr>
              <a:grpSpLocks/>
            </p:cNvGrpSpPr>
            <p:nvPr/>
          </p:nvGrpSpPr>
          <p:grpSpPr bwMode="auto">
            <a:xfrm>
              <a:off x="4380" y="1790"/>
              <a:ext cx="316" cy="147"/>
              <a:chOff x="3600" y="219"/>
              <a:chExt cx="360" cy="175"/>
            </a:xfrm>
          </p:grpSpPr>
          <p:sp>
            <p:nvSpPr>
              <p:cNvPr id="34957" name="Oval 141"/>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58" name="Line 142"/>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59" name="Line 143"/>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60" name="Rectangle 144"/>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altLang="en-US">
                  <a:latin typeface="Times New Roman" panose="02020603050405020304" pitchFamily="18" charset="0"/>
                </a:endParaRPr>
              </a:p>
            </p:txBody>
          </p:sp>
          <p:sp>
            <p:nvSpPr>
              <p:cNvPr id="34961" name="Oval 145"/>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4962" name="Group 146"/>
              <p:cNvGrpSpPr>
                <a:grpSpLocks/>
              </p:cNvGrpSpPr>
              <p:nvPr/>
            </p:nvGrpSpPr>
            <p:grpSpPr bwMode="auto">
              <a:xfrm>
                <a:off x="3686" y="244"/>
                <a:ext cx="177" cy="66"/>
                <a:chOff x="2848" y="848"/>
                <a:chExt cx="140" cy="98"/>
              </a:xfrm>
            </p:grpSpPr>
            <p:sp>
              <p:nvSpPr>
                <p:cNvPr id="34963" name="Line 147"/>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64" name="Line 148"/>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65" name="Line 149"/>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4966" name="Group 150"/>
              <p:cNvGrpSpPr>
                <a:grpSpLocks/>
              </p:cNvGrpSpPr>
              <p:nvPr/>
            </p:nvGrpSpPr>
            <p:grpSpPr bwMode="auto">
              <a:xfrm flipV="1">
                <a:off x="3686" y="243"/>
                <a:ext cx="177" cy="66"/>
                <a:chOff x="2848" y="848"/>
                <a:chExt cx="140" cy="98"/>
              </a:xfrm>
            </p:grpSpPr>
            <p:sp>
              <p:nvSpPr>
                <p:cNvPr id="34967" name="Line 151"/>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68" name="Line 152"/>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69" name="Line 153"/>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4970" name="Group 154"/>
            <p:cNvGrpSpPr>
              <a:grpSpLocks/>
            </p:cNvGrpSpPr>
            <p:nvPr/>
          </p:nvGrpSpPr>
          <p:grpSpPr bwMode="auto">
            <a:xfrm>
              <a:off x="4991" y="1507"/>
              <a:ext cx="315" cy="147"/>
              <a:chOff x="3600" y="219"/>
              <a:chExt cx="360" cy="175"/>
            </a:xfrm>
          </p:grpSpPr>
          <p:sp>
            <p:nvSpPr>
              <p:cNvPr id="34971" name="Oval 155"/>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72" name="Line 156"/>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73" name="Line 157"/>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74" name="Rectangle 158"/>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altLang="en-US">
                  <a:latin typeface="Times New Roman" panose="02020603050405020304" pitchFamily="18" charset="0"/>
                </a:endParaRPr>
              </a:p>
            </p:txBody>
          </p:sp>
          <p:sp>
            <p:nvSpPr>
              <p:cNvPr id="34975" name="Oval 15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4976" name="Group 160"/>
              <p:cNvGrpSpPr>
                <a:grpSpLocks/>
              </p:cNvGrpSpPr>
              <p:nvPr/>
            </p:nvGrpSpPr>
            <p:grpSpPr bwMode="auto">
              <a:xfrm>
                <a:off x="3686" y="244"/>
                <a:ext cx="177" cy="66"/>
                <a:chOff x="2848" y="848"/>
                <a:chExt cx="140" cy="98"/>
              </a:xfrm>
            </p:grpSpPr>
            <p:sp>
              <p:nvSpPr>
                <p:cNvPr id="34977" name="Line 161"/>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78" name="Line 162"/>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79" name="Line 163"/>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4980" name="Group 164"/>
              <p:cNvGrpSpPr>
                <a:grpSpLocks/>
              </p:cNvGrpSpPr>
              <p:nvPr/>
            </p:nvGrpSpPr>
            <p:grpSpPr bwMode="auto">
              <a:xfrm flipV="1">
                <a:off x="3686" y="243"/>
                <a:ext cx="177" cy="66"/>
                <a:chOff x="2848" y="848"/>
                <a:chExt cx="140" cy="98"/>
              </a:xfrm>
            </p:grpSpPr>
            <p:sp>
              <p:nvSpPr>
                <p:cNvPr id="34981" name="Line 165"/>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82" name="Line 166"/>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83" name="Line 167"/>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4984" name="Group 168"/>
            <p:cNvGrpSpPr>
              <a:grpSpLocks/>
            </p:cNvGrpSpPr>
            <p:nvPr/>
          </p:nvGrpSpPr>
          <p:grpSpPr bwMode="auto">
            <a:xfrm>
              <a:off x="4869" y="2072"/>
              <a:ext cx="316" cy="147"/>
              <a:chOff x="3600" y="219"/>
              <a:chExt cx="360" cy="175"/>
            </a:xfrm>
          </p:grpSpPr>
          <p:sp>
            <p:nvSpPr>
              <p:cNvPr id="34985" name="Oval 16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86" name="Line 170"/>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87" name="Line 171"/>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88" name="Rectangle 172"/>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altLang="en-US">
                  <a:latin typeface="Times New Roman" panose="02020603050405020304" pitchFamily="18" charset="0"/>
                </a:endParaRPr>
              </a:p>
            </p:txBody>
          </p:sp>
          <p:sp>
            <p:nvSpPr>
              <p:cNvPr id="34989" name="Oval 17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4990" name="Group 174"/>
              <p:cNvGrpSpPr>
                <a:grpSpLocks/>
              </p:cNvGrpSpPr>
              <p:nvPr/>
            </p:nvGrpSpPr>
            <p:grpSpPr bwMode="auto">
              <a:xfrm>
                <a:off x="3686" y="244"/>
                <a:ext cx="177" cy="66"/>
                <a:chOff x="2848" y="848"/>
                <a:chExt cx="140" cy="98"/>
              </a:xfrm>
            </p:grpSpPr>
            <p:sp>
              <p:nvSpPr>
                <p:cNvPr id="34991" name="Line 175"/>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92" name="Line 176"/>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93" name="Line 177"/>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4994" name="Group 178"/>
              <p:cNvGrpSpPr>
                <a:grpSpLocks/>
              </p:cNvGrpSpPr>
              <p:nvPr/>
            </p:nvGrpSpPr>
            <p:grpSpPr bwMode="auto">
              <a:xfrm flipV="1">
                <a:off x="3686" y="243"/>
                <a:ext cx="177" cy="66"/>
                <a:chOff x="2848" y="848"/>
                <a:chExt cx="140" cy="98"/>
              </a:xfrm>
            </p:grpSpPr>
            <p:sp>
              <p:nvSpPr>
                <p:cNvPr id="34995" name="Line 179"/>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96" name="Line 180"/>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97" name="Line 181"/>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4998" name="Group 182"/>
            <p:cNvGrpSpPr>
              <a:grpSpLocks/>
            </p:cNvGrpSpPr>
            <p:nvPr/>
          </p:nvGrpSpPr>
          <p:grpSpPr bwMode="auto">
            <a:xfrm>
              <a:off x="4659" y="2440"/>
              <a:ext cx="316" cy="148"/>
              <a:chOff x="3600" y="219"/>
              <a:chExt cx="360" cy="175"/>
            </a:xfrm>
          </p:grpSpPr>
          <p:sp>
            <p:nvSpPr>
              <p:cNvPr id="34999" name="Oval 183"/>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00" name="Line 184"/>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01" name="Line 185"/>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02" name="Rectangle 186"/>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altLang="en-US">
                  <a:latin typeface="Times New Roman" panose="02020603050405020304" pitchFamily="18" charset="0"/>
                </a:endParaRPr>
              </a:p>
            </p:txBody>
          </p:sp>
          <p:sp>
            <p:nvSpPr>
              <p:cNvPr id="35003" name="Oval 187"/>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5004" name="Group 188"/>
              <p:cNvGrpSpPr>
                <a:grpSpLocks/>
              </p:cNvGrpSpPr>
              <p:nvPr/>
            </p:nvGrpSpPr>
            <p:grpSpPr bwMode="auto">
              <a:xfrm>
                <a:off x="3686" y="244"/>
                <a:ext cx="177" cy="66"/>
                <a:chOff x="2848" y="848"/>
                <a:chExt cx="140" cy="98"/>
              </a:xfrm>
            </p:grpSpPr>
            <p:sp>
              <p:nvSpPr>
                <p:cNvPr id="35005" name="Line 189"/>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06" name="Line 190"/>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07" name="Line 191"/>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5008" name="Group 192"/>
              <p:cNvGrpSpPr>
                <a:grpSpLocks/>
              </p:cNvGrpSpPr>
              <p:nvPr/>
            </p:nvGrpSpPr>
            <p:grpSpPr bwMode="auto">
              <a:xfrm flipV="1">
                <a:off x="3686" y="243"/>
                <a:ext cx="177" cy="66"/>
                <a:chOff x="2848" y="848"/>
                <a:chExt cx="140" cy="98"/>
              </a:xfrm>
            </p:grpSpPr>
            <p:sp>
              <p:nvSpPr>
                <p:cNvPr id="35009" name="Line 193"/>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10" name="Line 194"/>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11" name="Line 195"/>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5012" name="Group 196"/>
            <p:cNvGrpSpPr>
              <a:grpSpLocks/>
            </p:cNvGrpSpPr>
            <p:nvPr/>
          </p:nvGrpSpPr>
          <p:grpSpPr bwMode="auto">
            <a:xfrm>
              <a:off x="4275" y="2748"/>
              <a:ext cx="315" cy="147"/>
              <a:chOff x="3600" y="219"/>
              <a:chExt cx="360" cy="175"/>
            </a:xfrm>
          </p:grpSpPr>
          <p:sp>
            <p:nvSpPr>
              <p:cNvPr id="35013" name="Oval 197"/>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14" name="Line 198"/>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15" name="Line 199"/>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16" name="Rectangle 200"/>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altLang="en-US">
                  <a:latin typeface="Times New Roman" panose="02020603050405020304" pitchFamily="18" charset="0"/>
                </a:endParaRPr>
              </a:p>
            </p:txBody>
          </p:sp>
          <p:sp>
            <p:nvSpPr>
              <p:cNvPr id="35017" name="Oval 201"/>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5018" name="Group 202"/>
              <p:cNvGrpSpPr>
                <a:grpSpLocks/>
              </p:cNvGrpSpPr>
              <p:nvPr/>
            </p:nvGrpSpPr>
            <p:grpSpPr bwMode="auto">
              <a:xfrm>
                <a:off x="3686" y="244"/>
                <a:ext cx="177" cy="66"/>
                <a:chOff x="2848" y="848"/>
                <a:chExt cx="140" cy="98"/>
              </a:xfrm>
            </p:grpSpPr>
            <p:sp>
              <p:nvSpPr>
                <p:cNvPr id="35019" name="Line 203"/>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20" name="Line 204"/>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21" name="Line 205"/>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5022" name="Group 206"/>
              <p:cNvGrpSpPr>
                <a:grpSpLocks/>
              </p:cNvGrpSpPr>
              <p:nvPr/>
            </p:nvGrpSpPr>
            <p:grpSpPr bwMode="auto">
              <a:xfrm flipV="1">
                <a:off x="3686" y="243"/>
                <a:ext cx="177" cy="66"/>
                <a:chOff x="2848" y="848"/>
                <a:chExt cx="140" cy="98"/>
              </a:xfrm>
            </p:grpSpPr>
            <p:sp>
              <p:nvSpPr>
                <p:cNvPr id="35023" name="Line 207"/>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24" name="Line 208"/>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25" name="Line 209"/>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5026" name="Group 210"/>
            <p:cNvGrpSpPr>
              <a:grpSpLocks/>
            </p:cNvGrpSpPr>
            <p:nvPr/>
          </p:nvGrpSpPr>
          <p:grpSpPr bwMode="auto">
            <a:xfrm>
              <a:off x="3769" y="2511"/>
              <a:ext cx="316" cy="147"/>
              <a:chOff x="3600" y="219"/>
              <a:chExt cx="360" cy="175"/>
            </a:xfrm>
          </p:grpSpPr>
          <p:sp>
            <p:nvSpPr>
              <p:cNvPr id="35027" name="Oval 211"/>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28" name="Line 212"/>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29" name="Line 213"/>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30" name="Rectangle 214"/>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altLang="en-US">
                  <a:latin typeface="Times New Roman" panose="02020603050405020304" pitchFamily="18" charset="0"/>
                </a:endParaRPr>
              </a:p>
            </p:txBody>
          </p:sp>
          <p:sp>
            <p:nvSpPr>
              <p:cNvPr id="35031" name="Oval 215"/>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5032" name="Group 216"/>
              <p:cNvGrpSpPr>
                <a:grpSpLocks/>
              </p:cNvGrpSpPr>
              <p:nvPr/>
            </p:nvGrpSpPr>
            <p:grpSpPr bwMode="auto">
              <a:xfrm>
                <a:off x="3686" y="244"/>
                <a:ext cx="177" cy="66"/>
                <a:chOff x="2848" y="848"/>
                <a:chExt cx="140" cy="98"/>
              </a:xfrm>
            </p:grpSpPr>
            <p:sp>
              <p:nvSpPr>
                <p:cNvPr id="35033" name="Line 217"/>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34" name="Line 218"/>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35" name="Line 219"/>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5036" name="Group 220"/>
              <p:cNvGrpSpPr>
                <a:grpSpLocks/>
              </p:cNvGrpSpPr>
              <p:nvPr/>
            </p:nvGrpSpPr>
            <p:grpSpPr bwMode="auto">
              <a:xfrm flipV="1">
                <a:off x="3686" y="243"/>
                <a:ext cx="177" cy="66"/>
                <a:chOff x="2848" y="848"/>
                <a:chExt cx="140" cy="98"/>
              </a:xfrm>
            </p:grpSpPr>
            <p:sp>
              <p:nvSpPr>
                <p:cNvPr id="35037" name="Line 221"/>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38" name="Line 222"/>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39" name="Line 223"/>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35040" name="Line 224"/>
            <p:cNvSpPr>
              <a:spLocks noChangeShapeType="1"/>
            </p:cNvSpPr>
            <p:nvPr/>
          </p:nvSpPr>
          <p:spPr bwMode="auto">
            <a:xfrm flipV="1">
              <a:off x="3930" y="2645"/>
              <a:ext cx="1" cy="15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5041" name="Group 225"/>
          <p:cNvGrpSpPr>
            <a:grpSpLocks/>
          </p:cNvGrpSpPr>
          <p:nvPr/>
        </p:nvGrpSpPr>
        <p:grpSpPr bwMode="auto">
          <a:xfrm>
            <a:off x="6264276" y="1500189"/>
            <a:ext cx="3738563" cy="3830637"/>
            <a:chOff x="2986" y="945"/>
            <a:chExt cx="2355" cy="2413"/>
          </a:xfrm>
        </p:grpSpPr>
        <p:grpSp>
          <p:nvGrpSpPr>
            <p:cNvPr id="35042" name="Group 226"/>
            <p:cNvGrpSpPr>
              <a:grpSpLocks/>
            </p:cNvGrpSpPr>
            <p:nvPr/>
          </p:nvGrpSpPr>
          <p:grpSpPr bwMode="auto">
            <a:xfrm>
              <a:off x="2986" y="945"/>
              <a:ext cx="513" cy="541"/>
              <a:chOff x="2938" y="2925"/>
              <a:chExt cx="513" cy="541"/>
            </a:xfrm>
          </p:grpSpPr>
          <p:sp>
            <p:nvSpPr>
              <p:cNvPr id="35043" name="Rectangle 227"/>
              <p:cNvSpPr>
                <a:spLocks noChangeArrowheads="1"/>
              </p:cNvSpPr>
              <p:nvPr/>
            </p:nvSpPr>
            <p:spPr bwMode="auto">
              <a:xfrm>
                <a:off x="3000" y="2925"/>
                <a:ext cx="426" cy="489"/>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44" name="Rectangle 228"/>
              <p:cNvSpPr>
                <a:spLocks noChangeArrowheads="1"/>
              </p:cNvSpPr>
              <p:nvPr/>
            </p:nvSpPr>
            <p:spPr bwMode="auto">
              <a:xfrm>
                <a:off x="2979" y="2940"/>
                <a:ext cx="435" cy="504"/>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45" name="Rectangle 229"/>
              <p:cNvSpPr>
                <a:spLocks noChangeArrowheads="1"/>
              </p:cNvSpPr>
              <p:nvPr/>
            </p:nvSpPr>
            <p:spPr bwMode="auto">
              <a:xfrm>
                <a:off x="2982" y="2943"/>
                <a:ext cx="426" cy="126"/>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46" name="Text Box 230"/>
              <p:cNvSpPr txBox="1">
                <a:spLocks noChangeArrowheads="1"/>
              </p:cNvSpPr>
              <p:nvPr/>
            </p:nvSpPr>
            <p:spPr bwMode="auto">
              <a:xfrm>
                <a:off x="2938" y="2928"/>
                <a:ext cx="513" cy="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0"/>
                  </a:spcBef>
                  <a:buClrTx/>
                  <a:buSzTx/>
                  <a:buFontTx/>
                  <a:buNone/>
                </a:pPr>
                <a:r>
                  <a:rPr lang="en-US" altLang="en-US" sz="1000">
                    <a:solidFill>
                      <a:schemeClr val="bg1"/>
                    </a:solidFill>
                  </a:rPr>
                  <a:t>application</a:t>
                </a:r>
                <a:endParaRPr lang="en-US" altLang="en-US" sz="1000"/>
              </a:p>
              <a:p>
                <a:pPr algn="ctr">
                  <a:spcBef>
                    <a:spcPct val="0"/>
                  </a:spcBef>
                  <a:buClrTx/>
                  <a:buSzTx/>
                  <a:buFontTx/>
                  <a:buNone/>
                </a:pPr>
                <a:r>
                  <a:rPr lang="en-US" altLang="en-US" sz="1000"/>
                  <a:t>transport</a:t>
                </a:r>
              </a:p>
              <a:p>
                <a:pPr algn="ctr">
                  <a:spcBef>
                    <a:spcPct val="0"/>
                  </a:spcBef>
                  <a:buClrTx/>
                  <a:buSzTx/>
                  <a:buFontTx/>
                  <a:buNone/>
                </a:pPr>
                <a:r>
                  <a:rPr lang="en-US" altLang="en-US" sz="1000"/>
                  <a:t>network</a:t>
                </a:r>
              </a:p>
              <a:p>
                <a:pPr algn="ctr">
                  <a:spcBef>
                    <a:spcPct val="0"/>
                  </a:spcBef>
                  <a:buClrTx/>
                  <a:buSzTx/>
                  <a:buFontTx/>
                  <a:buNone/>
                </a:pPr>
                <a:r>
                  <a:rPr lang="en-US" altLang="en-US" sz="1000"/>
                  <a:t>data link</a:t>
                </a:r>
              </a:p>
              <a:p>
                <a:pPr algn="ctr">
                  <a:spcBef>
                    <a:spcPct val="0"/>
                  </a:spcBef>
                  <a:buClrTx/>
                  <a:buSzTx/>
                  <a:buFontTx/>
                  <a:buNone/>
                </a:pPr>
                <a:r>
                  <a:rPr lang="en-US" altLang="en-US" sz="1000"/>
                  <a:t>physical</a:t>
                </a:r>
                <a:endParaRPr lang="en-US" altLang="en-US">
                  <a:latin typeface="Times New Roman" panose="02020603050405020304" pitchFamily="18" charset="0"/>
                </a:endParaRPr>
              </a:p>
            </p:txBody>
          </p:sp>
          <p:sp>
            <p:nvSpPr>
              <p:cNvPr id="35047" name="Line 231"/>
              <p:cNvSpPr>
                <a:spLocks noChangeShapeType="1"/>
              </p:cNvSpPr>
              <p:nvPr/>
            </p:nvSpPr>
            <p:spPr bwMode="auto">
              <a:xfrm>
                <a:off x="2979" y="3156"/>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48" name="Line 232"/>
              <p:cNvSpPr>
                <a:spLocks noChangeShapeType="1"/>
              </p:cNvSpPr>
              <p:nvPr/>
            </p:nvSpPr>
            <p:spPr bwMode="auto">
              <a:xfrm>
                <a:off x="2985" y="3243"/>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49" name="Line 233"/>
              <p:cNvSpPr>
                <a:spLocks noChangeShapeType="1"/>
              </p:cNvSpPr>
              <p:nvPr/>
            </p:nvSpPr>
            <p:spPr bwMode="auto">
              <a:xfrm>
                <a:off x="2985" y="3330"/>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5050" name="Group 234"/>
            <p:cNvGrpSpPr>
              <a:grpSpLocks/>
            </p:cNvGrpSpPr>
            <p:nvPr/>
          </p:nvGrpSpPr>
          <p:grpSpPr bwMode="auto">
            <a:xfrm>
              <a:off x="4828" y="2751"/>
              <a:ext cx="513" cy="541"/>
              <a:chOff x="2938" y="2925"/>
              <a:chExt cx="513" cy="541"/>
            </a:xfrm>
          </p:grpSpPr>
          <p:sp>
            <p:nvSpPr>
              <p:cNvPr id="35051" name="Rectangle 235"/>
              <p:cNvSpPr>
                <a:spLocks noChangeArrowheads="1"/>
              </p:cNvSpPr>
              <p:nvPr/>
            </p:nvSpPr>
            <p:spPr bwMode="auto">
              <a:xfrm>
                <a:off x="3000" y="2925"/>
                <a:ext cx="426" cy="489"/>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52" name="Rectangle 236"/>
              <p:cNvSpPr>
                <a:spLocks noChangeArrowheads="1"/>
              </p:cNvSpPr>
              <p:nvPr/>
            </p:nvSpPr>
            <p:spPr bwMode="auto">
              <a:xfrm>
                <a:off x="2979" y="2940"/>
                <a:ext cx="435" cy="504"/>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53" name="Rectangle 237"/>
              <p:cNvSpPr>
                <a:spLocks noChangeArrowheads="1"/>
              </p:cNvSpPr>
              <p:nvPr/>
            </p:nvSpPr>
            <p:spPr bwMode="auto">
              <a:xfrm>
                <a:off x="2982" y="2943"/>
                <a:ext cx="426" cy="126"/>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54" name="Text Box 238"/>
              <p:cNvSpPr txBox="1">
                <a:spLocks noChangeArrowheads="1"/>
              </p:cNvSpPr>
              <p:nvPr/>
            </p:nvSpPr>
            <p:spPr bwMode="auto">
              <a:xfrm>
                <a:off x="2938" y="2928"/>
                <a:ext cx="513" cy="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0"/>
                  </a:spcBef>
                  <a:buClrTx/>
                  <a:buSzTx/>
                  <a:buFontTx/>
                  <a:buNone/>
                </a:pPr>
                <a:r>
                  <a:rPr lang="en-US" altLang="en-US" sz="1000">
                    <a:solidFill>
                      <a:schemeClr val="bg1"/>
                    </a:solidFill>
                  </a:rPr>
                  <a:t>application</a:t>
                </a:r>
                <a:endParaRPr lang="en-US" altLang="en-US" sz="1000"/>
              </a:p>
              <a:p>
                <a:pPr algn="ctr">
                  <a:spcBef>
                    <a:spcPct val="0"/>
                  </a:spcBef>
                  <a:buClrTx/>
                  <a:buSzTx/>
                  <a:buFontTx/>
                  <a:buNone/>
                </a:pPr>
                <a:r>
                  <a:rPr lang="en-US" altLang="en-US" sz="1000"/>
                  <a:t>transport</a:t>
                </a:r>
              </a:p>
              <a:p>
                <a:pPr algn="ctr">
                  <a:spcBef>
                    <a:spcPct val="0"/>
                  </a:spcBef>
                  <a:buClrTx/>
                  <a:buSzTx/>
                  <a:buFontTx/>
                  <a:buNone/>
                </a:pPr>
                <a:r>
                  <a:rPr lang="en-US" altLang="en-US" sz="1000"/>
                  <a:t>network</a:t>
                </a:r>
              </a:p>
              <a:p>
                <a:pPr algn="ctr">
                  <a:spcBef>
                    <a:spcPct val="0"/>
                  </a:spcBef>
                  <a:buClrTx/>
                  <a:buSzTx/>
                  <a:buFontTx/>
                  <a:buNone/>
                </a:pPr>
                <a:r>
                  <a:rPr lang="en-US" altLang="en-US" sz="1000"/>
                  <a:t>data link</a:t>
                </a:r>
              </a:p>
              <a:p>
                <a:pPr algn="ctr">
                  <a:spcBef>
                    <a:spcPct val="0"/>
                  </a:spcBef>
                  <a:buClrTx/>
                  <a:buSzTx/>
                  <a:buFontTx/>
                  <a:buNone/>
                </a:pPr>
                <a:r>
                  <a:rPr lang="en-US" altLang="en-US" sz="1000"/>
                  <a:t>physical</a:t>
                </a:r>
                <a:endParaRPr lang="en-US" altLang="en-US">
                  <a:latin typeface="Times New Roman" panose="02020603050405020304" pitchFamily="18" charset="0"/>
                </a:endParaRPr>
              </a:p>
            </p:txBody>
          </p:sp>
          <p:sp>
            <p:nvSpPr>
              <p:cNvPr id="35055" name="Line 239"/>
              <p:cNvSpPr>
                <a:spLocks noChangeShapeType="1"/>
              </p:cNvSpPr>
              <p:nvPr/>
            </p:nvSpPr>
            <p:spPr bwMode="auto">
              <a:xfrm>
                <a:off x="2979" y="3156"/>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56" name="Line 240"/>
              <p:cNvSpPr>
                <a:spLocks noChangeShapeType="1"/>
              </p:cNvSpPr>
              <p:nvPr/>
            </p:nvSpPr>
            <p:spPr bwMode="auto">
              <a:xfrm>
                <a:off x="2985" y="3243"/>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57" name="Line 241"/>
              <p:cNvSpPr>
                <a:spLocks noChangeShapeType="1"/>
              </p:cNvSpPr>
              <p:nvPr/>
            </p:nvSpPr>
            <p:spPr bwMode="auto">
              <a:xfrm>
                <a:off x="2985" y="3330"/>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5058" name="Group 242"/>
            <p:cNvGrpSpPr>
              <a:grpSpLocks/>
            </p:cNvGrpSpPr>
            <p:nvPr/>
          </p:nvGrpSpPr>
          <p:grpSpPr bwMode="auto">
            <a:xfrm>
              <a:off x="3352" y="2817"/>
              <a:ext cx="513" cy="541"/>
              <a:chOff x="2938" y="2925"/>
              <a:chExt cx="513" cy="541"/>
            </a:xfrm>
          </p:grpSpPr>
          <p:sp>
            <p:nvSpPr>
              <p:cNvPr id="35059" name="Rectangle 243"/>
              <p:cNvSpPr>
                <a:spLocks noChangeArrowheads="1"/>
              </p:cNvSpPr>
              <p:nvPr/>
            </p:nvSpPr>
            <p:spPr bwMode="auto">
              <a:xfrm>
                <a:off x="3000" y="2925"/>
                <a:ext cx="426" cy="489"/>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60" name="Rectangle 244"/>
              <p:cNvSpPr>
                <a:spLocks noChangeArrowheads="1"/>
              </p:cNvSpPr>
              <p:nvPr/>
            </p:nvSpPr>
            <p:spPr bwMode="auto">
              <a:xfrm>
                <a:off x="2979" y="2940"/>
                <a:ext cx="435" cy="504"/>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61" name="Rectangle 245"/>
              <p:cNvSpPr>
                <a:spLocks noChangeArrowheads="1"/>
              </p:cNvSpPr>
              <p:nvPr/>
            </p:nvSpPr>
            <p:spPr bwMode="auto">
              <a:xfrm>
                <a:off x="2982" y="2943"/>
                <a:ext cx="426" cy="126"/>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62" name="Text Box 246"/>
              <p:cNvSpPr txBox="1">
                <a:spLocks noChangeArrowheads="1"/>
              </p:cNvSpPr>
              <p:nvPr/>
            </p:nvSpPr>
            <p:spPr bwMode="auto">
              <a:xfrm>
                <a:off x="2938" y="2928"/>
                <a:ext cx="513" cy="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0"/>
                  </a:spcBef>
                  <a:buClrTx/>
                  <a:buSzTx/>
                  <a:buFontTx/>
                  <a:buNone/>
                </a:pPr>
                <a:r>
                  <a:rPr lang="en-US" altLang="en-US" sz="1000">
                    <a:solidFill>
                      <a:schemeClr val="bg1"/>
                    </a:solidFill>
                  </a:rPr>
                  <a:t>application</a:t>
                </a:r>
                <a:endParaRPr lang="en-US" altLang="en-US" sz="1000"/>
              </a:p>
              <a:p>
                <a:pPr algn="ctr">
                  <a:spcBef>
                    <a:spcPct val="0"/>
                  </a:spcBef>
                  <a:buClrTx/>
                  <a:buSzTx/>
                  <a:buFontTx/>
                  <a:buNone/>
                </a:pPr>
                <a:r>
                  <a:rPr lang="en-US" altLang="en-US" sz="1000"/>
                  <a:t>transport</a:t>
                </a:r>
              </a:p>
              <a:p>
                <a:pPr algn="ctr">
                  <a:spcBef>
                    <a:spcPct val="0"/>
                  </a:spcBef>
                  <a:buClrTx/>
                  <a:buSzTx/>
                  <a:buFontTx/>
                  <a:buNone/>
                </a:pPr>
                <a:r>
                  <a:rPr lang="en-US" altLang="en-US" sz="1000"/>
                  <a:t>network</a:t>
                </a:r>
              </a:p>
              <a:p>
                <a:pPr algn="ctr">
                  <a:spcBef>
                    <a:spcPct val="0"/>
                  </a:spcBef>
                  <a:buClrTx/>
                  <a:buSzTx/>
                  <a:buFontTx/>
                  <a:buNone/>
                </a:pPr>
                <a:r>
                  <a:rPr lang="en-US" altLang="en-US" sz="1000"/>
                  <a:t>data link</a:t>
                </a:r>
              </a:p>
              <a:p>
                <a:pPr algn="ctr">
                  <a:spcBef>
                    <a:spcPct val="0"/>
                  </a:spcBef>
                  <a:buClrTx/>
                  <a:buSzTx/>
                  <a:buFontTx/>
                  <a:buNone/>
                </a:pPr>
                <a:r>
                  <a:rPr lang="en-US" altLang="en-US" sz="1000"/>
                  <a:t>physical</a:t>
                </a:r>
                <a:endParaRPr lang="en-US" altLang="en-US">
                  <a:latin typeface="Times New Roman" panose="02020603050405020304" pitchFamily="18" charset="0"/>
                </a:endParaRPr>
              </a:p>
            </p:txBody>
          </p:sp>
          <p:sp>
            <p:nvSpPr>
              <p:cNvPr id="35063" name="Line 247"/>
              <p:cNvSpPr>
                <a:spLocks noChangeShapeType="1"/>
              </p:cNvSpPr>
              <p:nvPr/>
            </p:nvSpPr>
            <p:spPr bwMode="auto">
              <a:xfrm>
                <a:off x="2979" y="3156"/>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64" name="Line 248"/>
              <p:cNvSpPr>
                <a:spLocks noChangeShapeType="1"/>
              </p:cNvSpPr>
              <p:nvPr/>
            </p:nvSpPr>
            <p:spPr bwMode="auto">
              <a:xfrm>
                <a:off x="2985" y="3243"/>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65" name="Line 249"/>
              <p:cNvSpPr>
                <a:spLocks noChangeShapeType="1"/>
              </p:cNvSpPr>
              <p:nvPr/>
            </p:nvSpPr>
            <p:spPr bwMode="auto">
              <a:xfrm>
                <a:off x="2985" y="3330"/>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5066" name="Line 250"/>
            <p:cNvSpPr>
              <a:spLocks noChangeShapeType="1"/>
            </p:cNvSpPr>
            <p:nvPr/>
          </p:nvSpPr>
          <p:spPr bwMode="auto">
            <a:xfrm>
              <a:off x="3480" y="1020"/>
              <a:ext cx="1380" cy="1794"/>
            </a:xfrm>
            <a:prstGeom prst="line">
              <a:avLst/>
            </a:prstGeom>
            <a:noFill/>
            <a:ln w="5715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67" name="Line 251"/>
            <p:cNvSpPr>
              <a:spLocks noChangeShapeType="1"/>
            </p:cNvSpPr>
            <p:nvPr/>
          </p:nvSpPr>
          <p:spPr bwMode="auto">
            <a:xfrm flipV="1">
              <a:off x="3846" y="2850"/>
              <a:ext cx="1002" cy="36"/>
            </a:xfrm>
            <a:prstGeom prst="line">
              <a:avLst/>
            </a:prstGeom>
            <a:noFill/>
            <a:ln w="5715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5590211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5041"/>
                                        </p:tgtEl>
                                        <p:attrNameLst>
                                          <p:attrName>style.visibility</p:attrName>
                                        </p:attrNameLst>
                                      </p:cBhvr>
                                      <p:to>
                                        <p:strVal val="visible"/>
                                      </p:to>
                                    </p:set>
                                    <p:animEffect transition="in" filter="dissolve">
                                      <p:cBhvr>
                                        <p:cTn id="7" dur="500"/>
                                        <p:tgtEl>
                                          <p:spTgt spid="350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Cache</a:t>
            </a:r>
            <a:endParaRPr lang="en-GB" dirty="0"/>
          </a:p>
        </p:txBody>
      </p:sp>
      <p:sp>
        <p:nvSpPr>
          <p:cNvPr id="3" name="Content Placeholder 2"/>
          <p:cNvSpPr>
            <a:spLocks noGrp="1"/>
          </p:cNvSpPr>
          <p:nvPr>
            <p:ph idx="1"/>
          </p:nvPr>
        </p:nvSpPr>
        <p:spPr/>
        <p:txBody>
          <a:bodyPr>
            <a:normAutofit/>
          </a:bodyPr>
          <a:lstStyle/>
          <a:p>
            <a:r>
              <a:rPr lang="en-US" dirty="0" smtClean="0"/>
              <a:t>Local Cache: </a:t>
            </a:r>
            <a:r>
              <a:rPr lang="en-IN" dirty="0"/>
              <a:t>A local cache stores representations from many origin servers on behalf of a </a:t>
            </a:r>
            <a:r>
              <a:rPr lang="en-IN" dirty="0" smtClean="0"/>
              <a:t>single user </a:t>
            </a:r>
            <a:r>
              <a:rPr lang="en-IN" dirty="0"/>
              <a:t>agent, application, or </a:t>
            </a:r>
            <a:r>
              <a:rPr lang="en-IN" dirty="0" smtClean="0"/>
              <a:t>machine</a:t>
            </a:r>
          </a:p>
          <a:p>
            <a:r>
              <a:rPr lang="en-IN" dirty="0" smtClean="0"/>
              <a:t>Proxy Cache: </a:t>
            </a:r>
            <a:r>
              <a:rPr lang="en-IN" dirty="0"/>
              <a:t>A local cache stores representations from many origin servers on behalf of a </a:t>
            </a:r>
            <a:r>
              <a:rPr lang="en-IN" dirty="0" smtClean="0"/>
              <a:t>single </a:t>
            </a:r>
            <a:r>
              <a:rPr lang="en-GB" dirty="0" smtClean="0"/>
              <a:t>user </a:t>
            </a:r>
            <a:r>
              <a:rPr lang="en-GB" dirty="0"/>
              <a:t>agent, application, or </a:t>
            </a:r>
            <a:r>
              <a:rPr lang="en-GB" dirty="0" smtClean="0"/>
              <a:t>machine</a:t>
            </a:r>
          </a:p>
          <a:p>
            <a:r>
              <a:rPr lang="en-US" dirty="0" smtClean="0"/>
              <a:t>Reverse Proxy: </a:t>
            </a:r>
            <a:r>
              <a:rPr lang="en-IN" dirty="0"/>
              <a:t>A reverse proxy, or accelerator, stores representations from one origin server </a:t>
            </a:r>
            <a:r>
              <a:rPr lang="en-IN" dirty="0" smtClean="0"/>
              <a:t>on behalf </a:t>
            </a:r>
            <a:r>
              <a:rPr lang="en-IN" dirty="0"/>
              <a:t>of many consumers. Reverse proxies are located in front of an </a:t>
            </a:r>
            <a:r>
              <a:rPr lang="en-IN" dirty="0" smtClean="0"/>
              <a:t>application or </a:t>
            </a:r>
            <a:r>
              <a:rPr lang="en-IN" dirty="0"/>
              <a:t>web server. Clusters of reverse proxies improve redundancy and </a:t>
            </a:r>
            <a:r>
              <a:rPr lang="en-IN" dirty="0" smtClean="0"/>
              <a:t>prevent popular </a:t>
            </a:r>
            <a:r>
              <a:rPr lang="en-IN" dirty="0"/>
              <a:t>resources from becoming server hotspots.</a:t>
            </a:r>
            <a:endParaRPr lang="en-GB" dirty="0"/>
          </a:p>
        </p:txBody>
      </p:sp>
      <p:sp>
        <p:nvSpPr>
          <p:cNvPr id="4" name="Footer Placeholder 3"/>
          <p:cNvSpPr>
            <a:spLocks noGrp="1"/>
          </p:cNvSpPr>
          <p:nvPr>
            <p:ph type="ftr" sz="quarter" idx="11"/>
          </p:nvPr>
        </p:nvSpPr>
        <p:spPr/>
        <p:txBody>
          <a:bodyPr/>
          <a:lstStyle/>
          <a:p>
            <a:r>
              <a:rPr lang="en-US" smtClean="0"/>
              <a:t>Disclaimer: these slides have been prepared by using contents from resources mentioned in the reference slide</a:t>
            </a:r>
            <a:endParaRPr lang="en-GB"/>
          </a:p>
        </p:txBody>
      </p:sp>
    </p:spTree>
    <p:extLst>
      <p:ext uri="{BB962C8B-B14F-4D97-AF65-F5344CB8AC3E}">
        <p14:creationId xmlns:p14="http://schemas.microsoft.com/office/powerpoint/2010/main" val="27943262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cache</a:t>
            </a:r>
            <a:endParaRPr lang="en-GB" dirty="0"/>
          </a:p>
        </p:txBody>
      </p:sp>
      <p:pic>
        <p:nvPicPr>
          <p:cNvPr id="5" name="Content Placeholder 4"/>
          <p:cNvPicPr>
            <a:picLocks noGrp="1" noChangeAspect="1"/>
          </p:cNvPicPr>
          <p:nvPr>
            <p:ph idx="1"/>
          </p:nvPr>
        </p:nvPicPr>
        <p:blipFill>
          <a:blip r:embed="rId2"/>
          <a:stretch>
            <a:fillRect/>
          </a:stretch>
        </p:blipFill>
        <p:spPr>
          <a:xfrm>
            <a:off x="4858455" y="1172817"/>
            <a:ext cx="3748832" cy="4784237"/>
          </a:xfrm>
          <a:prstGeom prst="rect">
            <a:avLst/>
          </a:prstGeom>
        </p:spPr>
      </p:pic>
      <p:sp>
        <p:nvSpPr>
          <p:cNvPr id="4" name="Footer Placeholder 3"/>
          <p:cNvSpPr>
            <a:spLocks noGrp="1"/>
          </p:cNvSpPr>
          <p:nvPr>
            <p:ph type="ftr" sz="quarter" idx="11"/>
          </p:nvPr>
        </p:nvSpPr>
        <p:spPr/>
        <p:txBody>
          <a:bodyPr/>
          <a:lstStyle/>
          <a:p>
            <a:r>
              <a:rPr lang="en-US" smtClean="0"/>
              <a:t>Disclaimer: these slides have been prepared by using contents from resources mentioned in the reference slide</a:t>
            </a:r>
            <a:endParaRPr lang="en-GB"/>
          </a:p>
        </p:txBody>
      </p:sp>
    </p:spTree>
    <p:extLst>
      <p:ext uri="{BB962C8B-B14F-4D97-AF65-F5344CB8AC3E}">
        <p14:creationId xmlns:p14="http://schemas.microsoft.com/office/powerpoint/2010/main" val="2507672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Footer Placeholder 5"/>
          <p:cNvSpPr>
            <a:spLocks noGrp="1"/>
          </p:cNvSpPr>
          <p:nvPr>
            <p:ph type="ftr" sz="quarter" idx="11"/>
          </p:nvPr>
        </p:nvSpPr>
        <p:spPr/>
        <p:txBody>
          <a:bodyPr/>
          <a:lstStyle/>
          <a:p>
            <a:r>
              <a:rPr lang="en-US" altLang="en-US" smtClean="0"/>
              <a:t>Disclaimer: these slides have been prepared by using contents from resources mentioned in the reference slide</a:t>
            </a:r>
            <a:endParaRPr lang="en-US" altLang="en-US">
              <a:latin typeface="Times New Roman" panose="02020603050405020304" pitchFamily="18" charset="0"/>
            </a:endParaRPr>
          </a:p>
        </p:txBody>
      </p:sp>
      <p:sp>
        <p:nvSpPr>
          <p:cNvPr id="171010" name="Rectangle 2"/>
          <p:cNvSpPr>
            <a:spLocks noGrp="1" noChangeArrowheads="1"/>
          </p:cNvSpPr>
          <p:nvPr>
            <p:ph type="title"/>
          </p:nvPr>
        </p:nvSpPr>
        <p:spPr/>
        <p:txBody>
          <a:bodyPr/>
          <a:lstStyle/>
          <a:p>
            <a:r>
              <a:rPr lang="en-US" altLang="en-US" sz="3600"/>
              <a:t>Web caches (proxy server)</a:t>
            </a:r>
            <a:endParaRPr lang="en-US" altLang="en-US"/>
          </a:p>
        </p:txBody>
      </p:sp>
      <p:sp>
        <p:nvSpPr>
          <p:cNvPr id="171011" name="Rectangle 3"/>
          <p:cNvSpPr>
            <a:spLocks noGrp="1" noChangeArrowheads="1"/>
          </p:cNvSpPr>
          <p:nvPr>
            <p:ph type="body" sz="half" idx="1"/>
          </p:nvPr>
        </p:nvSpPr>
        <p:spPr>
          <a:xfrm>
            <a:off x="2044700" y="2097089"/>
            <a:ext cx="3551238" cy="3762375"/>
          </a:xfrm>
        </p:spPr>
        <p:txBody>
          <a:bodyPr/>
          <a:lstStyle/>
          <a:p>
            <a:r>
              <a:rPr lang="en-US" altLang="en-US"/>
              <a:t>user sets browser: Web accesses via  cache</a:t>
            </a:r>
          </a:p>
          <a:p>
            <a:r>
              <a:rPr lang="en-US" altLang="en-US"/>
              <a:t>browser sends all HTTP requests to  cache</a:t>
            </a:r>
          </a:p>
          <a:p>
            <a:pPr lvl="1"/>
            <a:r>
              <a:rPr lang="en-US" altLang="en-US" sz="1800"/>
              <a:t>object in cache: cache returns object </a:t>
            </a:r>
          </a:p>
          <a:p>
            <a:pPr lvl="1"/>
            <a:r>
              <a:rPr lang="en-US" altLang="en-US" sz="1800"/>
              <a:t>else cache requests object from origin server, then returns object to client</a:t>
            </a:r>
            <a:endParaRPr lang="en-US" altLang="en-US"/>
          </a:p>
        </p:txBody>
      </p:sp>
      <p:sp>
        <p:nvSpPr>
          <p:cNvPr id="171012" name="Rectangle 4"/>
          <p:cNvSpPr>
            <a:spLocks noChangeArrowheads="1"/>
          </p:cNvSpPr>
          <p:nvPr/>
        </p:nvSpPr>
        <p:spPr bwMode="auto">
          <a:xfrm>
            <a:off x="2051050" y="1379538"/>
            <a:ext cx="72009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buChar char="r"/>
              <a:defRPr sz="2400">
                <a:solidFill>
                  <a:schemeClr val="tx1"/>
                </a:solidFill>
                <a:latin typeface="Comic Sans MS" panose="030F0702030302020204" pitchFamily="66" charset="0"/>
              </a:defRPr>
            </a:lvl1pPr>
            <a:lvl2pPr marL="742950" indent="-285750">
              <a:buSzPct val="75000"/>
              <a:buFont typeface="Wingdings" panose="05000000000000000000" pitchFamily="2" charset="2"/>
              <a:buChar char="v"/>
              <a:defRPr sz="2000">
                <a:solidFill>
                  <a:schemeClr val="tx1"/>
                </a:solidFill>
                <a:latin typeface="Comic Sans MS" panose="030F0702030302020204" pitchFamily="66" charset="0"/>
              </a:defRPr>
            </a:lvl2pPr>
            <a:lvl3pPr marL="1143000" indent="-228600">
              <a:buChar char="•"/>
              <a:defRPr>
                <a:solidFill>
                  <a:schemeClr val="tx1"/>
                </a:solidFill>
                <a:latin typeface="Comic Sans MS" panose="030F0702030302020204" pitchFamily="66" charset="0"/>
              </a:defRPr>
            </a:lvl3pPr>
            <a:lvl4pPr marL="1600200" indent="-228600">
              <a:buChar char="–"/>
              <a:defRPr>
                <a:solidFill>
                  <a:schemeClr val="tx1"/>
                </a:solidFill>
                <a:latin typeface="Times New Roman" panose="02020603050405020304" pitchFamily="18" charset="0"/>
              </a:defRPr>
            </a:lvl4pPr>
            <a:lvl5pPr marL="2057400" indent="-2286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buFont typeface="ZapfDingbats" pitchFamily="82" charset="2"/>
              <a:buNone/>
            </a:pPr>
            <a:r>
              <a:rPr lang="en-US" altLang="en-US">
                <a:solidFill>
                  <a:srgbClr val="FF0000"/>
                </a:solidFill>
              </a:rPr>
              <a:t>Goal:</a:t>
            </a:r>
            <a:r>
              <a:rPr lang="en-US" altLang="en-US" sz="2000"/>
              <a:t> satisfy client request without involving origin server</a:t>
            </a:r>
            <a:endParaRPr lang="en-US" altLang="en-US"/>
          </a:p>
        </p:txBody>
      </p:sp>
      <p:graphicFrame>
        <p:nvGraphicFramePr>
          <p:cNvPr id="171013" name="Object 5"/>
          <p:cNvGraphicFramePr>
            <a:graphicFrameLocks noChangeAspect="1"/>
          </p:cNvGraphicFramePr>
          <p:nvPr/>
        </p:nvGraphicFramePr>
        <p:xfrm>
          <a:off x="5727700" y="2955925"/>
          <a:ext cx="515938" cy="414338"/>
        </p:xfrm>
        <a:graphic>
          <a:graphicData uri="http://schemas.openxmlformats.org/presentationml/2006/ole">
            <mc:AlternateContent xmlns:mc="http://schemas.openxmlformats.org/markup-compatibility/2006">
              <mc:Choice xmlns:v="urn:schemas-microsoft-com:vml" Requires="v">
                <p:oleObj spid="_x0000_s7188" name="Clip" r:id="rId3" imgW="1305000" imgH="1085760" progId="MS_ClipArt_Gallery.2">
                  <p:embed/>
                </p:oleObj>
              </mc:Choice>
              <mc:Fallback>
                <p:oleObj name="Clip" r:id="rId3" imgW="1305000" imgH="1085760" progId="MS_ClipArt_Gallery.2">
                  <p:embed/>
                  <p:pic>
                    <p:nvPicPr>
                      <p:cNvPr id="171013"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7700" y="2955925"/>
                        <a:ext cx="515938" cy="41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1014" name="Text Box 6"/>
          <p:cNvSpPr txBox="1">
            <a:spLocks noChangeArrowheads="1"/>
          </p:cNvSpPr>
          <p:nvPr/>
        </p:nvSpPr>
        <p:spPr bwMode="auto">
          <a:xfrm>
            <a:off x="5697389" y="3368675"/>
            <a:ext cx="654346"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0"/>
              </a:spcBef>
              <a:buClrTx/>
              <a:buSzTx/>
              <a:buFontTx/>
              <a:buNone/>
            </a:pPr>
            <a:r>
              <a:rPr lang="en-US" altLang="en-US" sz="1600"/>
              <a:t>client</a:t>
            </a:r>
            <a:endParaRPr lang="en-US" altLang="en-US">
              <a:latin typeface="Times New Roman" panose="02020603050405020304" pitchFamily="18" charset="0"/>
            </a:endParaRPr>
          </a:p>
        </p:txBody>
      </p:sp>
      <p:graphicFrame>
        <p:nvGraphicFramePr>
          <p:cNvPr id="171015" name="Object 7"/>
          <p:cNvGraphicFramePr>
            <a:graphicFrameLocks noChangeAspect="1"/>
          </p:cNvGraphicFramePr>
          <p:nvPr/>
        </p:nvGraphicFramePr>
        <p:xfrm>
          <a:off x="5792789" y="4826000"/>
          <a:ext cx="515937" cy="412750"/>
        </p:xfrm>
        <a:graphic>
          <a:graphicData uri="http://schemas.openxmlformats.org/presentationml/2006/ole">
            <mc:AlternateContent xmlns:mc="http://schemas.openxmlformats.org/markup-compatibility/2006">
              <mc:Choice xmlns:v="urn:schemas-microsoft-com:vml" Requires="v">
                <p:oleObj spid="_x0000_s7189" name="Clip" r:id="rId5" imgW="1305000" imgH="1085760" progId="MS_ClipArt_Gallery.2">
                  <p:embed/>
                </p:oleObj>
              </mc:Choice>
              <mc:Fallback>
                <p:oleObj name="Clip" r:id="rId5" imgW="1305000" imgH="1085760" progId="MS_ClipArt_Gallery.2">
                  <p:embed/>
                  <p:pic>
                    <p:nvPicPr>
                      <p:cNvPr id="171015"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2789" y="4826000"/>
                        <a:ext cx="515937"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1016" name="Text Box 8"/>
          <p:cNvSpPr txBox="1">
            <a:spLocks noChangeArrowheads="1"/>
          </p:cNvSpPr>
          <p:nvPr/>
        </p:nvSpPr>
        <p:spPr bwMode="auto">
          <a:xfrm>
            <a:off x="7597662" y="2774950"/>
            <a:ext cx="857479" cy="707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0"/>
              </a:spcBef>
              <a:buClrTx/>
              <a:buSzTx/>
              <a:buFontTx/>
              <a:buNone/>
            </a:pPr>
            <a:r>
              <a:rPr lang="en-US" altLang="en-US" sz="2000"/>
              <a:t>Proxy</a:t>
            </a:r>
          </a:p>
          <a:p>
            <a:pPr algn="ctr">
              <a:spcBef>
                <a:spcPct val="0"/>
              </a:spcBef>
              <a:buClrTx/>
              <a:buSzTx/>
              <a:buFontTx/>
              <a:buNone/>
            </a:pPr>
            <a:r>
              <a:rPr lang="en-US" altLang="en-US" sz="2000"/>
              <a:t>server</a:t>
            </a:r>
            <a:endParaRPr lang="en-US" altLang="en-US">
              <a:latin typeface="Times New Roman" panose="02020603050405020304" pitchFamily="18" charset="0"/>
            </a:endParaRPr>
          </a:p>
        </p:txBody>
      </p:sp>
      <p:grpSp>
        <p:nvGrpSpPr>
          <p:cNvPr id="171017" name="Group 9"/>
          <p:cNvGrpSpPr>
            <a:grpSpLocks/>
          </p:cNvGrpSpPr>
          <p:nvPr/>
        </p:nvGrpSpPr>
        <p:grpSpPr bwMode="auto">
          <a:xfrm>
            <a:off x="7773989" y="3556000"/>
            <a:ext cx="346075" cy="742950"/>
            <a:chOff x="4180" y="783"/>
            <a:chExt cx="150" cy="307"/>
          </a:xfrm>
        </p:grpSpPr>
        <p:sp>
          <p:nvSpPr>
            <p:cNvPr id="171018" name="AutoShape 10"/>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1019" name="Rectangle 11"/>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1020" name="Rectangle 12"/>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1021" name="AutoShape 13"/>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1022" name="Line 14"/>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1023" name="Line 15"/>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1024" name="Rectangle 16"/>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1025" name="Rectangle 17"/>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71026" name="Freeform 18"/>
          <p:cNvSpPr>
            <a:spLocks/>
          </p:cNvSpPr>
          <p:nvPr/>
        </p:nvSpPr>
        <p:spPr bwMode="auto">
          <a:xfrm>
            <a:off x="6289675" y="3141663"/>
            <a:ext cx="3251200" cy="730250"/>
          </a:xfrm>
          <a:custGeom>
            <a:avLst/>
            <a:gdLst>
              <a:gd name="T0" fmla="*/ 0 w 2048"/>
              <a:gd name="T1" fmla="*/ 2 h 460"/>
              <a:gd name="T2" fmla="*/ 1011 w 2048"/>
              <a:gd name="T3" fmla="*/ 460 h 460"/>
              <a:gd name="T4" fmla="*/ 2048 w 2048"/>
              <a:gd name="T5" fmla="*/ 0 h 460"/>
            </a:gdLst>
            <a:ahLst/>
            <a:cxnLst>
              <a:cxn ang="0">
                <a:pos x="T0" y="T1"/>
              </a:cxn>
              <a:cxn ang="0">
                <a:pos x="T2" y="T3"/>
              </a:cxn>
              <a:cxn ang="0">
                <a:pos x="T4" y="T5"/>
              </a:cxn>
            </a:cxnLst>
            <a:rect l="0" t="0" r="r" b="b"/>
            <a:pathLst>
              <a:path w="2048" h="460">
                <a:moveTo>
                  <a:pt x="0" y="2"/>
                </a:moveTo>
                <a:lnTo>
                  <a:pt x="1011" y="460"/>
                </a:lnTo>
                <a:lnTo>
                  <a:pt x="2048" y="0"/>
                </a:lnTo>
              </a:path>
            </a:pathLst>
          </a:custGeom>
          <a:noFill/>
          <a:ln w="28575">
            <a:solidFill>
              <a:srgbClr val="FF0000"/>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1027" name="Line 19"/>
          <p:cNvSpPr>
            <a:spLocks noChangeShapeType="1"/>
          </p:cNvSpPr>
          <p:nvPr/>
        </p:nvSpPr>
        <p:spPr bwMode="auto">
          <a:xfrm flipV="1">
            <a:off x="6283326" y="4095751"/>
            <a:ext cx="1401763" cy="760413"/>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1028" name="Line 20"/>
          <p:cNvSpPr>
            <a:spLocks noChangeShapeType="1"/>
          </p:cNvSpPr>
          <p:nvPr/>
        </p:nvSpPr>
        <p:spPr bwMode="auto">
          <a:xfrm flipH="1">
            <a:off x="6334125" y="4183063"/>
            <a:ext cx="1403350" cy="785812"/>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1029" name="Text Box 21"/>
          <p:cNvSpPr txBox="1">
            <a:spLocks noChangeArrowheads="1"/>
          </p:cNvSpPr>
          <p:nvPr/>
        </p:nvSpPr>
        <p:spPr bwMode="auto">
          <a:xfrm>
            <a:off x="5852964" y="5284788"/>
            <a:ext cx="654346"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0"/>
              </a:spcBef>
              <a:buClrTx/>
              <a:buSzTx/>
              <a:buFontTx/>
              <a:buNone/>
            </a:pPr>
            <a:r>
              <a:rPr lang="en-US" altLang="en-US" sz="1600"/>
              <a:t>client</a:t>
            </a:r>
            <a:endParaRPr lang="en-US" altLang="en-US">
              <a:latin typeface="Times New Roman" panose="02020603050405020304" pitchFamily="18" charset="0"/>
            </a:endParaRPr>
          </a:p>
        </p:txBody>
      </p:sp>
      <p:sp>
        <p:nvSpPr>
          <p:cNvPr id="171030" name="Text Box 22"/>
          <p:cNvSpPr txBox="1">
            <a:spLocks noChangeArrowheads="1"/>
          </p:cNvSpPr>
          <p:nvPr/>
        </p:nvSpPr>
        <p:spPr bwMode="auto">
          <a:xfrm rot="1422049">
            <a:off x="6472934" y="3183523"/>
            <a:ext cx="1340047"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0"/>
              </a:spcBef>
              <a:buClrTx/>
              <a:buSzTx/>
              <a:buFontTx/>
              <a:buNone/>
            </a:pPr>
            <a:r>
              <a:rPr lang="en-US" altLang="en-US" sz="1600">
                <a:solidFill>
                  <a:srgbClr val="FF0000"/>
                </a:solidFill>
              </a:rPr>
              <a:t>HTTP request</a:t>
            </a:r>
            <a:endParaRPr lang="en-US" altLang="en-US">
              <a:latin typeface="Times New Roman" panose="02020603050405020304" pitchFamily="18" charset="0"/>
            </a:endParaRPr>
          </a:p>
        </p:txBody>
      </p:sp>
      <p:sp>
        <p:nvSpPr>
          <p:cNvPr id="171031" name="Text Box 23"/>
          <p:cNvSpPr txBox="1">
            <a:spLocks noChangeArrowheads="1"/>
          </p:cNvSpPr>
          <p:nvPr/>
        </p:nvSpPr>
        <p:spPr bwMode="auto">
          <a:xfrm rot="19907361">
            <a:off x="6176071" y="4199523"/>
            <a:ext cx="1340047"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0"/>
              </a:spcBef>
              <a:buClrTx/>
              <a:buSzTx/>
              <a:buFontTx/>
              <a:buNone/>
            </a:pPr>
            <a:r>
              <a:rPr lang="en-US" altLang="en-US" sz="1600">
                <a:solidFill>
                  <a:srgbClr val="FF0000"/>
                </a:solidFill>
              </a:rPr>
              <a:t>HTTP request</a:t>
            </a:r>
            <a:endParaRPr lang="en-US" altLang="en-US">
              <a:latin typeface="Times New Roman" panose="02020603050405020304" pitchFamily="18" charset="0"/>
            </a:endParaRPr>
          </a:p>
        </p:txBody>
      </p:sp>
      <p:sp>
        <p:nvSpPr>
          <p:cNvPr id="171032" name="Text Box 24"/>
          <p:cNvSpPr txBox="1">
            <a:spLocks noChangeArrowheads="1"/>
          </p:cNvSpPr>
          <p:nvPr/>
        </p:nvSpPr>
        <p:spPr bwMode="auto">
          <a:xfrm rot="1411598">
            <a:off x="6199810" y="3561348"/>
            <a:ext cx="1479892"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0"/>
              </a:spcBef>
              <a:buClrTx/>
              <a:buSzTx/>
              <a:buFontTx/>
              <a:buNone/>
            </a:pPr>
            <a:r>
              <a:rPr lang="en-US" altLang="en-US" sz="1600">
                <a:solidFill>
                  <a:srgbClr val="FF0000"/>
                </a:solidFill>
              </a:rPr>
              <a:t>HTTP response</a:t>
            </a:r>
            <a:endParaRPr lang="en-US" altLang="en-US">
              <a:latin typeface="Times New Roman" panose="02020603050405020304" pitchFamily="18" charset="0"/>
            </a:endParaRPr>
          </a:p>
        </p:txBody>
      </p:sp>
      <p:sp>
        <p:nvSpPr>
          <p:cNvPr id="171033" name="Text Box 25"/>
          <p:cNvSpPr txBox="1">
            <a:spLocks noChangeArrowheads="1"/>
          </p:cNvSpPr>
          <p:nvPr/>
        </p:nvSpPr>
        <p:spPr bwMode="auto">
          <a:xfrm rot="19862217">
            <a:off x="6368085" y="4518611"/>
            <a:ext cx="1479892"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0"/>
              </a:spcBef>
              <a:buClrTx/>
              <a:buSzTx/>
              <a:buFontTx/>
              <a:buNone/>
            </a:pPr>
            <a:r>
              <a:rPr lang="en-US" altLang="en-US" sz="1600">
                <a:solidFill>
                  <a:srgbClr val="FF0000"/>
                </a:solidFill>
              </a:rPr>
              <a:t>HTTP response</a:t>
            </a:r>
            <a:endParaRPr lang="en-US" altLang="en-US">
              <a:latin typeface="Times New Roman" panose="02020603050405020304" pitchFamily="18" charset="0"/>
            </a:endParaRPr>
          </a:p>
        </p:txBody>
      </p:sp>
      <p:grpSp>
        <p:nvGrpSpPr>
          <p:cNvPr id="171034" name="Group 26"/>
          <p:cNvGrpSpPr>
            <a:grpSpLocks/>
          </p:cNvGrpSpPr>
          <p:nvPr/>
        </p:nvGrpSpPr>
        <p:grpSpPr bwMode="auto">
          <a:xfrm>
            <a:off x="9698039" y="2765425"/>
            <a:ext cx="346075" cy="742950"/>
            <a:chOff x="4180" y="783"/>
            <a:chExt cx="150" cy="307"/>
          </a:xfrm>
        </p:grpSpPr>
        <p:sp>
          <p:nvSpPr>
            <p:cNvPr id="171035" name="AutoShape 27"/>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1036" name="Rectangle 28"/>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1037" name="Rectangle 29"/>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1038" name="AutoShape 30"/>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1039" name="Line 31"/>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1040" name="Line 32"/>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1041" name="Rectangle 33"/>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1042" name="Rectangle 34"/>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71043" name="Group 35"/>
          <p:cNvGrpSpPr>
            <a:grpSpLocks/>
          </p:cNvGrpSpPr>
          <p:nvPr/>
        </p:nvGrpSpPr>
        <p:grpSpPr bwMode="auto">
          <a:xfrm>
            <a:off x="9698039" y="4670425"/>
            <a:ext cx="346075" cy="742950"/>
            <a:chOff x="4180" y="783"/>
            <a:chExt cx="150" cy="307"/>
          </a:xfrm>
        </p:grpSpPr>
        <p:sp>
          <p:nvSpPr>
            <p:cNvPr id="171044" name="AutoShape 36"/>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1045" name="Rectangle 37"/>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1046" name="Rectangle 38"/>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1047" name="AutoShape 39"/>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1048" name="Line 40"/>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1049" name="Line 41"/>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1050" name="Rectangle 42"/>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1051" name="Rectangle 43"/>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71052" name="Freeform 44"/>
          <p:cNvSpPr>
            <a:spLocks/>
          </p:cNvSpPr>
          <p:nvPr/>
        </p:nvSpPr>
        <p:spPr bwMode="auto">
          <a:xfrm>
            <a:off x="6262688" y="3216275"/>
            <a:ext cx="3363912" cy="755650"/>
          </a:xfrm>
          <a:custGeom>
            <a:avLst/>
            <a:gdLst>
              <a:gd name="T0" fmla="*/ 2119 w 2119"/>
              <a:gd name="T1" fmla="*/ 0 h 476"/>
              <a:gd name="T2" fmla="*/ 1020 w 2119"/>
              <a:gd name="T3" fmla="*/ 476 h 476"/>
              <a:gd name="T4" fmla="*/ 0 w 2119"/>
              <a:gd name="T5" fmla="*/ 8 h 476"/>
            </a:gdLst>
            <a:ahLst/>
            <a:cxnLst>
              <a:cxn ang="0">
                <a:pos x="T0" y="T1"/>
              </a:cxn>
              <a:cxn ang="0">
                <a:pos x="T2" y="T3"/>
              </a:cxn>
              <a:cxn ang="0">
                <a:pos x="T4" y="T5"/>
              </a:cxn>
            </a:cxnLst>
            <a:rect l="0" t="0" r="r" b="b"/>
            <a:pathLst>
              <a:path w="2119" h="476">
                <a:moveTo>
                  <a:pt x="2119" y="0"/>
                </a:moveTo>
                <a:lnTo>
                  <a:pt x="1020" y="476"/>
                </a:lnTo>
                <a:lnTo>
                  <a:pt x="0" y="8"/>
                </a:lnTo>
              </a:path>
            </a:pathLst>
          </a:custGeom>
          <a:noFill/>
          <a:ln w="28575">
            <a:solidFill>
              <a:srgbClr val="FF0000"/>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1053" name="Text Box 45"/>
          <p:cNvSpPr txBox="1">
            <a:spLocks noChangeArrowheads="1"/>
          </p:cNvSpPr>
          <p:nvPr/>
        </p:nvSpPr>
        <p:spPr bwMode="auto">
          <a:xfrm rot="20180032">
            <a:off x="8109646" y="3199398"/>
            <a:ext cx="1340047"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0"/>
              </a:spcBef>
              <a:buClrTx/>
              <a:buSzTx/>
              <a:buFontTx/>
              <a:buNone/>
            </a:pPr>
            <a:r>
              <a:rPr lang="en-US" altLang="en-US" sz="1600">
                <a:solidFill>
                  <a:srgbClr val="FF0000"/>
                </a:solidFill>
              </a:rPr>
              <a:t>HTTP request</a:t>
            </a:r>
            <a:endParaRPr lang="en-US" altLang="en-US">
              <a:latin typeface="Times New Roman" panose="02020603050405020304" pitchFamily="18" charset="0"/>
            </a:endParaRPr>
          </a:p>
        </p:txBody>
      </p:sp>
      <p:sp>
        <p:nvSpPr>
          <p:cNvPr id="171054" name="Text Box 46"/>
          <p:cNvSpPr txBox="1">
            <a:spLocks noChangeArrowheads="1"/>
          </p:cNvSpPr>
          <p:nvPr/>
        </p:nvSpPr>
        <p:spPr bwMode="auto">
          <a:xfrm rot="20184211">
            <a:off x="8152435" y="3542298"/>
            <a:ext cx="1479892"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0"/>
              </a:spcBef>
              <a:buClrTx/>
              <a:buSzTx/>
              <a:buFontTx/>
              <a:buNone/>
            </a:pPr>
            <a:r>
              <a:rPr lang="en-US" altLang="en-US" sz="1600">
                <a:solidFill>
                  <a:srgbClr val="FF0000"/>
                </a:solidFill>
              </a:rPr>
              <a:t>HTTP response</a:t>
            </a:r>
            <a:endParaRPr lang="en-US" altLang="en-US">
              <a:latin typeface="Times New Roman" panose="02020603050405020304" pitchFamily="18" charset="0"/>
            </a:endParaRPr>
          </a:p>
        </p:txBody>
      </p:sp>
      <p:sp>
        <p:nvSpPr>
          <p:cNvPr id="171055" name="Text Box 47"/>
          <p:cNvSpPr txBox="1">
            <a:spLocks noChangeArrowheads="1"/>
          </p:cNvSpPr>
          <p:nvPr/>
        </p:nvSpPr>
        <p:spPr bwMode="auto">
          <a:xfrm>
            <a:off x="9447205" y="5465764"/>
            <a:ext cx="723916"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0"/>
              </a:spcBef>
              <a:buClrTx/>
              <a:buSzTx/>
              <a:buFontTx/>
              <a:buNone/>
            </a:pPr>
            <a:r>
              <a:rPr lang="en-US" altLang="en-US" sz="1600"/>
              <a:t>origin </a:t>
            </a:r>
          </a:p>
          <a:p>
            <a:pPr algn="ctr">
              <a:spcBef>
                <a:spcPct val="0"/>
              </a:spcBef>
              <a:buClrTx/>
              <a:buSzTx/>
              <a:buFontTx/>
              <a:buNone/>
            </a:pPr>
            <a:r>
              <a:rPr lang="en-US" altLang="en-US" sz="1600"/>
              <a:t>server</a:t>
            </a:r>
            <a:endParaRPr lang="en-US" altLang="en-US">
              <a:latin typeface="Times New Roman" panose="02020603050405020304" pitchFamily="18" charset="0"/>
            </a:endParaRPr>
          </a:p>
        </p:txBody>
      </p:sp>
      <p:sp>
        <p:nvSpPr>
          <p:cNvPr id="171056" name="Text Box 48"/>
          <p:cNvSpPr txBox="1">
            <a:spLocks noChangeArrowheads="1"/>
          </p:cNvSpPr>
          <p:nvPr/>
        </p:nvSpPr>
        <p:spPr bwMode="auto">
          <a:xfrm>
            <a:off x="9475780" y="2132014"/>
            <a:ext cx="723916"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0"/>
              </a:spcBef>
              <a:buClrTx/>
              <a:buSzTx/>
              <a:buFontTx/>
              <a:buNone/>
            </a:pPr>
            <a:r>
              <a:rPr lang="en-US" altLang="en-US" sz="1600"/>
              <a:t>origin </a:t>
            </a:r>
          </a:p>
          <a:p>
            <a:pPr algn="ctr">
              <a:spcBef>
                <a:spcPct val="0"/>
              </a:spcBef>
              <a:buClrTx/>
              <a:buSzTx/>
              <a:buFontTx/>
              <a:buNone/>
            </a:pPr>
            <a:r>
              <a:rPr lang="en-US" altLang="en-US" sz="1600"/>
              <a:t>server</a:t>
            </a:r>
            <a:endParaRPr lang="en-US" altLang="en-US">
              <a:latin typeface="Times New Roman" panose="02020603050405020304" pitchFamily="18" charset="0"/>
            </a:endParaRPr>
          </a:p>
        </p:txBody>
      </p:sp>
    </p:spTree>
    <p:extLst>
      <p:ext uri="{BB962C8B-B14F-4D97-AF65-F5344CB8AC3E}">
        <p14:creationId xmlns:p14="http://schemas.microsoft.com/office/powerpoint/2010/main" val="25357650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p:txBody>
          <a:bodyPr/>
          <a:lstStyle/>
          <a:p>
            <a:r>
              <a:rPr lang="en-US" altLang="en-US" smtClean="0"/>
              <a:t>Disclaimer: these slides have been prepared by using contents from resources mentioned in the reference slide</a:t>
            </a:r>
            <a:endParaRPr lang="en-US" altLang="en-US">
              <a:latin typeface="Times New Roman" panose="02020603050405020304" pitchFamily="18" charset="0"/>
            </a:endParaRPr>
          </a:p>
        </p:txBody>
      </p:sp>
      <p:sp>
        <p:nvSpPr>
          <p:cNvPr id="172034" name="Rectangle 2"/>
          <p:cNvSpPr>
            <a:spLocks noGrp="1" noChangeArrowheads="1"/>
          </p:cNvSpPr>
          <p:nvPr>
            <p:ph type="title"/>
          </p:nvPr>
        </p:nvSpPr>
        <p:spPr/>
        <p:txBody>
          <a:bodyPr/>
          <a:lstStyle/>
          <a:p>
            <a:r>
              <a:rPr lang="en-US" altLang="en-US"/>
              <a:t>More about Web caching</a:t>
            </a:r>
          </a:p>
        </p:txBody>
      </p:sp>
      <p:sp>
        <p:nvSpPr>
          <p:cNvPr id="172035" name="Rectangle 3"/>
          <p:cNvSpPr>
            <a:spLocks noGrp="1" noChangeArrowheads="1"/>
          </p:cNvSpPr>
          <p:nvPr>
            <p:ph type="body" sz="half" idx="1"/>
          </p:nvPr>
        </p:nvSpPr>
        <p:spPr/>
        <p:txBody>
          <a:bodyPr/>
          <a:lstStyle/>
          <a:p>
            <a:r>
              <a:rPr lang="en-US" altLang="en-US"/>
              <a:t>Cache acts as both client and server</a:t>
            </a:r>
          </a:p>
          <a:p>
            <a:r>
              <a:rPr lang="en-US" altLang="en-US"/>
              <a:t>Typically cache is installed by ISP (university, company, residential ISP)</a:t>
            </a:r>
          </a:p>
        </p:txBody>
      </p:sp>
      <p:sp>
        <p:nvSpPr>
          <p:cNvPr id="172036" name="Rectangle 4"/>
          <p:cNvSpPr>
            <a:spLocks noGrp="1" noChangeArrowheads="1"/>
          </p:cNvSpPr>
          <p:nvPr>
            <p:ph type="body" sz="half" idx="2"/>
          </p:nvPr>
        </p:nvSpPr>
        <p:spPr/>
        <p:txBody>
          <a:bodyPr/>
          <a:lstStyle/>
          <a:p>
            <a:pPr>
              <a:buFont typeface="ZapfDingbats" pitchFamily="82" charset="2"/>
              <a:buNone/>
            </a:pPr>
            <a:r>
              <a:rPr lang="en-US" altLang="en-US" sz="2400" u="sng">
                <a:solidFill>
                  <a:srgbClr val="FF0000"/>
                </a:solidFill>
              </a:rPr>
              <a:t>Why Web caching?</a:t>
            </a:r>
            <a:endParaRPr lang="en-US" altLang="en-US" sz="2400"/>
          </a:p>
          <a:p>
            <a:r>
              <a:rPr lang="en-US" altLang="en-US"/>
              <a:t>Reduce response time for client request.</a:t>
            </a:r>
          </a:p>
          <a:p>
            <a:r>
              <a:rPr lang="en-US" altLang="en-US"/>
              <a:t>Reduce traffic on an institution’s access link.</a:t>
            </a:r>
          </a:p>
          <a:p>
            <a:r>
              <a:rPr lang="en-US" altLang="en-US"/>
              <a:t>Internet dense with caches: enables “poor” content providers to effectively deliver content (but so does P2P file sharing)</a:t>
            </a:r>
          </a:p>
        </p:txBody>
      </p:sp>
    </p:spTree>
    <p:extLst>
      <p:ext uri="{BB962C8B-B14F-4D97-AF65-F5344CB8AC3E}">
        <p14:creationId xmlns:p14="http://schemas.microsoft.com/office/powerpoint/2010/main" val="31407772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Footer Placeholder 5"/>
          <p:cNvSpPr>
            <a:spLocks noGrp="1"/>
          </p:cNvSpPr>
          <p:nvPr>
            <p:ph type="ftr" sz="quarter" idx="11"/>
          </p:nvPr>
        </p:nvSpPr>
        <p:spPr/>
        <p:txBody>
          <a:bodyPr/>
          <a:lstStyle/>
          <a:p>
            <a:r>
              <a:rPr lang="en-US" altLang="en-US" smtClean="0"/>
              <a:t>Disclaimer: these slides have been prepared by using contents from resources mentioned in the reference slide</a:t>
            </a:r>
            <a:endParaRPr lang="en-US" altLang="en-US">
              <a:latin typeface="Times New Roman" panose="02020603050405020304" pitchFamily="18" charset="0"/>
            </a:endParaRPr>
          </a:p>
        </p:txBody>
      </p:sp>
      <p:sp>
        <p:nvSpPr>
          <p:cNvPr id="173058" name="Line 2"/>
          <p:cNvSpPr>
            <a:spLocks noChangeShapeType="1"/>
          </p:cNvSpPr>
          <p:nvPr/>
        </p:nvSpPr>
        <p:spPr bwMode="auto">
          <a:xfrm>
            <a:off x="6591300" y="2076450"/>
            <a:ext cx="285750" cy="1143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059" name="Rectangle 3"/>
          <p:cNvSpPr>
            <a:spLocks noGrp="1" noChangeArrowheads="1"/>
          </p:cNvSpPr>
          <p:nvPr>
            <p:ph type="title"/>
          </p:nvPr>
        </p:nvSpPr>
        <p:spPr/>
        <p:txBody>
          <a:bodyPr/>
          <a:lstStyle/>
          <a:p>
            <a:r>
              <a:rPr lang="en-US" altLang="en-US" sz="3600"/>
              <a:t>Caching example </a:t>
            </a:r>
            <a:endParaRPr lang="en-US" altLang="en-US"/>
          </a:p>
        </p:txBody>
      </p:sp>
      <p:sp>
        <p:nvSpPr>
          <p:cNvPr id="173060" name="Rectangle 4"/>
          <p:cNvSpPr>
            <a:spLocks noGrp="1" noChangeArrowheads="1"/>
          </p:cNvSpPr>
          <p:nvPr>
            <p:ph type="body" sz="half" idx="1"/>
          </p:nvPr>
        </p:nvSpPr>
        <p:spPr>
          <a:xfrm>
            <a:off x="2044701" y="1379538"/>
            <a:ext cx="4164013" cy="4648200"/>
          </a:xfrm>
        </p:spPr>
        <p:txBody>
          <a:bodyPr>
            <a:normAutofit fontScale="92500" lnSpcReduction="10000"/>
          </a:bodyPr>
          <a:lstStyle/>
          <a:p>
            <a:pPr>
              <a:buFont typeface="ZapfDingbats" pitchFamily="82" charset="2"/>
              <a:buNone/>
            </a:pPr>
            <a:r>
              <a:rPr lang="en-US" altLang="en-US" u="sng">
                <a:solidFill>
                  <a:srgbClr val="FF0000"/>
                </a:solidFill>
              </a:rPr>
              <a:t>Assumptions</a:t>
            </a:r>
            <a:endParaRPr lang="en-US" altLang="en-US"/>
          </a:p>
          <a:p>
            <a:r>
              <a:rPr lang="en-US" altLang="en-US"/>
              <a:t>average object size = 100,000 bits</a:t>
            </a:r>
          </a:p>
          <a:p>
            <a:r>
              <a:rPr lang="en-US" altLang="en-US"/>
              <a:t>avg. request rate from institution’s browsers to origin servers = 15/sec</a:t>
            </a:r>
          </a:p>
          <a:p>
            <a:r>
              <a:rPr lang="en-US" altLang="en-US"/>
              <a:t>delay from institutional router to any origin server and back to router  = 2 sec</a:t>
            </a:r>
          </a:p>
          <a:p>
            <a:pPr>
              <a:buFont typeface="ZapfDingbats" pitchFamily="82" charset="2"/>
              <a:buNone/>
            </a:pPr>
            <a:r>
              <a:rPr lang="en-US" altLang="en-US" u="sng">
                <a:solidFill>
                  <a:srgbClr val="FF0000"/>
                </a:solidFill>
              </a:rPr>
              <a:t>Consequences</a:t>
            </a:r>
            <a:endParaRPr lang="en-US" altLang="en-US"/>
          </a:p>
          <a:p>
            <a:r>
              <a:rPr lang="en-US" altLang="en-US" sz="1800"/>
              <a:t>utilization on LAN = 15%</a:t>
            </a:r>
          </a:p>
          <a:p>
            <a:r>
              <a:rPr lang="en-US" altLang="en-US" sz="1800"/>
              <a:t>utilization on access link = 100%</a:t>
            </a:r>
          </a:p>
          <a:p>
            <a:r>
              <a:rPr lang="en-US" altLang="en-US" sz="1800"/>
              <a:t>total delay   = Internet delay + access delay + LAN delay</a:t>
            </a:r>
          </a:p>
          <a:p>
            <a:pPr>
              <a:buFont typeface="ZapfDingbats" pitchFamily="82" charset="2"/>
              <a:buNone/>
            </a:pPr>
            <a:r>
              <a:rPr lang="en-US" altLang="en-US" sz="1800"/>
              <a:t>  =  2 sec + minutes + milliseconds</a:t>
            </a:r>
          </a:p>
          <a:p>
            <a:endParaRPr lang="en-US" altLang="en-US"/>
          </a:p>
          <a:p>
            <a:endParaRPr lang="en-US" altLang="en-US"/>
          </a:p>
        </p:txBody>
      </p:sp>
      <p:grpSp>
        <p:nvGrpSpPr>
          <p:cNvPr id="173061" name="Group 5"/>
          <p:cNvGrpSpPr>
            <a:grpSpLocks/>
          </p:cNvGrpSpPr>
          <p:nvPr/>
        </p:nvGrpSpPr>
        <p:grpSpPr bwMode="auto">
          <a:xfrm>
            <a:off x="6402388" y="1698626"/>
            <a:ext cx="184150" cy="542925"/>
            <a:chOff x="4180" y="783"/>
            <a:chExt cx="150" cy="307"/>
          </a:xfrm>
        </p:grpSpPr>
        <p:sp>
          <p:nvSpPr>
            <p:cNvPr id="173062" name="AutoShape 6"/>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063" name="Rectangle 7"/>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064" name="Rectangle 8"/>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065" name="AutoShape 9"/>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066" name="Line 10"/>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067" name="Line 11"/>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068" name="Rectangle 12"/>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069" name="Rectangle 13"/>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73070" name="Group 14"/>
          <p:cNvGrpSpPr>
            <a:grpSpLocks/>
          </p:cNvGrpSpPr>
          <p:nvPr/>
        </p:nvGrpSpPr>
        <p:grpSpPr bwMode="auto">
          <a:xfrm>
            <a:off x="7326313" y="1155701"/>
            <a:ext cx="184150" cy="542925"/>
            <a:chOff x="4180" y="783"/>
            <a:chExt cx="150" cy="307"/>
          </a:xfrm>
        </p:grpSpPr>
        <p:sp>
          <p:nvSpPr>
            <p:cNvPr id="173071" name="AutoShape 15"/>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072" name="Rectangle 16"/>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073" name="Rectangle 17"/>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074" name="AutoShape 18"/>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075" name="Line 19"/>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076" name="Line 20"/>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077" name="Rectangle 21"/>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078" name="Rectangle 22"/>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73079" name="Group 23"/>
          <p:cNvGrpSpPr>
            <a:grpSpLocks/>
          </p:cNvGrpSpPr>
          <p:nvPr/>
        </p:nvGrpSpPr>
        <p:grpSpPr bwMode="auto">
          <a:xfrm>
            <a:off x="8002588" y="1184276"/>
            <a:ext cx="184150" cy="542925"/>
            <a:chOff x="4180" y="783"/>
            <a:chExt cx="150" cy="307"/>
          </a:xfrm>
        </p:grpSpPr>
        <p:sp>
          <p:nvSpPr>
            <p:cNvPr id="173080" name="AutoShape 24"/>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081" name="Rectangle 25"/>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082" name="Rectangle 26"/>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083" name="AutoShape 27"/>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084" name="Line 28"/>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085" name="Line 29"/>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086" name="Rectangle 30"/>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087" name="Rectangle 31"/>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73088" name="Group 32"/>
          <p:cNvGrpSpPr>
            <a:grpSpLocks/>
          </p:cNvGrpSpPr>
          <p:nvPr/>
        </p:nvGrpSpPr>
        <p:grpSpPr bwMode="auto">
          <a:xfrm>
            <a:off x="8583613" y="1365251"/>
            <a:ext cx="184150" cy="542925"/>
            <a:chOff x="4180" y="783"/>
            <a:chExt cx="150" cy="307"/>
          </a:xfrm>
        </p:grpSpPr>
        <p:sp>
          <p:nvSpPr>
            <p:cNvPr id="173089" name="AutoShape 33"/>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090" name="Rectangle 34"/>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091" name="Rectangle 35"/>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092" name="AutoShape 36"/>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093" name="Line 37"/>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094" name="Line 38"/>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095" name="Rectangle 39"/>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096" name="Rectangle 40"/>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73097" name="Group 41"/>
          <p:cNvGrpSpPr>
            <a:grpSpLocks/>
          </p:cNvGrpSpPr>
          <p:nvPr/>
        </p:nvGrpSpPr>
        <p:grpSpPr bwMode="auto">
          <a:xfrm>
            <a:off x="8897938" y="2155826"/>
            <a:ext cx="184150" cy="542925"/>
            <a:chOff x="4180" y="783"/>
            <a:chExt cx="150" cy="307"/>
          </a:xfrm>
        </p:grpSpPr>
        <p:sp>
          <p:nvSpPr>
            <p:cNvPr id="173098" name="AutoShape 42"/>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099" name="Rectangle 43"/>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100" name="Rectangle 44"/>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101" name="AutoShape 45"/>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102" name="Line 46"/>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103" name="Line 47"/>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104" name="Rectangle 48"/>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105" name="Rectangle 49"/>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73106" name="Text Box 50"/>
          <p:cNvSpPr txBox="1">
            <a:spLocks noChangeArrowheads="1"/>
          </p:cNvSpPr>
          <p:nvPr/>
        </p:nvSpPr>
        <p:spPr bwMode="auto">
          <a:xfrm>
            <a:off x="9226876" y="1208088"/>
            <a:ext cx="977575" cy="707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spcBef>
                <a:spcPct val="0"/>
              </a:spcBef>
              <a:buClrTx/>
              <a:buSzTx/>
              <a:buFontTx/>
              <a:buNone/>
            </a:pPr>
            <a:r>
              <a:rPr lang="en-US" altLang="en-US" sz="2000"/>
              <a:t>origin</a:t>
            </a:r>
          </a:p>
          <a:p>
            <a:pPr algn="r">
              <a:spcBef>
                <a:spcPct val="0"/>
              </a:spcBef>
              <a:buClrTx/>
              <a:buSzTx/>
              <a:buFontTx/>
              <a:buNone/>
            </a:pPr>
            <a:r>
              <a:rPr lang="en-US" altLang="en-US" sz="2000"/>
              <a:t>servers</a:t>
            </a:r>
            <a:endParaRPr lang="en-US" altLang="en-US">
              <a:latin typeface="Times New Roman" panose="02020603050405020304" pitchFamily="18" charset="0"/>
            </a:endParaRPr>
          </a:p>
        </p:txBody>
      </p:sp>
      <p:sp>
        <p:nvSpPr>
          <p:cNvPr id="173107" name="Line 51"/>
          <p:cNvSpPr>
            <a:spLocks noChangeShapeType="1"/>
          </p:cNvSpPr>
          <p:nvPr/>
        </p:nvSpPr>
        <p:spPr bwMode="auto">
          <a:xfrm>
            <a:off x="7400926" y="1695451"/>
            <a:ext cx="66675" cy="276225"/>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108" name="Line 52"/>
          <p:cNvSpPr>
            <a:spLocks noChangeShapeType="1"/>
          </p:cNvSpPr>
          <p:nvPr/>
        </p:nvSpPr>
        <p:spPr bwMode="auto">
          <a:xfrm flipH="1">
            <a:off x="8029576" y="1733551"/>
            <a:ext cx="9525" cy="238125"/>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109" name="Line 53"/>
          <p:cNvSpPr>
            <a:spLocks noChangeShapeType="1"/>
          </p:cNvSpPr>
          <p:nvPr/>
        </p:nvSpPr>
        <p:spPr bwMode="auto">
          <a:xfrm flipH="1">
            <a:off x="8486775" y="1895475"/>
            <a:ext cx="133350" cy="20955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110" name="Line 54"/>
          <p:cNvSpPr>
            <a:spLocks noChangeShapeType="1"/>
          </p:cNvSpPr>
          <p:nvPr/>
        </p:nvSpPr>
        <p:spPr bwMode="auto">
          <a:xfrm flipH="1" flipV="1">
            <a:off x="8648700" y="2657475"/>
            <a:ext cx="247650"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111" name="Freeform 55"/>
          <p:cNvSpPr>
            <a:spLocks/>
          </p:cNvSpPr>
          <p:nvPr/>
        </p:nvSpPr>
        <p:spPr bwMode="auto">
          <a:xfrm>
            <a:off x="6686551" y="1689100"/>
            <a:ext cx="2174875" cy="1581150"/>
          </a:xfrm>
          <a:custGeom>
            <a:avLst/>
            <a:gdLst>
              <a:gd name="T0" fmla="*/ 27 w 2135"/>
              <a:gd name="T1" fmla="*/ 652 h 1662"/>
              <a:gd name="T2" fmla="*/ 105 w 2135"/>
              <a:gd name="T3" fmla="*/ 76 h 1662"/>
              <a:gd name="T4" fmla="*/ 657 w 2135"/>
              <a:gd name="T5" fmla="*/ 196 h 1662"/>
              <a:gd name="T6" fmla="*/ 1209 w 2135"/>
              <a:gd name="T7" fmla="*/ 100 h 1662"/>
              <a:gd name="T8" fmla="*/ 2001 w 2135"/>
              <a:gd name="T9" fmla="*/ 406 h 1662"/>
              <a:gd name="T10" fmla="*/ 2013 w 2135"/>
              <a:gd name="T11" fmla="*/ 1144 h 1662"/>
              <a:gd name="T12" fmla="*/ 1581 w 2135"/>
              <a:gd name="T13" fmla="*/ 1600 h 1662"/>
              <a:gd name="T14" fmla="*/ 813 w 2135"/>
              <a:gd name="T15" fmla="*/ 1516 h 1662"/>
              <a:gd name="T16" fmla="*/ 501 w 2135"/>
              <a:gd name="T17" fmla="*/ 1270 h 1662"/>
              <a:gd name="T18" fmla="*/ 183 w 2135"/>
              <a:gd name="T19" fmla="*/ 1066 h 1662"/>
              <a:gd name="T20" fmla="*/ 27 w 2135"/>
              <a:gd name="T21" fmla="*/ 652 h 1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33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73112" name="Group 56"/>
          <p:cNvGrpSpPr>
            <a:grpSpLocks/>
          </p:cNvGrpSpPr>
          <p:nvPr/>
        </p:nvGrpSpPr>
        <p:grpSpPr bwMode="auto">
          <a:xfrm>
            <a:off x="7669213" y="2890838"/>
            <a:ext cx="501650" cy="233362"/>
            <a:chOff x="3600" y="219"/>
            <a:chExt cx="360" cy="175"/>
          </a:xfrm>
        </p:grpSpPr>
        <p:sp>
          <p:nvSpPr>
            <p:cNvPr id="173113" name="Oval 57"/>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114" name="Line 58"/>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115" name="Line 59"/>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116" name="Rectangle 60"/>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altLang="en-US">
                <a:latin typeface="Times New Roman" panose="02020603050405020304" pitchFamily="18" charset="0"/>
              </a:endParaRPr>
            </a:p>
          </p:txBody>
        </p:sp>
        <p:sp>
          <p:nvSpPr>
            <p:cNvPr id="173117" name="Oval 61"/>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73118" name="Group 62"/>
            <p:cNvGrpSpPr>
              <a:grpSpLocks/>
            </p:cNvGrpSpPr>
            <p:nvPr/>
          </p:nvGrpSpPr>
          <p:grpSpPr bwMode="auto">
            <a:xfrm>
              <a:off x="3686" y="244"/>
              <a:ext cx="177" cy="66"/>
              <a:chOff x="2848" y="848"/>
              <a:chExt cx="140" cy="98"/>
            </a:xfrm>
          </p:grpSpPr>
          <p:sp>
            <p:nvSpPr>
              <p:cNvPr id="173119" name="Line 63"/>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120" name="Line 64"/>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121" name="Line 65"/>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73122" name="Group 66"/>
            <p:cNvGrpSpPr>
              <a:grpSpLocks/>
            </p:cNvGrpSpPr>
            <p:nvPr/>
          </p:nvGrpSpPr>
          <p:grpSpPr bwMode="auto">
            <a:xfrm flipV="1">
              <a:off x="3686" y="243"/>
              <a:ext cx="177" cy="66"/>
              <a:chOff x="2848" y="848"/>
              <a:chExt cx="140" cy="98"/>
            </a:xfrm>
          </p:grpSpPr>
          <p:sp>
            <p:nvSpPr>
              <p:cNvPr id="173123" name="Line 67"/>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124" name="Line 68"/>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125" name="Line 69"/>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73126" name="Text Box 70"/>
          <p:cNvSpPr txBox="1">
            <a:spLocks noChangeArrowheads="1"/>
          </p:cNvSpPr>
          <p:nvPr/>
        </p:nvSpPr>
        <p:spPr bwMode="auto">
          <a:xfrm>
            <a:off x="7204147" y="1998664"/>
            <a:ext cx="911082"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0"/>
              </a:spcBef>
              <a:buClrTx/>
              <a:buSzTx/>
              <a:buFontTx/>
              <a:buNone/>
            </a:pPr>
            <a:r>
              <a:rPr lang="en-US" altLang="en-US" sz="1600"/>
              <a:t>public</a:t>
            </a:r>
          </a:p>
          <a:p>
            <a:pPr algn="ctr">
              <a:spcBef>
                <a:spcPct val="0"/>
              </a:spcBef>
              <a:buClrTx/>
              <a:buSzTx/>
              <a:buFontTx/>
              <a:buNone/>
            </a:pPr>
            <a:r>
              <a:rPr lang="en-US" altLang="en-US" sz="1600"/>
              <a:t> Internet</a:t>
            </a:r>
            <a:endParaRPr lang="en-US" altLang="en-US">
              <a:solidFill>
                <a:schemeClr val="accent2"/>
              </a:solidFill>
              <a:latin typeface="Times New Roman" panose="02020603050405020304" pitchFamily="18" charset="0"/>
            </a:endParaRPr>
          </a:p>
        </p:txBody>
      </p:sp>
      <p:sp>
        <p:nvSpPr>
          <p:cNvPr id="173127" name="Freeform 71"/>
          <p:cNvSpPr>
            <a:spLocks/>
          </p:cNvSpPr>
          <p:nvPr/>
        </p:nvSpPr>
        <p:spPr bwMode="auto">
          <a:xfrm>
            <a:off x="6256338" y="4059238"/>
            <a:ext cx="2965450" cy="1390650"/>
          </a:xfrm>
          <a:custGeom>
            <a:avLst/>
            <a:gdLst>
              <a:gd name="T0" fmla="*/ 31 w 1868"/>
              <a:gd name="T1" fmla="*/ 327 h 876"/>
              <a:gd name="T2" fmla="*/ 103 w 1868"/>
              <a:gd name="T3" fmla="*/ 137 h 876"/>
              <a:gd name="T4" fmla="*/ 649 w 1868"/>
              <a:gd name="T5" fmla="*/ 17 h 876"/>
              <a:gd name="T6" fmla="*/ 1141 w 1868"/>
              <a:gd name="T7" fmla="*/ 35 h 876"/>
              <a:gd name="T8" fmla="*/ 1763 w 1868"/>
              <a:gd name="T9" fmla="*/ 121 h 876"/>
              <a:gd name="T10" fmla="*/ 1774 w 1868"/>
              <a:gd name="T11" fmla="*/ 741 h 876"/>
              <a:gd name="T12" fmla="*/ 1369 w 1868"/>
              <a:gd name="T13" fmla="*/ 845 h 876"/>
              <a:gd name="T14" fmla="*/ 781 w 1868"/>
              <a:gd name="T15" fmla="*/ 851 h 876"/>
              <a:gd name="T16" fmla="*/ 447 w 1868"/>
              <a:gd name="T17" fmla="*/ 847 h 876"/>
              <a:gd name="T18" fmla="*/ 168 w 1868"/>
              <a:gd name="T19" fmla="*/ 676 h 876"/>
              <a:gd name="T20" fmla="*/ 31 w 1868"/>
              <a:gd name="T21" fmla="*/ 327 h 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68" h="876">
                <a:moveTo>
                  <a:pt x="31" y="327"/>
                </a:moveTo>
                <a:cubicBezTo>
                  <a:pt x="20" y="237"/>
                  <a:pt x="0" y="189"/>
                  <a:pt x="103" y="137"/>
                </a:cubicBezTo>
                <a:cubicBezTo>
                  <a:pt x="206" y="85"/>
                  <a:pt x="476" y="34"/>
                  <a:pt x="649" y="17"/>
                </a:cubicBezTo>
                <a:cubicBezTo>
                  <a:pt x="822" y="0"/>
                  <a:pt x="955" y="18"/>
                  <a:pt x="1141" y="35"/>
                </a:cubicBezTo>
                <a:cubicBezTo>
                  <a:pt x="1327" y="52"/>
                  <a:pt x="1658" y="3"/>
                  <a:pt x="1763" y="121"/>
                </a:cubicBezTo>
                <a:cubicBezTo>
                  <a:pt x="1868" y="239"/>
                  <a:pt x="1840" y="621"/>
                  <a:pt x="1774" y="741"/>
                </a:cubicBezTo>
                <a:cubicBezTo>
                  <a:pt x="1708" y="861"/>
                  <a:pt x="1534" y="827"/>
                  <a:pt x="1369" y="845"/>
                </a:cubicBezTo>
                <a:cubicBezTo>
                  <a:pt x="1204" y="863"/>
                  <a:pt x="935" y="851"/>
                  <a:pt x="781" y="851"/>
                </a:cubicBezTo>
                <a:cubicBezTo>
                  <a:pt x="627" y="851"/>
                  <a:pt x="549" y="876"/>
                  <a:pt x="447" y="847"/>
                </a:cubicBezTo>
                <a:cubicBezTo>
                  <a:pt x="345" y="818"/>
                  <a:pt x="237" y="762"/>
                  <a:pt x="168" y="676"/>
                </a:cubicBezTo>
                <a:cubicBezTo>
                  <a:pt x="98" y="589"/>
                  <a:pt x="29" y="468"/>
                  <a:pt x="31" y="327"/>
                </a:cubicBezTo>
                <a:close/>
              </a:path>
            </a:pathLst>
          </a:custGeom>
          <a:solidFill>
            <a:srgbClr val="33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73128" name="Object 72"/>
          <p:cNvGraphicFramePr>
            <a:graphicFrameLocks noChangeAspect="1"/>
          </p:cNvGraphicFramePr>
          <p:nvPr/>
        </p:nvGraphicFramePr>
        <p:xfrm>
          <a:off x="6503988" y="4803775"/>
          <a:ext cx="444500" cy="357188"/>
        </p:xfrm>
        <a:graphic>
          <a:graphicData uri="http://schemas.openxmlformats.org/presentationml/2006/ole">
            <mc:AlternateContent xmlns:mc="http://schemas.openxmlformats.org/markup-compatibility/2006">
              <mc:Choice xmlns:v="urn:schemas-microsoft-com:vml" Requires="v">
                <p:oleObj spid="_x0000_s8230" name="Clip" r:id="rId3" imgW="1305000" imgH="1085760" progId="MS_ClipArt_Gallery.2">
                  <p:embed/>
                </p:oleObj>
              </mc:Choice>
              <mc:Fallback>
                <p:oleObj name="Clip" r:id="rId3" imgW="1305000" imgH="1085760" progId="MS_ClipArt_Gallery.2">
                  <p:embed/>
                  <p:pic>
                    <p:nvPicPr>
                      <p:cNvPr id="173128" name="Object 7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3988" y="4803775"/>
                        <a:ext cx="444500"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3129" name="Object 73"/>
          <p:cNvGraphicFramePr>
            <a:graphicFrameLocks noChangeAspect="1"/>
          </p:cNvGraphicFramePr>
          <p:nvPr/>
        </p:nvGraphicFramePr>
        <p:xfrm>
          <a:off x="7008813" y="4803775"/>
          <a:ext cx="444500" cy="357188"/>
        </p:xfrm>
        <a:graphic>
          <a:graphicData uri="http://schemas.openxmlformats.org/presentationml/2006/ole">
            <mc:AlternateContent xmlns:mc="http://schemas.openxmlformats.org/markup-compatibility/2006">
              <mc:Choice xmlns:v="urn:schemas-microsoft-com:vml" Requires="v">
                <p:oleObj spid="_x0000_s8231" name="Clip" r:id="rId5" imgW="1305000" imgH="1085760" progId="MS_ClipArt_Gallery.2">
                  <p:embed/>
                </p:oleObj>
              </mc:Choice>
              <mc:Fallback>
                <p:oleObj name="Clip" r:id="rId5" imgW="1305000" imgH="1085760" progId="MS_ClipArt_Gallery.2">
                  <p:embed/>
                  <p:pic>
                    <p:nvPicPr>
                      <p:cNvPr id="173129" name="Object 7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08813" y="4803775"/>
                        <a:ext cx="444500"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3130" name="Object 74"/>
          <p:cNvGraphicFramePr>
            <a:graphicFrameLocks noChangeAspect="1"/>
          </p:cNvGraphicFramePr>
          <p:nvPr/>
        </p:nvGraphicFramePr>
        <p:xfrm>
          <a:off x="7542213" y="4794250"/>
          <a:ext cx="444500" cy="357188"/>
        </p:xfrm>
        <a:graphic>
          <a:graphicData uri="http://schemas.openxmlformats.org/presentationml/2006/ole">
            <mc:AlternateContent xmlns:mc="http://schemas.openxmlformats.org/markup-compatibility/2006">
              <mc:Choice xmlns:v="urn:schemas-microsoft-com:vml" Requires="v">
                <p:oleObj spid="_x0000_s8232" name="Clip" r:id="rId6" imgW="1305000" imgH="1085760" progId="MS_ClipArt_Gallery.2">
                  <p:embed/>
                </p:oleObj>
              </mc:Choice>
              <mc:Fallback>
                <p:oleObj name="Clip" r:id="rId6" imgW="1305000" imgH="1085760" progId="MS_ClipArt_Gallery.2">
                  <p:embed/>
                  <p:pic>
                    <p:nvPicPr>
                      <p:cNvPr id="173130" name="Object 7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2213" y="4794250"/>
                        <a:ext cx="444500"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3131" name="Object 75"/>
          <p:cNvGraphicFramePr>
            <a:graphicFrameLocks noChangeAspect="1"/>
          </p:cNvGraphicFramePr>
          <p:nvPr/>
        </p:nvGraphicFramePr>
        <p:xfrm>
          <a:off x="8056563" y="4803775"/>
          <a:ext cx="444500" cy="357188"/>
        </p:xfrm>
        <a:graphic>
          <a:graphicData uri="http://schemas.openxmlformats.org/presentationml/2006/ole">
            <mc:AlternateContent xmlns:mc="http://schemas.openxmlformats.org/markup-compatibility/2006">
              <mc:Choice xmlns:v="urn:schemas-microsoft-com:vml" Requires="v">
                <p:oleObj spid="_x0000_s8233" name="Clip" r:id="rId7" imgW="1305000" imgH="1085760" progId="MS_ClipArt_Gallery.2">
                  <p:embed/>
                </p:oleObj>
              </mc:Choice>
              <mc:Fallback>
                <p:oleObj name="Clip" r:id="rId7" imgW="1305000" imgH="1085760" progId="MS_ClipArt_Gallery.2">
                  <p:embed/>
                  <p:pic>
                    <p:nvPicPr>
                      <p:cNvPr id="173131" name="Object 7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56563" y="4803775"/>
                        <a:ext cx="444500"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3132" name="Line 76"/>
          <p:cNvSpPr>
            <a:spLocks noChangeShapeType="1"/>
          </p:cNvSpPr>
          <p:nvPr/>
        </p:nvSpPr>
        <p:spPr bwMode="auto">
          <a:xfrm flipV="1">
            <a:off x="6696075" y="4592638"/>
            <a:ext cx="1557338" cy="127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133" name="Line 77"/>
          <p:cNvSpPr>
            <a:spLocks noChangeShapeType="1"/>
          </p:cNvSpPr>
          <p:nvPr/>
        </p:nvSpPr>
        <p:spPr bwMode="auto">
          <a:xfrm>
            <a:off x="6705600" y="4605338"/>
            <a:ext cx="0" cy="1952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134" name="Line 78"/>
          <p:cNvSpPr>
            <a:spLocks noChangeShapeType="1"/>
          </p:cNvSpPr>
          <p:nvPr/>
        </p:nvSpPr>
        <p:spPr bwMode="auto">
          <a:xfrm>
            <a:off x="7215188" y="4614863"/>
            <a:ext cx="0" cy="1952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135" name="Line 79"/>
          <p:cNvSpPr>
            <a:spLocks noChangeShapeType="1"/>
          </p:cNvSpPr>
          <p:nvPr/>
        </p:nvSpPr>
        <p:spPr bwMode="auto">
          <a:xfrm>
            <a:off x="7753350" y="4610101"/>
            <a:ext cx="0" cy="1952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136" name="Line 80"/>
          <p:cNvSpPr>
            <a:spLocks noChangeShapeType="1"/>
          </p:cNvSpPr>
          <p:nvPr/>
        </p:nvSpPr>
        <p:spPr bwMode="auto">
          <a:xfrm>
            <a:off x="8253413" y="4610100"/>
            <a:ext cx="0" cy="22383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73137" name="Group 81"/>
          <p:cNvGrpSpPr>
            <a:grpSpLocks/>
          </p:cNvGrpSpPr>
          <p:nvPr/>
        </p:nvGrpSpPr>
        <p:grpSpPr bwMode="auto">
          <a:xfrm>
            <a:off x="7669213" y="4181476"/>
            <a:ext cx="501650" cy="233363"/>
            <a:chOff x="3600" y="219"/>
            <a:chExt cx="360" cy="175"/>
          </a:xfrm>
        </p:grpSpPr>
        <p:sp>
          <p:nvSpPr>
            <p:cNvPr id="173138" name="Oval 82"/>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139" name="Line 83"/>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140" name="Line 84"/>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141" name="Rectangle 85"/>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altLang="en-US">
                <a:latin typeface="Times New Roman" panose="02020603050405020304" pitchFamily="18" charset="0"/>
              </a:endParaRPr>
            </a:p>
          </p:txBody>
        </p:sp>
        <p:sp>
          <p:nvSpPr>
            <p:cNvPr id="173142" name="Oval 86"/>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73143" name="Group 87"/>
            <p:cNvGrpSpPr>
              <a:grpSpLocks/>
            </p:cNvGrpSpPr>
            <p:nvPr/>
          </p:nvGrpSpPr>
          <p:grpSpPr bwMode="auto">
            <a:xfrm>
              <a:off x="3686" y="244"/>
              <a:ext cx="177" cy="66"/>
              <a:chOff x="2848" y="848"/>
              <a:chExt cx="140" cy="98"/>
            </a:xfrm>
          </p:grpSpPr>
          <p:sp>
            <p:nvSpPr>
              <p:cNvPr id="173144" name="Line 88"/>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145" name="Line 89"/>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146" name="Line 90"/>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73147" name="Group 91"/>
            <p:cNvGrpSpPr>
              <a:grpSpLocks/>
            </p:cNvGrpSpPr>
            <p:nvPr/>
          </p:nvGrpSpPr>
          <p:grpSpPr bwMode="auto">
            <a:xfrm flipV="1">
              <a:off x="3686" y="243"/>
              <a:ext cx="177" cy="66"/>
              <a:chOff x="2848" y="848"/>
              <a:chExt cx="140" cy="98"/>
            </a:xfrm>
          </p:grpSpPr>
          <p:sp>
            <p:nvSpPr>
              <p:cNvPr id="173148" name="Line 92"/>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149" name="Line 93"/>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150" name="Line 94"/>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73151" name="Line 95"/>
          <p:cNvSpPr>
            <a:spLocks noChangeShapeType="1"/>
          </p:cNvSpPr>
          <p:nvPr/>
        </p:nvSpPr>
        <p:spPr bwMode="auto">
          <a:xfrm>
            <a:off x="7915275" y="3133725"/>
            <a:ext cx="0" cy="106203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152" name="Line 96"/>
          <p:cNvSpPr>
            <a:spLocks noChangeShapeType="1"/>
          </p:cNvSpPr>
          <p:nvPr/>
        </p:nvSpPr>
        <p:spPr bwMode="auto">
          <a:xfrm>
            <a:off x="7920038" y="4419600"/>
            <a:ext cx="0" cy="1666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153" name="Text Box 97"/>
          <p:cNvSpPr txBox="1">
            <a:spLocks noChangeArrowheads="1"/>
          </p:cNvSpPr>
          <p:nvPr/>
        </p:nvSpPr>
        <p:spPr bwMode="auto">
          <a:xfrm>
            <a:off x="6282121" y="3946526"/>
            <a:ext cx="1200970"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0"/>
              </a:spcBef>
              <a:buClrTx/>
              <a:buSzTx/>
              <a:buFontTx/>
              <a:buNone/>
            </a:pPr>
            <a:r>
              <a:rPr lang="en-US" altLang="en-US" sz="1600"/>
              <a:t>institutional</a:t>
            </a:r>
          </a:p>
          <a:p>
            <a:pPr algn="ctr">
              <a:spcBef>
                <a:spcPct val="0"/>
              </a:spcBef>
              <a:buClrTx/>
              <a:buSzTx/>
              <a:buFontTx/>
              <a:buNone/>
            </a:pPr>
            <a:r>
              <a:rPr lang="en-US" altLang="en-US" sz="1600"/>
              <a:t>network</a:t>
            </a:r>
            <a:endParaRPr lang="en-US" altLang="en-US">
              <a:solidFill>
                <a:schemeClr val="accent2"/>
              </a:solidFill>
              <a:latin typeface="Times New Roman" panose="02020603050405020304" pitchFamily="18" charset="0"/>
            </a:endParaRPr>
          </a:p>
        </p:txBody>
      </p:sp>
      <p:sp>
        <p:nvSpPr>
          <p:cNvPr id="173154" name="Text Box 98"/>
          <p:cNvSpPr txBox="1">
            <a:spLocks noChangeArrowheads="1"/>
          </p:cNvSpPr>
          <p:nvPr/>
        </p:nvSpPr>
        <p:spPr bwMode="auto">
          <a:xfrm>
            <a:off x="8206350" y="4294188"/>
            <a:ext cx="1348253"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0"/>
              </a:spcBef>
              <a:buClrTx/>
              <a:buSzTx/>
              <a:buFontTx/>
              <a:buNone/>
            </a:pPr>
            <a:r>
              <a:rPr lang="en-US" altLang="en-US" sz="1600"/>
              <a:t>10 Mbps LAN</a:t>
            </a:r>
            <a:endParaRPr lang="en-US" altLang="en-US">
              <a:solidFill>
                <a:schemeClr val="accent2"/>
              </a:solidFill>
              <a:latin typeface="Times New Roman" panose="02020603050405020304" pitchFamily="18" charset="0"/>
            </a:endParaRPr>
          </a:p>
        </p:txBody>
      </p:sp>
      <p:sp>
        <p:nvSpPr>
          <p:cNvPr id="173155" name="Text Box 99"/>
          <p:cNvSpPr txBox="1">
            <a:spLocks noChangeArrowheads="1"/>
          </p:cNvSpPr>
          <p:nvPr/>
        </p:nvSpPr>
        <p:spPr bwMode="auto">
          <a:xfrm>
            <a:off x="7916863" y="3322639"/>
            <a:ext cx="1140056"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SzTx/>
              <a:buFontTx/>
              <a:buNone/>
            </a:pPr>
            <a:r>
              <a:rPr lang="en-US" altLang="en-US" sz="1600"/>
              <a:t>1.5 Mbps </a:t>
            </a:r>
          </a:p>
          <a:p>
            <a:pPr>
              <a:spcBef>
                <a:spcPct val="0"/>
              </a:spcBef>
              <a:buClrTx/>
              <a:buSzTx/>
              <a:buFontTx/>
              <a:buNone/>
            </a:pPr>
            <a:r>
              <a:rPr lang="en-US" altLang="en-US" sz="1600"/>
              <a:t>access link</a:t>
            </a:r>
            <a:endParaRPr lang="en-US" altLang="en-US">
              <a:solidFill>
                <a:schemeClr val="accent2"/>
              </a:solidFill>
              <a:latin typeface="Times New Roman" panose="02020603050405020304" pitchFamily="18" charset="0"/>
            </a:endParaRPr>
          </a:p>
        </p:txBody>
      </p:sp>
      <p:sp>
        <p:nvSpPr>
          <p:cNvPr id="173156" name="Text Box 100"/>
          <p:cNvSpPr txBox="1">
            <a:spLocks noChangeArrowheads="1"/>
          </p:cNvSpPr>
          <p:nvPr/>
        </p:nvSpPr>
        <p:spPr bwMode="auto">
          <a:xfrm>
            <a:off x="8468267" y="5370514"/>
            <a:ext cx="1332416" cy="64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0"/>
              </a:spcBef>
              <a:buClrTx/>
              <a:buSzTx/>
              <a:buFontTx/>
              <a:buNone/>
            </a:pPr>
            <a:r>
              <a:rPr lang="en-US" altLang="en-US">
                <a:solidFill>
                  <a:srgbClr val="FF0000"/>
                </a:solidFill>
              </a:rPr>
              <a:t>institutional</a:t>
            </a:r>
          </a:p>
          <a:p>
            <a:pPr algn="ctr">
              <a:spcBef>
                <a:spcPct val="0"/>
              </a:spcBef>
              <a:buClrTx/>
              <a:buSzTx/>
              <a:buFontTx/>
              <a:buNone/>
            </a:pPr>
            <a:r>
              <a:rPr lang="en-US" altLang="en-US">
                <a:solidFill>
                  <a:srgbClr val="FF0000"/>
                </a:solidFill>
              </a:rPr>
              <a:t>cache</a:t>
            </a:r>
            <a:endParaRPr lang="en-US" altLang="en-US">
              <a:solidFill>
                <a:schemeClr val="accent2"/>
              </a:solidFill>
              <a:latin typeface="Times New Roman" panose="02020603050405020304" pitchFamily="18" charset="0"/>
            </a:endParaRPr>
          </a:p>
        </p:txBody>
      </p:sp>
    </p:spTree>
    <p:extLst>
      <p:ext uri="{BB962C8B-B14F-4D97-AF65-F5344CB8AC3E}">
        <p14:creationId xmlns:p14="http://schemas.microsoft.com/office/powerpoint/2010/main" val="3692895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Footer Placeholder 5"/>
          <p:cNvSpPr>
            <a:spLocks noGrp="1"/>
          </p:cNvSpPr>
          <p:nvPr>
            <p:ph type="ftr" sz="quarter" idx="11"/>
          </p:nvPr>
        </p:nvSpPr>
        <p:spPr/>
        <p:txBody>
          <a:bodyPr/>
          <a:lstStyle/>
          <a:p>
            <a:r>
              <a:rPr lang="en-US" altLang="en-US" smtClean="0"/>
              <a:t>Disclaimer: these slides have been prepared by using contents from resources mentioned in the reference slide</a:t>
            </a:r>
            <a:endParaRPr lang="en-US" altLang="en-US">
              <a:latin typeface="Times New Roman" panose="02020603050405020304" pitchFamily="18" charset="0"/>
            </a:endParaRPr>
          </a:p>
        </p:txBody>
      </p:sp>
      <p:sp>
        <p:nvSpPr>
          <p:cNvPr id="174082" name="Line 2"/>
          <p:cNvSpPr>
            <a:spLocks noChangeShapeType="1"/>
          </p:cNvSpPr>
          <p:nvPr/>
        </p:nvSpPr>
        <p:spPr bwMode="auto">
          <a:xfrm>
            <a:off x="6591300" y="2076450"/>
            <a:ext cx="285750" cy="1143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083" name="Rectangle 3"/>
          <p:cNvSpPr>
            <a:spLocks noGrp="1" noChangeArrowheads="1"/>
          </p:cNvSpPr>
          <p:nvPr>
            <p:ph type="title"/>
          </p:nvPr>
        </p:nvSpPr>
        <p:spPr/>
        <p:txBody>
          <a:bodyPr/>
          <a:lstStyle/>
          <a:p>
            <a:r>
              <a:rPr lang="en-US" altLang="en-US" sz="3600"/>
              <a:t>Caching example (cont)</a:t>
            </a:r>
            <a:endParaRPr lang="en-US" altLang="en-US"/>
          </a:p>
        </p:txBody>
      </p:sp>
      <p:sp>
        <p:nvSpPr>
          <p:cNvPr id="174084" name="Rectangle 4"/>
          <p:cNvSpPr>
            <a:spLocks noGrp="1" noChangeArrowheads="1"/>
          </p:cNvSpPr>
          <p:nvPr>
            <p:ph type="body" sz="half" idx="1"/>
          </p:nvPr>
        </p:nvSpPr>
        <p:spPr>
          <a:xfrm>
            <a:off x="2044701" y="1379538"/>
            <a:ext cx="4164013" cy="4648200"/>
          </a:xfrm>
        </p:spPr>
        <p:txBody>
          <a:bodyPr/>
          <a:lstStyle/>
          <a:p>
            <a:pPr>
              <a:buFont typeface="ZapfDingbats" pitchFamily="82" charset="2"/>
              <a:buNone/>
            </a:pPr>
            <a:r>
              <a:rPr lang="en-US" altLang="en-US" u="sng">
                <a:solidFill>
                  <a:srgbClr val="FF0000"/>
                </a:solidFill>
              </a:rPr>
              <a:t>Possible solution</a:t>
            </a:r>
            <a:endParaRPr lang="en-US" altLang="en-US"/>
          </a:p>
          <a:p>
            <a:r>
              <a:rPr lang="en-US" altLang="en-US"/>
              <a:t>increase bandwidth of access link to, say, 10 Mbps</a:t>
            </a:r>
          </a:p>
          <a:p>
            <a:pPr>
              <a:buFont typeface="ZapfDingbats" pitchFamily="82" charset="2"/>
              <a:buNone/>
            </a:pPr>
            <a:r>
              <a:rPr lang="en-US" altLang="en-US" u="sng">
                <a:solidFill>
                  <a:srgbClr val="FF0000"/>
                </a:solidFill>
              </a:rPr>
              <a:t>Consequences</a:t>
            </a:r>
            <a:endParaRPr lang="en-US" altLang="en-US"/>
          </a:p>
          <a:p>
            <a:r>
              <a:rPr lang="en-US" altLang="en-US" sz="1800"/>
              <a:t>utilization on LAN = 15%</a:t>
            </a:r>
          </a:p>
          <a:p>
            <a:r>
              <a:rPr lang="en-US" altLang="en-US" sz="1800"/>
              <a:t>utilization on access link = 15%</a:t>
            </a:r>
          </a:p>
          <a:p>
            <a:r>
              <a:rPr lang="en-US" altLang="en-US" sz="1800"/>
              <a:t>Total delay   = Internet delay + access delay + LAN delay</a:t>
            </a:r>
          </a:p>
          <a:p>
            <a:pPr>
              <a:buFont typeface="ZapfDingbats" pitchFamily="82" charset="2"/>
              <a:buNone/>
            </a:pPr>
            <a:r>
              <a:rPr lang="en-US" altLang="en-US" sz="1800"/>
              <a:t>  =  2 sec + msecs + msecs</a:t>
            </a:r>
          </a:p>
          <a:p>
            <a:r>
              <a:rPr lang="en-US" altLang="en-US" sz="1800"/>
              <a:t>often a costly upgrade</a:t>
            </a:r>
          </a:p>
          <a:p>
            <a:endParaRPr lang="en-US" altLang="en-US"/>
          </a:p>
          <a:p>
            <a:endParaRPr lang="en-US" altLang="en-US"/>
          </a:p>
        </p:txBody>
      </p:sp>
      <p:grpSp>
        <p:nvGrpSpPr>
          <p:cNvPr id="174085" name="Group 5"/>
          <p:cNvGrpSpPr>
            <a:grpSpLocks/>
          </p:cNvGrpSpPr>
          <p:nvPr/>
        </p:nvGrpSpPr>
        <p:grpSpPr bwMode="auto">
          <a:xfrm>
            <a:off x="6402388" y="1698626"/>
            <a:ext cx="184150" cy="542925"/>
            <a:chOff x="4180" y="783"/>
            <a:chExt cx="150" cy="307"/>
          </a:xfrm>
        </p:grpSpPr>
        <p:sp>
          <p:nvSpPr>
            <p:cNvPr id="174086" name="AutoShape 6"/>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087" name="Rectangle 7"/>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088" name="Rectangle 8"/>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089" name="AutoShape 9"/>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090" name="Line 10"/>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091" name="Line 11"/>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092" name="Rectangle 12"/>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093" name="Rectangle 13"/>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74094" name="Group 14"/>
          <p:cNvGrpSpPr>
            <a:grpSpLocks/>
          </p:cNvGrpSpPr>
          <p:nvPr/>
        </p:nvGrpSpPr>
        <p:grpSpPr bwMode="auto">
          <a:xfrm>
            <a:off x="7326313" y="1155701"/>
            <a:ext cx="184150" cy="542925"/>
            <a:chOff x="4180" y="783"/>
            <a:chExt cx="150" cy="307"/>
          </a:xfrm>
        </p:grpSpPr>
        <p:sp>
          <p:nvSpPr>
            <p:cNvPr id="174095" name="AutoShape 15"/>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096" name="Rectangle 16"/>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097" name="Rectangle 17"/>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098" name="AutoShape 18"/>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099" name="Line 19"/>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00" name="Line 20"/>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01" name="Rectangle 21"/>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02" name="Rectangle 22"/>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74103" name="Group 23"/>
          <p:cNvGrpSpPr>
            <a:grpSpLocks/>
          </p:cNvGrpSpPr>
          <p:nvPr/>
        </p:nvGrpSpPr>
        <p:grpSpPr bwMode="auto">
          <a:xfrm>
            <a:off x="8002588" y="1184276"/>
            <a:ext cx="184150" cy="542925"/>
            <a:chOff x="4180" y="783"/>
            <a:chExt cx="150" cy="307"/>
          </a:xfrm>
        </p:grpSpPr>
        <p:sp>
          <p:nvSpPr>
            <p:cNvPr id="174104" name="AutoShape 24"/>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05" name="Rectangle 25"/>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06" name="Rectangle 26"/>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07" name="AutoShape 27"/>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08" name="Line 28"/>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09" name="Line 29"/>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10" name="Rectangle 30"/>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11" name="Rectangle 31"/>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74112" name="Group 32"/>
          <p:cNvGrpSpPr>
            <a:grpSpLocks/>
          </p:cNvGrpSpPr>
          <p:nvPr/>
        </p:nvGrpSpPr>
        <p:grpSpPr bwMode="auto">
          <a:xfrm>
            <a:off x="8583613" y="1365251"/>
            <a:ext cx="184150" cy="542925"/>
            <a:chOff x="4180" y="783"/>
            <a:chExt cx="150" cy="307"/>
          </a:xfrm>
        </p:grpSpPr>
        <p:sp>
          <p:nvSpPr>
            <p:cNvPr id="174113" name="AutoShape 33"/>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14" name="Rectangle 34"/>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15" name="Rectangle 35"/>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16" name="AutoShape 36"/>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17" name="Line 37"/>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18" name="Line 38"/>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19" name="Rectangle 39"/>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20" name="Rectangle 40"/>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74121" name="Group 41"/>
          <p:cNvGrpSpPr>
            <a:grpSpLocks/>
          </p:cNvGrpSpPr>
          <p:nvPr/>
        </p:nvGrpSpPr>
        <p:grpSpPr bwMode="auto">
          <a:xfrm>
            <a:off x="8897938" y="2155826"/>
            <a:ext cx="184150" cy="542925"/>
            <a:chOff x="4180" y="783"/>
            <a:chExt cx="150" cy="307"/>
          </a:xfrm>
        </p:grpSpPr>
        <p:sp>
          <p:nvSpPr>
            <p:cNvPr id="174122" name="AutoShape 42"/>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23" name="Rectangle 43"/>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24" name="Rectangle 44"/>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25" name="AutoShape 45"/>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26" name="Line 46"/>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27" name="Line 47"/>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28" name="Rectangle 48"/>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29" name="Rectangle 49"/>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74130" name="Text Box 50"/>
          <p:cNvSpPr txBox="1">
            <a:spLocks noChangeArrowheads="1"/>
          </p:cNvSpPr>
          <p:nvPr/>
        </p:nvSpPr>
        <p:spPr bwMode="auto">
          <a:xfrm>
            <a:off x="9226876" y="1208088"/>
            <a:ext cx="977575" cy="707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spcBef>
                <a:spcPct val="0"/>
              </a:spcBef>
              <a:buClrTx/>
              <a:buSzTx/>
              <a:buFontTx/>
              <a:buNone/>
            </a:pPr>
            <a:r>
              <a:rPr lang="en-US" altLang="en-US" sz="2000"/>
              <a:t>origin</a:t>
            </a:r>
          </a:p>
          <a:p>
            <a:pPr algn="r">
              <a:spcBef>
                <a:spcPct val="0"/>
              </a:spcBef>
              <a:buClrTx/>
              <a:buSzTx/>
              <a:buFontTx/>
              <a:buNone/>
            </a:pPr>
            <a:r>
              <a:rPr lang="en-US" altLang="en-US" sz="2000"/>
              <a:t>servers</a:t>
            </a:r>
            <a:endParaRPr lang="en-US" altLang="en-US">
              <a:latin typeface="Times New Roman" panose="02020603050405020304" pitchFamily="18" charset="0"/>
            </a:endParaRPr>
          </a:p>
        </p:txBody>
      </p:sp>
      <p:sp>
        <p:nvSpPr>
          <p:cNvPr id="174131" name="Line 51"/>
          <p:cNvSpPr>
            <a:spLocks noChangeShapeType="1"/>
          </p:cNvSpPr>
          <p:nvPr/>
        </p:nvSpPr>
        <p:spPr bwMode="auto">
          <a:xfrm>
            <a:off x="7400926" y="1695451"/>
            <a:ext cx="66675" cy="276225"/>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32" name="Line 52"/>
          <p:cNvSpPr>
            <a:spLocks noChangeShapeType="1"/>
          </p:cNvSpPr>
          <p:nvPr/>
        </p:nvSpPr>
        <p:spPr bwMode="auto">
          <a:xfrm flipH="1">
            <a:off x="8029576" y="1733551"/>
            <a:ext cx="9525" cy="238125"/>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33" name="Line 53"/>
          <p:cNvSpPr>
            <a:spLocks noChangeShapeType="1"/>
          </p:cNvSpPr>
          <p:nvPr/>
        </p:nvSpPr>
        <p:spPr bwMode="auto">
          <a:xfrm flipH="1">
            <a:off x="8486775" y="1895475"/>
            <a:ext cx="133350" cy="20955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34" name="Line 54"/>
          <p:cNvSpPr>
            <a:spLocks noChangeShapeType="1"/>
          </p:cNvSpPr>
          <p:nvPr/>
        </p:nvSpPr>
        <p:spPr bwMode="auto">
          <a:xfrm flipH="1" flipV="1">
            <a:off x="8648700" y="2657475"/>
            <a:ext cx="247650"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35" name="Freeform 55"/>
          <p:cNvSpPr>
            <a:spLocks/>
          </p:cNvSpPr>
          <p:nvPr/>
        </p:nvSpPr>
        <p:spPr bwMode="auto">
          <a:xfrm>
            <a:off x="6686551" y="1689100"/>
            <a:ext cx="2174875" cy="1581150"/>
          </a:xfrm>
          <a:custGeom>
            <a:avLst/>
            <a:gdLst>
              <a:gd name="T0" fmla="*/ 27 w 2135"/>
              <a:gd name="T1" fmla="*/ 652 h 1662"/>
              <a:gd name="T2" fmla="*/ 105 w 2135"/>
              <a:gd name="T3" fmla="*/ 76 h 1662"/>
              <a:gd name="T4" fmla="*/ 657 w 2135"/>
              <a:gd name="T5" fmla="*/ 196 h 1662"/>
              <a:gd name="T6" fmla="*/ 1209 w 2135"/>
              <a:gd name="T7" fmla="*/ 100 h 1662"/>
              <a:gd name="T8" fmla="*/ 2001 w 2135"/>
              <a:gd name="T9" fmla="*/ 406 h 1662"/>
              <a:gd name="T10" fmla="*/ 2013 w 2135"/>
              <a:gd name="T11" fmla="*/ 1144 h 1662"/>
              <a:gd name="T12" fmla="*/ 1581 w 2135"/>
              <a:gd name="T13" fmla="*/ 1600 h 1662"/>
              <a:gd name="T14" fmla="*/ 813 w 2135"/>
              <a:gd name="T15" fmla="*/ 1516 h 1662"/>
              <a:gd name="T16" fmla="*/ 501 w 2135"/>
              <a:gd name="T17" fmla="*/ 1270 h 1662"/>
              <a:gd name="T18" fmla="*/ 183 w 2135"/>
              <a:gd name="T19" fmla="*/ 1066 h 1662"/>
              <a:gd name="T20" fmla="*/ 27 w 2135"/>
              <a:gd name="T21" fmla="*/ 652 h 1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33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74136" name="Group 56"/>
          <p:cNvGrpSpPr>
            <a:grpSpLocks/>
          </p:cNvGrpSpPr>
          <p:nvPr/>
        </p:nvGrpSpPr>
        <p:grpSpPr bwMode="auto">
          <a:xfrm>
            <a:off x="7669213" y="2890838"/>
            <a:ext cx="501650" cy="233362"/>
            <a:chOff x="3600" y="219"/>
            <a:chExt cx="360" cy="175"/>
          </a:xfrm>
        </p:grpSpPr>
        <p:sp>
          <p:nvSpPr>
            <p:cNvPr id="174137" name="Oval 57"/>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38" name="Line 58"/>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39" name="Line 59"/>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40" name="Rectangle 60"/>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altLang="en-US">
                <a:latin typeface="Times New Roman" panose="02020603050405020304" pitchFamily="18" charset="0"/>
              </a:endParaRPr>
            </a:p>
          </p:txBody>
        </p:sp>
        <p:sp>
          <p:nvSpPr>
            <p:cNvPr id="174141" name="Oval 61"/>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74142" name="Group 62"/>
            <p:cNvGrpSpPr>
              <a:grpSpLocks/>
            </p:cNvGrpSpPr>
            <p:nvPr/>
          </p:nvGrpSpPr>
          <p:grpSpPr bwMode="auto">
            <a:xfrm>
              <a:off x="3686" y="244"/>
              <a:ext cx="177" cy="66"/>
              <a:chOff x="2848" y="848"/>
              <a:chExt cx="140" cy="98"/>
            </a:xfrm>
          </p:grpSpPr>
          <p:sp>
            <p:nvSpPr>
              <p:cNvPr id="174143" name="Line 63"/>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44" name="Line 64"/>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45" name="Line 65"/>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74146" name="Group 66"/>
            <p:cNvGrpSpPr>
              <a:grpSpLocks/>
            </p:cNvGrpSpPr>
            <p:nvPr/>
          </p:nvGrpSpPr>
          <p:grpSpPr bwMode="auto">
            <a:xfrm flipV="1">
              <a:off x="3686" y="243"/>
              <a:ext cx="177" cy="66"/>
              <a:chOff x="2848" y="848"/>
              <a:chExt cx="140" cy="98"/>
            </a:xfrm>
          </p:grpSpPr>
          <p:sp>
            <p:nvSpPr>
              <p:cNvPr id="174147" name="Line 67"/>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48" name="Line 68"/>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49" name="Line 69"/>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74150" name="Text Box 70"/>
          <p:cNvSpPr txBox="1">
            <a:spLocks noChangeArrowheads="1"/>
          </p:cNvSpPr>
          <p:nvPr/>
        </p:nvSpPr>
        <p:spPr bwMode="auto">
          <a:xfrm>
            <a:off x="7204147" y="1998664"/>
            <a:ext cx="911082"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0"/>
              </a:spcBef>
              <a:buClrTx/>
              <a:buSzTx/>
              <a:buFontTx/>
              <a:buNone/>
            </a:pPr>
            <a:r>
              <a:rPr lang="en-US" altLang="en-US" sz="1600"/>
              <a:t>public</a:t>
            </a:r>
          </a:p>
          <a:p>
            <a:pPr algn="ctr">
              <a:spcBef>
                <a:spcPct val="0"/>
              </a:spcBef>
              <a:buClrTx/>
              <a:buSzTx/>
              <a:buFontTx/>
              <a:buNone/>
            </a:pPr>
            <a:r>
              <a:rPr lang="en-US" altLang="en-US" sz="1600"/>
              <a:t> Internet</a:t>
            </a:r>
            <a:endParaRPr lang="en-US" altLang="en-US">
              <a:solidFill>
                <a:schemeClr val="accent2"/>
              </a:solidFill>
              <a:latin typeface="Times New Roman" panose="02020603050405020304" pitchFamily="18" charset="0"/>
            </a:endParaRPr>
          </a:p>
        </p:txBody>
      </p:sp>
      <p:sp>
        <p:nvSpPr>
          <p:cNvPr id="174151" name="Freeform 71"/>
          <p:cNvSpPr>
            <a:spLocks/>
          </p:cNvSpPr>
          <p:nvPr/>
        </p:nvSpPr>
        <p:spPr bwMode="auto">
          <a:xfrm>
            <a:off x="6256338" y="4059238"/>
            <a:ext cx="2965450" cy="1390650"/>
          </a:xfrm>
          <a:custGeom>
            <a:avLst/>
            <a:gdLst>
              <a:gd name="T0" fmla="*/ 31 w 1868"/>
              <a:gd name="T1" fmla="*/ 327 h 876"/>
              <a:gd name="T2" fmla="*/ 103 w 1868"/>
              <a:gd name="T3" fmla="*/ 137 h 876"/>
              <a:gd name="T4" fmla="*/ 649 w 1868"/>
              <a:gd name="T5" fmla="*/ 17 h 876"/>
              <a:gd name="T6" fmla="*/ 1141 w 1868"/>
              <a:gd name="T7" fmla="*/ 35 h 876"/>
              <a:gd name="T8" fmla="*/ 1763 w 1868"/>
              <a:gd name="T9" fmla="*/ 121 h 876"/>
              <a:gd name="T10" fmla="*/ 1774 w 1868"/>
              <a:gd name="T11" fmla="*/ 741 h 876"/>
              <a:gd name="T12" fmla="*/ 1369 w 1868"/>
              <a:gd name="T13" fmla="*/ 845 h 876"/>
              <a:gd name="T14" fmla="*/ 781 w 1868"/>
              <a:gd name="T15" fmla="*/ 851 h 876"/>
              <a:gd name="T16" fmla="*/ 447 w 1868"/>
              <a:gd name="T17" fmla="*/ 847 h 876"/>
              <a:gd name="T18" fmla="*/ 168 w 1868"/>
              <a:gd name="T19" fmla="*/ 676 h 876"/>
              <a:gd name="T20" fmla="*/ 31 w 1868"/>
              <a:gd name="T21" fmla="*/ 327 h 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68" h="876">
                <a:moveTo>
                  <a:pt x="31" y="327"/>
                </a:moveTo>
                <a:cubicBezTo>
                  <a:pt x="20" y="237"/>
                  <a:pt x="0" y="189"/>
                  <a:pt x="103" y="137"/>
                </a:cubicBezTo>
                <a:cubicBezTo>
                  <a:pt x="206" y="85"/>
                  <a:pt x="476" y="34"/>
                  <a:pt x="649" y="17"/>
                </a:cubicBezTo>
                <a:cubicBezTo>
                  <a:pt x="822" y="0"/>
                  <a:pt x="955" y="18"/>
                  <a:pt x="1141" y="35"/>
                </a:cubicBezTo>
                <a:cubicBezTo>
                  <a:pt x="1327" y="52"/>
                  <a:pt x="1658" y="3"/>
                  <a:pt x="1763" y="121"/>
                </a:cubicBezTo>
                <a:cubicBezTo>
                  <a:pt x="1868" y="239"/>
                  <a:pt x="1840" y="621"/>
                  <a:pt x="1774" y="741"/>
                </a:cubicBezTo>
                <a:cubicBezTo>
                  <a:pt x="1708" y="861"/>
                  <a:pt x="1534" y="827"/>
                  <a:pt x="1369" y="845"/>
                </a:cubicBezTo>
                <a:cubicBezTo>
                  <a:pt x="1204" y="863"/>
                  <a:pt x="935" y="851"/>
                  <a:pt x="781" y="851"/>
                </a:cubicBezTo>
                <a:cubicBezTo>
                  <a:pt x="627" y="851"/>
                  <a:pt x="549" y="876"/>
                  <a:pt x="447" y="847"/>
                </a:cubicBezTo>
                <a:cubicBezTo>
                  <a:pt x="345" y="818"/>
                  <a:pt x="237" y="762"/>
                  <a:pt x="168" y="676"/>
                </a:cubicBezTo>
                <a:cubicBezTo>
                  <a:pt x="98" y="589"/>
                  <a:pt x="29" y="468"/>
                  <a:pt x="31" y="327"/>
                </a:cubicBezTo>
                <a:close/>
              </a:path>
            </a:pathLst>
          </a:custGeom>
          <a:solidFill>
            <a:srgbClr val="33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74152" name="Object 72"/>
          <p:cNvGraphicFramePr>
            <a:graphicFrameLocks noChangeAspect="1"/>
          </p:cNvGraphicFramePr>
          <p:nvPr/>
        </p:nvGraphicFramePr>
        <p:xfrm>
          <a:off x="6503988" y="4803775"/>
          <a:ext cx="444500" cy="357188"/>
        </p:xfrm>
        <a:graphic>
          <a:graphicData uri="http://schemas.openxmlformats.org/presentationml/2006/ole">
            <mc:AlternateContent xmlns:mc="http://schemas.openxmlformats.org/markup-compatibility/2006">
              <mc:Choice xmlns:v="urn:schemas-microsoft-com:vml" Requires="v">
                <p:oleObj spid="_x0000_s9254" name="Clip" r:id="rId3" imgW="1305000" imgH="1085760" progId="MS_ClipArt_Gallery.2">
                  <p:embed/>
                </p:oleObj>
              </mc:Choice>
              <mc:Fallback>
                <p:oleObj name="Clip" r:id="rId3" imgW="1305000" imgH="1085760" progId="MS_ClipArt_Gallery.2">
                  <p:embed/>
                  <p:pic>
                    <p:nvPicPr>
                      <p:cNvPr id="174152" name="Object 7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3988" y="4803775"/>
                        <a:ext cx="444500"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53" name="Object 73"/>
          <p:cNvGraphicFramePr>
            <a:graphicFrameLocks noChangeAspect="1"/>
          </p:cNvGraphicFramePr>
          <p:nvPr/>
        </p:nvGraphicFramePr>
        <p:xfrm>
          <a:off x="7008813" y="4803775"/>
          <a:ext cx="444500" cy="357188"/>
        </p:xfrm>
        <a:graphic>
          <a:graphicData uri="http://schemas.openxmlformats.org/presentationml/2006/ole">
            <mc:AlternateContent xmlns:mc="http://schemas.openxmlformats.org/markup-compatibility/2006">
              <mc:Choice xmlns:v="urn:schemas-microsoft-com:vml" Requires="v">
                <p:oleObj spid="_x0000_s9255" name="Clip" r:id="rId5" imgW="1305000" imgH="1085760" progId="MS_ClipArt_Gallery.2">
                  <p:embed/>
                </p:oleObj>
              </mc:Choice>
              <mc:Fallback>
                <p:oleObj name="Clip" r:id="rId5" imgW="1305000" imgH="1085760" progId="MS_ClipArt_Gallery.2">
                  <p:embed/>
                  <p:pic>
                    <p:nvPicPr>
                      <p:cNvPr id="174153" name="Object 7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08813" y="4803775"/>
                        <a:ext cx="444500"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54" name="Object 74"/>
          <p:cNvGraphicFramePr>
            <a:graphicFrameLocks noChangeAspect="1"/>
          </p:cNvGraphicFramePr>
          <p:nvPr/>
        </p:nvGraphicFramePr>
        <p:xfrm>
          <a:off x="7542213" y="4794250"/>
          <a:ext cx="444500" cy="357188"/>
        </p:xfrm>
        <a:graphic>
          <a:graphicData uri="http://schemas.openxmlformats.org/presentationml/2006/ole">
            <mc:AlternateContent xmlns:mc="http://schemas.openxmlformats.org/markup-compatibility/2006">
              <mc:Choice xmlns:v="urn:schemas-microsoft-com:vml" Requires="v">
                <p:oleObj spid="_x0000_s9256" name="Clip" r:id="rId6" imgW="1305000" imgH="1085760" progId="MS_ClipArt_Gallery.2">
                  <p:embed/>
                </p:oleObj>
              </mc:Choice>
              <mc:Fallback>
                <p:oleObj name="Clip" r:id="rId6" imgW="1305000" imgH="1085760" progId="MS_ClipArt_Gallery.2">
                  <p:embed/>
                  <p:pic>
                    <p:nvPicPr>
                      <p:cNvPr id="174154" name="Object 7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2213" y="4794250"/>
                        <a:ext cx="444500"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55" name="Object 75"/>
          <p:cNvGraphicFramePr>
            <a:graphicFrameLocks noChangeAspect="1"/>
          </p:cNvGraphicFramePr>
          <p:nvPr/>
        </p:nvGraphicFramePr>
        <p:xfrm>
          <a:off x="8056563" y="4803775"/>
          <a:ext cx="444500" cy="357188"/>
        </p:xfrm>
        <a:graphic>
          <a:graphicData uri="http://schemas.openxmlformats.org/presentationml/2006/ole">
            <mc:AlternateContent xmlns:mc="http://schemas.openxmlformats.org/markup-compatibility/2006">
              <mc:Choice xmlns:v="urn:schemas-microsoft-com:vml" Requires="v">
                <p:oleObj spid="_x0000_s9257" name="Clip" r:id="rId7" imgW="1305000" imgH="1085760" progId="MS_ClipArt_Gallery.2">
                  <p:embed/>
                </p:oleObj>
              </mc:Choice>
              <mc:Fallback>
                <p:oleObj name="Clip" r:id="rId7" imgW="1305000" imgH="1085760" progId="MS_ClipArt_Gallery.2">
                  <p:embed/>
                  <p:pic>
                    <p:nvPicPr>
                      <p:cNvPr id="174155" name="Object 7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56563" y="4803775"/>
                        <a:ext cx="444500"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56" name="Line 76"/>
          <p:cNvSpPr>
            <a:spLocks noChangeShapeType="1"/>
          </p:cNvSpPr>
          <p:nvPr/>
        </p:nvSpPr>
        <p:spPr bwMode="auto">
          <a:xfrm flipV="1">
            <a:off x="6696075" y="4592638"/>
            <a:ext cx="1557338" cy="127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57" name="Line 77"/>
          <p:cNvSpPr>
            <a:spLocks noChangeShapeType="1"/>
          </p:cNvSpPr>
          <p:nvPr/>
        </p:nvSpPr>
        <p:spPr bwMode="auto">
          <a:xfrm>
            <a:off x="6705600" y="4605338"/>
            <a:ext cx="0" cy="1952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58" name="Line 78"/>
          <p:cNvSpPr>
            <a:spLocks noChangeShapeType="1"/>
          </p:cNvSpPr>
          <p:nvPr/>
        </p:nvSpPr>
        <p:spPr bwMode="auto">
          <a:xfrm>
            <a:off x="7215188" y="4614863"/>
            <a:ext cx="0" cy="1952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59" name="Line 79"/>
          <p:cNvSpPr>
            <a:spLocks noChangeShapeType="1"/>
          </p:cNvSpPr>
          <p:nvPr/>
        </p:nvSpPr>
        <p:spPr bwMode="auto">
          <a:xfrm>
            <a:off x="7753350" y="4610101"/>
            <a:ext cx="0" cy="1952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60" name="Line 80"/>
          <p:cNvSpPr>
            <a:spLocks noChangeShapeType="1"/>
          </p:cNvSpPr>
          <p:nvPr/>
        </p:nvSpPr>
        <p:spPr bwMode="auto">
          <a:xfrm>
            <a:off x="8253413" y="4610100"/>
            <a:ext cx="0" cy="22383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74161" name="Group 81"/>
          <p:cNvGrpSpPr>
            <a:grpSpLocks/>
          </p:cNvGrpSpPr>
          <p:nvPr/>
        </p:nvGrpSpPr>
        <p:grpSpPr bwMode="auto">
          <a:xfrm>
            <a:off x="7669213" y="4181476"/>
            <a:ext cx="501650" cy="233363"/>
            <a:chOff x="3600" y="219"/>
            <a:chExt cx="360" cy="175"/>
          </a:xfrm>
        </p:grpSpPr>
        <p:sp>
          <p:nvSpPr>
            <p:cNvPr id="174162" name="Oval 82"/>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63" name="Line 83"/>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64" name="Line 84"/>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65" name="Rectangle 85"/>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altLang="en-US">
                <a:latin typeface="Times New Roman" panose="02020603050405020304" pitchFamily="18" charset="0"/>
              </a:endParaRPr>
            </a:p>
          </p:txBody>
        </p:sp>
        <p:sp>
          <p:nvSpPr>
            <p:cNvPr id="174166" name="Oval 86"/>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74167" name="Group 87"/>
            <p:cNvGrpSpPr>
              <a:grpSpLocks/>
            </p:cNvGrpSpPr>
            <p:nvPr/>
          </p:nvGrpSpPr>
          <p:grpSpPr bwMode="auto">
            <a:xfrm>
              <a:off x="3686" y="244"/>
              <a:ext cx="177" cy="66"/>
              <a:chOff x="2848" y="848"/>
              <a:chExt cx="140" cy="98"/>
            </a:xfrm>
          </p:grpSpPr>
          <p:sp>
            <p:nvSpPr>
              <p:cNvPr id="174168" name="Line 88"/>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69" name="Line 89"/>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70" name="Line 90"/>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74171" name="Group 91"/>
            <p:cNvGrpSpPr>
              <a:grpSpLocks/>
            </p:cNvGrpSpPr>
            <p:nvPr/>
          </p:nvGrpSpPr>
          <p:grpSpPr bwMode="auto">
            <a:xfrm flipV="1">
              <a:off x="3686" y="243"/>
              <a:ext cx="177" cy="66"/>
              <a:chOff x="2848" y="848"/>
              <a:chExt cx="140" cy="98"/>
            </a:xfrm>
          </p:grpSpPr>
          <p:sp>
            <p:nvSpPr>
              <p:cNvPr id="174172" name="Line 92"/>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73" name="Line 93"/>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74" name="Line 94"/>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74175" name="Line 95"/>
          <p:cNvSpPr>
            <a:spLocks noChangeShapeType="1"/>
          </p:cNvSpPr>
          <p:nvPr/>
        </p:nvSpPr>
        <p:spPr bwMode="auto">
          <a:xfrm>
            <a:off x="7915275" y="3133725"/>
            <a:ext cx="0" cy="106203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76" name="Line 96"/>
          <p:cNvSpPr>
            <a:spLocks noChangeShapeType="1"/>
          </p:cNvSpPr>
          <p:nvPr/>
        </p:nvSpPr>
        <p:spPr bwMode="auto">
          <a:xfrm>
            <a:off x="7920038" y="4419600"/>
            <a:ext cx="0" cy="1666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77" name="Text Box 97"/>
          <p:cNvSpPr txBox="1">
            <a:spLocks noChangeArrowheads="1"/>
          </p:cNvSpPr>
          <p:nvPr/>
        </p:nvSpPr>
        <p:spPr bwMode="auto">
          <a:xfrm>
            <a:off x="6282121" y="3946526"/>
            <a:ext cx="1200970"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0"/>
              </a:spcBef>
              <a:buClrTx/>
              <a:buSzTx/>
              <a:buFontTx/>
              <a:buNone/>
            </a:pPr>
            <a:r>
              <a:rPr lang="en-US" altLang="en-US" sz="1600"/>
              <a:t>institutional</a:t>
            </a:r>
          </a:p>
          <a:p>
            <a:pPr algn="ctr">
              <a:spcBef>
                <a:spcPct val="0"/>
              </a:spcBef>
              <a:buClrTx/>
              <a:buSzTx/>
              <a:buFontTx/>
              <a:buNone/>
            </a:pPr>
            <a:r>
              <a:rPr lang="en-US" altLang="en-US" sz="1600"/>
              <a:t>network</a:t>
            </a:r>
            <a:endParaRPr lang="en-US" altLang="en-US">
              <a:solidFill>
                <a:schemeClr val="accent2"/>
              </a:solidFill>
              <a:latin typeface="Times New Roman" panose="02020603050405020304" pitchFamily="18" charset="0"/>
            </a:endParaRPr>
          </a:p>
        </p:txBody>
      </p:sp>
      <p:sp>
        <p:nvSpPr>
          <p:cNvPr id="174178" name="Text Box 98"/>
          <p:cNvSpPr txBox="1">
            <a:spLocks noChangeArrowheads="1"/>
          </p:cNvSpPr>
          <p:nvPr/>
        </p:nvSpPr>
        <p:spPr bwMode="auto">
          <a:xfrm>
            <a:off x="8206350" y="4294188"/>
            <a:ext cx="1348253"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0"/>
              </a:spcBef>
              <a:buClrTx/>
              <a:buSzTx/>
              <a:buFontTx/>
              <a:buNone/>
            </a:pPr>
            <a:r>
              <a:rPr lang="en-US" altLang="en-US" sz="1600"/>
              <a:t>10 Mbps LAN</a:t>
            </a:r>
            <a:endParaRPr lang="en-US" altLang="en-US">
              <a:solidFill>
                <a:schemeClr val="accent2"/>
              </a:solidFill>
              <a:latin typeface="Times New Roman" panose="02020603050405020304" pitchFamily="18" charset="0"/>
            </a:endParaRPr>
          </a:p>
        </p:txBody>
      </p:sp>
      <p:sp>
        <p:nvSpPr>
          <p:cNvPr id="174179" name="Text Box 99"/>
          <p:cNvSpPr txBox="1">
            <a:spLocks noChangeArrowheads="1"/>
          </p:cNvSpPr>
          <p:nvPr/>
        </p:nvSpPr>
        <p:spPr bwMode="auto">
          <a:xfrm>
            <a:off x="7916863" y="3322639"/>
            <a:ext cx="1140056"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SzTx/>
              <a:buFontTx/>
              <a:buNone/>
            </a:pPr>
            <a:r>
              <a:rPr lang="en-US" altLang="en-US" sz="1600"/>
              <a:t>10 Mbps </a:t>
            </a:r>
          </a:p>
          <a:p>
            <a:pPr>
              <a:spcBef>
                <a:spcPct val="0"/>
              </a:spcBef>
              <a:buClrTx/>
              <a:buSzTx/>
              <a:buFontTx/>
              <a:buNone/>
            </a:pPr>
            <a:r>
              <a:rPr lang="en-US" altLang="en-US" sz="1600"/>
              <a:t>access link</a:t>
            </a:r>
            <a:endParaRPr lang="en-US" altLang="en-US">
              <a:solidFill>
                <a:schemeClr val="accent2"/>
              </a:solidFill>
              <a:latin typeface="Times New Roman" panose="02020603050405020304" pitchFamily="18" charset="0"/>
            </a:endParaRPr>
          </a:p>
        </p:txBody>
      </p:sp>
      <p:sp>
        <p:nvSpPr>
          <p:cNvPr id="174180" name="Text Box 100"/>
          <p:cNvSpPr txBox="1">
            <a:spLocks noChangeArrowheads="1"/>
          </p:cNvSpPr>
          <p:nvPr/>
        </p:nvSpPr>
        <p:spPr bwMode="auto">
          <a:xfrm>
            <a:off x="8468267" y="5370514"/>
            <a:ext cx="1332416" cy="64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0"/>
              </a:spcBef>
              <a:buClrTx/>
              <a:buSzTx/>
              <a:buFontTx/>
              <a:buNone/>
            </a:pPr>
            <a:r>
              <a:rPr lang="en-US" altLang="en-US">
                <a:solidFill>
                  <a:srgbClr val="FF0000"/>
                </a:solidFill>
              </a:rPr>
              <a:t>institutional</a:t>
            </a:r>
          </a:p>
          <a:p>
            <a:pPr algn="ctr">
              <a:spcBef>
                <a:spcPct val="0"/>
              </a:spcBef>
              <a:buClrTx/>
              <a:buSzTx/>
              <a:buFontTx/>
              <a:buNone/>
            </a:pPr>
            <a:r>
              <a:rPr lang="en-US" altLang="en-US">
                <a:solidFill>
                  <a:srgbClr val="FF0000"/>
                </a:solidFill>
              </a:rPr>
              <a:t>cache</a:t>
            </a:r>
            <a:endParaRPr lang="en-US" altLang="en-US">
              <a:solidFill>
                <a:schemeClr val="accent2"/>
              </a:solidFill>
              <a:latin typeface="Times New Roman" panose="02020603050405020304" pitchFamily="18" charset="0"/>
            </a:endParaRPr>
          </a:p>
        </p:txBody>
      </p:sp>
    </p:spTree>
    <p:extLst>
      <p:ext uri="{BB962C8B-B14F-4D97-AF65-F5344CB8AC3E}">
        <p14:creationId xmlns:p14="http://schemas.microsoft.com/office/powerpoint/2010/main" val="13007631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Footer Placeholder 5"/>
          <p:cNvSpPr>
            <a:spLocks noGrp="1"/>
          </p:cNvSpPr>
          <p:nvPr>
            <p:ph type="ftr" sz="quarter" idx="11"/>
          </p:nvPr>
        </p:nvSpPr>
        <p:spPr/>
        <p:txBody>
          <a:bodyPr/>
          <a:lstStyle/>
          <a:p>
            <a:r>
              <a:rPr lang="en-US" altLang="en-US" smtClean="0"/>
              <a:t>Disclaimer: these slides have been prepared by using contents from resources mentioned in the reference slide</a:t>
            </a:r>
            <a:endParaRPr lang="en-US" altLang="en-US">
              <a:latin typeface="Times New Roman" panose="02020603050405020304" pitchFamily="18" charset="0"/>
            </a:endParaRPr>
          </a:p>
        </p:txBody>
      </p:sp>
      <p:sp>
        <p:nvSpPr>
          <p:cNvPr id="175106" name="Line 2"/>
          <p:cNvSpPr>
            <a:spLocks noChangeShapeType="1"/>
          </p:cNvSpPr>
          <p:nvPr/>
        </p:nvSpPr>
        <p:spPr bwMode="auto">
          <a:xfrm>
            <a:off x="6591300" y="2076450"/>
            <a:ext cx="285750" cy="1143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107" name="Rectangle 3"/>
          <p:cNvSpPr>
            <a:spLocks noGrp="1" noChangeArrowheads="1"/>
          </p:cNvSpPr>
          <p:nvPr>
            <p:ph type="title"/>
          </p:nvPr>
        </p:nvSpPr>
        <p:spPr/>
        <p:txBody>
          <a:bodyPr/>
          <a:lstStyle/>
          <a:p>
            <a:r>
              <a:rPr lang="en-US" altLang="en-US" sz="3600"/>
              <a:t>Caching example (cont)</a:t>
            </a:r>
            <a:endParaRPr lang="en-US" altLang="en-US"/>
          </a:p>
        </p:txBody>
      </p:sp>
      <p:sp>
        <p:nvSpPr>
          <p:cNvPr id="175108" name="Rectangle 4"/>
          <p:cNvSpPr>
            <a:spLocks noGrp="1" noChangeArrowheads="1"/>
          </p:cNvSpPr>
          <p:nvPr>
            <p:ph type="body" sz="half" idx="1"/>
          </p:nvPr>
        </p:nvSpPr>
        <p:spPr>
          <a:xfrm>
            <a:off x="2057400" y="1600200"/>
            <a:ext cx="3956050" cy="4648200"/>
          </a:xfrm>
        </p:spPr>
        <p:txBody>
          <a:bodyPr/>
          <a:lstStyle/>
          <a:p>
            <a:pPr>
              <a:lnSpc>
                <a:spcPct val="80000"/>
              </a:lnSpc>
              <a:buFont typeface="ZapfDingbats" pitchFamily="82" charset="2"/>
              <a:buNone/>
            </a:pPr>
            <a:r>
              <a:rPr lang="en-US" altLang="en-US" sz="2400">
                <a:solidFill>
                  <a:srgbClr val="FF0000"/>
                </a:solidFill>
              </a:rPr>
              <a:t>Install cache</a:t>
            </a:r>
            <a:endParaRPr lang="en-US" altLang="en-US" sz="2400"/>
          </a:p>
          <a:p>
            <a:pPr>
              <a:lnSpc>
                <a:spcPct val="80000"/>
              </a:lnSpc>
            </a:pPr>
            <a:r>
              <a:rPr lang="en-US" altLang="en-US"/>
              <a:t>suppose hit rate is .4</a:t>
            </a:r>
            <a:endParaRPr lang="en-US" altLang="en-US" sz="2400"/>
          </a:p>
          <a:p>
            <a:pPr>
              <a:lnSpc>
                <a:spcPct val="80000"/>
              </a:lnSpc>
              <a:buFont typeface="ZapfDingbats" pitchFamily="82" charset="2"/>
              <a:buNone/>
            </a:pPr>
            <a:r>
              <a:rPr lang="en-US" altLang="en-US" sz="2400">
                <a:solidFill>
                  <a:srgbClr val="FF0000"/>
                </a:solidFill>
              </a:rPr>
              <a:t>Consequence</a:t>
            </a:r>
            <a:endParaRPr lang="en-US" altLang="en-US" sz="2400"/>
          </a:p>
          <a:p>
            <a:pPr>
              <a:lnSpc>
                <a:spcPct val="80000"/>
              </a:lnSpc>
            </a:pPr>
            <a:r>
              <a:rPr lang="en-US" altLang="en-US"/>
              <a:t>40% requests will be satisfied almost immediately</a:t>
            </a:r>
          </a:p>
          <a:p>
            <a:pPr>
              <a:lnSpc>
                <a:spcPct val="80000"/>
              </a:lnSpc>
            </a:pPr>
            <a:r>
              <a:rPr lang="en-US" altLang="en-US"/>
              <a:t>60% requests satisfied by origin server</a:t>
            </a:r>
          </a:p>
          <a:p>
            <a:pPr>
              <a:lnSpc>
                <a:spcPct val="80000"/>
              </a:lnSpc>
            </a:pPr>
            <a:r>
              <a:rPr lang="en-US" altLang="en-US"/>
              <a:t>utilization of access link reduced to 60%, resulting in negligible  delays (say 10 msec)</a:t>
            </a:r>
          </a:p>
          <a:p>
            <a:pPr>
              <a:lnSpc>
                <a:spcPct val="80000"/>
              </a:lnSpc>
            </a:pPr>
            <a:r>
              <a:rPr lang="en-US" altLang="en-US"/>
              <a:t>total avg delay   = Internet delay + access delay + LAN delay   =  .6*(2.01) secs  + .4*milliseconds &lt; 1.4 secs</a:t>
            </a:r>
          </a:p>
          <a:p>
            <a:pPr>
              <a:lnSpc>
                <a:spcPct val="80000"/>
              </a:lnSpc>
            </a:pPr>
            <a:endParaRPr lang="en-US" altLang="en-US" sz="2400"/>
          </a:p>
        </p:txBody>
      </p:sp>
      <p:grpSp>
        <p:nvGrpSpPr>
          <p:cNvPr id="175109" name="Group 5"/>
          <p:cNvGrpSpPr>
            <a:grpSpLocks/>
          </p:cNvGrpSpPr>
          <p:nvPr/>
        </p:nvGrpSpPr>
        <p:grpSpPr bwMode="auto">
          <a:xfrm>
            <a:off x="6402388" y="1698626"/>
            <a:ext cx="184150" cy="542925"/>
            <a:chOff x="4180" y="783"/>
            <a:chExt cx="150" cy="307"/>
          </a:xfrm>
        </p:grpSpPr>
        <p:sp>
          <p:nvSpPr>
            <p:cNvPr id="175110" name="AutoShape 6"/>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111" name="Rectangle 7"/>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112" name="Rectangle 8"/>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113" name="AutoShape 9"/>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114" name="Line 10"/>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115" name="Line 11"/>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116" name="Rectangle 12"/>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117" name="Rectangle 13"/>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75118" name="Group 14"/>
          <p:cNvGrpSpPr>
            <a:grpSpLocks/>
          </p:cNvGrpSpPr>
          <p:nvPr/>
        </p:nvGrpSpPr>
        <p:grpSpPr bwMode="auto">
          <a:xfrm>
            <a:off x="7326313" y="1155701"/>
            <a:ext cx="184150" cy="542925"/>
            <a:chOff x="4180" y="783"/>
            <a:chExt cx="150" cy="307"/>
          </a:xfrm>
        </p:grpSpPr>
        <p:sp>
          <p:nvSpPr>
            <p:cNvPr id="175119" name="AutoShape 15"/>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120" name="Rectangle 16"/>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121" name="Rectangle 17"/>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122" name="AutoShape 18"/>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123" name="Line 19"/>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124" name="Line 20"/>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125" name="Rectangle 21"/>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126" name="Rectangle 22"/>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75127" name="Group 23"/>
          <p:cNvGrpSpPr>
            <a:grpSpLocks/>
          </p:cNvGrpSpPr>
          <p:nvPr/>
        </p:nvGrpSpPr>
        <p:grpSpPr bwMode="auto">
          <a:xfrm>
            <a:off x="8002588" y="1184276"/>
            <a:ext cx="184150" cy="542925"/>
            <a:chOff x="4180" y="783"/>
            <a:chExt cx="150" cy="307"/>
          </a:xfrm>
        </p:grpSpPr>
        <p:sp>
          <p:nvSpPr>
            <p:cNvPr id="175128" name="AutoShape 24"/>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129" name="Rectangle 25"/>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130" name="Rectangle 26"/>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131" name="AutoShape 27"/>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132" name="Line 28"/>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133" name="Line 29"/>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134" name="Rectangle 30"/>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135" name="Rectangle 31"/>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75136" name="Group 32"/>
          <p:cNvGrpSpPr>
            <a:grpSpLocks/>
          </p:cNvGrpSpPr>
          <p:nvPr/>
        </p:nvGrpSpPr>
        <p:grpSpPr bwMode="auto">
          <a:xfrm>
            <a:off x="8583613" y="1365251"/>
            <a:ext cx="184150" cy="542925"/>
            <a:chOff x="4180" y="783"/>
            <a:chExt cx="150" cy="307"/>
          </a:xfrm>
        </p:grpSpPr>
        <p:sp>
          <p:nvSpPr>
            <p:cNvPr id="175137" name="AutoShape 33"/>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138" name="Rectangle 34"/>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139" name="Rectangle 35"/>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140" name="AutoShape 36"/>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141" name="Line 37"/>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142" name="Line 38"/>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143" name="Rectangle 39"/>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144" name="Rectangle 40"/>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75145" name="Group 41"/>
          <p:cNvGrpSpPr>
            <a:grpSpLocks/>
          </p:cNvGrpSpPr>
          <p:nvPr/>
        </p:nvGrpSpPr>
        <p:grpSpPr bwMode="auto">
          <a:xfrm>
            <a:off x="8897938" y="2155826"/>
            <a:ext cx="184150" cy="542925"/>
            <a:chOff x="4180" y="783"/>
            <a:chExt cx="150" cy="307"/>
          </a:xfrm>
        </p:grpSpPr>
        <p:sp>
          <p:nvSpPr>
            <p:cNvPr id="175146" name="AutoShape 42"/>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147" name="Rectangle 43"/>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148" name="Rectangle 44"/>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149" name="AutoShape 45"/>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150" name="Line 46"/>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151" name="Line 47"/>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152" name="Rectangle 48"/>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153" name="Rectangle 49"/>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75154" name="Text Box 50"/>
          <p:cNvSpPr txBox="1">
            <a:spLocks noChangeArrowheads="1"/>
          </p:cNvSpPr>
          <p:nvPr/>
        </p:nvSpPr>
        <p:spPr bwMode="auto">
          <a:xfrm>
            <a:off x="9226876" y="1208088"/>
            <a:ext cx="977575" cy="707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spcBef>
                <a:spcPct val="0"/>
              </a:spcBef>
              <a:buClrTx/>
              <a:buSzTx/>
              <a:buFontTx/>
              <a:buNone/>
            </a:pPr>
            <a:r>
              <a:rPr lang="en-US" altLang="en-US" sz="2000"/>
              <a:t>origin</a:t>
            </a:r>
          </a:p>
          <a:p>
            <a:pPr algn="r">
              <a:spcBef>
                <a:spcPct val="0"/>
              </a:spcBef>
              <a:buClrTx/>
              <a:buSzTx/>
              <a:buFontTx/>
              <a:buNone/>
            </a:pPr>
            <a:r>
              <a:rPr lang="en-US" altLang="en-US" sz="2000"/>
              <a:t>servers</a:t>
            </a:r>
            <a:endParaRPr lang="en-US" altLang="en-US">
              <a:latin typeface="Times New Roman" panose="02020603050405020304" pitchFamily="18" charset="0"/>
            </a:endParaRPr>
          </a:p>
        </p:txBody>
      </p:sp>
      <p:sp>
        <p:nvSpPr>
          <p:cNvPr id="175155" name="Line 51"/>
          <p:cNvSpPr>
            <a:spLocks noChangeShapeType="1"/>
          </p:cNvSpPr>
          <p:nvPr/>
        </p:nvSpPr>
        <p:spPr bwMode="auto">
          <a:xfrm>
            <a:off x="7400926" y="1695451"/>
            <a:ext cx="66675" cy="276225"/>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156" name="Line 52"/>
          <p:cNvSpPr>
            <a:spLocks noChangeShapeType="1"/>
          </p:cNvSpPr>
          <p:nvPr/>
        </p:nvSpPr>
        <p:spPr bwMode="auto">
          <a:xfrm flipH="1">
            <a:off x="8029576" y="1733551"/>
            <a:ext cx="9525" cy="238125"/>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157" name="Line 53"/>
          <p:cNvSpPr>
            <a:spLocks noChangeShapeType="1"/>
          </p:cNvSpPr>
          <p:nvPr/>
        </p:nvSpPr>
        <p:spPr bwMode="auto">
          <a:xfrm flipH="1">
            <a:off x="8486775" y="1895475"/>
            <a:ext cx="133350" cy="20955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158" name="Line 54"/>
          <p:cNvSpPr>
            <a:spLocks noChangeShapeType="1"/>
          </p:cNvSpPr>
          <p:nvPr/>
        </p:nvSpPr>
        <p:spPr bwMode="auto">
          <a:xfrm flipH="1" flipV="1">
            <a:off x="8648700" y="2657475"/>
            <a:ext cx="247650"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159" name="Freeform 55"/>
          <p:cNvSpPr>
            <a:spLocks/>
          </p:cNvSpPr>
          <p:nvPr/>
        </p:nvSpPr>
        <p:spPr bwMode="auto">
          <a:xfrm>
            <a:off x="6686551" y="1689100"/>
            <a:ext cx="2174875" cy="1581150"/>
          </a:xfrm>
          <a:custGeom>
            <a:avLst/>
            <a:gdLst>
              <a:gd name="T0" fmla="*/ 27 w 2135"/>
              <a:gd name="T1" fmla="*/ 652 h 1662"/>
              <a:gd name="T2" fmla="*/ 105 w 2135"/>
              <a:gd name="T3" fmla="*/ 76 h 1662"/>
              <a:gd name="T4" fmla="*/ 657 w 2135"/>
              <a:gd name="T5" fmla="*/ 196 h 1662"/>
              <a:gd name="T6" fmla="*/ 1209 w 2135"/>
              <a:gd name="T7" fmla="*/ 100 h 1662"/>
              <a:gd name="T8" fmla="*/ 2001 w 2135"/>
              <a:gd name="T9" fmla="*/ 406 h 1662"/>
              <a:gd name="T10" fmla="*/ 2013 w 2135"/>
              <a:gd name="T11" fmla="*/ 1144 h 1662"/>
              <a:gd name="T12" fmla="*/ 1581 w 2135"/>
              <a:gd name="T13" fmla="*/ 1600 h 1662"/>
              <a:gd name="T14" fmla="*/ 813 w 2135"/>
              <a:gd name="T15" fmla="*/ 1516 h 1662"/>
              <a:gd name="T16" fmla="*/ 501 w 2135"/>
              <a:gd name="T17" fmla="*/ 1270 h 1662"/>
              <a:gd name="T18" fmla="*/ 183 w 2135"/>
              <a:gd name="T19" fmla="*/ 1066 h 1662"/>
              <a:gd name="T20" fmla="*/ 27 w 2135"/>
              <a:gd name="T21" fmla="*/ 652 h 1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33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75160" name="Group 56"/>
          <p:cNvGrpSpPr>
            <a:grpSpLocks/>
          </p:cNvGrpSpPr>
          <p:nvPr/>
        </p:nvGrpSpPr>
        <p:grpSpPr bwMode="auto">
          <a:xfrm>
            <a:off x="7669213" y="2890838"/>
            <a:ext cx="501650" cy="233362"/>
            <a:chOff x="3600" y="219"/>
            <a:chExt cx="360" cy="175"/>
          </a:xfrm>
        </p:grpSpPr>
        <p:sp>
          <p:nvSpPr>
            <p:cNvPr id="175161" name="Oval 57"/>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162" name="Line 58"/>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163" name="Line 59"/>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164" name="Rectangle 60"/>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altLang="en-US">
                <a:latin typeface="Times New Roman" panose="02020603050405020304" pitchFamily="18" charset="0"/>
              </a:endParaRPr>
            </a:p>
          </p:txBody>
        </p:sp>
        <p:sp>
          <p:nvSpPr>
            <p:cNvPr id="175165" name="Oval 61"/>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75166" name="Group 62"/>
            <p:cNvGrpSpPr>
              <a:grpSpLocks/>
            </p:cNvGrpSpPr>
            <p:nvPr/>
          </p:nvGrpSpPr>
          <p:grpSpPr bwMode="auto">
            <a:xfrm>
              <a:off x="3686" y="244"/>
              <a:ext cx="177" cy="66"/>
              <a:chOff x="2848" y="848"/>
              <a:chExt cx="140" cy="98"/>
            </a:xfrm>
          </p:grpSpPr>
          <p:sp>
            <p:nvSpPr>
              <p:cNvPr id="175167" name="Line 63"/>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168" name="Line 64"/>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169" name="Line 65"/>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75170" name="Group 66"/>
            <p:cNvGrpSpPr>
              <a:grpSpLocks/>
            </p:cNvGrpSpPr>
            <p:nvPr/>
          </p:nvGrpSpPr>
          <p:grpSpPr bwMode="auto">
            <a:xfrm flipV="1">
              <a:off x="3686" y="243"/>
              <a:ext cx="177" cy="66"/>
              <a:chOff x="2848" y="848"/>
              <a:chExt cx="140" cy="98"/>
            </a:xfrm>
          </p:grpSpPr>
          <p:sp>
            <p:nvSpPr>
              <p:cNvPr id="175171" name="Line 67"/>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172" name="Line 68"/>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173" name="Line 69"/>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75174" name="Text Box 70"/>
          <p:cNvSpPr txBox="1">
            <a:spLocks noChangeArrowheads="1"/>
          </p:cNvSpPr>
          <p:nvPr/>
        </p:nvSpPr>
        <p:spPr bwMode="auto">
          <a:xfrm>
            <a:off x="7204147" y="1998664"/>
            <a:ext cx="911082"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0"/>
              </a:spcBef>
              <a:buClrTx/>
              <a:buSzTx/>
              <a:buFontTx/>
              <a:buNone/>
            </a:pPr>
            <a:r>
              <a:rPr lang="en-US" altLang="en-US" sz="1600"/>
              <a:t>public</a:t>
            </a:r>
          </a:p>
          <a:p>
            <a:pPr algn="ctr">
              <a:spcBef>
                <a:spcPct val="0"/>
              </a:spcBef>
              <a:buClrTx/>
              <a:buSzTx/>
              <a:buFontTx/>
              <a:buNone/>
            </a:pPr>
            <a:r>
              <a:rPr lang="en-US" altLang="en-US" sz="1600"/>
              <a:t> Internet</a:t>
            </a:r>
            <a:endParaRPr lang="en-US" altLang="en-US">
              <a:solidFill>
                <a:schemeClr val="accent2"/>
              </a:solidFill>
              <a:latin typeface="Times New Roman" panose="02020603050405020304" pitchFamily="18" charset="0"/>
            </a:endParaRPr>
          </a:p>
        </p:txBody>
      </p:sp>
      <p:sp>
        <p:nvSpPr>
          <p:cNvPr id="175175" name="Freeform 71"/>
          <p:cNvSpPr>
            <a:spLocks/>
          </p:cNvSpPr>
          <p:nvPr/>
        </p:nvSpPr>
        <p:spPr bwMode="auto">
          <a:xfrm>
            <a:off x="6256338" y="4059238"/>
            <a:ext cx="2965450" cy="1390650"/>
          </a:xfrm>
          <a:custGeom>
            <a:avLst/>
            <a:gdLst>
              <a:gd name="T0" fmla="*/ 31 w 1868"/>
              <a:gd name="T1" fmla="*/ 327 h 876"/>
              <a:gd name="T2" fmla="*/ 103 w 1868"/>
              <a:gd name="T3" fmla="*/ 137 h 876"/>
              <a:gd name="T4" fmla="*/ 649 w 1868"/>
              <a:gd name="T5" fmla="*/ 17 h 876"/>
              <a:gd name="T6" fmla="*/ 1141 w 1868"/>
              <a:gd name="T7" fmla="*/ 35 h 876"/>
              <a:gd name="T8" fmla="*/ 1763 w 1868"/>
              <a:gd name="T9" fmla="*/ 121 h 876"/>
              <a:gd name="T10" fmla="*/ 1774 w 1868"/>
              <a:gd name="T11" fmla="*/ 741 h 876"/>
              <a:gd name="T12" fmla="*/ 1369 w 1868"/>
              <a:gd name="T13" fmla="*/ 845 h 876"/>
              <a:gd name="T14" fmla="*/ 781 w 1868"/>
              <a:gd name="T15" fmla="*/ 851 h 876"/>
              <a:gd name="T16" fmla="*/ 447 w 1868"/>
              <a:gd name="T17" fmla="*/ 847 h 876"/>
              <a:gd name="T18" fmla="*/ 168 w 1868"/>
              <a:gd name="T19" fmla="*/ 676 h 876"/>
              <a:gd name="T20" fmla="*/ 31 w 1868"/>
              <a:gd name="T21" fmla="*/ 327 h 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68" h="876">
                <a:moveTo>
                  <a:pt x="31" y="327"/>
                </a:moveTo>
                <a:cubicBezTo>
                  <a:pt x="20" y="237"/>
                  <a:pt x="0" y="189"/>
                  <a:pt x="103" y="137"/>
                </a:cubicBezTo>
                <a:cubicBezTo>
                  <a:pt x="206" y="85"/>
                  <a:pt x="476" y="34"/>
                  <a:pt x="649" y="17"/>
                </a:cubicBezTo>
                <a:cubicBezTo>
                  <a:pt x="822" y="0"/>
                  <a:pt x="955" y="18"/>
                  <a:pt x="1141" y="35"/>
                </a:cubicBezTo>
                <a:cubicBezTo>
                  <a:pt x="1327" y="52"/>
                  <a:pt x="1658" y="3"/>
                  <a:pt x="1763" y="121"/>
                </a:cubicBezTo>
                <a:cubicBezTo>
                  <a:pt x="1868" y="239"/>
                  <a:pt x="1840" y="621"/>
                  <a:pt x="1774" y="741"/>
                </a:cubicBezTo>
                <a:cubicBezTo>
                  <a:pt x="1708" y="861"/>
                  <a:pt x="1534" y="827"/>
                  <a:pt x="1369" y="845"/>
                </a:cubicBezTo>
                <a:cubicBezTo>
                  <a:pt x="1204" y="863"/>
                  <a:pt x="935" y="851"/>
                  <a:pt x="781" y="851"/>
                </a:cubicBezTo>
                <a:cubicBezTo>
                  <a:pt x="627" y="851"/>
                  <a:pt x="549" y="876"/>
                  <a:pt x="447" y="847"/>
                </a:cubicBezTo>
                <a:cubicBezTo>
                  <a:pt x="345" y="818"/>
                  <a:pt x="237" y="762"/>
                  <a:pt x="168" y="676"/>
                </a:cubicBezTo>
                <a:cubicBezTo>
                  <a:pt x="98" y="589"/>
                  <a:pt x="29" y="468"/>
                  <a:pt x="31" y="327"/>
                </a:cubicBezTo>
                <a:close/>
              </a:path>
            </a:pathLst>
          </a:custGeom>
          <a:solidFill>
            <a:srgbClr val="33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75176" name="Object 72"/>
          <p:cNvGraphicFramePr>
            <a:graphicFrameLocks noChangeAspect="1"/>
          </p:cNvGraphicFramePr>
          <p:nvPr/>
        </p:nvGraphicFramePr>
        <p:xfrm>
          <a:off x="6503988" y="4803775"/>
          <a:ext cx="444500" cy="357188"/>
        </p:xfrm>
        <a:graphic>
          <a:graphicData uri="http://schemas.openxmlformats.org/presentationml/2006/ole">
            <mc:AlternateContent xmlns:mc="http://schemas.openxmlformats.org/markup-compatibility/2006">
              <mc:Choice xmlns:v="urn:schemas-microsoft-com:vml" Requires="v">
                <p:oleObj spid="_x0000_s10278" name="Clip" r:id="rId3" imgW="1305000" imgH="1085760" progId="MS_ClipArt_Gallery.2">
                  <p:embed/>
                </p:oleObj>
              </mc:Choice>
              <mc:Fallback>
                <p:oleObj name="Clip" r:id="rId3" imgW="1305000" imgH="1085760" progId="MS_ClipArt_Gallery.2">
                  <p:embed/>
                  <p:pic>
                    <p:nvPicPr>
                      <p:cNvPr id="175176" name="Object 7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3988" y="4803775"/>
                        <a:ext cx="444500"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5177" name="Object 73"/>
          <p:cNvGraphicFramePr>
            <a:graphicFrameLocks noChangeAspect="1"/>
          </p:cNvGraphicFramePr>
          <p:nvPr/>
        </p:nvGraphicFramePr>
        <p:xfrm>
          <a:off x="7008813" y="4803775"/>
          <a:ext cx="444500" cy="357188"/>
        </p:xfrm>
        <a:graphic>
          <a:graphicData uri="http://schemas.openxmlformats.org/presentationml/2006/ole">
            <mc:AlternateContent xmlns:mc="http://schemas.openxmlformats.org/markup-compatibility/2006">
              <mc:Choice xmlns:v="urn:schemas-microsoft-com:vml" Requires="v">
                <p:oleObj spid="_x0000_s10279" name="Clip" r:id="rId5" imgW="1305000" imgH="1085760" progId="MS_ClipArt_Gallery.2">
                  <p:embed/>
                </p:oleObj>
              </mc:Choice>
              <mc:Fallback>
                <p:oleObj name="Clip" r:id="rId5" imgW="1305000" imgH="1085760" progId="MS_ClipArt_Gallery.2">
                  <p:embed/>
                  <p:pic>
                    <p:nvPicPr>
                      <p:cNvPr id="175177" name="Object 7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08813" y="4803775"/>
                        <a:ext cx="444500"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5178" name="Object 74"/>
          <p:cNvGraphicFramePr>
            <a:graphicFrameLocks noChangeAspect="1"/>
          </p:cNvGraphicFramePr>
          <p:nvPr/>
        </p:nvGraphicFramePr>
        <p:xfrm>
          <a:off x="7542213" y="4794250"/>
          <a:ext cx="444500" cy="357188"/>
        </p:xfrm>
        <a:graphic>
          <a:graphicData uri="http://schemas.openxmlformats.org/presentationml/2006/ole">
            <mc:AlternateContent xmlns:mc="http://schemas.openxmlformats.org/markup-compatibility/2006">
              <mc:Choice xmlns:v="urn:schemas-microsoft-com:vml" Requires="v">
                <p:oleObj spid="_x0000_s10280" name="Clip" r:id="rId6" imgW="1305000" imgH="1085760" progId="MS_ClipArt_Gallery.2">
                  <p:embed/>
                </p:oleObj>
              </mc:Choice>
              <mc:Fallback>
                <p:oleObj name="Clip" r:id="rId6" imgW="1305000" imgH="1085760" progId="MS_ClipArt_Gallery.2">
                  <p:embed/>
                  <p:pic>
                    <p:nvPicPr>
                      <p:cNvPr id="175178" name="Object 7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2213" y="4794250"/>
                        <a:ext cx="444500"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5179" name="Object 75"/>
          <p:cNvGraphicFramePr>
            <a:graphicFrameLocks noChangeAspect="1"/>
          </p:cNvGraphicFramePr>
          <p:nvPr/>
        </p:nvGraphicFramePr>
        <p:xfrm>
          <a:off x="8056563" y="4803775"/>
          <a:ext cx="444500" cy="357188"/>
        </p:xfrm>
        <a:graphic>
          <a:graphicData uri="http://schemas.openxmlformats.org/presentationml/2006/ole">
            <mc:AlternateContent xmlns:mc="http://schemas.openxmlformats.org/markup-compatibility/2006">
              <mc:Choice xmlns:v="urn:schemas-microsoft-com:vml" Requires="v">
                <p:oleObj spid="_x0000_s10281" name="Clip" r:id="rId7" imgW="1305000" imgH="1085760" progId="MS_ClipArt_Gallery.2">
                  <p:embed/>
                </p:oleObj>
              </mc:Choice>
              <mc:Fallback>
                <p:oleObj name="Clip" r:id="rId7" imgW="1305000" imgH="1085760" progId="MS_ClipArt_Gallery.2">
                  <p:embed/>
                  <p:pic>
                    <p:nvPicPr>
                      <p:cNvPr id="175179" name="Object 7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56563" y="4803775"/>
                        <a:ext cx="444500"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5180" name="Line 76"/>
          <p:cNvSpPr>
            <a:spLocks noChangeShapeType="1"/>
          </p:cNvSpPr>
          <p:nvPr/>
        </p:nvSpPr>
        <p:spPr bwMode="auto">
          <a:xfrm>
            <a:off x="6696075" y="4605338"/>
            <a:ext cx="220503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181" name="Line 77"/>
          <p:cNvSpPr>
            <a:spLocks noChangeShapeType="1"/>
          </p:cNvSpPr>
          <p:nvPr/>
        </p:nvSpPr>
        <p:spPr bwMode="auto">
          <a:xfrm>
            <a:off x="6705600" y="4605338"/>
            <a:ext cx="0" cy="1952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182" name="Line 78"/>
          <p:cNvSpPr>
            <a:spLocks noChangeShapeType="1"/>
          </p:cNvSpPr>
          <p:nvPr/>
        </p:nvSpPr>
        <p:spPr bwMode="auto">
          <a:xfrm>
            <a:off x="7215188" y="4614863"/>
            <a:ext cx="0" cy="1952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183" name="Line 79"/>
          <p:cNvSpPr>
            <a:spLocks noChangeShapeType="1"/>
          </p:cNvSpPr>
          <p:nvPr/>
        </p:nvSpPr>
        <p:spPr bwMode="auto">
          <a:xfrm>
            <a:off x="7753350" y="4610101"/>
            <a:ext cx="0" cy="1952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184" name="Line 80"/>
          <p:cNvSpPr>
            <a:spLocks noChangeShapeType="1"/>
          </p:cNvSpPr>
          <p:nvPr/>
        </p:nvSpPr>
        <p:spPr bwMode="auto">
          <a:xfrm>
            <a:off x="8253413" y="4610100"/>
            <a:ext cx="0" cy="22383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185" name="Line 81"/>
          <p:cNvSpPr>
            <a:spLocks noChangeShapeType="1"/>
          </p:cNvSpPr>
          <p:nvPr/>
        </p:nvSpPr>
        <p:spPr bwMode="auto">
          <a:xfrm>
            <a:off x="8891588" y="4605339"/>
            <a:ext cx="0" cy="22383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75186" name="Group 82"/>
          <p:cNvGrpSpPr>
            <a:grpSpLocks/>
          </p:cNvGrpSpPr>
          <p:nvPr/>
        </p:nvGrpSpPr>
        <p:grpSpPr bwMode="auto">
          <a:xfrm>
            <a:off x="8666163" y="4689476"/>
            <a:ext cx="347662" cy="695325"/>
            <a:chOff x="4730" y="2897"/>
            <a:chExt cx="219" cy="438"/>
          </a:xfrm>
        </p:grpSpPr>
        <p:sp>
          <p:nvSpPr>
            <p:cNvPr id="175187" name="Freeform 83"/>
            <p:cNvSpPr>
              <a:spLocks/>
            </p:cNvSpPr>
            <p:nvPr/>
          </p:nvSpPr>
          <p:spPr bwMode="auto">
            <a:xfrm>
              <a:off x="4730" y="2897"/>
              <a:ext cx="219" cy="438"/>
            </a:xfrm>
            <a:custGeom>
              <a:avLst/>
              <a:gdLst>
                <a:gd name="T0" fmla="*/ 16 w 219"/>
                <a:gd name="T1" fmla="*/ 109 h 438"/>
                <a:gd name="T2" fmla="*/ 94 w 219"/>
                <a:gd name="T3" fmla="*/ 7 h 438"/>
                <a:gd name="T4" fmla="*/ 178 w 219"/>
                <a:gd name="T5" fmla="*/ 67 h 438"/>
                <a:gd name="T6" fmla="*/ 196 w 219"/>
                <a:gd name="T7" fmla="*/ 379 h 438"/>
                <a:gd name="T8" fmla="*/ 40 w 219"/>
                <a:gd name="T9" fmla="*/ 421 h 438"/>
                <a:gd name="T10" fmla="*/ 4 w 219"/>
                <a:gd name="T11" fmla="*/ 313 h 438"/>
                <a:gd name="T12" fmla="*/ 16 w 219"/>
                <a:gd name="T13" fmla="*/ 109 h 438"/>
              </a:gdLst>
              <a:ahLst/>
              <a:cxnLst>
                <a:cxn ang="0">
                  <a:pos x="T0" y="T1"/>
                </a:cxn>
                <a:cxn ang="0">
                  <a:pos x="T2" y="T3"/>
                </a:cxn>
                <a:cxn ang="0">
                  <a:pos x="T4" y="T5"/>
                </a:cxn>
                <a:cxn ang="0">
                  <a:pos x="T6" y="T7"/>
                </a:cxn>
                <a:cxn ang="0">
                  <a:pos x="T8" y="T9"/>
                </a:cxn>
                <a:cxn ang="0">
                  <a:pos x="T10" y="T11"/>
                </a:cxn>
                <a:cxn ang="0">
                  <a:pos x="T12" y="T13"/>
                </a:cxn>
              </a:cxnLst>
              <a:rect l="0" t="0" r="r" b="b"/>
              <a:pathLst>
                <a:path w="219" h="438">
                  <a:moveTo>
                    <a:pt x="16" y="109"/>
                  </a:moveTo>
                  <a:cubicBezTo>
                    <a:pt x="31" y="58"/>
                    <a:pt x="67" y="14"/>
                    <a:pt x="94" y="7"/>
                  </a:cubicBezTo>
                  <a:cubicBezTo>
                    <a:pt x="121" y="0"/>
                    <a:pt x="161" y="5"/>
                    <a:pt x="178" y="67"/>
                  </a:cubicBezTo>
                  <a:cubicBezTo>
                    <a:pt x="195" y="129"/>
                    <a:pt x="219" y="320"/>
                    <a:pt x="196" y="379"/>
                  </a:cubicBezTo>
                  <a:cubicBezTo>
                    <a:pt x="173" y="438"/>
                    <a:pt x="72" y="432"/>
                    <a:pt x="40" y="421"/>
                  </a:cubicBezTo>
                  <a:cubicBezTo>
                    <a:pt x="8" y="410"/>
                    <a:pt x="8" y="365"/>
                    <a:pt x="4" y="313"/>
                  </a:cubicBezTo>
                  <a:cubicBezTo>
                    <a:pt x="0" y="261"/>
                    <a:pt x="1" y="160"/>
                    <a:pt x="16" y="109"/>
                  </a:cubicBezTo>
                  <a:close/>
                </a:path>
              </a:pathLst>
            </a:cu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75188" name="Group 84"/>
            <p:cNvGrpSpPr>
              <a:grpSpLocks/>
            </p:cNvGrpSpPr>
            <p:nvPr/>
          </p:nvGrpSpPr>
          <p:grpSpPr bwMode="auto">
            <a:xfrm>
              <a:off x="4771" y="2948"/>
              <a:ext cx="116" cy="342"/>
              <a:chOff x="4180" y="783"/>
              <a:chExt cx="150" cy="307"/>
            </a:xfrm>
          </p:grpSpPr>
          <p:sp>
            <p:nvSpPr>
              <p:cNvPr id="175189" name="AutoShape 85"/>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190" name="Rectangle 86"/>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191" name="Rectangle 87"/>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192" name="AutoShape 88"/>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193" name="Line 89"/>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194" name="Line 90"/>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195" name="Rectangle 91"/>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196" name="Rectangle 92"/>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75197" name="Group 93"/>
          <p:cNvGrpSpPr>
            <a:grpSpLocks/>
          </p:cNvGrpSpPr>
          <p:nvPr/>
        </p:nvGrpSpPr>
        <p:grpSpPr bwMode="auto">
          <a:xfrm>
            <a:off x="7669213" y="4181476"/>
            <a:ext cx="501650" cy="233363"/>
            <a:chOff x="3600" y="219"/>
            <a:chExt cx="360" cy="175"/>
          </a:xfrm>
        </p:grpSpPr>
        <p:sp>
          <p:nvSpPr>
            <p:cNvPr id="175198" name="Oval 94"/>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199" name="Line 95"/>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200" name="Line 96"/>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201" name="Rectangle 97"/>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altLang="en-US">
                <a:latin typeface="Times New Roman" panose="02020603050405020304" pitchFamily="18" charset="0"/>
              </a:endParaRPr>
            </a:p>
          </p:txBody>
        </p:sp>
        <p:sp>
          <p:nvSpPr>
            <p:cNvPr id="175202" name="Oval 98"/>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75203" name="Group 99"/>
            <p:cNvGrpSpPr>
              <a:grpSpLocks/>
            </p:cNvGrpSpPr>
            <p:nvPr/>
          </p:nvGrpSpPr>
          <p:grpSpPr bwMode="auto">
            <a:xfrm>
              <a:off x="3686" y="244"/>
              <a:ext cx="177" cy="66"/>
              <a:chOff x="2848" y="848"/>
              <a:chExt cx="140" cy="98"/>
            </a:xfrm>
          </p:grpSpPr>
          <p:sp>
            <p:nvSpPr>
              <p:cNvPr id="175204" name="Line 100"/>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205" name="Line 101"/>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206" name="Line 102"/>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75207" name="Group 103"/>
            <p:cNvGrpSpPr>
              <a:grpSpLocks/>
            </p:cNvGrpSpPr>
            <p:nvPr/>
          </p:nvGrpSpPr>
          <p:grpSpPr bwMode="auto">
            <a:xfrm flipV="1">
              <a:off x="3686" y="243"/>
              <a:ext cx="177" cy="66"/>
              <a:chOff x="2848" y="848"/>
              <a:chExt cx="140" cy="98"/>
            </a:xfrm>
          </p:grpSpPr>
          <p:sp>
            <p:nvSpPr>
              <p:cNvPr id="175208" name="Line 104"/>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209" name="Line 105"/>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210" name="Line 106"/>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75211" name="Line 107"/>
          <p:cNvSpPr>
            <a:spLocks noChangeShapeType="1"/>
          </p:cNvSpPr>
          <p:nvPr/>
        </p:nvSpPr>
        <p:spPr bwMode="auto">
          <a:xfrm>
            <a:off x="7915275" y="3133725"/>
            <a:ext cx="0" cy="106203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212" name="Line 108"/>
          <p:cNvSpPr>
            <a:spLocks noChangeShapeType="1"/>
          </p:cNvSpPr>
          <p:nvPr/>
        </p:nvSpPr>
        <p:spPr bwMode="auto">
          <a:xfrm>
            <a:off x="7920038" y="4419600"/>
            <a:ext cx="0" cy="1666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213" name="Text Box 109"/>
          <p:cNvSpPr txBox="1">
            <a:spLocks noChangeArrowheads="1"/>
          </p:cNvSpPr>
          <p:nvPr/>
        </p:nvSpPr>
        <p:spPr bwMode="auto">
          <a:xfrm>
            <a:off x="6282121" y="3946526"/>
            <a:ext cx="1200970"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0"/>
              </a:spcBef>
              <a:buClrTx/>
              <a:buSzTx/>
              <a:buFontTx/>
              <a:buNone/>
            </a:pPr>
            <a:r>
              <a:rPr lang="en-US" altLang="en-US" sz="1600"/>
              <a:t>institutional</a:t>
            </a:r>
          </a:p>
          <a:p>
            <a:pPr algn="ctr">
              <a:spcBef>
                <a:spcPct val="0"/>
              </a:spcBef>
              <a:buClrTx/>
              <a:buSzTx/>
              <a:buFontTx/>
              <a:buNone/>
            </a:pPr>
            <a:r>
              <a:rPr lang="en-US" altLang="en-US" sz="1600"/>
              <a:t>network</a:t>
            </a:r>
            <a:endParaRPr lang="en-US" altLang="en-US">
              <a:solidFill>
                <a:schemeClr val="accent2"/>
              </a:solidFill>
              <a:latin typeface="Times New Roman" panose="02020603050405020304" pitchFamily="18" charset="0"/>
            </a:endParaRPr>
          </a:p>
        </p:txBody>
      </p:sp>
      <p:sp>
        <p:nvSpPr>
          <p:cNvPr id="175214" name="Text Box 110"/>
          <p:cNvSpPr txBox="1">
            <a:spLocks noChangeArrowheads="1"/>
          </p:cNvSpPr>
          <p:nvPr/>
        </p:nvSpPr>
        <p:spPr bwMode="auto">
          <a:xfrm>
            <a:off x="8242862" y="4294188"/>
            <a:ext cx="1348253"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0"/>
              </a:spcBef>
              <a:buClrTx/>
              <a:buSzTx/>
              <a:buFontTx/>
              <a:buNone/>
            </a:pPr>
            <a:r>
              <a:rPr lang="en-US" altLang="en-US" sz="1600"/>
              <a:t>10 Mbps LAN</a:t>
            </a:r>
            <a:endParaRPr lang="en-US" altLang="en-US">
              <a:solidFill>
                <a:schemeClr val="accent2"/>
              </a:solidFill>
              <a:latin typeface="Times New Roman" panose="02020603050405020304" pitchFamily="18" charset="0"/>
            </a:endParaRPr>
          </a:p>
        </p:txBody>
      </p:sp>
      <p:sp>
        <p:nvSpPr>
          <p:cNvPr id="175215" name="Text Box 111"/>
          <p:cNvSpPr txBox="1">
            <a:spLocks noChangeArrowheads="1"/>
          </p:cNvSpPr>
          <p:nvPr/>
        </p:nvSpPr>
        <p:spPr bwMode="auto">
          <a:xfrm>
            <a:off x="7916863" y="3322639"/>
            <a:ext cx="1140056"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SzTx/>
              <a:buFontTx/>
              <a:buNone/>
            </a:pPr>
            <a:r>
              <a:rPr lang="en-US" altLang="en-US" sz="1600"/>
              <a:t>1.5 Mbps </a:t>
            </a:r>
          </a:p>
          <a:p>
            <a:pPr>
              <a:spcBef>
                <a:spcPct val="0"/>
              </a:spcBef>
              <a:buClrTx/>
              <a:buSzTx/>
              <a:buFontTx/>
              <a:buNone/>
            </a:pPr>
            <a:r>
              <a:rPr lang="en-US" altLang="en-US" sz="1600"/>
              <a:t>access link</a:t>
            </a:r>
            <a:endParaRPr lang="en-US" altLang="en-US">
              <a:solidFill>
                <a:schemeClr val="accent2"/>
              </a:solidFill>
              <a:latin typeface="Times New Roman" panose="02020603050405020304" pitchFamily="18" charset="0"/>
            </a:endParaRPr>
          </a:p>
        </p:txBody>
      </p:sp>
      <p:sp>
        <p:nvSpPr>
          <p:cNvPr id="175216" name="Text Box 112"/>
          <p:cNvSpPr txBox="1">
            <a:spLocks noChangeArrowheads="1"/>
          </p:cNvSpPr>
          <p:nvPr/>
        </p:nvSpPr>
        <p:spPr bwMode="auto">
          <a:xfrm>
            <a:off x="8468267" y="5370514"/>
            <a:ext cx="1332416" cy="64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0"/>
              </a:spcBef>
              <a:buClrTx/>
              <a:buSzTx/>
              <a:buFontTx/>
              <a:buNone/>
            </a:pPr>
            <a:r>
              <a:rPr lang="en-US" altLang="en-US">
                <a:solidFill>
                  <a:srgbClr val="FF0000"/>
                </a:solidFill>
              </a:rPr>
              <a:t>institutional</a:t>
            </a:r>
          </a:p>
          <a:p>
            <a:pPr algn="ctr">
              <a:spcBef>
                <a:spcPct val="0"/>
              </a:spcBef>
              <a:buClrTx/>
              <a:buSzTx/>
              <a:buFontTx/>
              <a:buNone/>
            </a:pPr>
            <a:r>
              <a:rPr lang="en-US" altLang="en-US">
                <a:solidFill>
                  <a:srgbClr val="FF0000"/>
                </a:solidFill>
              </a:rPr>
              <a:t>cache</a:t>
            </a:r>
            <a:endParaRPr lang="en-US" altLang="en-US">
              <a:solidFill>
                <a:schemeClr val="accent2"/>
              </a:solidFill>
              <a:latin typeface="Times New Roman" panose="02020603050405020304" pitchFamily="18" charset="0"/>
            </a:endParaRPr>
          </a:p>
        </p:txBody>
      </p:sp>
    </p:spTree>
    <p:extLst>
      <p:ext uri="{BB962C8B-B14F-4D97-AF65-F5344CB8AC3E}">
        <p14:creationId xmlns:p14="http://schemas.microsoft.com/office/powerpoint/2010/main" val="4685852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5"/>
          <p:cNvSpPr>
            <a:spLocks noGrp="1"/>
          </p:cNvSpPr>
          <p:nvPr>
            <p:ph type="ftr" sz="quarter" idx="11"/>
          </p:nvPr>
        </p:nvSpPr>
        <p:spPr/>
        <p:txBody>
          <a:bodyPr/>
          <a:lstStyle/>
          <a:p>
            <a:r>
              <a:rPr lang="en-US" altLang="en-US" smtClean="0"/>
              <a:t>Disclaimer: these slides have been prepared by using contents from resources mentioned in the reference slide</a:t>
            </a:r>
            <a:endParaRPr lang="en-US" altLang="en-US">
              <a:latin typeface="Times New Roman" panose="02020603050405020304" pitchFamily="18" charset="0"/>
            </a:endParaRPr>
          </a:p>
        </p:txBody>
      </p:sp>
      <p:sp>
        <p:nvSpPr>
          <p:cNvPr id="51202" name="Rectangle 2"/>
          <p:cNvSpPr>
            <a:spLocks noGrp="1" noChangeArrowheads="1"/>
          </p:cNvSpPr>
          <p:nvPr>
            <p:ph type="title"/>
          </p:nvPr>
        </p:nvSpPr>
        <p:spPr>
          <a:xfrm>
            <a:off x="1866900" y="228600"/>
            <a:ext cx="7962900" cy="1143000"/>
          </a:xfrm>
        </p:spPr>
        <p:txBody>
          <a:bodyPr/>
          <a:lstStyle/>
          <a:p>
            <a:r>
              <a:rPr lang="en-US" altLang="en-US" sz="3200"/>
              <a:t>Conditional GET</a:t>
            </a:r>
            <a:endParaRPr lang="en-US" altLang="en-US"/>
          </a:p>
        </p:txBody>
      </p:sp>
      <p:sp>
        <p:nvSpPr>
          <p:cNvPr id="51203" name="Rectangle 3"/>
          <p:cNvSpPr>
            <a:spLocks noGrp="1" noChangeArrowheads="1"/>
          </p:cNvSpPr>
          <p:nvPr>
            <p:ph type="body" sz="half" idx="1"/>
          </p:nvPr>
        </p:nvSpPr>
        <p:spPr>
          <a:xfrm>
            <a:off x="1524000" y="1590675"/>
            <a:ext cx="4044950" cy="4305300"/>
          </a:xfrm>
        </p:spPr>
        <p:txBody>
          <a:bodyPr/>
          <a:lstStyle/>
          <a:p>
            <a:r>
              <a:rPr lang="en-US" altLang="en-US">
                <a:solidFill>
                  <a:srgbClr val="FF0000"/>
                </a:solidFill>
              </a:rPr>
              <a:t>Goal:</a:t>
            </a:r>
            <a:r>
              <a:rPr lang="en-US" altLang="en-US"/>
              <a:t> don’t send object if cache has up-to-date cached version</a:t>
            </a:r>
          </a:p>
          <a:p>
            <a:r>
              <a:rPr lang="en-US" altLang="en-US"/>
              <a:t>cache: specify date of cached copy in HTTP request</a:t>
            </a:r>
          </a:p>
          <a:p>
            <a:pPr lvl="1">
              <a:buFont typeface="Wingdings" panose="05000000000000000000" pitchFamily="2" charset="2"/>
              <a:buNone/>
            </a:pPr>
            <a:r>
              <a:rPr lang="en-US" altLang="en-US" sz="1800" b="1">
                <a:latin typeface="Courier New" panose="02070309020205020404" pitchFamily="49" charset="0"/>
              </a:rPr>
              <a:t>If-modified-since: &lt;date&gt;</a:t>
            </a:r>
          </a:p>
          <a:p>
            <a:r>
              <a:rPr lang="en-US" altLang="en-US"/>
              <a:t>server: response contains no object if cached copy is up-to-date: </a:t>
            </a:r>
          </a:p>
          <a:p>
            <a:pPr lvl="1">
              <a:buFont typeface="Wingdings" panose="05000000000000000000" pitchFamily="2" charset="2"/>
              <a:buNone/>
            </a:pPr>
            <a:r>
              <a:rPr lang="en-US" altLang="en-US" sz="1800" b="1">
                <a:latin typeface="Courier New" panose="02070309020205020404" pitchFamily="49" charset="0"/>
              </a:rPr>
              <a:t>HTTP/1.0 304 Not Modified</a:t>
            </a:r>
            <a:endParaRPr lang="en-US" altLang="en-US"/>
          </a:p>
        </p:txBody>
      </p:sp>
      <p:sp>
        <p:nvSpPr>
          <p:cNvPr id="51204" name="Line 4"/>
          <p:cNvSpPr>
            <a:spLocks noChangeShapeType="1"/>
          </p:cNvSpPr>
          <p:nvPr/>
        </p:nvSpPr>
        <p:spPr bwMode="auto">
          <a:xfrm>
            <a:off x="5800726" y="2114550"/>
            <a:ext cx="3305175" cy="3810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05" name="Text Box 5"/>
          <p:cNvSpPr txBox="1">
            <a:spLocks noChangeArrowheads="1"/>
          </p:cNvSpPr>
          <p:nvPr/>
        </p:nvSpPr>
        <p:spPr bwMode="auto">
          <a:xfrm>
            <a:off x="5507935" y="1436688"/>
            <a:ext cx="766557"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0"/>
              </a:spcBef>
              <a:buClrTx/>
              <a:buSzTx/>
              <a:buFontTx/>
              <a:buNone/>
            </a:pPr>
            <a:r>
              <a:rPr lang="en-US" altLang="en-US" u="sng"/>
              <a:t>cache</a:t>
            </a:r>
            <a:endParaRPr lang="en-US" altLang="en-US">
              <a:latin typeface="Times New Roman" panose="02020603050405020304" pitchFamily="18" charset="0"/>
            </a:endParaRPr>
          </a:p>
        </p:txBody>
      </p:sp>
      <p:sp>
        <p:nvSpPr>
          <p:cNvPr id="51206" name="Text Box 6"/>
          <p:cNvSpPr txBox="1">
            <a:spLocks noChangeArrowheads="1"/>
          </p:cNvSpPr>
          <p:nvPr/>
        </p:nvSpPr>
        <p:spPr bwMode="auto">
          <a:xfrm>
            <a:off x="9003052" y="1408113"/>
            <a:ext cx="789896"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0"/>
              </a:spcBef>
              <a:buClrTx/>
              <a:buSzTx/>
              <a:buFontTx/>
              <a:buNone/>
            </a:pPr>
            <a:r>
              <a:rPr lang="en-US" altLang="en-US" u="sng"/>
              <a:t>server</a:t>
            </a:r>
            <a:endParaRPr lang="en-US" altLang="en-US">
              <a:latin typeface="Times New Roman" panose="02020603050405020304" pitchFamily="18" charset="0"/>
            </a:endParaRPr>
          </a:p>
        </p:txBody>
      </p:sp>
      <p:sp>
        <p:nvSpPr>
          <p:cNvPr id="51208" name="Text Box 8"/>
          <p:cNvSpPr txBox="1">
            <a:spLocks noChangeArrowheads="1"/>
          </p:cNvSpPr>
          <p:nvPr/>
        </p:nvSpPr>
        <p:spPr bwMode="auto">
          <a:xfrm>
            <a:off x="6107114" y="1998664"/>
            <a:ext cx="2681287" cy="8651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0"/>
              </a:spcBef>
              <a:buClrTx/>
              <a:buSzTx/>
              <a:buFontTx/>
              <a:buNone/>
            </a:pPr>
            <a:r>
              <a:rPr lang="en-US" altLang="en-US"/>
              <a:t>HTTP request msg</a:t>
            </a:r>
          </a:p>
          <a:p>
            <a:pPr algn="ctr">
              <a:spcBef>
                <a:spcPct val="0"/>
              </a:spcBef>
              <a:buClrTx/>
              <a:buSzTx/>
              <a:buFontTx/>
              <a:buNone/>
            </a:pPr>
            <a:r>
              <a:rPr lang="en-US" altLang="en-US" sz="1600" b="1">
                <a:latin typeface="Courier New" panose="02070309020205020404" pitchFamily="49" charset="0"/>
              </a:rPr>
              <a:t>If-modified-since: &lt;date&gt;</a:t>
            </a:r>
            <a:endParaRPr lang="en-US" altLang="en-US" sz="2000" b="1">
              <a:latin typeface="Courier New" panose="02070309020205020404" pitchFamily="49" charset="0"/>
            </a:endParaRPr>
          </a:p>
        </p:txBody>
      </p:sp>
      <p:sp>
        <p:nvSpPr>
          <p:cNvPr id="51209" name="Line 9"/>
          <p:cNvSpPr>
            <a:spLocks noChangeShapeType="1"/>
          </p:cNvSpPr>
          <p:nvPr/>
        </p:nvSpPr>
        <p:spPr bwMode="auto">
          <a:xfrm flipH="1">
            <a:off x="5819776" y="3105150"/>
            <a:ext cx="3305175" cy="3810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1230" name="Group 30"/>
          <p:cNvGrpSpPr>
            <a:grpSpLocks/>
          </p:cNvGrpSpPr>
          <p:nvPr/>
        </p:nvGrpSpPr>
        <p:grpSpPr bwMode="auto">
          <a:xfrm>
            <a:off x="6088064" y="3098800"/>
            <a:ext cx="2643187" cy="865188"/>
            <a:chOff x="2698" y="2036"/>
            <a:chExt cx="1665" cy="545"/>
          </a:xfrm>
        </p:grpSpPr>
        <p:sp>
          <p:nvSpPr>
            <p:cNvPr id="51210" name="Rectangle 10"/>
            <p:cNvSpPr>
              <a:spLocks noChangeArrowheads="1"/>
            </p:cNvSpPr>
            <p:nvPr/>
          </p:nvSpPr>
          <p:spPr bwMode="auto">
            <a:xfrm>
              <a:off x="2760" y="2071"/>
              <a:ext cx="1578" cy="46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11" name="Text Box 11"/>
            <p:cNvSpPr txBox="1">
              <a:spLocks noChangeArrowheads="1"/>
            </p:cNvSpPr>
            <p:nvPr/>
          </p:nvSpPr>
          <p:spPr bwMode="auto">
            <a:xfrm>
              <a:off x="2698" y="2036"/>
              <a:ext cx="1665" cy="54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0"/>
                </a:spcBef>
                <a:buClrTx/>
                <a:buSzTx/>
                <a:buFontTx/>
                <a:buNone/>
              </a:pPr>
              <a:r>
                <a:rPr lang="en-US" altLang="en-US"/>
                <a:t>HTTP response</a:t>
              </a:r>
            </a:p>
            <a:p>
              <a:pPr algn="ctr">
                <a:spcBef>
                  <a:spcPct val="0"/>
                </a:spcBef>
                <a:buClrTx/>
                <a:buSzTx/>
                <a:buFontTx/>
                <a:buNone/>
              </a:pPr>
              <a:r>
                <a:rPr lang="en-US" altLang="en-US" sz="1600" b="1">
                  <a:latin typeface="Courier New" panose="02070309020205020404" pitchFamily="49" charset="0"/>
                </a:rPr>
                <a:t>HTTP/1.0 </a:t>
              </a:r>
            </a:p>
            <a:p>
              <a:pPr algn="ctr">
                <a:spcBef>
                  <a:spcPct val="0"/>
                </a:spcBef>
                <a:buClrTx/>
                <a:buSzTx/>
                <a:buFontTx/>
                <a:buNone/>
              </a:pPr>
              <a:r>
                <a:rPr lang="en-US" altLang="en-US" sz="1600" b="1">
                  <a:latin typeface="Courier New" panose="02070309020205020404" pitchFamily="49" charset="0"/>
                </a:rPr>
                <a:t>304 Not Modified</a:t>
              </a:r>
              <a:endParaRPr lang="en-US" altLang="en-US" sz="2000" b="1">
                <a:latin typeface="Courier New" panose="02070309020205020404" pitchFamily="49" charset="0"/>
              </a:endParaRPr>
            </a:p>
          </p:txBody>
        </p:sp>
      </p:grpSp>
      <p:sp>
        <p:nvSpPr>
          <p:cNvPr id="51228" name="Text Box 28"/>
          <p:cNvSpPr txBox="1">
            <a:spLocks noChangeArrowheads="1"/>
          </p:cNvSpPr>
          <p:nvPr/>
        </p:nvSpPr>
        <p:spPr bwMode="auto">
          <a:xfrm>
            <a:off x="9155100" y="2360614"/>
            <a:ext cx="1131912"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0"/>
              </a:spcBef>
              <a:buClrTx/>
              <a:buSzTx/>
              <a:buFontTx/>
              <a:buNone/>
            </a:pPr>
            <a:r>
              <a:rPr lang="en-US" altLang="en-US" sz="2000">
                <a:solidFill>
                  <a:schemeClr val="accent2"/>
                </a:solidFill>
              </a:rPr>
              <a:t>object </a:t>
            </a:r>
          </a:p>
          <a:p>
            <a:pPr algn="ctr">
              <a:spcBef>
                <a:spcPct val="0"/>
              </a:spcBef>
              <a:buClrTx/>
              <a:buSzTx/>
              <a:buFontTx/>
              <a:buNone/>
            </a:pPr>
            <a:r>
              <a:rPr lang="en-US" altLang="en-US" sz="2000">
                <a:solidFill>
                  <a:schemeClr val="accent2"/>
                </a:solidFill>
              </a:rPr>
              <a:t>not </a:t>
            </a:r>
          </a:p>
          <a:p>
            <a:pPr algn="ctr">
              <a:spcBef>
                <a:spcPct val="0"/>
              </a:spcBef>
              <a:buClrTx/>
              <a:buSzTx/>
              <a:buFontTx/>
              <a:buNone/>
            </a:pPr>
            <a:r>
              <a:rPr lang="en-US" altLang="en-US" sz="2000">
                <a:solidFill>
                  <a:schemeClr val="accent2"/>
                </a:solidFill>
              </a:rPr>
              <a:t>modified</a:t>
            </a:r>
            <a:endParaRPr lang="en-US" altLang="en-US">
              <a:latin typeface="Times New Roman" panose="02020603050405020304" pitchFamily="18" charset="0"/>
            </a:endParaRPr>
          </a:p>
        </p:txBody>
      </p:sp>
      <p:sp>
        <p:nvSpPr>
          <p:cNvPr id="51231" name="Line 31"/>
          <p:cNvSpPr>
            <a:spLocks noChangeShapeType="1"/>
          </p:cNvSpPr>
          <p:nvPr/>
        </p:nvSpPr>
        <p:spPr bwMode="auto">
          <a:xfrm>
            <a:off x="5924550" y="4171950"/>
            <a:ext cx="3905250" cy="0"/>
          </a:xfrm>
          <a:prstGeom prst="line">
            <a:avLst/>
          </a:prstGeom>
          <a:noFill/>
          <a:ln w="2857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32" name="Line 32"/>
          <p:cNvSpPr>
            <a:spLocks noChangeShapeType="1"/>
          </p:cNvSpPr>
          <p:nvPr/>
        </p:nvSpPr>
        <p:spPr bwMode="auto">
          <a:xfrm>
            <a:off x="5867401" y="4467225"/>
            <a:ext cx="3305175" cy="3810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34" name="Text Box 34"/>
          <p:cNvSpPr txBox="1">
            <a:spLocks noChangeArrowheads="1"/>
          </p:cNvSpPr>
          <p:nvPr/>
        </p:nvSpPr>
        <p:spPr bwMode="auto">
          <a:xfrm>
            <a:off x="6111875" y="4351339"/>
            <a:ext cx="2681288" cy="8651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0"/>
              </a:spcBef>
              <a:buClrTx/>
              <a:buSzTx/>
              <a:buFontTx/>
              <a:buNone/>
            </a:pPr>
            <a:r>
              <a:rPr lang="en-US" altLang="en-US"/>
              <a:t>HTTP request msg</a:t>
            </a:r>
          </a:p>
          <a:p>
            <a:pPr algn="ctr">
              <a:spcBef>
                <a:spcPct val="0"/>
              </a:spcBef>
              <a:buClrTx/>
              <a:buSzTx/>
              <a:buFontTx/>
              <a:buNone/>
            </a:pPr>
            <a:r>
              <a:rPr lang="en-US" altLang="en-US" sz="1600" b="1">
                <a:latin typeface="Courier New" panose="02070309020205020404" pitchFamily="49" charset="0"/>
              </a:rPr>
              <a:t>If-modified-since: &lt;date&gt;</a:t>
            </a:r>
            <a:endParaRPr lang="en-US" altLang="en-US" sz="2000" b="1">
              <a:latin typeface="Courier New" panose="02070309020205020404" pitchFamily="49" charset="0"/>
            </a:endParaRPr>
          </a:p>
        </p:txBody>
      </p:sp>
      <p:sp>
        <p:nvSpPr>
          <p:cNvPr id="51235" name="Line 35"/>
          <p:cNvSpPr>
            <a:spLocks noChangeShapeType="1"/>
          </p:cNvSpPr>
          <p:nvPr/>
        </p:nvSpPr>
        <p:spPr bwMode="auto">
          <a:xfrm flipH="1">
            <a:off x="5886451" y="5457825"/>
            <a:ext cx="3305175" cy="3810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38" name="Text Box 38"/>
          <p:cNvSpPr txBox="1">
            <a:spLocks noChangeArrowheads="1"/>
          </p:cNvSpPr>
          <p:nvPr/>
        </p:nvSpPr>
        <p:spPr bwMode="auto">
          <a:xfrm>
            <a:off x="6130925" y="5402263"/>
            <a:ext cx="2643188" cy="92551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0"/>
              </a:spcBef>
              <a:buClrTx/>
              <a:buSzTx/>
              <a:buFontTx/>
              <a:buNone/>
            </a:pPr>
            <a:r>
              <a:rPr lang="en-US" altLang="en-US"/>
              <a:t>HTTP response</a:t>
            </a:r>
          </a:p>
          <a:p>
            <a:pPr algn="ctr">
              <a:spcBef>
                <a:spcPct val="0"/>
              </a:spcBef>
              <a:buClrTx/>
              <a:buSzTx/>
              <a:buFontTx/>
              <a:buNone/>
            </a:pPr>
            <a:r>
              <a:rPr lang="en-US" altLang="en-US" sz="1600" b="1">
                <a:latin typeface="Courier New" panose="02070309020205020404" pitchFamily="49" charset="0"/>
              </a:rPr>
              <a:t>HTTP/1.0 200 OK</a:t>
            </a:r>
          </a:p>
          <a:p>
            <a:pPr algn="ctr">
              <a:spcBef>
                <a:spcPct val="0"/>
              </a:spcBef>
              <a:buClrTx/>
              <a:buSzTx/>
              <a:buFontTx/>
              <a:buNone/>
            </a:pPr>
            <a:r>
              <a:rPr lang="en-US" altLang="en-US" sz="2000" b="1">
                <a:latin typeface="Courier New" panose="02070309020205020404" pitchFamily="49" charset="0"/>
              </a:rPr>
              <a:t>&lt;data&gt;</a:t>
            </a:r>
          </a:p>
        </p:txBody>
      </p:sp>
      <p:sp>
        <p:nvSpPr>
          <p:cNvPr id="51239" name="Text Box 39"/>
          <p:cNvSpPr txBox="1">
            <a:spLocks noChangeArrowheads="1"/>
          </p:cNvSpPr>
          <p:nvPr/>
        </p:nvSpPr>
        <p:spPr bwMode="auto">
          <a:xfrm>
            <a:off x="9221775" y="4808538"/>
            <a:ext cx="1131912" cy="707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0"/>
              </a:spcBef>
              <a:buClrTx/>
              <a:buSzTx/>
              <a:buFontTx/>
              <a:buNone/>
            </a:pPr>
            <a:r>
              <a:rPr lang="en-US" altLang="en-US" sz="2000">
                <a:solidFill>
                  <a:schemeClr val="accent2"/>
                </a:solidFill>
              </a:rPr>
              <a:t>object </a:t>
            </a:r>
          </a:p>
          <a:p>
            <a:pPr algn="ctr">
              <a:spcBef>
                <a:spcPct val="0"/>
              </a:spcBef>
              <a:buClrTx/>
              <a:buSzTx/>
              <a:buFontTx/>
              <a:buNone/>
            </a:pPr>
            <a:r>
              <a:rPr lang="en-US" altLang="en-US" sz="2000">
                <a:solidFill>
                  <a:schemeClr val="accent2"/>
                </a:solidFill>
              </a:rPr>
              <a:t>modified</a:t>
            </a:r>
            <a:endParaRPr lang="en-US" altLang="en-US">
              <a:latin typeface="Times New Roman" panose="02020603050405020304" pitchFamily="18" charset="0"/>
            </a:endParaRPr>
          </a:p>
        </p:txBody>
      </p:sp>
    </p:spTree>
    <p:extLst>
      <p:ext uri="{BB962C8B-B14F-4D97-AF65-F5344CB8AC3E}">
        <p14:creationId xmlns:p14="http://schemas.microsoft.com/office/powerpoint/2010/main" val="30064335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92500" lnSpcReduction="20000"/>
          </a:bodyPr>
          <a:lstStyle/>
          <a:p>
            <a:r>
              <a:rPr lang="en-US" dirty="0"/>
              <a:t>Burke, Bill (2013-11-12). RESTful Java with JAX-RS 2.0. O'Reilly </a:t>
            </a:r>
            <a:r>
              <a:rPr lang="en-US" dirty="0" smtClean="0"/>
              <a:t>Media</a:t>
            </a:r>
          </a:p>
          <a:p>
            <a:pPr lvl="0"/>
            <a:r>
              <a:rPr lang="en-US" sz="1900" dirty="0">
                <a:solidFill>
                  <a:srgbClr val="191B0E"/>
                </a:solidFill>
              </a:rPr>
              <a:t>Rest in Practice: Hypermedia and Systems Architecture</a:t>
            </a:r>
          </a:p>
          <a:p>
            <a:pPr lvl="1"/>
            <a:r>
              <a:rPr lang="en-US" sz="1900" dirty="0">
                <a:solidFill>
                  <a:srgbClr val="191B0E"/>
                </a:solidFill>
              </a:rPr>
              <a:t>Publisher: Shroff/O'Reilly</a:t>
            </a:r>
          </a:p>
          <a:p>
            <a:pPr lvl="0"/>
            <a:r>
              <a:rPr lang="en-US" sz="1900" dirty="0">
                <a:solidFill>
                  <a:srgbClr val="191B0E"/>
                </a:solidFill>
              </a:rPr>
              <a:t>RESTful Java with JAX-RS 2.0</a:t>
            </a:r>
          </a:p>
          <a:p>
            <a:pPr lvl="1"/>
            <a:r>
              <a:rPr lang="en-US" sz="1900" dirty="0">
                <a:solidFill>
                  <a:srgbClr val="191B0E"/>
                </a:solidFill>
              </a:rPr>
              <a:t>Publisher: O'Reilly</a:t>
            </a:r>
          </a:p>
          <a:p>
            <a:pPr lvl="0"/>
            <a:r>
              <a:rPr lang="en-US" sz="1900" dirty="0">
                <a:solidFill>
                  <a:srgbClr val="191B0E"/>
                </a:solidFill>
              </a:rPr>
              <a:t>Developing RESTful Services with JAX-RS 2.0, </a:t>
            </a:r>
            <a:r>
              <a:rPr lang="en-US" sz="1900" dirty="0" err="1">
                <a:solidFill>
                  <a:srgbClr val="191B0E"/>
                </a:solidFill>
              </a:rPr>
              <a:t>WebSockets</a:t>
            </a:r>
            <a:r>
              <a:rPr lang="en-US" sz="1900" dirty="0">
                <a:solidFill>
                  <a:srgbClr val="191B0E"/>
                </a:solidFill>
              </a:rPr>
              <a:t>, and JSON</a:t>
            </a:r>
          </a:p>
          <a:p>
            <a:pPr lvl="1"/>
            <a:r>
              <a:rPr lang="en-US" sz="1900" dirty="0">
                <a:solidFill>
                  <a:srgbClr val="191B0E"/>
                </a:solidFill>
              </a:rPr>
              <a:t>Publisher: PACKT</a:t>
            </a:r>
          </a:p>
          <a:p>
            <a:pPr lvl="0"/>
            <a:r>
              <a:rPr lang="en-US" sz="1900" dirty="0">
                <a:solidFill>
                  <a:srgbClr val="191B0E"/>
                </a:solidFill>
              </a:rPr>
              <a:t>Building a RESTful Web Service with Spring</a:t>
            </a:r>
          </a:p>
          <a:p>
            <a:pPr lvl="1"/>
            <a:r>
              <a:rPr lang="en-US" sz="1900" dirty="0">
                <a:solidFill>
                  <a:srgbClr val="191B0E"/>
                </a:solidFill>
              </a:rPr>
              <a:t>Publisher: PACKT</a:t>
            </a:r>
          </a:p>
          <a:p>
            <a:pPr lvl="0"/>
            <a:r>
              <a:rPr lang="en-US" sz="1900" dirty="0" err="1">
                <a:solidFill>
                  <a:srgbClr val="191B0E"/>
                </a:solidFill>
              </a:rPr>
              <a:t>WebSocket</a:t>
            </a:r>
            <a:endParaRPr lang="en-US" sz="1900" dirty="0">
              <a:solidFill>
                <a:srgbClr val="191B0E"/>
              </a:solidFill>
            </a:endParaRPr>
          </a:p>
          <a:p>
            <a:pPr lvl="1"/>
            <a:r>
              <a:rPr lang="en-US" sz="1900" dirty="0">
                <a:solidFill>
                  <a:srgbClr val="191B0E"/>
                </a:solidFill>
              </a:rPr>
              <a:t>Publisher: </a:t>
            </a:r>
            <a:r>
              <a:rPr lang="en-US" sz="1900" dirty="0" smtClean="0">
                <a:solidFill>
                  <a:srgbClr val="191B0E"/>
                </a:solidFill>
              </a:rPr>
              <a:t>O'Reilly</a:t>
            </a:r>
          </a:p>
          <a:p>
            <a:endParaRPr lang="en-US" sz="1900" dirty="0">
              <a:solidFill>
                <a:srgbClr val="191B0E"/>
              </a:solidFill>
            </a:endParaRPr>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Disclaimer: these slides have been prepared by using contents from resources mentioned in the reference slide</a:t>
            </a:r>
            <a:endParaRPr lang="en-US" dirty="0"/>
          </a:p>
        </p:txBody>
      </p:sp>
    </p:spTree>
    <p:extLst>
      <p:ext uri="{BB962C8B-B14F-4D97-AF65-F5344CB8AC3E}">
        <p14:creationId xmlns:p14="http://schemas.microsoft.com/office/powerpoint/2010/main" val="3468813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p:txBody>
          <a:bodyPr/>
          <a:lstStyle/>
          <a:p>
            <a:r>
              <a:rPr lang="en-US" altLang="en-US" smtClean="0"/>
              <a:t>Disclaimer: these slides have been prepared by using contents from resources mentioned in the reference slide</a:t>
            </a:r>
            <a:endParaRPr lang="en-US" altLang="en-US">
              <a:latin typeface="Times New Roman" panose="02020603050405020304" pitchFamily="18" charset="0"/>
            </a:endParaRPr>
          </a:p>
        </p:txBody>
      </p:sp>
      <p:sp>
        <p:nvSpPr>
          <p:cNvPr id="207874" name="Rectangle 2"/>
          <p:cNvSpPr>
            <a:spLocks noGrp="1" noChangeArrowheads="1"/>
          </p:cNvSpPr>
          <p:nvPr>
            <p:ph type="title"/>
          </p:nvPr>
        </p:nvSpPr>
        <p:spPr/>
        <p:txBody>
          <a:bodyPr/>
          <a:lstStyle/>
          <a:p>
            <a:r>
              <a:rPr lang="en-US" altLang="en-US"/>
              <a:t>Chapter 2: Application layer</a:t>
            </a:r>
          </a:p>
        </p:txBody>
      </p:sp>
      <p:sp>
        <p:nvSpPr>
          <p:cNvPr id="207875" name="Rectangle 3"/>
          <p:cNvSpPr>
            <a:spLocks noGrp="1" noChangeArrowheads="1"/>
          </p:cNvSpPr>
          <p:nvPr>
            <p:ph type="body" sz="half" idx="1"/>
          </p:nvPr>
        </p:nvSpPr>
        <p:spPr/>
        <p:txBody>
          <a:bodyPr/>
          <a:lstStyle/>
          <a:p>
            <a:r>
              <a:rPr lang="en-US" altLang="en-US" sz="2400">
                <a:solidFill>
                  <a:srgbClr val="FF0000"/>
                </a:solidFill>
              </a:rPr>
              <a:t>2.1 Principles of network applications</a:t>
            </a:r>
          </a:p>
          <a:p>
            <a:r>
              <a:rPr lang="en-US" altLang="en-US" sz="2400"/>
              <a:t>2.2 Web and HTTP</a:t>
            </a:r>
          </a:p>
          <a:p>
            <a:r>
              <a:rPr lang="en-US" altLang="en-US" sz="2400"/>
              <a:t>2.3 FTP </a:t>
            </a:r>
            <a:endParaRPr lang="en-US" altLang="en-US" sz="2400">
              <a:solidFill>
                <a:srgbClr val="FF0000"/>
              </a:solidFill>
            </a:endParaRPr>
          </a:p>
          <a:p>
            <a:r>
              <a:rPr lang="en-US" altLang="en-US" sz="2400"/>
              <a:t>2.4 Electronic Mail</a:t>
            </a:r>
          </a:p>
          <a:p>
            <a:pPr lvl="1"/>
            <a:r>
              <a:rPr lang="en-US" altLang="en-US"/>
              <a:t>SMTP, POP3, IMAP</a:t>
            </a:r>
          </a:p>
          <a:p>
            <a:r>
              <a:rPr lang="en-US" altLang="en-US" sz="2400"/>
              <a:t>2.5 DNS</a:t>
            </a:r>
          </a:p>
          <a:p>
            <a:endParaRPr lang="en-US" altLang="en-US" sz="2400"/>
          </a:p>
        </p:txBody>
      </p:sp>
      <p:sp>
        <p:nvSpPr>
          <p:cNvPr id="207876" name="Rectangle 4"/>
          <p:cNvSpPr>
            <a:spLocks noGrp="1" noChangeArrowheads="1"/>
          </p:cNvSpPr>
          <p:nvPr>
            <p:ph type="body" sz="half" idx="2"/>
          </p:nvPr>
        </p:nvSpPr>
        <p:spPr>
          <a:xfrm>
            <a:off x="6019801" y="1600200"/>
            <a:ext cx="4054475" cy="4648200"/>
          </a:xfrm>
        </p:spPr>
        <p:txBody>
          <a:bodyPr/>
          <a:lstStyle/>
          <a:p>
            <a:r>
              <a:rPr lang="en-US" altLang="en-US" sz="2400"/>
              <a:t>2.6 P2P file sharing</a:t>
            </a:r>
          </a:p>
          <a:p>
            <a:r>
              <a:rPr lang="en-US" altLang="en-US" sz="2400"/>
              <a:t>2.7 Socket programming with TCP</a:t>
            </a:r>
          </a:p>
          <a:p>
            <a:r>
              <a:rPr lang="en-US" altLang="en-US" sz="2400"/>
              <a:t>2.8 Socket programming with UDP</a:t>
            </a:r>
          </a:p>
          <a:p>
            <a:r>
              <a:rPr lang="en-US" altLang="en-US" sz="2400"/>
              <a:t>2.9 Building a Web server</a:t>
            </a:r>
          </a:p>
        </p:txBody>
      </p:sp>
    </p:spTree>
    <p:extLst>
      <p:ext uri="{BB962C8B-B14F-4D97-AF65-F5344CB8AC3E}">
        <p14:creationId xmlns:p14="http://schemas.microsoft.com/office/powerpoint/2010/main" val="2894968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ltLang="en-US" smtClean="0"/>
              <a:t>Disclaimer: these slides have been prepared by using contents from resources mentioned in the reference slide</a:t>
            </a:r>
            <a:endParaRPr lang="en-US" altLang="en-US">
              <a:latin typeface="Times New Roman" panose="02020603050405020304" pitchFamily="18" charset="0"/>
            </a:endParaRPr>
          </a:p>
        </p:txBody>
      </p:sp>
      <p:sp>
        <p:nvSpPr>
          <p:cNvPr id="180226" name="Rectangle 2"/>
          <p:cNvSpPr>
            <a:spLocks noGrp="1" noChangeArrowheads="1"/>
          </p:cNvSpPr>
          <p:nvPr>
            <p:ph type="title"/>
          </p:nvPr>
        </p:nvSpPr>
        <p:spPr/>
        <p:txBody>
          <a:bodyPr/>
          <a:lstStyle/>
          <a:p>
            <a:r>
              <a:rPr lang="en-US" altLang="en-US"/>
              <a:t>Application architectures</a:t>
            </a:r>
          </a:p>
        </p:txBody>
      </p:sp>
      <p:sp>
        <p:nvSpPr>
          <p:cNvPr id="180227" name="Rectangle 3"/>
          <p:cNvSpPr>
            <a:spLocks noGrp="1" noChangeArrowheads="1"/>
          </p:cNvSpPr>
          <p:nvPr>
            <p:ph type="body" idx="1"/>
          </p:nvPr>
        </p:nvSpPr>
        <p:spPr/>
        <p:txBody>
          <a:bodyPr/>
          <a:lstStyle/>
          <a:p>
            <a:r>
              <a:rPr lang="en-US" altLang="en-US"/>
              <a:t>Client-server</a:t>
            </a:r>
          </a:p>
          <a:p>
            <a:r>
              <a:rPr lang="en-US" altLang="en-US"/>
              <a:t>Peer-to-peer (P2P)</a:t>
            </a:r>
          </a:p>
          <a:p>
            <a:r>
              <a:rPr lang="en-US" altLang="en-US"/>
              <a:t>Hybrid of client-server and P2P</a:t>
            </a:r>
          </a:p>
        </p:txBody>
      </p:sp>
    </p:spTree>
    <p:extLst>
      <p:ext uri="{BB962C8B-B14F-4D97-AF65-F5344CB8AC3E}">
        <p14:creationId xmlns:p14="http://schemas.microsoft.com/office/powerpoint/2010/main" val="3911610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Footer Placeholder 5"/>
          <p:cNvSpPr>
            <a:spLocks noGrp="1"/>
          </p:cNvSpPr>
          <p:nvPr>
            <p:ph type="ftr" sz="quarter" idx="11"/>
          </p:nvPr>
        </p:nvSpPr>
        <p:spPr/>
        <p:txBody>
          <a:bodyPr/>
          <a:lstStyle/>
          <a:p>
            <a:r>
              <a:rPr lang="en-US" altLang="en-US" smtClean="0"/>
              <a:t>Disclaimer: these slides have been prepared by using contents from resources mentioned in the reference slide</a:t>
            </a:r>
            <a:endParaRPr lang="en-US" altLang="en-US">
              <a:latin typeface="Times New Roman" panose="02020603050405020304" pitchFamily="18" charset="0"/>
            </a:endParaRPr>
          </a:p>
        </p:txBody>
      </p:sp>
      <p:sp>
        <p:nvSpPr>
          <p:cNvPr id="181252" name="Rectangle 4"/>
          <p:cNvSpPr>
            <a:spLocks noGrp="1" noChangeArrowheads="1"/>
          </p:cNvSpPr>
          <p:nvPr>
            <p:ph type="title"/>
          </p:nvPr>
        </p:nvSpPr>
        <p:spPr/>
        <p:txBody>
          <a:bodyPr/>
          <a:lstStyle/>
          <a:p>
            <a:r>
              <a:rPr lang="en-US" altLang="en-US"/>
              <a:t>Client-server architecture</a:t>
            </a:r>
          </a:p>
        </p:txBody>
      </p:sp>
      <p:graphicFrame>
        <p:nvGraphicFramePr>
          <p:cNvPr id="181307" name="Object 59"/>
          <p:cNvGraphicFramePr>
            <a:graphicFrameLocks noGrp="1" noChangeAspect="1"/>
          </p:cNvGraphicFramePr>
          <p:nvPr>
            <p:ph sz="half" idx="1"/>
          </p:nvPr>
        </p:nvGraphicFramePr>
        <p:xfrm>
          <a:off x="3309939" y="3381375"/>
          <a:ext cx="1304925" cy="1085850"/>
        </p:xfrm>
        <a:graphic>
          <a:graphicData uri="http://schemas.openxmlformats.org/presentationml/2006/ole">
            <mc:AlternateContent xmlns:mc="http://schemas.openxmlformats.org/markup-compatibility/2006">
              <mc:Choice xmlns:v="urn:schemas-microsoft-com:vml" Requires="v">
                <p:oleObj spid="_x0000_s2185" name="Clip" r:id="rId3" imgW="1305000" imgH="1085760" progId="MS_ClipArt_Gallery.2">
                  <p:embed/>
                </p:oleObj>
              </mc:Choice>
              <mc:Fallback>
                <p:oleObj name="Clip" r:id="rId3" imgW="1305000" imgH="1085760" progId="MS_ClipArt_Gallery.2">
                  <p:embed/>
                  <p:pic>
                    <p:nvPicPr>
                      <p:cNvPr id="181307" name="Object 5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9939" y="3381375"/>
                        <a:ext cx="1304925" cy="1085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1708" name="Rectangle 460"/>
          <p:cNvSpPr>
            <a:spLocks noGrp="1" noChangeArrowheads="1"/>
          </p:cNvSpPr>
          <p:nvPr>
            <p:ph type="body" sz="half" idx="2"/>
          </p:nvPr>
        </p:nvSpPr>
        <p:spPr>
          <a:xfrm>
            <a:off x="6188075" y="1416050"/>
            <a:ext cx="3810000" cy="4648200"/>
          </a:xfrm>
        </p:spPr>
        <p:txBody>
          <a:bodyPr/>
          <a:lstStyle/>
          <a:p>
            <a:pPr>
              <a:lnSpc>
                <a:spcPct val="90000"/>
              </a:lnSpc>
              <a:buFont typeface="ZapfDingbats" pitchFamily="82" charset="2"/>
              <a:buNone/>
            </a:pPr>
            <a:r>
              <a:rPr lang="en-US" altLang="en-US" sz="2400">
                <a:solidFill>
                  <a:srgbClr val="FF0000"/>
                </a:solidFill>
              </a:rPr>
              <a:t>server:</a:t>
            </a:r>
            <a:r>
              <a:rPr lang="en-US" altLang="en-US" sz="2400"/>
              <a:t> </a:t>
            </a:r>
          </a:p>
          <a:p>
            <a:pPr lvl="1">
              <a:lnSpc>
                <a:spcPct val="90000"/>
              </a:lnSpc>
            </a:pPr>
            <a:r>
              <a:rPr lang="en-US" altLang="en-US"/>
              <a:t>always-on host</a:t>
            </a:r>
          </a:p>
          <a:p>
            <a:pPr lvl="1">
              <a:lnSpc>
                <a:spcPct val="90000"/>
              </a:lnSpc>
            </a:pPr>
            <a:r>
              <a:rPr lang="en-US" altLang="en-US"/>
              <a:t>permanent IP address</a:t>
            </a:r>
          </a:p>
          <a:p>
            <a:pPr lvl="1">
              <a:lnSpc>
                <a:spcPct val="90000"/>
              </a:lnSpc>
            </a:pPr>
            <a:r>
              <a:rPr lang="en-US" altLang="en-US"/>
              <a:t>server farms for scaling</a:t>
            </a:r>
          </a:p>
          <a:p>
            <a:pPr>
              <a:lnSpc>
                <a:spcPct val="90000"/>
              </a:lnSpc>
              <a:buFont typeface="ZapfDingbats" pitchFamily="82" charset="2"/>
              <a:buNone/>
            </a:pPr>
            <a:r>
              <a:rPr lang="en-US" altLang="en-US" sz="2400">
                <a:solidFill>
                  <a:srgbClr val="FF0000"/>
                </a:solidFill>
              </a:rPr>
              <a:t>clients:</a:t>
            </a:r>
          </a:p>
          <a:p>
            <a:pPr lvl="1">
              <a:lnSpc>
                <a:spcPct val="90000"/>
              </a:lnSpc>
            </a:pPr>
            <a:r>
              <a:rPr lang="en-US" altLang="en-US"/>
              <a:t>communicate with server</a:t>
            </a:r>
          </a:p>
          <a:p>
            <a:pPr lvl="1">
              <a:lnSpc>
                <a:spcPct val="90000"/>
              </a:lnSpc>
            </a:pPr>
            <a:r>
              <a:rPr lang="en-US" altLang="en-US"/>
              <a:t>may be intermittently connected</a:t>
            </a:r>
          </a:p>
          <a:p>
            <a:pPr lvl="1">
              <a:lnSpc>
                <a:spcPct val="90000"/>
              </a:lnSpc>
            </a:pPr>
            <a:r>
              <a:rPr lang="en-US" altLang="en-US"/>
              <a:t>may have dynamic IP addresses</a:t>
            </a:r>
          </a:p>
          <a:p>
            <a:pPr lvl="1">
              <a:lnSpc>
                <a:spcPct val="90000"/>
              </a:lnSpc>
            </a:pPr>
            <a:r>
              <a:rPr lang="en-US" altLang="en-US"/>
              <a:t>do not communicate directly with each other</a:t>
            </a:r>
          </a:p>
        </p:txBody>
      </p:sp>
      <p:sp>
        <p:nvSpPr>
          <p:cNvPr id="181254" name="Freeform 6"/>
          <p:cNvSpPr>
            <a:spLocks/>
          </p:cNvSpPr>
          <p:nvPr/>
        </p:nvSpPr>
        <p:spPr bwMode="auto">
          <a:xfrm>
            <a:off x="4165600" y="1743076"/>
            <a:ext cx="1798638" cy="1674813"/>
          </a:xfrm>
          <a:custGeom>
            <a:avLst/>
            <a:gdLst>
              <a:gd name="T0" fmla="*/ 239 w 1292"/>
              <a:gd name="T1" fmla="*/ 7 h 1255"/>
              <a:gd name="T2" fmla="*/ 35 w 1292"/>
              <a:gd name="T3" fmla="*/ 157 h 1255"/>
              <a:gd name="T4" fmla="*/ 29 w 1292"/>
              <a:gd name="T5" fmla="*/ 523 h 1255"/>
              <a:gd name="T6" fmla="*/ 53 w 1292"/>
              <a:gd name="T7" fmla="*/ 829 h 1255"/>
              <a:gd name="T8" fmla="*/ 245 w 1292"/>
              <a:gd name="T9" fmla="*/ 871 h 1255"/>
              <a:gd name="T10" fmla="*/ 647 w 1292"/>
              <a:gd name="T11" fmla="*/ 1129 h 1255"/>
              <a:gd name="T12" fmla="*/ 995 w 1292"/>
              <a:gd name="T13" fmla="*/ 1237 h 1255"/>
              <a:gd name="T14" fmla="*/ 1199 w 1292"/>
              <a:gd name="T15" fmla="*/ 1021 h 1255"/>
              <a:gd name="T16" fmla="*/ 1271 w 1292"/>
              <a:gd name="T17" fmla="*/ 445 h 1255"/>
              <a:gd name="T18" fmla="*/ 1205 w 1292"/>
              <a:gd name="T19" fmla="*/ 211 h 1255"/>
              <a:gd name="T20" fmla="*/ 749 w 1292"/>
              <a:gd name="T21" fmla="*/ 115 h 1255"/>
              <a:gd name="T22" fmla="*/ 239 w 1292"/>
              <a:gd name="T23" fmla="*/ 7 h 1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33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255" name="Freeform 7"/>
          <p:cNvSpPr>
            <a:spLocks/>
          </p:cNvSpPr>
          <p:nvPr/>
        </p:nvSpPr>
        <p:spPr bwMode="auto">
          <a:xfrm>
            <a:off x="2286000" y="1600200"/>
            <a:ext cx="1866900" cy="1589088"/>
          </a:xfrm>
          <a:custGeom>
            <a:avLst/>
            <a:gdLst>
              <a:gd name="T0" fmla="*/ 550 w 1340"/>
              <a:gd name="T1" fmla="*/ 42 h 1191"/>
              <a:gd name="T2" fmla="*/ 82 w 1340"/>
              <a:gd name="T3" fmla="*/ 60 h 1191"/>
              <a:gd name="T4" fmla="*/ 58 w 1340"/>
              <a:gd name="T5" fmla="*/ 402 h 1191"/>
              <a:gd name="T6" fmla="*/ 28 w 1340"/>
              <a:gd name="T7" fmla="*/ 720 h 1191"/>
              <a:gd name="T8" fmla="*/ 112 w 1340"/>
              <a:gd name="T9" fmla="*/ 870 h 1191"/>
              <a:gd name="T10" fmla="*/ 538 w 1340"/>
              <a:gd name="T11" fmla="*/ 876 h 1191"/>
              <a:gd name="T12" fmla="*/ 640 w 1340"/>
              <a:gd name="T13" fmla="*/ 1128 h 1191"/>
              <a:gd name="T14" fmla="*/ 1234 w 1340"/>
              <a:gd name="T15" fmla="*/ 1098 h 1191"/>
              <a:gd name="T16" fmla="*/ 1276 w 1340"/>
              <a:gd name="T17" fmla="*/ 570 h 1191"/>
              <a:gd name="T18" fmla="*/ 1204 w 1340"/>
              <a:gd name="T19" fmla="*/ 342 h 1191"/>
              <a:gd name="T20" fmla="*/ 760 w 1340"/>
              <a:gd name="T21" fmla="*/ 288 h 1191"/>
              <a:gd name="T22" fmla="*/ 550 w 1340"/>
              <a:gd name="T23" fmla="*/ 42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33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256" name="Freeform 8"/>
          <p:cNvSpPr>
            <a:spLocks/>
          </p:cNvSpPr>
          <p:nvPr/>
        </p:nvSpPr>
        <p:spPr bwMode="auto">
          <a:xfrm>
            <a:off x="2654301" y="3051176"/>
            <a:ext cx="2974975" cy="2219325"/>
          </a:xfrm>
          <a:custGeom>
            <a:avLst/>
            <a:gdLst>
              <a:gd name="T0" fmla="*/ 27 w 2135"/>
              <a:gd name="T1" fmla="*/ 652 h 1662"/>
              <a:gd name="T2" fmla="*/ 105 w 2135"/>
              <a:gd name="T3" fmla="*/ 76 h 1662"/>
              <a:gd name="T4" fmla="*/ 657 w 2135"/>
              <a:gd name="T5" fmla="*/ 196 h 1662"/>
              <a:gd name="T6" fmla="*/ 1209 w 2135"/>
              <a:gd name="T7" fmla="*/ 100 h 1662"/>
              <a:gd name="T8" fmla="*/ 2001 w 2135"/>
              <a:gd name="T9" fmla="*/ 406 h 1662"/>
              <a:gd name="T10" fmla="*/ 2013 w 2135"/>
              <a:gd name="T11" fmla="*/ 1144 h 1662"/>
              <a:gd name="T12" fmla="*/ 1581 w 2135"/>
              <a:gd name="T13" fmla="*/ 1600 h 1662"/>
              <a:gd name="T14" fmla="*/ 813 w 2135"/>
              <a:gd name="T15" fmla="*/ 1516 h 1662"/>
              <a:gd name="T16" fmla="*/ 501 w 2135"/>
              <a:gd name="T17" fmla="*/ 1270 h 1662"/>
              <a:gd name="T18" fmla="*/ 183 w 2135"/>
              <a:gd name="T19" fmla="*/ 1066 h 1662"/>
              <a:gd name="T20" fmla="*/ 27 w 2135"/>
              <a:gd name="T21" fmla="*/ 652 h 1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33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81257" name="Group 9"/>
          <p:cNvGrpSpPr>
            <a:grpSpLocks/>
          </p:cNvGrpSpPr>
          <p:nvPr/>
        </p:nvGrpSpPr>
        <p:grpSpPr bwMode="auto">
          <a:xfrm>
            <a:off x="2403476" y="1735139"/>
            <a:ext cx="733425" cy="319087"/>
            <a:chOff x="3552" y="246"/>
            <a:chExt cx="527" cy="248"/>
          </a:xfrm>
        </p:grpSpPr>
        <p:graphicFrame>
          <p:nvGraphicFramePr>
            <p:cNvPr id="181258" name="Object 10"/>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2186" name="Clip" r:id="rId5" imgW="1305000" imgH="1085760" progId="MS_ClipArt_Gallery.2">
                    <p:embed/>
                  </p:oleObj>
                </mc:Choice>
                <mc:Fallback>
                  <p:oleObj name="Clip" r:id="rId5" imgW="1305000" imgH="1085760" progId="MS_ClipArt_Gallery.2">
                    <p:embed/>
                    <p:pic>
                      <p:nvPicPr>
                        <p:cNvPr id="181258"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1259" name="Object 11"/>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2187" name="Clip" r:id="rId6" imgW="676440" imgH="485640" progId="MS_ClipArt_Gallery.2">
                    <p:embed/>
                  </p:oleObj>
                </mc:Choice>
                <mc:Fallback>
                  <p:oleObj name="Clip" r:id="rId6" imgW="676440" imgH="485640" progId="MS_ClipArt_Gallery.2">
                    <p:embed/>
                    <p:pic>
                      <p:nvPicPr>
                        <p:cNvPr id="181259"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1260" name="Line 12"/>
            <p:cNvSpPr>
              <a:spLocks noChangeShapeType="1"/>
            </p:cNvSpPr>
            <p:nvPr/>
          </p:nvSpPr>
          <p:spPr bwMode="auto">
            <a:xfrm flipV="1">
              <a:off x="3844" y="434"/>
              <a:ext cx="82" cy="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81261" name="Group 13"/>
          <p:cNvGrpSpPr>
            <a:grpSpLocks/>
          </p:cNvGrpSpPr>
          <p:nvPr/>
        </p:nvGrpSpPr>
        <p:grpSpPr bwMode="auto">
          <a:xfrm>
            <a:off x="2403476" y="2330450"/>
            <a:ext cx="733425" cy="319088"/>
            <a:chOff x="3552" y="246"/>
            <a:chExt cx="527" cy="248"/>
          </a:xfrm>
        </p:grpSpPr>
        <p:graphicFrame>
          <p:nvGraphicFramePr>
            <p:cNvPr id="181262" name="Object 14"/>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2188" name="Clip" r:id="rId8" imgW="1305000" imgH="1085760" progId="MS_ClipArt_Gallery.2">
                    <p:embed/>
                  </p:oleObj>
                </mc:Choice>
                <mc:Fallback>
                  <p:oleObj name="Clip" r:id="rId8" imgW="1305000" imgH="1085760" progId="MS_ClipArt_Gallery.2">
                    <p:embed/>
                    <p:pic>
                      <p:nvPicPr>
                        <p:cNvPr id="181262"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1263" name="Object 15"/>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2189" name="Clip" r:id="rId9" imgW="676440" imgH="485640" progId="MS_ClipArt_Gallery.2">
                    <p:embed/>
                  </p:oleObj>
                </mc:Choice>
                <mc:Fallback>
                  <p:oleObj name="Clip" r:id="rId9" imgW="676440" imgH="485640" progId="MS_ClipArt_Gallery.2">
                    <p:embed/>
                    <p:pic>
                      <p:nvPicPr>
                        <p:cNvPr id="181263"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1264" name="Line 16"/>
            <p:cNvSpPr>
              <a:spLocks noChangeShapeType="1"/>
            </p:cNvSpPr>
            <p:nvPr/>
          </p:nvSpPr>
          <p:spPr bwMode="auto">
            <a:xfrm flipV="1">
              <a:off x="3844" y="434"/>
              <a:ext cx="82" cy="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81265" name="Group 17"/>
          <p:cNvGrpSpPr>
            <a:grpSpLocks/>
          </p:cNvGrpSpPr>
          <p:nvPr/>
        </p:nvGrpSpPr>
        <p:grpSpPr bwMode="auto">
          <a:xfrm>
            <a:off x="2779713" y="2117726"/>
            <a:ext cx="69850" cy="214313"/>
            <a:chOff x="3842" y="406"/>
            <a:chExt cx="51" cy="167"/>
          </a:xfrm>
        </p:grpSpPr>
        <p:sp>
          <p:nvSpPr>
            <p:cNvPr id="181266" name="Oval 18"/>
            <p:cNvSpPr>
              <a:spLocks noChangeArrowheads="1"/>
            </p:cNvSpPr>
            <p:nvPr/>
          </p:nvSpPr>
          <p:spPr bwMode="auto">
            <a:xfrm>
              <a:off x="3842" y="40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267" name="Oval 19"/>
            <p:cNvSpPr>
              <a:spLocks noChangeArrowheads="1"/>
            </p:cNvSpPr>
            <p:nvPr/>
          </p:nvSpPr>
          <p:spPr bwMode="auto">
            <a:xfrm>
              <a:off x="3844" y="46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268" name="Oval 20"/>
            <p:cNvSpPr>
              <a:spLocks noChangeArrowheads="1"/>
            </p:cNvSpPr>
            <p:nvPr/>
          </p:nvSpPr>
          <p:spPr bwMode="auto">
            <a:xfrm>
              <a:off x="3846" y="52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81269" name="Group 21"/>
          <p:cNvGrpSpPr>
            <a:grpSpLocks/>
          </p:cNvGrpSpPr>
          <p:nvPr/>
        </p:nvGrpSpPr>
        <p:grpSpPr bwMode="auto">
          <a:xfrm>
            <a:off x="3249613" y="2620964"/>
            <a:ext cx="209550" cy="395287"/>
            <a:chOff x="4180" y="783"/>
            <a:chExt cx="150" cy="307"/>
          </a:xfrm>
        </p:grpSpPr>
        <p:sp>
          <p:nvSpPr>
            <p:cNvPr id="181270" name="AutoShape 22"/>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271" name="Rectangle 23"/>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272" name="Rectangle 24"/>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273" name="AutoShape 25"/>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274" name="Line 26"/>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275" name="Line 27"/>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276" name="Rectangle 28"/>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277" name="Rectangle 29"/>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81278" name="Group 30"/>
          <p:cNvGrpSpPr>
            <a:grpSpLocks/>
          </p:cNvGrpSpPr>
          <p:nvPr/>
        </p:nvGrpSpPr>
        <p:grpSpPr bwMode="auto">
          <a:xfrm rot="16200000">
            <a:off x="3562351" y="2698751"/>
            <a:ext cx="80963" cy="233363"/>
            <a:chOff x="3842" y="406"/>
            <a:chExt cx="51" cy="167"/>
          </a:xfrm>
        </p:grpSpPr>
        <p:sp>
          <p:nvSpPr>
            <p:cNvPr id="181279" name="Oval 31"/>
            <p:cNvSpPr>
              <a:spLocks noChangeArrowheads="1"/>
            </p:cNvSpPr>
            <p:nvPr/>
          </p:nvSpPr>
          <p:spPr bwMode="auto">
            <a:xfrm>
              <a:off x="3842" y="40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280" name="Oval 32"/>
            <p:cNvSpPr>
              <a:spLocks noChangeArrowheads="1"/>
            </p:cNvSpPr>
            <p:nvPr/>
          </p:nvSpPr>
          <p:spPr bwMode="auto">
            <a:xfrm>
              <a:off x="3844" y="46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281" name="Oval 33"/>
            <p:cNvSpPr>
              <a:spLocks noChangeArrowheads="1"/>
            </p:cNvSpPr>
            <p:nvPr/>
          </p:nvSpPr>
          <p:spPr bwMode="auto">
            <a:xfrm>
              <a:off x="3846" y="52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81282" name="Line 34"/>
          <p:cNvSpPr>
            <a:spLocks noChangeShapeType="1"/>
          </p:cNvSpPr>
          <p:nvPr/>
        </p:nvSpPr>
        <p:spPr bwMode="auto">
          <a:xfrm>
            <a:off x="3386138" y="2528889"/>
            <a:ext cx="495300" cy="1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283" name="Line 35"/>
          <p:cNvSpPr>
            <a:spLocks noChangeShapeType="1"/>
          </p:cNvSpPr>
          <p:nvPr/>
        </p:nvSpPr>
        <p:spPr bwMode="auto">
          <a:xfrm>
            <a:off x="3389314" y="2525713"/>
            <a:ext cx="1587" cy="952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284" name="Line 36"/>
          <p:cNvSpPr>
            <a:spLocks noChangeShapeType="1"/>
          </p:cNvSpPr>
          <p:nvPr/>
        </p:nvSpPr>
        <p:spPr bwMode="auto">
          <a:xfrm>
            <a:off x="3884614" y="2524125"/>
            <a:ext cx="1587" cy="825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285" name="Line 37"/>
          <p:cNvSpPr>
            <a:spLocks noChangeShapeType="1"/>
          </p:cNvSpPr>
          <p:nvPr/>
        </p:nvSpPr>
        <p:spPr bwMode="auto">
          <a:xfrm>
            <a:off x="3086101" y="1989138"/>
            <a:ext cx="288925" cy="2651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286" name="Line 38"/>
          <p:cNvSpPr>
            <a:spLocks noChangeShapeType="1"/>
          </p:cNvSpPr>
          <p:nvPr/>
        </p:nvSpPr>
        <p:spPr bwMode="auto">
          <a:xfrm flipV="1">
            <a:off x="3098801" y="2274888"/>
            <a:ext cx="276225" cy="330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287" name="Line 39"/>
          <p:cNvSpPr>
            <a:spLocks noChangeShapeType="1"/>
          </p:cNvSpPr>
          <p:nvPr/>
        </p:nvSpPr>
        <p:spPr bwMode="auto">
          <a:xfrm flipV="1">
            <a:off x="3625850" y="2360613"/>
            <a:ext cx="1588" cy="1635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81288" name="Group 40"/>
          <p:cNvGrpSpPr>
            <a:grpSpLocks/>
          </p:cNvGrpSpPr>
          <p:nvPr/>
        </p:nvGrpSpPr>
        <p:grpSpPr bwMode="auto">
          <a:xfrm>
            <a:off x="3744913" y="2598739"/>
            <a:ext cx="209550" cy="395287"/>
            <a:chOff x="4180" y="783"/>
            <a:chExt cx="150" cy="307"/>
          </a:xfrm>
        </p:grpSpPr>
        <p:sp>
          <p:nvSpPr>
            <p:cNvPr id="181289" name="AutoShape 41"/>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290" name="Rectangle 42"/>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291" name="Rectangle 43"/>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292" name="AutoShape 44"/>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293" name="Line 45"/>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294" name="Line 46"/>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295" name="Rectangle 47"/>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296" name="Rectangle 48"/>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81297" name="Group 49"/>
          <p:cNvGrpSpPr>
            <a:grpSpLocks/>
          </p:cNvGrpSpPr>
          <p:nvPr/>
        </p:nvGrpSpPr>
        <p:grpSpPr bwMode="auto">
          <a:xfrm>
            <a:off x="2787651" y="3217863"/>
            <a:ext cx="479425" cy="925512"/>
            <a:chOff x="3314" y="1248"/>
            <a:chExt cx="344" cy="694"/>
          </a:xfrm>
        </p:grpSpPr>
        <p:graphicFrame>
          <p:nvGraphicFramePr>
            <p:cNvPr id="181298" name="Object 50"/>
            <p:cNvGraphicFramePr>
              <a:graphicFrameLocks noChangeAspect="1"/>
            </p:cNvGraphicFramePr>
            <p:nvPr/>
          </p:nvGraphicFramePr>
          <p:xfrm>
            <a:off x="3314" y="1248"/>
            <a:ext cx="299" cy="248"/>
          </p:xfrm>
          <a:graphic>
            <a:graphicData uri="http://schemas.openxmlformats.org/presentationml/2006/ole">
              <mc:AlternateContent xmlns:mc="http://schemas.openxmlformats.org/markup-compatibility/2006">
                <mc:Choice xmlns:v="urn:schemas-microsoft-com:vml" Requires="v">
                  <p:oleObj spid="_x0000_s2190" name="Clip" r:id="rId10" imgW="1305000" imgH="1085760" progId="MS_ClipArt_Gallery.2">
                    <p:embed/>
                  </p:oleObj>
                </mc:Choice>
                <mc:Fallback>
                  <p:oleObj name="Clip" r:id="rId10" imgW="1305000" imgH="1085760" progId="MS_ClipArt_Gallery.2">
                    <p:embed/>
                    <p:pic>
                      <p:nvPicPr>
                        <p:cNvPr id="181298" name="Object 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4" y="1248"/>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1299" name="Line 51"/>
            <p:cNvSpPr>
              <a:spLocks noChangeShapeType="1"/>
            </p:cNvSpPr>
            <p:nvPr/>
          </p:nvSpPr>
          <p:spPr bwMode="auto">
            <a:xfrm flipV="1">
              <a:off x="3606" y="1433"/>
              <a:ext cx="52" cy="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81300" name="Object 52"/>
            <p:cNvGraphicFramePr>
              <a:graphicFrameLocks noChangeAspect="1"/>
            </p:cNvGraphicFramePr>
            <p:nvPr/>
          </p:nvGraphicFramePr>
          <p:xfrm>
            <a:off x="3314" y="1694"/>
            <a:ext cx="299" cy="248"/>
          </p:xfrm>
          <a:graphic>
            <a:graphicData uri="http://schemas.openxmlformats.org/presentationml/2006/ole">
              <mc:AlternateContent xmlns:mc="http://schemas.openxmlformats.org/markup-compatibility/2006">
                <mc:Choice xmlns:v="urn:schemas-microsoft-com:vml" Requires="v">
                  <p:oleObj spid="_x0000_s2191" name="Clip" r:id="rId11" imgW="1305000" imgH="1085760" progId="MS_ClipArt_Gallery.2">
                    <p:embed/>
                  </p:oleObj>
                </mc:Choice>
                <mc:Fallback>
                  <p:oleObj name="Clip" r:id="rId11" imgW="1305000" imgH="1085760" progId="MS_ClipArt_Gallery.2">
                    <p:embed/>
                    <p:pic>
                      <p:nvPicPr>
                        <p:cNvPr id="181300" name="Object 5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4" y="1694"/>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1301" name="Line 53"/>
            <p:cNvSpPr>
              <a:spLocks noChangeShapeType="1"/>
            </p:cNvSpPr>
            <p:nvPr/>
          </p:nvSpPr>
          <p:spPr bwMode="auto">
            <a:xfrm flipV="1">
              <a:off x="3606" y="1882"/>
              <a:ext cx="52" cy="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81302" name="Group 54"/>
            <p:cNvGrpSpPr>
              <a:grpSpLocks/>
            </p:cNvGrpSpPr>
            <p:nvPr/>
          </p:nvGrpSpPr>
          <p:grpSpPr bwMode="auto">
            <a:xfrm>
              <a:off x="3404" y="1504"/>
              <a:ext cx="51" cy="167"/>
              <a:chOff x="3842" y="406"/>
              <a:chExt cx="51" cy="167"/>
            </a:xfrm>
          </p:grpSpPr>
          <p:sp>
            <p:nvSpPr>
              <p:cNvPr id="181303" name="Oval 55"/>
              <p:cNvSpPr>
                <a:spLocks noChangeArrowheads="1"/>
              </p:cNvSpPr>
              <p:nvPr/>
            </p:nvSpPr>
            <p:spPr bwMode="auto">
              <a:xfrm>
                <a:off x="3842" y="40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304" name="Oval 56"/>
              <p:cNvSpPr>
                <a:spLocks noChangeArrowheads="1"/>
              </p:cNvSpPr>
              <p:nvPr/>
            </p:nvSpPr>
            <p:spPr bwMode="auto">
              <a:xfrm>
                <a:off x="3844" y="46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305" name="Oval 57"/>
              <p:cNvSpPr>
                <a:spLocks noChangeArrowheads="1"/>
              </p:cNvSpPr>
              <p:nvPr/>
            </p:nvSpPr>
            <p:spPr bwMode="auto">
              <a:xfrm>
                <a:off x="3846" y="52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81306" name="Line 58"/>
            <p:cNvSpPr>
              <a:spLocks noChangeShapeType="1"/>
            </p:cNvSpPr>
            <p:nvPr/>
          </p:nvSpPr>
          <p:spPr bwMode="auto">
            <a:xfrm>
              <a:off x="3654" y="1431"/>
              <a:ext cx="0" cy="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aphicFrame>
        <p:nvGraphicFramePr>
          <p:cNvPr id="181308" name="Object 60"/>
          <p:cNvGraphicFramePr>
            <a:graphicFrameLocks noChangeAspect="1"/>
          </p:cNvGraphicFramePr>
          <p:nvPr/>
        </p:nvGraphicFramePr>
        <p:xfrm>
          <a:off x="3041651" y="4216400"/>
          <a:ext cx="415925" cy="330200"/>
        </p:xfrm>
        <a:graphic>
          <a:graphicData uri="http://schemas.openxmlformats.org/presentationml/2006/ole">
            <mc:AlternateContent xmlns:mc="http://schemas.openxmlformats.org/markup-compatibility/2006">
              <mc:Choice xmlns:v="urn:schemas-microsoft-com:vml" Requires="v">
                <p:oleObj spid="_x0000_s2192" name="Clip" r:id="rId12" imgW="1305000" imgH="1085760" progId="MS_ClipArt_Gallery.2">
                  <p:embed/>
                </p:oleObj>
              </mc:Choice>
              <mc:Fallback>
                <p:oleObj name="Clip" r:id="rId12" imgW="1305000" imgH="1085760" progId="MS_ClipArt_Gallery.2">
                  <p:embed/>
                  <p:pic>
                    <p:nvPicPr>
                      <p:cNvPr id="181308" name="Object 6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1651" y="4216400"/>
                        <a:ext cx="415925"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1309" name="Oval 61"/>
          <p:cNvSpPr>
            <a:spLocks noChangeArrowheads="1"/>
          </p:cNvSpPr>
          <p:nvPr/>
        </p:nvSpPr>
        <p:spPr bwMode="auto">
          <a:xfrm rot="16200000">
            <a:off x="3458369" y="4320381"/>
            <a:ext cx="63500" cy="6508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310" name="Oval 62"/>
          <p:cNvSpPr>
            <a:spLocks noChangeArrowheads="1"/>
          </p:cNvSpPr>
          <p:nvPr/>
        </p:nvSpPr>
        <p:spPr bwMode="auto">
          <a:xfrm rot="16200000">
            <a:off x="3543301" y="4318001"/>
            <a:ext cx="63500" cy="66675"/>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311" name="Oval 63"/>
          <p:cNvSpPr>
            <a:spLocks noChangeArrowheads="1"/>
          </p:cNvSpPr>
          <p:nvPr/>
        </p:nvSpPr>
        <p:spPr bwMode="auto">
          <a:xfrm rot="16200000">
            <a:off x="3621088" y="4322763"/>
            <a:ext cx="61913" cy="6508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312" name="Line 64"/>
          <p:cNvSpPr>
            <a:spLocks noChangeShapeType="1"/>
          </p:cNvSpPr>
          <p:nvPr/>
        </p:nvSpPr>
        <p:spPr bwMode="auto">
          <a:xfrm rot="16200000">
            <a:off x="3880645" y="4202908"/>
            <a:ext cx="60325" cy="15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313" name="Line 65"/>
          <p:cNvSpPr>
            <a:spLocks noChangeShapeType="1"/>
          </p:cNvSpPr>
          <p:nvPr/>
        </p:nvSpPr>
        <p:spPr bwMode="auto">
          <a:xfrm rot="5400000" flipH="1">
            <a:off x="3254375" y="4194175"/>
            <a:ext cx="635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314" name="Line 66"/>
          <p:cNvSpPr>
            <a:spLocks noChangeShapeType="1"/>
          </p:cNvSpPr>
          <p:nvPr/>
        </p:nvSpPr>
        <p:spPr bwMode="auto">
          <a:xfrm rot="16200000" flipV="1">
            <a:off x="3601244" y="3855244"/>
            <a:ext cx="0" cy="6270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315" name="Line 67"/>
          <p:cNvSpPr>
            <a:spLocks noChangeShapeType="1"/>
          </p:cNvSpPr>
          <p:nvPr/>
        </p:nvSpPr>
        <p:spPr bwMode="auto">
          <a:xfrm flipV="1">
            <a:off x="3267076" y="3794126"/>
            <a:ext cx="93663" cy="31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316" name="Line 68"/>
          <p:cNvSpPr>
            <a:spLocks noChangeShapeType="1"/>
          </p:cNvSpPr>
          <p:nvPr/>
        </p:nvSpPr>
        <p:spPr bwMode="auto">
          <a:xfrm>
            <a:off x="3868738" y="3840163"/>
            <a:ext cx="303212" cy="3857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317" name="Line 69"/>
          <p:cNvSpPr>
            <a:spLocks noChangeShapeType="1"/>
          </p:cNvSpPr>
          <p:nvPr/>
        </p:nvSpPr>
        <p:spPr bwMode="auto">
          <a:xfrm flipH="1">
            <a:off x="4664075" y="3836988"/>
            <a:ext cx="279400" cy="3921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81318" name="Object 70"/>
          <p:cNvGraphicFramePr>
            <a:graphicFrameLocks noChangeAspect="1"/>
          </p:cNvGraphicFramePr>
          <p:nvPr/>
        </p:nvGraphicFramePr>
        <p:xfrm>
          <a:off x="4841875" y="3389313"/>
          <a:ext cx="203200" cy="241300"/>
        </p:xfrm>
        <a:graphic>
          <a:graphicData uri="http://schemas.openxmlformats.org/presentationml/2006/ole">
            <mc:AlternateContent xmlns:mc="http://schemas.openxmlformats.org/markup-compatibility/2006">
              <mc:Choice xmlns:v="urn:schemas-microsoft-com:vml" Requires="v">
                <p:oleObj spid="_x0000_s2193" name="Clip" r:id="rId13" imgW="981000" imgH="1209600" progId="MS_ClipArt_Gallery.2">
                  <p:embed/>
                </p:oleObj>
              </mc:Choice>
              <mc:Fallback>
                <p:oleObj name="Clip" r:id="rId13" imgW="981000" imgH="1209600" progId="MS_ClipArt_Gallery.2">
                  <p:embed/>
                  <p:pic>
                    <p:nvPicPr>
                      <p:cNvPr id="181318" name="Object 7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41875" y="3389313"/>
                        <a:ext cx="203200" cy="24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1319" name="Object 71"/>
          <p:cNvGraphicFramePr>
            <a:graphicFrameLocks noChangeAspect="1"/>
          </p:cNvGraphicFramePr>
          <p:nvPr/>
        </p:nvGraphicFramePr>
        <p:xfrm>
          <a:off x="3505200" y="3470276"/>
          <a:ext cx="203200" cy="239713"/>
        </p:xfrm>
        <a:graphic>
          <a:graphicData uri="http://schemas.openxmlformats.org/presentationml/2006/ole">
            <mc:AlternateContent xmlns:mc="http://schemas.openxmlformats.org/markup-compatibility/2006">
              <mc:Choice xmlns:v="urn:schemas-microsoft-com:vml" Requires="v">
                <p:oleObj spid="_x0000_s2194" name="Clip" r:id="rId15" imgW="981000" imgH="1209600" progId="MS_ClipArt_Gallery.2">
                  <p:embed/>
                </p:oleObj>
              </mc:Choice>
              <mc:Fallback>
                <p:oleObj name="Clip" r:id="rId15" imgW="981000" imgH="1209600" progId="MS_ClipArt_Gallery.2">
                  <p:embed/>
                  <p:pic>
                    <p:nvPicPr>
                      <p:cNvPr id="181319" name="Object 7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05200" y="3470276"/>
                        <a:ext cx="203200" cy="239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1320" name="Freeform 72"/>
          <p:cNvSpPr>
            <a:spLocks/>
          </p:cNvSpPr>
          <p:nvPr/>
        </p:nvSpPr>
        <p:spPr bwMode="auto">
          <a:xfrm>
            <a:off x="3586164" y="3244850"/>
            <a:ext cx="1354137" cy="304800"/>
          </a:xfrm>
          <a:custGeom>
            <a:avLst/>
            <a:gdLst>
              <a:gd name="T0" fmla="*/ 0 w 972"/>
              <a:gd name="T1" fmla="*/ 228 h 228"/>
              <a:gd name="T2" fmla="*/ 432 w 972"/>
              <a:gd name="T3" fmla="*/ 9 h 228"/>
              <a:gd name="T4" fmla="*/ 972 w 972"/>
              <a:gd name="T5" fmla="*/ 171 h 228"/>
            </a:gdLst>
            <a:ahLst/>
            <a:cxnLst>
              <a:cxn ang="0">
                <a:pos x="T0" y="T1"/>
              </a:cxn>
              <a:cxn ang="0">
                <a:pos x="T2" y="T3"/>
              </a:cxn>
              <a:cxn ang="0">
                <a:pos x="T4" y="T5"/>
              </a:cxn>
            </a:cxnLst>
            <a:rect l="0" t="0" r="r" b="b"/>
            <a:pathLst>
              <a:path w="972" h="228">
                <a:moveTo>
                  <a:pt x="0" y="228"/>
                </a:moveTo>
                <a:cubicBezTo>
                  <a:pt x="135" y="123"/>
                  <a:pt x="270" y="18"/>
                  <a:pt x="432" y="9"/>
                </a:cubicBezTo>
                <a:cubicBezTo>
                  <a:pt x="594" y="0"/>
                  <a:pt x="783" y="85"/>
                  <a:pt x="972" y="171"/>
                </a:cubicBezTo>
              </a:path>
            </a:pathLst>
          </a:custGeom>
          <a:noFill/>
          <a:ln w="19050" cap="flat" cmpd="sng">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81321" name="Group 73"/>
          <p:cNvGrpSpPr>
            <a:grpSpLocks/>
          </p:cNvGrpSpPr>
          <p:nvPr/>
        </p:nvGrpSpPr>
        <p:grpSpPr bwMode="auto">
          <a:xfrm>
            <a:off x="3852863" y="4667250"/>
            <a:ext cx="406400" cy="427038"/>
            <a:chOff x="2870" y="1518"/>
            <a:chExt cx="292" cy="320"/>
          </a:xfrm>
        </p:grpSpPr>
        <p:graphicFrame>
          <p:nvGraphicFramePr>
            <p:cNvPr id="181322" name="Object 74"/>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2195" name="Clip" r:id="rId16" imgW="819000" imgH="847800" progId="MS_ClipArt_Gallery.2">
                    <p:embed/>
                  </p:oleObj>
                </mc:Choice>
                <mc:Fallback>
                  <p:oleObj name="Clip" r:id="rId16" imgW="819000" imgH="847800" progId="MS_ClipArt_Gallery.2">
                    <p:embed/>
                    <p:pic>
                      <p:nvPicPr>
                        <p:cNvPr id="181322" name="Object 7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1323" name="Object 75"/>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2196" name="Clip" r:id="rId18" imgW="1266840" imgH="1200240" progId="MS_ClipArt_Gallery.2">
                    <p:embed/>
                  </p:oleObj>
                </mc:Choice>
                <mc:Fallback>
                  <p:oleObj name="Clip" r:id="rId18" imgW="1266840" imgH="1200240" progId="MS_ClipArt_Gallery.2">
                    <p:embed/>
                    <p:pic>
                      <p:nvPicPr>
                        <p:cNvPr id="181323" name="Object 7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81324" name="Group 76"/>
          <p:cNvGrpSpPr>
            <a:grpSpLocks/>
          </p:cNvGrpSpPr>
          <p:nvPr/>
        </p:nvGrpSpPr>
        <p:grpSpPr bwMode="auto">
          <a:xfrm>
            <a:off x="4630738" y="4699000"/>
            <a:ext cx="406400" cy="427038"/>
            <a:chOff x="2870" y="1518"/>
            <a:chExt cx="292" cy="320"/>
          </a:xfrm>
        </p:grpSpPr>
        <p:graphicFrame>
          <p:nvGraphicFramePr>
            <p:cNvPr id="181325" name="Object 77"/>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2197" name="Clip" r:id="rId20" imgW="819000" imgH="847800" progId="MS_ClipArt_Gallery.2">
                    <p:embed/>
                  </p:oleObj>
                </mc:Choice>
                <mc:Fallback>
                  <p:oleObj name="Clip" r:id="rId20" imgW="819000" imgH="847800" progId="MS_ClipArt_Gallery.2">
                    <p:embed/>
                    <p:pic>
                      <p:nvPicPr>
                        <p:cNvPr id="181325" name="Object 7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1326" name="Object 78"/>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2198" name="Clip" r:id="rId21" imgW="1266840" imgH="1200240" progId="MS_ClipArt_Gallery.2">
                    <p:embed/>
                  </p:oleObj>
                </mc:Choice>
                <mc:Fallback>
                  <p:oleObj name="Clip" r:id="rId21" imgW="1266840" imgH="1200240" progId="MS_ClipArt_Gallery.2">
                    <p:embed/>
                    <p:pic>
                      <p:nvPicPr>
                        <p:cNvPr id="181326" name="Object 7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81327" name="Group 79"/>
          <p:cNvGrpSpPr>
            <a:grpSpLocks/>
          </p:cNvGrpSpPr>
          <p:nvPr/>
        </p:nvGrpSpPr>
        <p:grpSpPr bwMode="auto">
          <a:xfrm>
            <a:off x="4216401" y="4414839"/>
            <a:ext cx="379413" cy="376237"/>
            <a:chOff x="4733" y="2082"/>
            <a:chExt cx="272" cy="282"/>
          </a:xfrm>
        </p:grpSpPr>
        <p:graphicFrame>
          <p:nvGraphicFramePr>
            <p:cNvPr id="181328" name="Object 80"/>
            <p:cNvGraphicFramePr>
              <a:graphicFrameLocks noChangeAspect="1"/>
            </p:cNvGraphicFramePr>
            <p:nvPr/>
          </p:nvGraphicFramePr>
          <p:xfrm>
            <a:off x="4733" y="2082"/>
            <a:ext cx="272" cy="282"/>
          </p:xfrm>
          <a:graphic>
            <a:graphicData uri="http://schemas.openxmlformats.org/presentationml/2006/ole">
              <mc:AlternateContent xmlns:mc="http://schemas.openxmlformats.org/markup-compatibility/2006">
                <mc:Choice xmlns:v="urn:schemas-microsoft-com:vml" Requires="v">
                  <p:oleObj spid="_x0000_s2199" name="Clip" r:id="rId22" imgW="819000" imgH="847800" progId="MS_ClipArt_Gallery.2">
                    <p:embed/>
                  </p:oleObj>
                </mc:Choice>
                <mc:Fallback>
                  <p:oleObj name="Clip" r:id="rId22" imgW="819000" imgH="847800" progId="MS_ClipArt_Gallery.2">
                    <p:embed/>
                    <p:pic>
                      <p:nvPicPr>
                        <p:cNvPr id="181328" name="Object 8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733" y="2082"/>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1329" name="Rectangle 81"/>
            <p:cNvSpPr>
              <a:spLocks noChangeArrowheads="1"/>
            </p:cNvSpPr>
            <p:nvPr/>
          </p:nvSpPr>
          <p:spPr bwMode="auto">
            <a:xfrm>
              <a:off x="4812" y="2181"/>
              <a:ext cx="192" cy="183"/>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81330" name="Line 82"/>
          <p:cNvSpPr>
            <a:spLocks noChangeShapeType="1"/>
          </p:cNvSpPr>
          <p:nvPr/>
        </p:nvSpPr>
        <p:spPr bwMode="auto">
          <a:xfrm>
            <a:off x="4522788" y="4318000"/>
            <a:ext cx="0" cy="228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81331" name="Group 83"/>
          <p:cNvGrpSpPr>
            <a:grpSpLocks/>
          </p:cNvGrpSpPr>
          <p:nvPr/>
        </p:nvGrpSpPr>
        <p:grpSpPr bwMode="auto">
          <a:xfrm>
            <a:off x="5243513" y="3741739"/>
            <a:ext cx="207962" cy="409575"/>
            <a:chOff x="4180" y="783"/>
            <a:chExt cx="150" cy="307"/>
          </a:xfrm>
        </p:grpSpPr>
        <p:sp>
          <p:nvSpPr>
            <p:cNvPr id="181332" name="AutoShape 84"/>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333" name="Rectangle 85"/>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334" name="Rectangle 86"/>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335" name="AutoShape 87"/>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336" name="Line 88"/>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337" name="Line 89"/>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338" name="Rectangle 90"/>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339" name="Rectangle 91"/>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81340" name="Group 92"/>
          <p:cNvGrpSpPr>
            <a:grpSpLocks/>
          </p:cNvGrpSpPr>
          <p:nvPr/>
        </p:nvGrpSpPr>
        <p:grpSpPr bwMode="auto">
          <a:xfrm>
            <a:off x="5230813" y="4186239"/>
            <a:ext cx="207962" cy="409575"/>
            <a:chOff x="4180" y="783"/>
            <a:chExt cx="150" cy="307"/>
          </a:xfrm>
        </p:grpSpPr>
        <p:sp>
          <p:nvSpPr>
            <p:cNvPr id="181341" name="AutoShape 93"/>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342" name="Rectangle 94"/>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343" name="Rectangle 95"/>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344" name="AutoShape 96"/>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345" name="Line 97"/>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346" name="Line 98"/>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347" name="Rectangle 99"/>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348" name="Rectangle 100"/>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81349" name="Line 101"/>
          <p:cNvSpPr>
            <a:spLocks noChangeShapeType="1"/>
          </p:cNvSpPr>
          <p:nvPr/>
        </p:nvSpPr>
        <p:spPr bwMode="auto">
          <a:xfrm rot="5400000" flipH="1">
            <a:off x="4856956" y="4115594"/>
            <a:ext cx="6111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350" name="Line 102"/>
          <p:cNvSpPr>
            <a:spLocks noChangeShapeType="1"/>
          </p:cNvSpPr>
          <p:nvPr/>
        </p:nvSpPr>
        <p:spPr bwMode="auto">
          <a:xfrm rot="16200000">
            <a:off x="5210969" y="4368006"/>
            <a:ext cx="0" cy="103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351" name="Line 103"/>
          <p:cNvSpPr>
            <a:spLocks noChangeShapeType="1"/>
          </p:cNvSpPr>
          <p:nvPr/>
        </p:nvSpPr>
        <p:spPr bwMode="auto">
          <a:xfrm rot="16200000">
            <a:off x="5200650" y="3898900"/>
            <a:ext cx="0" cy="88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352" name="Line 104"/>
          <p:cNvSpPr>
            <a:spLocks noChangeShapeType="1"/>
          </p:cNvSpPr>
          <p:nvPr/>
        </p:nvSpPr>
        <p:spPr bwMode="auto">
          <a:xfrm flipV="1">
            <a:off x="3879850" y="2039938"/>
            <a:ext cx="458788" cy="2079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353" name="Line 105"/>
          <p:cNvSpPr>
            <a:spLocks noChangeShapeType="1"/>
          </p:cNvSpPr>
          <p:nvPr/>
        </p:nvSpPr>
        <p:spPr bwMode="auto">
          <a:xfrm>
            <a:off x="4814889" y="2024063"/>
            <a:ext cx="485775" cy="2079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354" name="Line 106"/>
          <p:cNvSpPr>
            <a:spLocks noChangeShapeType="1"/>
          </p:cNvSpPr>
          <p:nvPr/>
        </p:nvSpPr>
        <p:spPr bwMode="auto">
          <a:xfrm flipH="1">
            <a:off x="5334000" y="2360614"/>
            <a:ext cx="24130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355" name="Line 107"/>
          <p:cNvSpPr>
            <a:spLocks noChangeShapeType="1"/>
          </p:cNvSpPr>
          <p:nvPr/>
        </p:nvSpPr>
        <p:spPr bwMode="auto">
          <a:xfrm>
            <a:off x="4564063" y="2136775"/>
            <a:ext cx="0" cy="431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356" name="Line 108"/>
          <p:cNvSpPr>
            <a:spLocks noChangeShapeType="1"/>
          </p:cNvSpPr>
          <p:nvPr/>
        </p:nvSpPr>
        <p:spPr bwMode="auto">
          <a:xfrm>
            <a:off x="4589464" y="2784475"/>
            <a:ext cx="534987" cy="3683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357" name="Line 109"/>
          <p:cNvSpPr>
            <a:spLocks noChangeShapeType="1"/>
          </p:cNvSpPr>
          <p:nvPr/>
        </p:nvSpPr>
        <p:spPr bwMode="auto">
          <a:xfrm flipH="1">
            <a:off x="5049838" y="3249613"/>
            <a:ext cx="266700" cy="3603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358" name="Line 110"/>
          <p:cNvSpPr>
            <a:spLocks noChangeShapeType="1"/>
          </p:cNvSpPr>
          <p:nvPr/>
        </p:nvSpPr>
        <p:spPr bwMode="auto">
          <a:xfrm flipH="1">
            <a:off x="4822825" y="2328864"/>
            <a:ext cx="560388" cy="3841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359" name="Line 111"/>
          <p:cNvSpPr>
            <a:spLocks noChangeShapeType="1"/>
          </p:cNvSpPr>
          <p:nvPr/>
        </p:nvSpPr>
        <p:spPr bwMode="auto">
          <a:xfrm flipH="1">
            <a:off x="4832350" y="1768475"/>
            <a:ext cx="350838" cy="255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360" name="Line 112"/>
          <p:cNvSpPr>
            <a:spLocks noChangeShapeType="1"/>
          </p:cNvSpPr>
          <p:nvPr/>
        </p:nvSpPr>
        <p:spPr bwMode="auto">
          <a:xfrm flipH="1">
            <a:off x="5549901" y="1944688"/>
            <a:ext cx="201613" cy="176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81361" name="Group 113"/>
          <p:cNvGrpSpPr>
            <a:grpSpLocks/>
          </p:cNvGrpSpPr>
          <p:nvPr/>
        </p:nvGrpSpPr>
        <p:grpSpPr bwMode="auto">
          <a:xfrm>
            <a:off x="3360738" y="2136776"/>
            <a:ext cx="501650" cy="233363"/>
            <a:chOff x="3600" y="219"/>
            <a:chExt cx="360" cy="175"/>
          </a:xfrm>
        </p:grpSpPr>
        <p:sp>
          <p:nvSpPr>
            <p:cNvPr id="181362" name="Oval 114"/>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363" name="Line 115"/>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364" name="Line 116"/>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365" name="Rectangle 117"/>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altLang="en-US">
                <a:latin typeface="Times New Roman" panose="02020603050405020304" pitchFamily="18" charset="0"/>
              </a:endParaRPr>
            </a:p>
          </p:txBody>
        </p:sp>
        <p:sp>
          <p:nvSpPr>
            <p:cNvPr id="181366" name="Oval 118"/>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81367" name="Group 119"/>
            <p:cNvGrpSpPr>
              <a:grpSpLocks/>
            </p:cNvGrpSpPr>
            <p:nvPr/>
          </p:nvGrpSpPr>
          <p:grpSpPr bwMode="auto">
            <a:xfrm>
              <a:off x="3686" y="244"/>
              <a:ext cx="177" cy="66"/>
              <a:chOff x="2848" y="848"/>
              <a:chExt cx="140" cy="98"/>
            </a:xfrm>
          </p:grpSpPr>
          <p:sp>
            <p:nvSpPr>
              <p:cNvPr id="181368" name="Line 120"/>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369" name="Line 121"/>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370" name="Line 122"/>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81371" name="Group 123"/>
            <p:cNvGrpSpPr>
              <a:grpSpLocks/>
            </p:cNvGrpSpPr>
            <p:nvPr/>
          </p:nvGrpSpPr>
          <p:grpSpPr bwMode="auto">
            <a:xfrm flipV="1">
              <a:off x="3686" y="243"/>
              <a:ext cx="177" cy="66"/>
              <a:chOff x="2848" y="848"/>
              <a:chExt cx="140" cy="98"/>
            </a:xfrm>
          </p:grpSpPr>
          <p:sp>
            <p:nvSpPr>
              <p:cNvPr id="181372" name="Line 124"/>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373" name="Line 125"/>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374" name="Line 126"/>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81375" name="Group 127"/>
          <p:cNvGrpSpPr>
            <a:grpSpLocks/>
          </p:cNvGrpSpPr>
          <p:nvPr/>
        </p:nvGrpSpPr>
        <p:grpSpPr bwMode="auto">
          <a:xfrm>
            <a:off x="4313238" y="1908176"/>
            <a:ext cx="501650" cy="233363"/>
            <a:chOff x="3600" y="219"/>
            <a:chExt cx="360" cy="175"/>
          </a:xfrm>
        </p:grpSpPr>
        <p:sp>
          <p:nvSpPr>
            <p:cNvPr id="181376" name="Oval 12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377" name="Line 129"/>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378" name="Line 130"/>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379" name="Rectangle 131"/>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altLang="en-US">
                <a:latin typeface="Times New Roman" panose="02020603050405020304" pitchFamily="18" charset="0"/>
              </a:endParaRPr>
            </a:p>
          </p:txBody>
        </p:sp>
        <p:sp>
          <p:nvSpPr>
            <p:cNvPr id="181380" name="Oval 13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81381" name="Group 133"/>
            <p:cNvGrpSpPr>
              <a:grpSpLocks/>
            </p:cNvGrpSpPr>
            <p:nvPr/>
          </p:nvGrpSpPr>
          <p:grpSpPr bwMode="auto">
            <a:xfrm>
              <a:off x="3686" y="244"/>
              <a:ext cx="177" cy="66"/>
              <a:chOff x="2848" y="848"/>
              <a:chExt cx="140" cy="98"/>
            </a:xfrm>
          </p:grpSpPr>
          <p:sp>
            <p:nvSpPr>
              <p:cNvPr id="181382" name="Line 134"/>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383" name="Line 135"/>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384" name="Line 136"/>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81385" name="Group 137"/>
            <p:cNvGrpSpPr>
              <a:grpSpLocks/>
            </p:cNvGrpSpPr>
            <p:nvPr/>
          </p:nvGrpSpPr>
          <p:grpSpPr bwMode="auto">
            <a:xfrm flipV="1">
              <a:off x="3686" y="243"/>
              <a:ext cx="177" cy="66"/>
              <a:chOff x="2848" y="848"/>
              <a:chExt cx="140" cy="98"/>
            </a:xfrm>
          </p:grpSpPr>
          <p:sp>
            <p:nvSpPr>
              <p:cNvPr id="181386" name="Line 138"/>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387" name="Line 139"/>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388" name="Line 140"/>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81389" name="Group 141"/>
          <p:cNvGrpSpPr>
            <a:grpSpLocks/>
          </p:cNvGrpSpPr>
          <p:nvPr/>
        </p:nvGrpSpPr>
        <p:grpSpPr bwMode="auto">
          <a:xfrm>
            <a:off x="4330700" y="2565401"/>
            <a:ext cx="501650" cy="233363"/>
            <a:chOff x="3600" y="219"/>
            <a:chExt cx="360" cy="175"/>
          </a:xfrm>
        </p:grpSpPr>
        <p:sp>
          <p:nvSpPr>
            <p:cNvPr id="181390" name="Oval 142"/>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391" name="Line 143"/>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392" name="Line 144"/>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393" name="Rectangle 145"/>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altLang="en-US">
                <a:latin typeface="Times New Roman" panose="02020603050405020304" pitchFamily="18" charset="0"/>
              </a:endParaRPr>
            </a:p>
          </p:txBody>
        </p:sp>
        <p:sp>
          <p:nvSpPr>
            <p:cNvPr id="181394" name="Oval 146"/>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81395" name="Group 147"/>
            <p:cNvGrpSpPr>
              <a:grpSpLocks/>
            </p:cNvGrpSpPr>
            <p:nvPr/>
          </p:nvGrpSpPr>
          <p:grpSpPr bwMode="auto">
            <a:xfrm>
              <a:off x="3686" y="244"/>
              <a:ext cx="177" cy="66"/>
              <a:chOff x="2848" y="848"/>
              <a:chExt cx="140" cy="98"/>
            </a:xfrm>
          </p:grpSpPr>
          <p:sp>
            <p:nvSpPr>
              <p:cNvPr id="181396" name="Line 148"/>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397" name="Line 149"/>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398" name="Line 150"/>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81399" name="Group 151"/>
            <p:cNvGrpSpPr>
              <a:grpSpLocks/>
            </p:cNvGrpSpPr>
            <p:nvPr/>
          </p:nvGrpSpPr>
          <p:grpSpPr bwMode="auto">
            <a:xfrm flipV="1">
              <a:off x="3686" y="243"/>
              <a:ext cx="177" cy="66"/>
              <a:chOff x="2848" y="848"/>
              <a:chExt cx="140" cy="98"/>
            </a:xfrm>
          </p:grpSpPr>
          <p:sp>
            <p:nvSpPr>
              <p:cNvPr id="181400" name="Line 152"/>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401" name="Line 153"/>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402" name="Line 154"/>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81403" name="Group 155"/>
          <p:cNvGrpSpPr>
            <a:grpSpLocks/>
          </p:cNvGrpSpPr>
          <p:nvPr/>
        </p:nvGrpSpPr>
        <p:grpSpPr bwMode="auto">
          <a:xfrm>
            <a:off x="5300663" y="2116138"/>
            <a:ext cx="500062" cy="233362"/>
            <a:chOff x="3600" y="219"/>
            <a:chExt cx="360" cy="175"/>
          </a:xfrm>
        </p:grpSpPr>
        <p:sp>
          <p:nvSpPr>
            <p:cNvPr id="181404" name="Oval 15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405" name="Line 157"/>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406" name="Line 158"/>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407" name="Rectangle 159"/>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altLang="en-US">
                <a:latin typeface="Times New Roman" panose="02020603050405020304" pitchFamily="18" charset="0"/>
              </a:endParaRPr>
            </a:p>
          </p:txBody>
        </p:sp>
        <p:sp>
          <p:nvSpPr>
            <p:cNvPr id="181408" name="Oval 16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81409" name="Group 161"/>
            <p:cNvGrpSpPr>
              <a:grpSpLocks/>
            </p:cNvGrpSpPr>
            <p:nvPr/>
          </p:nvGrpSpPr>
          <p:grpSpPr bwMode="auto">
            <a:xfrm>
              <a:off x="3686" y="244"/>
              <a:ext cx="177" cy="66"/>
              <a:chOff x="2848" y="848"/>
              <a:chExt cx="140" cy="98"/>
            </a:xfrm>
          </p:grpSpPr>
          <p:sp>
            <p:nvSpPr>
              <p:cNvPr id="181410" name="Line 162"/>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411" name="Line 163"/>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412" name="Line 164"/>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81413" name="Group 165"/>
            <p:cNvGrpSpPr>
              <a:grpSpLocks/>
            </p:cNvGrpSpPr>
            <p:nvPr/>
          </p:nvGrpSpPr>
          <p:grpSpPr bwMode="auto">
            <a:xfrm flipV="1">
              <a:off x="3686" y="243"/>
              <a:ext cx="177" cy="66"/>
              <a:chOff x="2848" y="848"/>
              <a:chExt cx="140" cy="98"/>
            </a:xfrm>
          </p:grpSpPr>
          <p:sp>
            <p:nvSpPr>
              <p:cNvPr id="181414" name="Line 166"/>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415" name="Line 167"/>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416" name="Line 168"/>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81417" name="Group 169"/>
          <p:cNvGrpSpPr>
            <a:grpSpLocks/>
          </p:cNvGrpSpPr>
          <p:nvPr/>
        </p:nvGrpSpPr>
        <p:grpSpPr bwMode="auto">
          <a:xfrm>
            <a:off x="5106988" y="3013076"/>
            <a:ext cx="501650" cy="233363"/>
            <a:chOff x="3600" y="219"/>
            <a:chExt cx="360" cy="175"/>
          </a:xfrm>
        </p:grpSpPr>
        <p:sp>
          <p:nvSpPr>
            <p:cNvPr id="181418" name="Oval 170"/>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419" name="Line 171"/>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420" name="Line 172"/>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421" name="Rectangle 173"/>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altLang="en-US">
                <a:latin typeface="Times New Roman" panose="02020603050405020304" pitchFamily="18" charset="0"/>
              </a:endParaRPr>
            </a:p>
          </p:txBody>
        </p:sp>
        <p:sp>
          <p:nvSpPr>
            <p:cNvPr id="181422" name="Oval 174"/>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81423" name="Group 175"/>
            <p:cNvGrpSpPr>
              <a:grpSpLocks/>
            </p:cNvGrpSpPr>
            <p:nvPr/>
          </p:nvGrpSpPr>
          <p:grpSpPr bwMode="auto">
            <a:xfrm>
              <a:off x="3686" y="244"/>
              <a:ext cx="177" cy="66"/>
              <a:chOff x="2848" y="848"/>
              <a:chExt cx="140" cy="98"/>
            </a:xfrm>
          </p:grpSpPr>
          <p:sp>
            <p:nvSpPr>
              <p:cNvPr id="181424" name="Line 176"/>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425" name="Line 177"/>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426" name="Line 178"/>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81427" name="Group 179"/>
            <p:cNvGrpSpPr>
              <a:grpSpLocks/>
            </p:cNvGrpSpPr>
            <p:nvPr/>
          </p:nvGrpSpPr>
          <p:grpSpPr bwMode="auto">
            <a:xfrm flipV="1">
              <a:off x="3686" y="243"/>
              <a:ext cx="177" cy="66"/>
              <a:chOff x="2848" y="848"/>
              <a:chExt cx="140" cy="98"/>
            </a:xfrm>
          </p:grpSpPr>
          <p:sp>
            <p:nvSpPr>
              <p:cNvPr id="181428" name="Line 180"/>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429" name="Line 181"/>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430" name="Line 182"/>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81431" name="Group 183"/>
          <p:cNvGrpSpPr>
            <a:grpSpLocks/>
          </p:cNvGrpSpPr>
          <p:nvPr/>
        </p:nvGrpSpPr>
        <p:grpSpPr bwMode="auto">
          <a:xfrm>
            <a:off x="4773613" y="3597275"/>
            <a:ext cx="501650" cy="234950"/>
            <a:chOff x="3600" y="219"/>
            <a:chExt cx="360" cy="175"/>
          </a:xfrm>
        </p:grpSpPr>
        <p:sp>
          <p:nvSpPr>
            <p:cNvPr id="181432" name="Oval 184"/>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433" name="Line 185"/>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434" name="Line 186"/>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435" name="Rectangle 187"/>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altLang="en-US">
                <a:latin typeface="Times New Roman" panose="02020603050405020304" pitchFamily="18" charset="0"/>
              </a:endParaRPr>
            </a:p>
          </p:txBody>
        </p:sp>
        <p:sp>
          <p:nvSpPr>
            <p:cNvPr id="181436" name="Oval 188"/>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81437" name="Group 189"/>
            <p:cNvGrpSpPr>
              <a:grpSpLocks/>
            </p:cNvGrpSpPr>
            <p:nvPr/>
          </p:nvGrpSpPr>
          <p:grpSpPr bwMode="auto">
            <a:xfrm>
              <a:off x="3686" y="244"/>
              <a:ext cx="177" cy="66"/>
              <a:chOff x="2848" y="848"/>
              <a:chExt cx="140" cy="98"/>
            </a:xfrm>
          </p:grpSpPr>
          <p:sp>
            <p:nvSpPr>
              <p:cNvPr id="181438" name="Line 190"/>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439" name="Line 191"/>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440" name="Line 192"/>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81441" name="Group 193"/>
            <p:cNvGrpSpPr>
              <a:grpSpLocks/>
            </p:cNvGrpSpPr>
            <p:nvPr/>
          </p:nvGrpSpPr>
          <p:grpSpPr bwMode="auto">
            <a:xfrm flipV="1">
              <a:off x="3686" y="243"/>
              <a:ext cx="177" cy="66"/>
              <a:chOff x="2848" y="848"/>
              <a:chExt cx="140" cy="98"/>
            </a:xfrm>
          </p:grpSpPr>
          <p:sp>
            <p:nvSpPr>
              <p:cNvPr id="181442" name="Line 194"/>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443" name="Line 195"/>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444" name="Line 196"/>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81445" name="Group 197"/>
          <p:cNvGrpSpPr>
            <a:grpSpLocks/>
          </p:cNvGrpSpPr>
          <p:nvPr/>
        </p:nvGrpSpPr>
        <p:grpSpPr bwMode="auto">
          <a:xfrm>
            <a:off x="4164013" y="4086226"/>
            <a:ext cx="500062" cy="233363"/>
            <a:chOff x="3600" y="219"/>
            <a:chExt cx="360" cy="175"/>
          </a:xfrm>
        </p:grpSpPr>
        <p:sp>
          <p:nvSpPr>
            <p:cNvPr id="181446" name="Oval 19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447" name="Line 199"/>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448" name="Line 200"/>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449" name="Rectangle 201"/>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altLang="en-US">
                <a:latin typeface="Times New Roman" panose="02020603050405020304" pitchFamily="18" charset="0"/>
              </a:endParaRPr>
            </a:p>
          </p:txBody>
        </p:sp>
        <p:sp>
          <p:nvSpPr>
            <p:cNvPr id="181450" name="Oval 20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81451" name="Group 203"/>
            <p:cNvGrpSpPr>
              <a:grpSpLocks/>
            </p:cNvGrpSpPr>
            <p:nvPr/>
          </p:nvGrpSpPr>
          <p:grpSpPr bwMode="auto">
            <a:xfrm>
              <a:off x="3686" y="244"/>
              <a:ext cx="177" cy="66"/>
              <a:chOff x="2848" y="848"/>
              <a:chExt cx="140" cy="98"/>
            </a:xfrm>
          </p:grpSpPr>
          <p:sp>
            <p:nvSpPr>
              <p:cNvPr id="181452" name="Line 204"/>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453" name="Line 205"/>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454" name="Line 206"/>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81455" name="Group 207"/>
            <p:cNvGrpSpPr>
              <a:grpSpLocks/>
            </p:cNvGrpSpPr>
            <p:nvPr/>
          </p:nvGrpSpPr>
          <p:grpSpPr bwMode="auto">
            <a:xfrm flipV="1">
              <a:off x="3686" y="243"/>
              <a:ext cx="177" cy="66"/>
              <a:chOff x="2848" y="848"/>
              <a:chExt cx="140" cy="98"/>
            </a:xfrm>
          </p:grpSpPr>
          <p:sp>
            <p:nvSpPr>
              <p:cNvPr id="181456" name="Line 208"/>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457" name="Line 209"/>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458" name="Line 210"/>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81459" name="Group 211"/>
          <p:cNvGrpSpPr>
            <a:grpSpLocks/>
          </p:cNvGrpSpPr>
          <p:nvPr/>
        </p:nvGrpSpPr>
        <p:grpSpPr bwMode="auto">
          <a:xfrm>
            <a:off x="3360738" y="3709988"/>
            <a:ext cx="501650" cy="233362"/>
            <a:chOff x="3600" y="219"/>
            <a:chExt cx="360" cy="175"/>
          </a:xfrm>
        </p:grpSpPr>
        <p:sp>
          <p:nvSpPr>
            <p:cNvPr id="181460" name="Oval 212"/>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461" name="Line 213"/>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462" name="Line 214"/>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463" name="Rectangle 215"/>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altLang="en-US">
                <a:latin typeface="Times New Roman" panose="02020603050405020304" pitchFamily="18" charset="0"/>
              </a:endParaRPr>
            </a:p>
          </p:txBody>
        </p:sp>
        <p:sp>
          <p:nvSpPr>
            <p:cNvPr id="181464" name="Oval 216"/>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81465" name="Group 217"/>
            <p:cNvGrpSpPr>
              <a:grpSpLocks/>
            </p:cNvGrpSpPr>
            <p:nvPr/>
          </p:nvGrpSpPr>
          <p:grpSpPr bwMode="auto">
            <a:xfrm>
              <a:off x="3686" y="244"/>
              <a:ext cx="177" cy="66"/>
              <a:chOff x="2848" y="848"/>
              <a:chExt cx="140" cy="98"/>
            </a:xfrm>
          </p:grpSpPr>
          <p:sp>
            <p:nvSpPr>
              <p:cNvPr id="181466" name="Line 218"/>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467" name="Line 219"/>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468" name="Line 220"/>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81469" name="Group 221"/>
            <p:cNvGrpSpPr>
              <a:grpSpLocks/>
            </p:cNvGrpSpPr>
            <p:nvPr/>
          </p:nvGrpSpPr>
          <p:grpSpPr bwMode="auto">
            <a:xfrm flipV="1">
              <a:off x="3686" y="243"/>
              <a:ext cx="177" cy="66"/>
              <a:chOff x="2848" y="848"/>
              <a:chExt cx="140" cy="98"/>
            </a:xfrm>
          </p:grpSpPr>
          <p:sp>
            <p:nvSpPr>
              <p:cNvPr id="181470" name="Line 222"/>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471" name="Line 223"/>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472" name="Line 224"/>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81473" name="Line 225"/>
          <p:cNvSpPr>
            <a:spLocks noChangeShapeType="1"/>
          </p:cNvSpPr>
          <p:nvPr/>
        </p:nvSpPr>
        <p:spPr bwMode="auto">
          <a:xfrm flipV="1">
            <a:off x="3616325" y="3922714"/>
            <a:ext cx="1588" cy="2492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474" name="Line 226"/>
          <p:cNvSpPr>
            <a:spLocks noChangeShapeType="1"/>
          </p:cNvSpPr>
          <p:nvPr/>
        </p:nvSpPr>
        <p:spPr bwMode="auto">
          <a:xfrm>
            <a:off x="2743200" y="1905000"/>
            <a:ext cx="2514600" cy="25146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475" name="Line 227"/>
          <p:cNvSpPr>
            <a:spLocks noChangeShapeType="1"/>
          </p:cNvSpPr>
          <p:nvPr/>
        </p:nvSpPr>
        <p:spPr bwMode="auto">
          <a:xfrm>
            <a:off x="2743200" y="1752600"/>
            <a:ext cx="2514600" cy="2514600"/>
          </a:xfrm>
          <a:prstGeom prst="line">
            <a:avLst/>
          </a:prstGeom>
          <a:noFill/>
          <a:ln w="3810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702" name="Line 454"/>
          <p:cNvSpPr>
            <a:spLocks noChangeShapeType="1"/>
          </p:cNvSpPr>
          <p:nvPr/>
        </p:nvSpPr>
        <p:spPr bwMode="auto">
          <a:xfrm flipV="1">
            <a:off x="4114800" y="4495800"/>
            <a:ext cx="1143000" cy="3810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703" name="Line 455"/>
          <p:cNvSpPr>
            <a:spLocks noChangeShapeType="1"/>
          </p:cNvSpPr>
          <p:nvPr/>
        </p:nvSpPr>
        <p:spPr bwMode="auto">
          <a:xfrm flipV="1">
            <a:off x="4191000" y="4572000"/>
            <a:ext cx="1143000" cy="381000"/>
          </a:xfrm>
          <a:prstGeom prst="line">
            <a:avLst/>
          </a:prstGeom>
          <a:noFill/>
          <a:ln w="3810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719938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Footer Placeholder 5"/>
          <p:cNvSpPr>
            <a:spLocks noGrp="1"/>
          </p:cNvSpPr>
          <p:nvPr>
            <p:ph type="ftr" sz="quarter" idx="11"/>
          </p:nvPr>
        </p:nvSpPr>
        <p:spPr/>
        <p:txBody>
          <a:bodyPr/>
          <a:lstStyle/>
          <a:p>
            <a:r>
              <a:rPr lang="en-US" altLang="en-US" smtClean="0"/>
              <a:t>Disclaimer: these slides have been prepared by using contents from resources mentioned in the reference slide</a:t>
            </a:r>
            <a:endParaRPr lang="en-US" altLang="en-US">
              <a:latin typeface="Times New Roman" panose="02020603050405020304" pitchFamily="18" charset="0"/>
            </a:endParaRPr>
          </a:p>
        </p:txBody>
      </p:sp>
      <p:sp>
        <p:nvSpPr>
          <p:cNvPr id="185348" name="Rectangle 4"/>
          <p:cNvSpPr>
            <a:spLocks noGrp="1" noChangeArrowheads="1"/>
          </p:cNvSpPr>
          <p:nvPr>
            <p:ph type="title"/>
          </p:nvPr>
        </p:nvSpPr>
        <p:spPr/>
        <p:txBody>
          <a:bodyPr/>
          <a:lstStyle/>
          <a:p>
            <a:r>
              <a:rPr lang="en-US" altLang="en-US"/>
              <a:t>Pure P2P architecture</a:t>
            </a:r>
          </a:p>
        </p:txBody>
      </p:sp>
      <p:sp>
        <p:nvSpPr>
          <p:cNvPr id="185349" name="Rectangle 5"/>
          <p:cNvSpPr>
            <a:spLocks noGrp="1" noChangeArrowheads="1"/>
          </p:cNvSpPr>
          <p:nvPr>
            <p:ph type="body" sz="half" idx="1"/>
          </p:nvPr>
        </p:nvSpPr>
        <p:spPr>
          <a:xfrm>
            <a:off x="2057401" y="1600200"/>
            <a:ext cx="4049713" cy="4648200"/>
          </a:xfrm>
        </p:spPr>
        <p:txBody>
          <a:bodyPr/>
          <a:lstStyle/>
          <a:p>
            <a:r>
              <a:rPr lang="en-US" altLang="en-US" sz="2400"/>
              <a:t>no always-on server</a:t>
            </a:r>
          </a:p>
          <a:p>
            <a:r>
              <a:rPr lang="en-US" altLang="en-US" sz="2400"/>
              <a:t>arbitrary end systems directly communicate</a:t>
            </a:r>
          </a:p>
          <a:p>
            <a:r>
              <a:rPr lang="en-US" altLang="en-US" sz="2400"/>
              <a:t>peers are intermittently connected and change IP addresses</a:t>
            </a:r>
          </a:p>
          <a:p>
            <a:r>
              <a:rPr lang="en-US" altLang="en-US" sz="2400"/>
              <a:t>example: Gnutella</a:t>
            </a:r>
          </a:p>
          <a:p>
            <a:endParaRPr lang="en-US" altLang="en-US" sz="2400"/>
          </a:p>
          <a:p>
            <a:pPr>
              <a:buFont typeface="ZapfDingbats" pitchFamily="82" charset="2"/>
              <a:buNone/>
            </a:pPr>
            <a:r>
              <a:rPr lang="en-US" altLang="en-US" sz="2400">
                <a:solidFill>
                  <a:srgbClr val="FF0000"/>
                </a:solidFill>
              </a:rPr>
              <a:t>Highly scalable but difficult to manage</a:t>
            </a:r>
          </a:p>
          <a:p>
            <a:endParaRPr lang="en-US" altLang="en-US" sz="2400"/>
          </a:p>
        </p:txBody>
      </p:sp>
      <p:grpSp>
        <p:nvGrpSpPr>
          <p:cNvPr id="185807" name="Group 463"/>
          <p:cNvGrpSpPr>
            <a:grpSpLocks/>
          </p:cNvGrpSpPr>
          <p:nvPr/>
        </p:nvGrpSpPr>
        <p:grpSpPr bwMode="auto">
          <a:xfrm>
            <a:off x="6227764" y="1871664"/>
            <a:ext cx="3678237" cy="4043363"/>
            <a:chOff x="3220" y="1179"/>
            <a:chExt cx="2317" cy="2547"/>
          </a:xfrm>
        </p:grpSpPr>
        <p:sp>
          <p:nvSpPr>
            <p:cNvPr id="185808" name="Freeform 464"/>
            <p:cNvSpPr>
              <a:spLocks/>
            </p:cNvSpPr>
            <p:nvPr/>
          </p:nvSpPr>
          <p:spPr bwMode="auto">
            <a:xfrm>
              <a:off x="4404" y="1269"/>
              <a:ext cx="1133" cy="1055"/>
            </a:xfrm>
            <a:custGeom>
              <a:avLst/>
              <a:gdLst>
                <a:gd name="T0" fmla="*/ 239 w 1292"/>
                <a:gd name="T1" fmla="*/ 7 h 1255"/>
                <a:gd name="T2" fmla="*/ 35 w 1292"/>
                <a:gd name="T3" fmla="*/ 157 h 1255"/>
                <a:gd name="T4" fmla="*/ 29 w 1292"/>
                <a:gd name="T5" fmla="*/ 523 h 1255"/>
                <a:gd name="T6" fmla="*/ 53 w 1292"/>
                <a:gd name="T7" fmla="*/ 829 h 1255"/>
                <a:gd name="T8" fmla="*/ 245 w 1292"/>
                <a:gd name="T9" fmla="*/ 871 h 1255"/>
                <a:gd name="T10" fmla="*/ 647 w 1292"/>
                <a:gd name="T11" fmla="*/ 1129 h 1255"/>
                <a:gd name="T12" fmla="*/ 995 w 1292"/>
                <a:gd name="T13" fmla="*/ 1237 h 1255"/>
                <a:gd name="T14" fmla="*/ 1199 w 1292"/>
                <a:gd name="T15" fmla="*/ 1021 h 1255"/>
                <a:gd name="T16" fmla="*/ 1271 w 1292"/>
                <a:gd name="T17" fmla="*/ 445 h 1255"/>
                <a:gd name="T18" fmla="*/ 1205 w 1292"/>
                <a:gd name="T19" fmla="*/ 211 h 1255"/>
                <a:gd name="T20" fmla="*/ 749 w 1292"/>
                <a:gd name="T21" fmla="*/ 115 h 1255"/>
                <a:gd name="T22" fmla="*/ 239 w 1292"/>
                <a:gd name="T23" fmla="*/ 7 h 1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33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809" name="Freeform 465"/>
            <p:cNvSpPr>
              <a:spLocks/>
            </p:cNvSpPr>
            <p:nvPr/>
          </p:nvSpPr>
          <p:spPr bwMode="auto">
            <a:xfrm>
              <a:off x="3220" y="1179"/>
              <a:ext cx="1176" cy="1001"/>
            </a:xfrm>
            <a:custGeom>
              <a:avLst/>
              <a:gdLst>
                <a:gd name="T0" fmla="*/ 550 w 1340"/>
                <a:gd name="T1" fmla="*/ 42 h 1191"/>
                <a:gd name="T2" fmla="*/ 82 w 1340"/>
                <a:gd name="T3" fmla="*/ 60 h 1191"/>
                <a:gd name="T4" fmla="*/ 58 w 1340"/>
                <a:gd name="T5" fmla="*/ 402 h 1191"/>
                <a:gd name="T6" fmla="*/ 28 w 1340"/>
                <a:gd name="T7" fmla="*/ 720 h 1191"/>
                <a:gd name="T8" fmla="*/ 112 w 1340"/>
                <a:gd name="T9" fmla="*/ 870 h 1191"/>
                <a:gd name="T10" fmla="*/ 538 w 1340"/>
                <a:gd name="T11" fmla="*/ 876 h 1191"/>
                <a:gd name="T12" fmla="*/ 640 w 1340"/>
                <a:gd name="T13" fmla="*/ 1128 h 1191"/>
                <a:gd name="T14" fmla="*/ 1234 w 1340"/>
                <a:gd name="T15" fmla="*/ 1098 h 1191"/>
                <a:gd name="T16" fmla="*/ 1276 w 1340"/>
                <a:gd name="T17" fmla="*/ 570 h 1191"/>
                <a:gd name="T18" fmla="*/ 1204 w 1340"/>
                <a:gd name="T19" fmla="*/ 342 h 1191"/>
                <a:gd name="T20" fmla="*/ 760 w 1340"/>
                <a:gd name="T21" fmla="*/ 288 h 1191"/>
                <a:gd name="T22" fmla="*/ 550 w 1340"/>
                <a:gd name="T23" fmla="*/ 42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33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810" name="Freeform 466"/>
            <p:cNvSpPr>
              <a:spLocks/>
            </p:cNvSpPr>
            <p:nvPr/>
          </p:nvSpPr>
          <p:spPr bwMode="auto">
            <a:xfrm>
              <a:off x="3456" y="2064"/>
              <a:ext cx="1874" cy="1398"/>
            </a:xfrm>
            <a:custGeom>
              <a:avLst/>
              <a:gdLst>
                <a:gd name="T0" fmla="*/ 27 w 2135"/>
                <a:gd name="T1" fmla="*/ 652 h 1662"/>
                <a:gd name="T2" fmla="*/ 105 w 2135"/>
                <a:gd name="T3" fmla="*/ 76 h 1662"/>
                <a:gd name="T4" fmla="*/ 657 w 2135"/>
                <a:gd name="T5" fmla="*/ 196 h 1662"/>
                <a:gd name="T6" fmla="*/ 1209 w 2135"/>
                <a:gd name="T7" fmla="*/ 100 h 1662"/>
                <a:gd name="T8" fmla="*/ 2001 w 2135"/>
                <a:gd name="T9" fmla="*/ 406 h 1662"/>
                <a:gd name="T10" fmla="*/ 2013 w 2135"/>
                <a:gd name="T11" fmla="*/ 1144 h 1662"/>
                <a:gd name="T12" fmla="*/ 1581 w 2135"/>
                <a:gd name="T13" fmla="*/ 1600 h 1662"/>
                <a:gd name="T14" fmla="*/ 813 w 2135"/>
                <a:gd name="T15" fmla="*/ 1516 h 1662"/>
                <a:gd name="T16" fmla="*/ 501 w 2135"/>
                <a:gd name="T17" fmla="*/ 1270 h 1662"/>
                <a:gd name="T18" fmla="*/ 183 w 2135"/>
                <a:gd name="T19" fmla="*/ 1066 h 1662"/>
                <a:gd name="T20" fmla="*/ 27 w 2135"/>
                <a:gd name="T21" fmla="*/ 652 h 1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33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85811" name="Group 467"/>
            <p:cNvGrpSpPr>
              <a:grpSpLocks/>
            </p:cNvGrpSpPr>
            <p:nvPr/>
          </p:nvGrpSpPr>
          <p:grpSpPr bwMode="auto">
            <a:xfrm>
              <a:off x="3294" y="1264"/>
              <a:ext cx="462" cy="201"/>
              <a:chOff x="3552" y="246"/>
              <a:chExt cx="527" cy="248"/>
            </a:xfrm>
          </p:grpSpPr>
          <p:graphicFrame>
            <p:nvGraphicFramePr>
              <p:cNvPr id="185812" name="Object 468"/>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3209" name="Clip" r:id="rId3" imgW="1305000" imgH="1085760" progId="MS_ClipArt_Gallery.2">
                      <p:embed/>
                    </p:oleObj>
                  </mc:Choice>
                  <mc:Fallback>
                    <p:oleObj name="Clip" r:id="rId3" imgW="1305000" imgH="1085760" progId="MS_ClipArt_Gallery.2">
                      <p:embed/>
                      <p:pic>
                        <p:nvPicPr>
                          <p:cNvPr id="185812" name="Object 46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5813" name="Object 469"/>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3210" name="Clip" r:id="rId5" imgW="676440" imgH="485640" progId="MS_ClipArt_Gallery.2">
                      <p:embed/>
                    </p:oleObj>
                  </mc:Choice>
                  <mc:Fallback>
                    <p:oleObj name="Clip" r:id="rId5" imgW="676440" imgH="485640" progId="MS_ClipArt_Gallery.2">
                      <p:embed/>
                      <p:pic>
                        <p:nvPicPr>
                          <p:cNvPr id="185813" name="Object 46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5814" name="Line 470"/>
              <p:cNvSpPr>
                <a:spLocks noChangeShapeType="1"/>
              </p:cNvSpPr>
              <p:nvPr/>
            </p:nvSpPr>
            <p:spPr bwMode="auto">
              <a:xfrm flipV="1">
                <a:off x="3844" y="434"/>
                <a:ext cx="82" cy="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85815" name="Group 471"/>
            <p:cNvGrpSpPr>
              <a:grpSpLocks/>
            </p:cNvGrpSpPr>
            <p:nvPr/>
          </p:nvGrpSpPr>
          <p:grpSpPr bwMode="auto">
            <a:xfrm>
              <a:off x="3294" y="1639"/>
              <a:ext cx="462" cy="201"/>
              <a:chOff x="3552" y="246"/>
              <a:chExt cx="527" cy="248"/>
            </a:xfrm>
          </p:grpSpPr>
          <p:graphicFrame>
            <p:nvGraphicFramePr>
              <p:cNvPr id="185816" name="Object 472"/>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3211" name="Clip" r:id="rId7" imgW="1305000" imgH="1085760" progId="MS_ClipArt_Gallery.2">
                      <p:embed/>
                    </p:oleObj>
                  </mc:Choice>
                  <mc:Fallback>
                    <p:oleObj name="Clip" r:id="rId7" imgW="1305000" imgH="1085760" progId="MS_ClipArt_Gallery.2">
                      <p:embed/>
                      <p:pic>
                        <p:nvPicPr>
                          <p:cNvPr id="185816" name="Object 47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5817" name="Object 473"/>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3212" name="Clip" r:id="rId8" imgW="676440" imgH="485640" progId="MS_ClipArt_Gallery.2">
                      <p:embed/>
                    </p:oleObj>
                  </mc:Choice>
                  <mc:Fallback>
                    <p:oleObj name="Clip" r:id="rId8" imgW="676440" imgH="485640" progId="MS_ClipArt_Gallery.2">
                      <p:embed/>
                      <p:pic>
                        <p:nvPicPr>
                          <p:cNvPr id="185817" name="Object 47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5818" name="Line 474"/>
              <p:cNvSpPr>
                <a:spLocks noChangeShapeType="1"/>
              </p:cNvSpPr>
              <p:nvPr/>
            </p:nvSpPr>
            <p:spPr bwMode="auto">
              <a:xfrm flipV="1">
                <a:off x="3844" y="434"/>
                <a:ext cx="82" cy="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85819" name="Group 475"/>
            <p:cNvGrpSpPr>
              <a:grpSpLocks/>
            </p:cNvGrpSpPr>
            <p:nvPr/>
          </p:nvGrpSpPr>
          <p:grpSpPr bwMode="auto">
            <a:xfrm>
              <a:off x="3531" y="1505"/>
              <a:ext cx="44" cy="135"/>
              <a:chOff x="3842" y="406"/>
              <a:chExt cx="51" cy="167"/>
            </a:xfrm>
          </p:grpSpPr>
          <p:sp>
            <p:nvSpPr>
              <p:cNvPr id="185820" name="Oval 476"/>
              <p:cNvSpPr>
                <a:spLocks noChangeArrowheads="1"/>
              </p:cNvSpPr>
              <p:nvPr/>
            </p:nvSpPr>
            <p:spPr bwMode="auto">
              <a:xfrm>
                <a:off x="3842" y="40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821" name="Oval 477"/>
              <p:cNvSpPr>
                <a:spLocks noChangeArrowheads="1"/>
              </p:cNvSpPr>
              <p:nvPr/>
            </p:nvSpPr>
            <p:spPr bwMode="auto">
              <a:xfrm>
                <a:off x="3844" y="46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822" name="Oval 478"/>
              <p:cNvSpPr>
                <a:spLocks noChangeArrowheads="1"/>
              </p:cNvSpPr>
              <p:nvPr/>
            </p:nvSpPr>
            <p:spPr bwMode="auto">
              <a:xfrm>
                <a:off x="3846" y="52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85823" name="Group 479"/>
            <p:cNvGrpSpPr>
              <a:grpSpLocks/>
            </p:cNvGrpSpPr>
            <p:nvPr/>
          </p:nvGrpSpPr>
          <p:grpSpPr bwMode="auto">
            <a:xfrm>
              <a:off x="3840" y="1824"/>
              <a:ext cx="132" cy="249"/>
              <a:chOff x="4180" y="783"/>
              <a:chExt cx="150" cy="307"/>
            </a:xfrm>
          </p:grpSpPr>
          <p:sp>
            <p:nvSpPr>
              <p:cNvPr id="185824" name="AutoShape 480"/>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825" name="Rectangle 481"/>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826" name="Rectangle 482"/>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827" name="AutoShape 483"/>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828" name="Line 484"/>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829" name="Line 485"/>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830" name="Rectangle 486"/>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831" name="Rectangle 487"/>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85832" name="Group 488"/>
            <p:cNvGrpSpPr>
              <a:grpSpLocks/>
            </p:cNvGrpSpPr>
            <p:nvPr/>
          </p:nvGrpSpPr>
          <p:grpSpPr bwMode="auto">
            <a:xfrm rot="-5400000">
              <a:off x="4024" y="1871"/>
              <a:ext cx="51" cy="147"/>
              <a:chOff x="3842" y="406"/>
              <a:chExt cx="51" cy="167"/>
            </a:xfrm>
          </p:grpSpPr>
          <p:sp>
            <p:nvSpPr>
              <p:cNvPr id="185833" name="Oval 489"/>
              <p:cNvSpPr>
                <a:spLocks noChangeArrowheads="1"/>
              </p:cNvSpPr>
              <p:nvPr/>
            </p:nvSpPr>
            <p:spPr bwMode="auto">
              <a:xfrm>
                <a:off x="3842" y="40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834" name="Oval 490"/>
              <p:cNvSpPr>
                <a:spLocks noChangeArrowheads="1"/>
              </p:cNvSpPr>
              <p:nvPr/>
            </p:nvSpPr>
            <p:spPr bwMode="auto">
              <a:xfrm>
                <a:off x="3844" y="46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835" name="Oval 491"/>
              <p:cNvSpPr>
                <a:spLocks noChangeArrowheads="1"/>
              </p:cNvSpPr>
              <p:nvPr/>
            </p:nvSpPr>
            <p:spPr bwMode="auto">
              <a:xfrm>
                <a:off x="3846" y="52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85836" name="Line 492"/>
            <p:cNvSpPr>
              <a:spLocks noChangeShapeType="1"/>
            </p:cNvSpPr>
            <p:nvPr/>
          </p:nvSpPr>
          <p:spPr bwMode="auto">
            <a:xfrm>
              <a:off x="3913" y="1764"/>
              <a:ext cx="312" cy="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837" name="Line 493"/>
            <p:cNvSpPr>
              <a:spLocks noChangeShapeType="1"/>
            </p:cNvSpPr>
            <p:nvPr/>
          </p:nvSpPr>
          <p:spPr bwMode="auto">
            <a:xfrm>
              <a:off x="3915" y="1762"/>
              <a:ext cx="1"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838" name="Line 494"/>
            <p:cNvSpPr>
              <a:spLocks noChangeShapeType="1"/>
            </p:cNvSpPr>
            <p:nvPr/>
          </p:nvSpPr>
          <p:spPr bwMode="auto">
            <a:xfrm>
              <a:off x="4227" y="1761"/>
              <a:ext cx="1" cy="5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839" name="Line 495"/>
            <p:cNvSpPr>
              <a:spLocks noChangeShapeType="1"/>
            </p:cNvSpPr>
            <p:nvPr/>
          </p:nvSpPr>
          <p:spPr bwMode="auto">
            <a:xfrm>
              <a:off x="3724" y="1424"/>
              <a:ext cx="182" cy="1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840" name="Line 496"/>
            <p:cNvSpPr>
              <a:spLocks noChangeShapeType="1"/>
            </p:cNvSpPr>
            <p:nvPr/>
          </p:nvSpPr>
          <p:spPr bwMode="auto">
            <a:xfrm flipV="1">
              <a:off x="3732" y="1604"/>
              <a:ext cx="174" cy="2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841" name="Line 497"/>
            <p:cNvSpPr>
              <a:spLocks noChangeShapeType="1"/>
            </p:cNvSpPr>
            <p:nvPr/>
          </p:nvSpPr>
          <p:spPr bwMode="auto">
            <a:xfrm flipV="1">
              <a:off x="4064" y="1658"/>
              <a:ext cx="1" cy="10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85842" name="Group 498"/>
            <p:cNvGrpSpPr>
              <a:grpSpLocks/>
            </p:cNvGrpSpPr>
            <p:nvPr/>
          </p:nvGrpSpPr>
          <p:grpSpPr bwMode="auto">
            <a:xfrm>
              <a:off x="4139" y="1808"/>
              <a:ext cx="132" cy="249"/>
              <a:chOff x="4180" y="783"/>
              <a:chExt cx="150" cy="307"/>
            </a:xfrm>
          </p:grpSpPr>
          <p:sp>
            <p:nvSpPr>
              <p:cNvPr id="185843" name="AutoShape 499"/>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844" name="Rectangle 500"/>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845" name="Rectangle 501"/>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846" name="AutoShape 502"/>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847" name="Line 503"/>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848" name="Line 504"/>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849" name="Rectangle 505"/>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850" name="Rectangle 506"/>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85851" name="Group 507"/>
            <p:cNvGrpSpPr>
              <a:grpSpLocks/>
            </p:cNvGrpSpPr>
            <p:nvPr/>
          </p:nvGrpSpPr>
          <p:grpSpPr bwMode="auto">
            <a:xfrm>
              <a:off x="3552" y="2208"/>
              <a:ext cx="302" cy="583"/>
              <a:chOff x="3314" y="1248"/>
              <a:chExt cx="344" cy="694"/>
            </a:xfrm>
          </p:grpSpPr>
          <p:graphicFrame>
            <p:nvGraphicFramePr>
              <p:cNvPr id="185852" name="Object 508"/>
              <p:cNvGraphicFramePr>
                <a:graphicFrameLocks noChangeAspect="1"/>
              </p:cNvGraphicFramePr>
              <p:nvPr/>
            </p:nvGraphicFramePr>
            <p:xfrm>
              <a:off x="3314" y="1248"/>
              <a:ext cx="299" cy="248"/>
            </p:xfrm>
            <a:graphic>
              <a:graphicData uri="http://schemas.openxmlformats.org/presentationml/2006/ole">
                <mc:AlternateContent xmlns:mc="http://schemas.openxmlformats.org/markup-compatibility/2006">
                  <mc:Choice xmlns:v="urn:schemas-microsoft-com:vml" Requires="v">
                    <p:oleObj spid="_x0000_s3213" name="Clip" r:id="rId9" imgW="1305000" imgH="1085760" progId="MS_ClipArt_Gallery.2">
                      <p:embed/>
                    </p:oleObj>
                  </mc:Choice>
                  <mc:Fallback>
                    <p:oleObj name="Clip" r:id="rId9" imgW="1305000" imgH="1085760" progId="MS_ClipArt_Gallery.2">
                      <p:embed/>
                      <p:pic>
                        <p:nvPicPr>
                          <p:cNvPr id="185852" name="Object 50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4" y="1248"/>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5853" name="Line 509"/>
              <p:cNvSpPr>
                <a:spLocks noChangeShapeType="1"/>
              </p:cNvSpPr>
              <p:nvPr/>
            </p:nvSpPr>
            <p:spPr bwMode="auto">
              <a:xfrm flipV="1">
                <a:off x="3606" y="1433"/>
                <a:ext cx="52" cy="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85854" name="Object 510"/>
              <p:cNvGraphicFramePr>
                <a:graphicFrameLocks noChangeAspect="1"/>
              </p:cNvGraphicFramePr>
              <p:nvPr/>
            </p:nvGraphicFramePr>
            <p:xfrm>
              <a:off x="3314" y="1694"/>
              <a:ext cx="299" cy="248"/>
            </p:xfrm>
            <a:graphic>
              <a:graphicData uri="http://schemas.openxmlformats.org/presentationml/2006/ole">
                <mc:AlternateContent xmlns:mc="http://schemas.openxmlformats.org/markup-compatibility/2006">
                  <mc:Choice xmlns:v="urn:schemas-microsoft-com:vml" Requires="v">
                    <p:oleObj spid="_x0000_s3214" name="Clip" r:id="rId10" imgW="1305000" imgH="1085760" progId="MS_ClipArt_Gallery.2">
                      <p:embed/>
                    </p:oleObj>
                  </mc:Choice>
                  <mc:Fallback>
                    <p:oleObj name="Clip" r:id="rId10" imgW="1305000" imgH="1085760" progId="MS_ClipArt_Gallery.2">
                      <p:embed/>
                      <p:pic>
                        <p:nvPicPr>
                          <p:cNvPr id="185854" name="Object 5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4" y="1694"/>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5855" name="Line 511"/>
              <p:cNvSpPr>
                <a:spLocks noChangeShapeType="1"/>
              </p:cNvSpPr>
              <p:nvPr/>
            </p:nvSpPr>
            <p:spPr bwMode="auto">
              <a:xfrm flipV="1">
                <a:off x="3606" y="1882"/>
                <a:ext cx="52" cy="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85856" name="Group 512"/>
              <p:cNvGrpSpPr>
                <a:grpSpLocks/>
              </p:cNvGrpSpPr>
              <p:nvPr/>
            </p:nvGrpSpPr>
            <p:grpSpPr bwMode="auto">
              <a:xfrm>
                <a:off x="3404" y="1504"/>
                <a:ext cx="51" cy="167"/>
                <a:chOff x="3842" y="406"/>
                <a:chExt cx="51" cy="167"/>
              </a:xfrm>
            </p:grpSpPr>
            <p:sp>
              <p:nvSpPr>
                <p:cNvPr id="185857" name="Oval 513"/>
                <p:cNvSpPr>
                  <a:spLocks noChangeArrowheads="1"/>
                </p:cNvSpPr>
                <p:nvPr/>
              </p:nvSpPr>
              <p:spPr bwMode="auto">
                <a:xfrm>
                  <a:off x="3842" y="40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858" name="Oval 514"/>
                <p:cNvSpPr>
                  <a:spLocks noChangeArrowheads="1"/>
                </p:cNvSpPr>
                <p:nvPr/>
              </p:nvSpPr>
              <p:spPr bwMode="auto">
                <a:xfrm>
                  <a:off x="3844" y="46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859" name="Oval 515"/>
                <p:cNvSpPr>
                  <a:spLocks noChangeArrowheads="1"/>
                </p:cNvSpPr>
                <p:nvPr/>
              </p:nvSpPr>
              <p:spPr bwMode="auto">
                <a:xfrm>
                  <a:off x="3846" y="52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85860" name="Line 516"/>
              <p:cNvSpPr>
                <a:spLocks noChangeShapeType="1"/>
              </p:cNvSpPr>
              <p:nvPr/>
            </p:nvSpPr>
            <p:spPr bwMode="auto">
              <a:xfrm>
                <a:off x="3654" y="1431"/>
                <a:ext cx="0" cy="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aphicFrame>
          <p:nvGraphicFramePr>
            <p:cNvPr id="185861" name="Object 517"/>
            <p:cNvGraphicFramePr>
              <a:graphicFrameLocks noChangeAspect="1"/>
            </p:cNvGraphicFramePr>
            <p:nvPr/>
          </p:nvGraphicFramePr>
          <p:xfrm>
            <a:off x="4083" y="2834"/>
            <a:ext cx="263" cy="209"/>
          </p:xfrm>
          <a:graphic>
            <a:graphicData uri="http://schemas.openxmlformats.org/presentationml/2006/ole">
              <mc:AlternateContent xmlns:mc="http://schemas.openxmlformats.org/markup-compatibility/2006">
                <mc:Choice xmlns:v="urn:schemas-microsoft-com:vml" Requires="v">
                  <p:oleObj spid="_x0000_s3215" name="Clip" r:id="rId11" imgW="1305000" imgH="1085760" progId="MS_ClipArt_Gallery.2">
                    <p:embed/>
                  </p:oleObj>
                </mc:Choice>
                <mc:Fallback>
                  <p:oleObj name="Clip" r:id="rId11" imgW="1305000" imgH="1085760" progId="MS_ClipArt_Gallery.2">
                    <p:embed/>
                    <p:pic>
                      <p:nvPicPr>
                        <p:cNvPr id="185861" name="Object 5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3" y="2834"/>
                          <a:ext cx="263"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5862" name="Object 518"/>
            <p:cNvGraphicFramePr>
              <a:graphicFrameLocks noChangeAspect="1"/>
            </p:cNvGraphicFramePr>
            <p:nvPr/>
          </p:nvGraphicFramePr>
          <p:xfrm>
            <a:off x="3696" y="2827"/>
            <a:ext cx="262" cy="208"/>
          </p:xfrm>
          <a:graphic>
            <a:graphicData uri="http://schemas.openxmlformats.org/presentationml/2006/ole">
              <mc:AlternateContent xmlns:mc="http://schemas.openxmlformats.org/markup-compatibility/2006">
                <mc:Choice xmlns:v="urn:schemas-microsoft-com:vml" Requires="v">
                  <p:oleObj spid="_x0000_s3216" name="Clip" r:id="rId12" imgW="1305000" imgH="1085760" progId="MS_ClipArt_Gallery.2">
                    <p:embed/>
                  </p:oleObj>
                </mc:Choice>
                <mc:Fallback>
                  <p:oleObj name="Clip" r:id="rId12" imgW="1305000" imgH="1085760" progId="MS_ClipArt_Gallery.2">
                    <p:embed/>
                    <p:pic>
                      <p:nvPicPr>
                        <p:cNvPr id="185862" name="Object 5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6" y="2827"/>
                          <a:ext cx="262"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5863" name="Oval 519"/>
            <p:cNvSpPr>
              <a:spLocks noChangeArrowheads="1"/>
            </p:cNvSpPr>
            <p:nvPr/>
          </p:nvSpPr>
          <p:spPr bwMode="auto">
            <a:xfrm rot="-5400000">
              <a:off x="3959" y="2892"/>
              <a:ext cx="40" cy="41"/>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864" name="Oval 520"/>
            <p:cNvSpPr>
              <a:spLocks noChangeArrowheads="1"/>
            </p:cNvSpPr>
            <p:nvPr/>
          </p:nvSpPr>
          <p:spPr bwMode="auto">
            <a:xfrm rot="-5400000">
              <a:off x="4012" y="2891"/>
              <a:ext cx="40" cy="42"/>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865" name="Oval 521"/>
            <p:cNvSpPr>
              <a:spLocks noChangeArrowheads="1"/>
            </p:cNvSpPr>
            <p:nvPr/>
          </p:nvSpPr>
          <p:spPr bwMode="auto">
            <a:xfrm rot="-5400000">
              <a:off x="4061" y="2894"/>
              <a:ext cx="39" cy="41"/>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866" name="Line 522"/>
            <p:cNvSpPr>
              <a:spLocks noChangeShapeType="1"/>
            </p:cNvSpPr>
            <p:nvPr/>
          </p:nvSpPr>
          <p:spPr bwMode="auto">
            <a:xfrm rot="-5400000">
              <a:off x="4225" y="2818"/>
              <a:ext cx="38"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867" name="Line 523"/>
            <p:cNvSpPr>
              <a:spLocks noChangeShapeType="1"/>
            </p:cNvSpPr>
            <p:nvPr/>
          </p:nvSpPr>
          <p:spPr bwMode="auto">
            <a:xfrm rot="5400000" flipH="1">
              <a:off x="3830" y="2813"/>
              <a:ext cx="4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868" name="Line 524"/>
            <p:cNvSpPr>
              <a:spLocks noChangeShapeType="1"/>
            </p:cNvSpPr>
            <p:nvPr/>
          </p:nvSpPr>
          <p:spPr bwMode="auto">
            <a:xfrm rot="16200000" flipV="1">
              <a:off x="4049" y="2599"/>
              <a:ext cx="0" cy="39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869" name="Line 525"/>
            <p:cNvSpPr>
              <a:spLocks noChangeShapeType="1"/>
            </p:cNvSpPr>
            <p:nvPr/>
          </p:nvSpPr>
          <p:spPr bwMode="auto">
            <a:xfrm flipV="1">
              <a:off x="3838" y="2561"/>
              <a:ext cx="59" cy="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870" name="Line 526"/>
            <p:cNvSpPr>
              <a:spLocks noChangeShapeType="1"/>
            </p:cNvSpPr>
            <p:nvPr/>
          </p:nvSpPr>
          <p:spPr bwMode="auto">
            <a:xfrm>
              <a:off x="4217" y="2590"/>
              <a:ext cx="191" cy="2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871" name="Line 527"/>
            <p:cNvSpPr>
              <a:spLocks noChangeShapeType="1"/>
            </p:cNvSpPr>
            <p:nvPr/>
          </p:nvSpPr>
          <p:spPr bwMode="auto">
            <a:xfrm flipH="1">
              <a:off x="4718" y="2588"/>
              <a:ext cx="176" cy="24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85872" name="Object 528"/>
            <p:cNvGraphicFramePr>
              <a:graphicFrameLocks noChangeAspect="1"/>
            </p:cNvGraphicFramePr>
            <p:nvPr/>
          </p:nvGraphicFramePr>
          <p:xfrm>
            <a:off x="4830" y="2306"/>
            <a:ext cx="128" cy="152"/>
          </p:xfrm>
          <a:graphic>
            <a:graphicData uri="http://schemas.openxmlformats.org/presentationml/2006/ole">
              <mc:AlternateContent xmlns:mc="http://schemas.openxmlformats.org/markup-compatibility/2006">
                <mc:Choice xmlns:v="urn:schemas-microsoft-com:vml" Requires="v">
                  <p:oleObj spid="_x0000_s3217" name="Clip" r:id="rId13" imgW="981000" imgH="1209600" progId="MS_ClipArt_Gallery.2">
                    <p:embed/>
                  </p:oleObj>
                </mc:Choice>
                <mc:Fallback>
                  <p:oleObj name="Clip" r:id="rId13" imgW="981000" imgH="1209600" progId="MS_ClipArt_Gallery.2">
                    <p:embed/>
                    <p:pic>
                      <p:nvPicPr>
                        <p:cNvPr id="185872" name="Object 5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30" y="2306"/>
                          <a:ext cx="128"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5873" name="Object 529"/>
            <p:cNvGraphicFramePr>
              <a:graphicFrameLocks noChangeAspect="1"/>
            </p:cNvGraphicFramePr>
            <p:nvPr/>
          </p:nvGraphicFramePr>
          <p:xfrm>
            <a:off x="3988" y="2357"/>
            <a:ext cx="128" cy="151"/>
          </p:xfrm>
          <a:graphic>
            <a:graphicData uri="http://schemas.openxmlformats.org/presentationml/2006/ole">
              <mc:AlternateContent xmlns:mc="http://schemas.openxmlformats.org/markup-compatibility/2006">
                <mc:Choice xmlns:v="urn:schemas-microsoft-com:vml" Requires="v">
                  <p:oleObj spid="_x0000_s3218" name="Clip" r:id="rId15" imgW="981000" imgH="1209600" progId="MS_ClipArt_Gallery.2">
                    <p:embed/>
                  </p:oleObj>
                </mc:Choice>
                <mc:Fallback>
                  <p:oleObj name="Clip" r:id="rId15" imgW="981000" imgH="1209600" progId="MS_ClipArt_Gallery.2">
                    <p:embed/>
                    <p:pic>
                      <p:nvPicPr>
                        <p:cNvPr id="185873" name="Object 52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88" y="2357"/>
                          <a:ext cx="128"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5874" name="Freeform 530"/>
            <p:cNvSpPr>
              <a:spLocks/>
            </p:cNvSpPr>
            <p:nvPr/>
          </p:nvSpPr>
          <p:spPr bwMode="auto">
            <a:xfrm>
              <a:off x="4039" y="2215"/>
              <a:ext cx="853" cy="192"/>
            </a:xfrm>
            <a:custGeom>
              <a:avLst/>
              <a:gdLst>
                <a:gd name="T0" fmla="*/ 0 w 972"/>
                <a:gd name="T1" fmla="*/ 228 h 228"/>
                <a:gd name="T2" fmla="*/ 432 w 972"/>
                <a:gd name="T3" fmla="*/ 9 h 228"/>
                <a:gd name="T4" fmla="*/ 972 w 972"/>
                <a:gd name="T5" fmla="*/ 171 h 228"/>
              </a:gdLst>
              <a:ahLst/>
              <a:cxnLst>
                <a:cxn ang="0">
                  <a:pos x="T0" y="T1"/>
                </a:cxn>
                <a:cxn ang="0">
                  <a:pos x="T2" y="T3"/>
                </a:cxn>
                <a:cxn ang="0">
                  <a:pos x="T4" y="T5"/>
                </a:cxn>
              </a:cxnLst>
              <a:rect l="0" t="0" r="r" b="b"/>
              <a:pathLst>
                <a:path w="972" h="228">
                  <a:moveTo>
                    <a:pt x="0" y="228"/>
                  </a:moveTo>
                  <a:cubicBezTo>
                    <a:pt x="135" y="123"/>
                    <a:pt x="270" y="18"/>
                    <a:pt x="432" y="9"/>
                  </a:cubicBezTo>
                  <a:cubicBezTo>
                    <a:pt x="594" y="0"/>
                    <a:pt x="783" y="85"/>
                    <a:pt x="972" y="171"/>
                  </a:cubicBezTo>
                </a:path>
              </a:pathLst>
            </a:custGeom>
            <a:noFill/>
            <a:ln w="19050" cap="flat" cmpd="sng">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85875" name="Group 531"/>
            <p:cNvGrpSpPr>
              <a:grpSpLocks/>
            </p:cNvGrpSpPr>
            <p:nvPr/>
          </p:nvGrpSpPr>
          <p:grpSpPr bwMode="auto">
            <a:xfrm>
              <a:off x="4207" y="3111"/>
              <a:ext cx="256" cy="269"/>
              <a:chOff x="2870" y="1518"/>
              <a:chExt cx="292" cy="320"/>
            </a:xfrm>
          </p:grpSpPr>
          <p:graphicFrame>
            <p:nvGraphicFramePr>
              <p:cNvPr id="185876" name="Object 532"/>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3219" name="Clip" r:id="rId16" imgW="819000" imgH="847800" progId="MS_ClipArt_Gallery.2">
                      <p:embed/>
                    </p:oleObj>
                  </mc:Choice>
                  <mc:Fallback>
                    <p:oleObj name="Clip" r:id="rId16" imgW="819000" imgH="847800" progId="MS_ClipArt_Gallery.2">
                      <p:embed/>
                      <p:pic>
                        <p:nvPicPr>
                          <p:cNvPr id="185876" name="Object 53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5877" name="Object 533"/>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3220" name="Clip" r:id="rId18" imgW="1266840" imgH="1200240" progId="MS_ClipArt_Gallery.2">
                      <p:embed/>
                    </p:oleObj>
                  </mc:Choice>
                  <mc:Fallback>
                    <p:oleObj name="Clip" r:id="rId18" imgW="1266840" imgH="1200240" progId="MS_ClipArt_Gallery.2">
                      <p:embed/>
                      <p:pic>
                        <p:nvPicPr>
                          <p:cNvPr id="185877" name="Object 53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85878" name="Group 534"/>
            <p:cNvGrpSpPr>
              <a:grpSpLocks/>
            </p:cNvGrpSpPr>
            <p:nvPr/>
          </p:nvGrpSpPr>
          <p:grpSpPr bwMode="auto">
            <a:xfrm>
              <a:off x="4697" y="3131"/>
              <a:ext cx="256" cy="269"/>
              <a:chOff x="2870" y="1518"/>
              <a:chExt cx="292" cy="320"/>
            </a:xfrm>
          </p:grpSpPr>
          <p:graphicFrame>
            <p:nvGraphicFramePr>
              <p:cNvPr id="185879" name="Object 535"/>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3221" name="Clip" r:id="rId20" imgW="819000" imgH="847800" progId="MS_ClipArt_Gallery.2">
                      <p:embed/>
                    </p:oleObj>
                  </mc:Choice>
                  <mc:Fallback>
                    <p:oleObj name="Clip" r:id="rId20" imgW="819000" imgH="847800" progId="MS_ClipArt_Gallery.2">
                      <p:embed/>
                      <p:pic>
                        <p:nvPicPr>
                          <p:cNvPr id="185879" name="Object 53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5880" name="Object 536"/>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3222" name="Clip" r:id="rId21" imgW="1266840" imgH="1200240" progId="MS_ClipArt_Gallery.2">
                      <p:embed/>
                    </p:oleObj>
                  </mc:Choice>
                  <mc:Fallback>
                    <p:oleObj name="Clip" r:id="rId21" imgW="1266840" imgH="1200240" progId="MS_ClipArt_Gallery.2">
                      <p:embed/>
                      <p:pic>
                        <p:nvPicPr>
                          <p:cNvPr id="185880" name="Object 53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85881" name="Group 537"/>
            <p:cNvGrpSpPr>
              <a:grpSpLocks/>
            </p:cNvGrpSpPr>
            <p:nvPr/>
          </p:nvGrpSpPr>
          <p:grpSpPr bwMode="auto">
            <a:xfrm>
              <a:off x="4436" y="2952"/>
              <a:ext cx="239" cy="237"/>
              <a:chOff x="4733" y="2082"/>
              <a:chExt cx="272" cy="282"/>
            </a:xfrm>
          </p:grpSpPr>
          <p:graphicFrame>
            <p:nvGraphicFramePr>
              <p:cNvPr id="185882" name="Object 538"/>
              <p:cNvGraphicFramePr>
                <a:graphicFrameLocks noChangeAspect="1"/>
              </p:cNvGraphicFramePr>
              <p:nvPr/>
            </p:nvGraphicFramePr>
            <p:xfrm>
              <a:off x="4733" y="2082"/>
              <a:ext cx="272" cy="282"/>
            </p:xfrm>
            <a:graphic>
              <a:graphicData uri="http://schemas.openxmlformats.org/presentationml/2006/ole">
                <mc:AlternateContent xmlns:mc="http://schemas.openxmlformats.org/markup-compatibility/2006">
                  <mc:Choice xmlns:v="urn:schemas-microsoft-com:vml" Requires="v">
                    <p:oleObj spid="_x0000_s3223" name="Clip" r:id="rId22" imgW="819000" imgH="847800" progId="MS_ClipArt_Gallery.2">
                      <p:embed/>
                    </p:oleObj>
                  </mc:Choice>
                  <mc:Fallback>
                    <p:oleObj name="Clip" r:id="rId22" imgW="819000" imgH="847800" progId="MS_ClipArt_Gallery.2">
                      <p:embed/>
                      <p:pic>
                        <p:nvPicPr>
                          <p:cNvPr id="185882" name="Object 53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733" y="2082"/>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5883" name="Rectangle 539"/>
              <p:cNvSpPr>
                <a:spLocks noChangeArrowheads="1"/>
              </p:cNvSpPr>
              <p:nvPr/>
            </p:nvSpPr>
            <p:spPr bwMode="auto">
              <a:xfrm>
                <a:off x="4812" y="2181"/>
                <a:ext cx="192" cy="183"/>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85884" name="Line 540"/>
            <p:cNvSpPr>
              <a:spLocks noChangeShapeType="1"/>
            </p:cNvSpPr>
            <p:nvPr/>
          </p:nvSpPr>
          <p:spPr bwMode="auto">
            <a:xfrm>
              <a:off x="4629" y="2891"/>
              <a:ext cx="0" cy="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85885" name="Group 541"/>
            <p:cNvGrpSpPr>
              <a:grpSpLocks/>
            </p:cNvGrpSpPr>
            <p:nvPr/>
          </p:nvGrpSpPr>
          <p:grpSpPr bwMode="auto">
            <a:xfrm>
              <a:off x="5083" y="2528"/>
              <a:ext cx="131" cy="258"/>
              <a:chOff x="4180" y="783"/>
              <a:chExt cx="150" cy="307"/>
            </a:xfrm>
          </p:grpSpPr>
          <p:sp>
            <p:nvSpPr>
              <p:cNvPr id="185886" name="AutoShape 542"/>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887" name="Rectangle 543"/>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888" name="Rectangle 544"/>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889" name="AutoShape 545"/>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890" name="Line 546"/>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891" name="Line 547"/>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892" name="Rectangle 548"/>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893" name="Rectangle 549"/>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85894" name="Group 550"/>
            <p:cNvGrpSpPr>
              <a:grpSpLocks/>
            </p:cNvGrpSpPr>
            <p:nvPr/>
          </p:nvGrpSpPr>
          <p:grpSpPr bwMode="auto">
            <a:xfrm>
              <a:off x="5075" y="2808"/>
              <a:ext cx="131" cy="258"/>
              <a:chOff x="4180" y="783"/>
              <a:chExt cx="150" cy="307"/>
            </a:xfrm>
          </p:grpSpPr>
          <p:sp>
            <p:nvSpPr>
              <p:cNvPr id="185895" name="AutoShape 551"/>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896" name="Rectangle 552"/>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897" name="Rectangle 553"/>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898" name="AutoShape 554"/>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899" name="Line 555"/>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900" name="Line 556"/>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901" name="Rectangle 557"/>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902" name="Rectangle 558"/>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85903" name="Line 559"/>
            <p:cNvSpPr>
              <a:spLocks noChangeShapeType="1"/>
            </p:cNvSpPr>
            <p:nvPr/>
          </p:nvSpPr>
          <p:spPr bwMode="auto">
            <a:xfrm rot="5400000" flipH="1">
              <a:off x="4839" y="2764"/>
              <a:ext cx="38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904" name="Line 560"/>
            <p:cNvSpPr>
              <a:spLocks noChangeShapeType="1"/>
            </p:cNvSpPr>
            <p:nvPr/>
          </p:nvSpPr>
          <p:spPr bwMode="auto">
            <a:xfrm rot="-5400000">
              <a:off x="5063" y="2922"/>
              <a:ext cx="0" cy="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905" name="Line 561"/>
            <p:cNvSpPr>
              <a:spLocks noChangeShapeType="1"/>
            </p:cNvSpPr>
            <p:nvPr/>
          </p:nvSpPr>
          <p:spPr bwMode="auto">
            <a:xfrm rot="-5400000">
              <a:off x="5056" y="2627"/>
              <a:ext cx="0" cy="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906" name="Line 562"/>
            <p:cNvSpPr>
              <a:spLocks noChangeShapeType="1"/>
            </p:cNvSpPr>
            <p:nvPr/>
          </p:nvSpPr>
          <p:spPr bwMode="auto">
            <a:xfrm flipV="1">
              <a:off x="4224" y="1456"/>
              <a:ext cx="289" cy="13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907" name="Line 563"/>
            <p:cNvSpPr>
              <a:spLocks noChangeShapeType="1"/>
            </p:cNvSpPr>
            <p:nvPr/>
          </p:nvSpPr>
          <p:spPr bwMode="auto">
            <a:xfrm>
              <a:off x="4813" y="1446"/>
              <a:ext cx="306" cy="13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908" name="Line 564"/>
            <p:cNvSpPr>
              <a:spLocks noChangeShapeType="1"/>
            </p:cNvSpPr>
            <p:nvPr/>
          </p:nvSpPr>
          <p:spPr bwMode="auto">
            <a:xfrm flipH="1">
              <a:off x="5140" y="1658"/>
              <a:ext cx="152"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909" name="Line 565"/>
            <p:cNvSpPr>
              <a:spLocks noChangeShapeType="1"/>
            </p:cNvSpPr>
            <p:nvPr/>
          </p:nvSpPr>
          <p:spPr bwMode="auto">
            <a:xfrm>
              <a:off x="4655" y="1517"/>
              <a:ext cx="0" cy="27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910" name="Line 566"/>
            <p:cNvSpPr>
              <a:spLocks noChangeShapeType="1"/>
            </p:cNvSpPr>
            <p:nvPr/>
          </p:nvSpPr>
          <p:spPr bwMode="auto">
            <a:xfrm>
              <a:off x="4671" y="1925"/>
              <a:ext cx="337" cy="2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911" name="Line 567"/>
            <p:cNvSpPr>
              <a:spLocks noChangeShapeType="1"/>
            </p:cNvSpPr>
            <p:nvPr/>
          </p:nvSpPr>
          <p:spPr bwMode="auto">
            <a:xfrm flipH="1">
              <a:off x="4961" y="2218"/>
              <a:ext cx="168" cy="22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912" name="Line 568"/>
            <p:cNvSpPr>
              <a:spLocks noChangeShapeType="1"/>
            </p:cNvSpPr>
            <p:nvPr/>
          </p:nvSpPr>
          <p:spPr bwMode="auto">
            <a:xfrm flipH="1">
              <a:off x="4818" y="1638"/>
              <a:ext cx="353" cy="2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913" name="Line 569"/>
            <p:cNvSpPr>
              <a:spLocks noChangeShapeType="1"/>
            </p:cNvSpPr>
            <p:nvPr/>
          </p:nvSpPr>
          <p:spPr bwMode="auto">
            <a:xfrm flipH="1">
              <a:off x="4824" y="1285"/>
              <a:ext cx="221" cy="16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914" name="Line 570"/>
            <p:cNvSpPr>
              <a:spLocks noChangeShapeType="1"/>
            </p:cNvSpPr>
            <p:nvPr/>
          </p:nvSpPr>
          <p:spPr bwMode="auto">
            <a:xfrm flipH="1">
              <a:off x="5276" y="1396"/>
              <a:ext cx="127" cy="11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85915" name="Group 571"/>
            <p:cNvGrpSpPr>
              <a:grpSpLocks/>
            </p:cNvGrpSpPr>
            <p:nvPr/>
          </p:nvGrpSpPr>
          <p:grpSpPr bwMode="auto">
            <a:xfrm>
              <a:off x="3897" y="1517"/>
              <a:ext cx="316" cy="147"/>
              <a:chOff x="3600" y="219"/>
              <a:chExt cx="360" cy="175"/>
            </a:xfrm>
          </p:grpSpPr>
          <p:sp>
            <p:nvSpPr>
              <p:cNvPr id="185916" name="Oval 572"/>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917" name="Line 573"/>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918" name="Line 574"/>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919" name="Rectangle 575"/>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altLang="en-US">
                  <a:latin typeface="Times New Roman" panose="02020603050405020304" pitchFamily="18" charset="0"/>
                </a:endParaRPr>
              </a:p>
            </p:txBody>
          </p:sp>
          <p:sp>
            <p:nvSpPr>
              <p:cNvPr id="185920" name="Oval 576"/>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85921" name="Group 577"/>
              <p:cNvGrpSpPr>
                <a:grpSpLocks/>
              </p:cNvGrpSpPr>
              <p:nvPr/>
            </p:nvGrpSpPr>
            <p:grpSpPr bwMode="auto">
              <a:xfrm>
                <a:off x="3686" y="244"/>
                <a:ext cx="177" cy="66"/>
                <a:chOff x="2848" y="848"/>
                <a:chExt cx="140" cy="98"/>
              </a:xfrm>
            </p:grpSpPr>
            <p:sp>
              <p:nvSpPr>
                <p:cNvPr id="185922" name="Line 578"/>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923" name="Line 579"/>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924" name="Line 580"/>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85925" name="Group 581"/>
              <p:cNvGrpSpPr>
                <a:grpSpLocks/>
              </p:cNvGrpSpPr>
              <p:nvPr/>
            </p:nvGrpSpPr>
            <p:grpSpPr bwMode="auto">
              <a:xfrm flipV="1">
                <a:off x="3686" y="243"/>
                <a:ext cx="177" cy="66"/>
                <a:chOff x="2848" y="848"/>
                <a:chExt cx="140" cy="98"/>
              </a:xfrm>
            </p:grpSpPr>
            <p:sp>
              <p:nvSpPr>
                <p:cNvPr id="185926" name="Line 582"/>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927" name="Line 583"/>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928" name="Line 584"/>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85929" name="Group 585"/>
            <p:cNvGrpSpPr>
              <a:grpSpLocks/>
            </p:cNvGrpSpPr>
            <p:nvPr/>
          </p:nvGrpSpPr>
          <p:grpSpPr bwMode="auto">
            <a:xfrm>
              <a:off x="4497" y="1373"/>
              <a:ext cx="316" cy="147"/>
              <a:chOff x="3600" y="219"/>
              <a:chExt cx="360" cy="175"/>
            </a:xfrm>
          </p:grpSpPr>
          <p:sp>
            <p:nvSpPr>
              <p:cNvPr id="185930" name="Oval 58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931" name="Line 587"/>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932" name="Line 588"/>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933" name="Rectangle 589"/>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altLang="en-US">
                  <a:latin typeface="Times New Roman" panose="02020603050405020304" pitchFamily="18" charset="0"/>
                </a:endParaRPr>
              </a:p>
            </p:txBody>
          </p:sp>
          <p:sp>
            <p:nvSpPr>
              <p:cNvPr id="185934" name="Oval 59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85935" name="Group 591"/>
              <p:cNvGrpSpPr>
                <a:grpSpLocks/>
              </p:cNvGrpSpPr>
              <p:nvPr/>
            </p:nvGrpSpPr>
            <p:grpSpPr bwMode="auto">
              <a:xfrm>
                <a:off x="3686" y="244"/>
                <a:ext cx="177" cy="66"/>
                <a:chOff x="2848" y="848"/>
                <a:chExt cx="140" cy="98"/>
              </a:xfrm>
            </p:grpSpPr>
            <p:sp>
              <p:nvSpPr>
                <p:cNvPr id="185936" name="Line 592"/>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937" name="Line 593"/>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938" name="Line 594"/>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85939" name="Group 595"/>
              <p:cNvGrpSpPr>
                <a:grpSpLocks/>
              </p:cNvGrpSpPr>
              <p:nvPr/>
            </p:nvGrpSpPr>
            <p:grpSpPr bwMode="auto">
              <a:xfrm flipV="1">
                <a:off x="3686" y="243"/>
                <a:ext cx="177" cy="66"/>
                <a:chOff x="2848" y="848"/>
                <a:chExt cx="140" cy="98"/>
              </a:xfrm>
            </p:grpSpPr>
            <p:sp>
              <p:nvSpPr>
                <p:cNvPr id="185940" name="Line 596"/>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941" name="Line 597"/>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942" name="Line 598"/>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85943" name="Group 599"/>
            <p:cNvGrpSpPr>
              <a:grpSpLocks/>
            </p:cNvGrpSpPr>
            <p:nvPr/>
          </p:nvGrpSpPr>
          <p:grpSpPr bwMode="auto">
            <a:xfrm>
              <a:off x="4508" y="1787"/>
              <a:ext cx="316" cy="147"/>
              <a:chOff x="3600" y="219"/>
              <a:chExt cx="360" cy="175"/>
            </a:xfrm>
          </p:grpSpPr>
          <p:sp>
            <p:nvSpPr>
              <p:cNvPr id="185944" name="Oval 600"/>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945" name="Line 601"/>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946" name="Line 602"/>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947" name="Rectangle 603"/>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altLang="en-US">
                  <a:latin typeface="Times New Roman" panose="02020603050405020304" pitchFamily="18" charset="0"/>
                </a:endParaRPr>
              </a:p>
            </p:txBody>
          </p:sp>
          <p:sp>
            <p:nvSpPr>
              <p:cNvPr id="185948" name="Oval 604"/>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85949" name="Group 605"/>
              <p:cNvGrpSpPr>
                <a:grpSpLocks/>
              </p:cNvGrpSpPr>
              <p:nvPr/>
            </p:nvGrpSpPr>
            <p:grpSpPr bwMode="auto">
              <a:xfrm>
                <a:off x="3686" y="244"/>
                <a:ext cx="177" cy="66"/>
                <a:chOff x="2848" y="848"/>
                <a:chExt cx="140" cy="98"/>
              </a:xfrm>
            </p:grpSpPr>
            <p:sp>
              <p:nvSpPr>
                <p:cNvPr id="185950" name="Line 606"/>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951" name="Line 607"/>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952" name="Line 608"/>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85953" name="Group 609"/>
              <p:cNvGrpSpPr>
                <a:grpSpLocks/>
              </p:cNvGrpSpPr>
              <p:nvPr/>
            </p:nvGrpSpPr>
            <p:grpSpPr bwMode="auto">
              <a:xfrm flipV="1">
                <a:off x="3686" y="243"/>
                <a:ext cx="177" cy="66"/>
                <a:chOff x="2848" y="848"/>
                <a:chExt cx="140" cy="98"/>
              </a:xfrm>
            </p:grpSpPr>
            <p:sp>
              <p:nvSpPr>
                <p:cNvPr id="185954" name="Line 610"/>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955" name="Line 611"/>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956" name="Line 612"/>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85957" name="Group 613"/>
            <p:cNvGrpSpPr>
              <a:grpSpLocks/>
            </p:cNvGrpSpPr>
            <p:nvPr/>
          </p:nvGrpSpPr>
          <p:grpSpPr bwMode="auto">
            <a:xfrm>
              <a:off x="5119" y="1504"/>
              <a:ext cx="315" cy="147"/>
              <a:chOff x="3600" y="219"/>
              <a:chExt cx="360" cy="175"/>
            </a:xfrm>
          </p:grpSpPr>
          <p:sp>
            <p:nvSpPr>
              <p:cNvPr id="185958" name="Oval 614"/>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959" name="Line 615"/>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960" name="Line 616"/>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961" name="Rectangle 617"/>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altLang="en-US">
                  <a:latin typeface="Times New Roman" panose="02020603050405020304" pitchFamily="18" charset="0"/>
                </a:endParaRPr>
              </a:p>
            </p:txBody>
          </p:sp>
          <p:sp>
            <p:nvSpPr>
              <p:cNvPr id="185962" name="Oval 618"/>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85963" name="Group 619"/>
              <p:cNvGrpSpPr>
                <a:grpSpLocks/>
              </p:cNvGrpSpPr>
              <p:nvPr/>
            </p:nvGrpSpPr>
            <p:grpSpPr bwMode="auto">
              <a:xfrm>
                <a:off x="3686" y="244"/>
                <a:ext cx="177" cy="66"/>
                <a:chOff x="2848" y="848"/>
                <a:chExt cx="140" cy="98"/>
              </a:xfrm>
            </p:grpSpPr>
            <p:sp>
              <p:nvSpPr>
                <p:cNvPr id="185964" name="Line 620"/>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965" name="Line 621"/>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966" name="Line 622"/>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85967" name="Group 623"/>
              <p:cNvGrpSpPr>
                <a:grpSpLocks/>
              </p:cNvGrpSpPr>
              <p:nvPr/>
            </p:nvGrpSpPr>
            <p:grpSpPr bwMode="auto">
              <a:xfrm flipV="1">
                <a:off x="3686" y="243"/>
                <a:ext cx="177" cy="66"/>
                <a:chOff x="2848" y="848"/>
                <a:chExt cx="140" cy="98"/>
              </a:xfrm>
            </p:grpSpPr>
            <p:sp>
              <p:nvSpPr>
                <p:cNvPr id="185968" name="Line 624"/>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969" name="Line 625"/>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970" name="Line 626"/>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85971" name="Group 627"/>
            <p:cNvGrpSpPr>
              <a:grpSpLocks/>
            </p:cNvGrpSpPr>
            <p:nvPr/>
          </p:nvGrpSpPr>
          <p:grpSpPr bwMode="auto">
            <a:xfrm>
              <a:off x="4997" y="2069"/>
              <a:ext cx="316" cy="147"/>
              <a:chOff x="3600" y="219"/>
              <a:chExt cx="360" cy="175"/>
            </a:xfrm>
          </p:grpSpPr>
          <p:sp>
            <p:nvSpPr>
              <p:cNvPr id="185972" name="Oval 62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973" name="Line 629"/>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974" name="Line 630"/>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975" name="Rectangle 631"/>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altLang="en-US">
                  <a:latin typeface="Times New Roman" panose="02020603050405020304" pitchFamily="18" charset="0"/>
                </a:endParaRPr>
              </a:p>
            </p:txBody>
          </p:sp>
          <p:sp>
            <p:nvSpPr>
              <p:cNvPr id="185976" name="Oval 63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85977" name="Group 633"/>
              <p:cNvGrpSpPr>
                <a:grpSpLocks/>
              </p:cNvGrpSpPr>
              <p:nvPr/>
            </p:nvGrpSpPr>
            <p:grpSpPr bwMode="auto">
              <a:xfrm>
                <a:off x="3686" y="244"/>
                <a:ext cx="177" cy="66"/>
                <a:chOff x="2848" y="848"/>
                <a:chExt cx="140" cy="98"/>
              </a:xfrm>
            </p:grpSpPr>
            <p:sp>
              <p:nvSpPr>
                <p:cNvPr id="185978" name="Line 634"/>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979" name="Line 635"/>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980" name="Line 636"/>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85981" name="Group 637"/>
              <p:cNvGrpSpPr>
                <a:grpSpLocks/>
              </p:cNvGrpSpPr>
              <p:nvPr/>
            </p:nvGrpSpPr>
            <p:grpSpPr bwMode="auto">
              <a:xfrm flipV="1">
                <a:off x="3686" y="243"/>
                <a:ext cx="177" cy="66"/>
                <a:chOff x="2848" y="848"/>
                <a:chExt cx="140" cy="98"/>
              </a:xfrm>
            </p:grpSpPr>
            <p:sp>
              <p:nvSpPr>
                <p:cNvPr id="185982" name="Line 638"/>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983" name="Line 639"/>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984" name="Line 640"/>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85985" name="Group 641"/>
            <p:cNvGrpSpPr>
              <a:grpSpLocks/>
            </p:cNvGrpSpPr>
            <p:nvPr/>
          </p:nvGrpSpPr>
          <p:grpSpPr bwMode="auto">
            <a:xfrm>
              <a:off x="4787" y="2437"/>
              <a:ext cx="316" cy="148"/>
              <a:chOff x="3600" y="219"/>
              <a:chExt cx="360" cy="175"/>
            </a:xfrm>
          </p:grpSpPr>
          <p:sp>
            <p:nvSpPr>
              <p:cNvPr id="185986" name="Oval 642"/>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987" name="Line 643"/>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988" name="Line 644"/>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989" name="Rectangle 645"/>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altLang="en-US">
                  <a:latin typeface="Times New Roman" panose="02020603050405020304" pitchFamily="18" charset="0"/>
                </a:endParaRPr>
              </a:p>
            </p:txBody>
          </p:sp>
          <p:sp>
            <p:nvSpPr>
              <p:cNvPr id="185990" name="Oval 646"/>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85991" name="Group 647"/>
              <p:cNvGrpSpPr>
                <a:grpSpLocks/>
              </p:cNvGrpSpPr>
              <p:nvPr/>
            </p:nvGrpSpPr>
            <p:grpSpPr bwMode="auto">
              <a:xfrm>
                <a:off x="3686" y="244"/>
                <a:ext cx="177" cy="66"/>
                <a:chOff x="2848" y="848"/>
                <a:chExt cx="140" cy="98"/>
              </a:xfrm>
            </p:grpSpPr>
            <p:sp>
              <p:nvSpPr>
                <p:cNvPr id="185992" name="Line 648"/>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993" name="Line 649"/>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994" name="Line 650"/>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85995" name="Group 651"/>
              <p:cNvGrpSpPr>
                <a:grpSpLocks/>
              </p:cNvGrpSpPr>
              <p:nvPr/>
            </p:nvGrpSpPr>
            <p:grpSpPr bwMode="auto">
              <a:xfrm flipV="1">
                <a:off x="3686" y="243"/>
                <a:ext cx="177" cy="66"/>
                <a:chOff x="2848" y="848"/>
                <a:chExt cx="140" cy="98"/>
              </a:xfrm>
            </p:grpSpPr>
            <p:sp>
              <p:nvSpPr>
                <p:cNvPr id="185996" name="Line 652"/>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997" name="Line 653"/>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998" name="Line 654"/>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85999" name="Group 655"/>
            <p:cNvGrpSpPr>
              <a:grpSpLocks/>
            </p:cNvGrpSpPr>
            <p:nvPr/>
          </p:nvGrpSpPr>
          <p:grpSpPr bwMode="auto">
            <a:xfrm>
              <a:off x="4403" y="2745"/>
              <a:ext cx="315" cy="147"/>
              <a:chOff x="3600" y="219"/>
              <a:chExt cx="360" cy="175"/>
            </a:xfrm>
          </p:grpSpPr>
          <p:sp>
            <p:nvSpPr>
              <p:cNvPr id="186000" name="Oval 65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001" name="Line 657"/>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002" name="Line 658"/>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003" name="Rectangle 659"/>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altLang="en-US">
                  <a:latin typeface="Times New Roman" panose="02020603050405020304" pitchFamily="18" charset="0"/>
                </a:endParaRPr>
              </a:p>
            </p:txBody>
          </p:sp>
          <p:sp>
            <p:nvSpPr>
              <p:cNvPr id="186004" name="Oval 66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86005" name="Group 661"/>
              <p:cNvGrpSpPr>
                <a:grpSpLocks/>
              </p:cNvGrpSpPr>
              <p:nvPr/>
            </p:nvGrpSpPr>
            <p:grpSpPr bwMode="auto">
              <a:xfrm>
                <a:off x="3686" y="244"/>
                <a:ext cx="177" cy="66"/>
                <a:chOff x="2848" y="848"/>
                <a:chExt cx="140" cy="98"/>
              </a:xfrm>
            </p:grpSpPr>
            <p:sp>
              <p:nvSpPr>
                <p:cNvPr id="186006" name="Line 662"/>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007" name="Line 663"/>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008" name="Line 664"/>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86009" name="Group 665"/>
              <p:cNvGrpSpPr>
                <a:grpSpLocks/>
              </p:cNvGrpSpPr>
              <p:nvPr/>
            </p:nvGrpSpPr>
            <p:grpSpPr bwMode="auto">
              <a:xfrm flipV="1">
                <a:off x="3686" y="243"/>
                <a:ext cx="177" cy="66"/>
                <a:chOff x="2848" y="848"/>
                <a:chExt cx="140" cy="98"/>
              </a:xfrm>
            </p:grpSpPr>
            <p:sp>
              <p:nvSpPr>
                <p:cNvPr id="186010" name="Line 666"/>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011" name="Line 667"/>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012" name="Line 668"/>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86013" name="Group 669"/>
            <p:cNvGrpSpPr>
              <a:grpSpLocks/>
            </p:cNvGrpSpPr>
            <p:nvPr/>
          </p:nvGrpSpPr>
          <p:grpSpPr bwMode="auto">
            <a:xfrm>
              <a:off x="3897" y="2508"/>
              <a:ext cx="316" cy="147"/>
              <a:chOff x="3600" y="219"/>
              <a:chExt cx="360" cy="175"/>
            </a:xfrm>
          </p:grpSpPr>
          <p:sp>
            <p:nvSpPr>
              <p:cNvPr id="186014" name="Oval 670"/>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015" name="Line 671"/>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016" name="Line 672"/>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017" name="Rectangle 673"/>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altLang="en-US">
                  <a:latin typeface="Times New Roman" panose="02020603050405020304" pitchFamily="18" charset="0"/>
                </a:endParaRPr>
              </a:p>
            </p:txBody>
          </p:sp>
          <p:sp>
            <p:nvSpPr>
              <p:cNvPr id="186018" name="Oval 674"/>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86019" name="Group 675"/>
              <p:cNvGrpSpPr>
                <a:grpSpLocks/>
              </p:cNvGrpSpPr>
              <p:nvPr/>
            </p:nvGrpSpPr>
            <p:grpSpPr bwMode="auto">
              <a:xfrm>
                <a:off x="3686" y="244"/>
                <a:ext cx="177" cy="66"/>
                <a:chOff x="2848" y="848"/>
                <a:chExt cx="140" cy="98"/>
              </a:xfrm>
            </p:grpSpPr>
            <p:sp>
              <p:nvSpPr>
                <p:cNvPr id="186020" name="Line 676"/>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021" name="Line 677"/>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022" name="Line 678"/>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86023" name="Group 679"/>
              <p:cNvGrpSpPr>
                <a:grpSpLocks/>
              </p:cNvGrpSpPr>
              <p:nvPr/>
            </p:nvGrpSpPr>
            <p:grpSpPr bwMode="auto">
              <a:xfrm flipV="1">
                <a:off x="3686" y="243"/>
                <a:ext cx="177" cy="66"/>
                <a:chOff x="2848" y="848"/>
                <a:chExt cx="140" cy="98"/>
              </a:xfrm>
            </p:grpSpPr>
            <p:sp>
              <p:nvSpPr>
                <p:cNvPr id="186024" name="Line 680"/>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025" name="Line 681"/>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026" name="Line 682"/>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86027" name="Line 683"/>
            <p:cNvSpPr>
              <a:spLocks noChangeShapeType="1"/>
            </p:cNvSpPr>
            <p:nvPr/>
          </p:nvSpPr>
          <p:spPr bwMode="auto">
            <a:xfrm flipV="1">
              <a:off x="4058" y="2642"/>
              <a:ext cx="1" cy="15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028" name="Line 684"/>
            <p:cNvSpPr>
              <a:spLocks noChangeShapeType="1"/>
            </p:cNvSpPr>
            <p:nvPr/>
          </p:nvSpPr>
          <p:spPr bwMode="auto">
            <a:xfrm>
              <a:off x="3504" y="1728"/>
              <a:ext cx="144" cy="4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029" name="Line 685"/>
            <p:cNvSpPr>
              <a:spLocks noChangeShapeType="1"/>
            </p:cNvSpPr>
            <p:nvPr/>
          </p:nvSpPr>
          <p:spPr bwMode="auto">
            <a:xfrm>
              <a:off x="3456" y="1776"/>
              <a:ext cx="144" cy="480"/>
            </a:xfrm>
            <a:prstGeom prst="line">
              <a:avLst/>
            </a:prstGeom>
            <a:noFill/>
            <a:ln w="3810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030" name="Line 686"/>
            <p:cNvSpPr>
              <a:spLocks noChangeShapeType="1"/>
            </p:cNvSpPr>
            <p:nvPr/>
          </p:nvSpPr>
          <p:spPr bwMode="auto">
            <a:xfrm>
              <a:off x="3456" y="1392"/>
              <a:ext cx="672" cy="1488"/>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031" name="Line 687"/>
            <p:cNvSpPr>
              <a:spLocks noChangeShapeType="1"/>
            </p:cNvSpPr>
            <p:nvPr/>
          </p:nvSpPr>
          <p:spPr bwMode="auto">
            <a:xfrm>
              <a:off x="3552" y="1440"/>
              <a:ext cx="672" cy="1488"/>
            </a:xfrm>
            <a:prstGeom prst="line">
              <a:avLst/>
            </a:prstGeom>
            <a:noFill/>
            <a:ln w="3810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032" name="Line 688"/>
            <p:cNvSpPr>
              <a:spLocks noChangeShapeType="1"/>
            </p:cNvSpPr>
            <p:nvPr/>
          </p:nvSpPr>
          <p:spPr bwMode="auto">
            <a:xfrm>
              <a:off x="3840" y="2976"/>
              <a:ext cx="1008" cy="384"/>
            </a:xfrm>
            <a:prstGeom prst="line">
              <a:avLst/>
            </a:prstGeom>
            <a:noFill/>
            <a:ln w="3810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033" name="Line 689"/>
            <p:cNvSpPr>
              <a:spLocks noChangeShapeType="1"/>
            </p:cNvSpPr>
            <p:nvPr/>
          </p:nvSpPr>
          <p:spPr bwMode="auto">
            <a:xfrm>
              <a:off x="3888" y="2928"/>
              <a:ext cx="912" cy="336"/>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034" name="Text Box 690"/>
            <p:cNvSpPr txBox="1">
              <a:spLocks noChangeArrowheads="1"/>
            </p:cNvSpPr>
            <p:nvPr/>
          </p:nvSpPr>
          <p:spPr bwMode="auto">
            <a:xfrm>
              <a:off x="3673" y="3493"/>
              <a:ext cx="11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p>
          </p:txBody>
        </p:sp>
      </p:grpSp>
    </p:spTree>
    <p:extLst>
      <p:ext uri="{BB962C8B-B14F-4D97-AF65-F5344CB8AC3E}">
        <p14:creationId xmlns:p14="http://schemas.microsoft.com/office/powerpoint/2010/main" val="1402749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ltLang="en-US" smtClean="0"/>
              <a:t>Disclaimer: these slides have been prepared by using contents from resources mentioned in the reference slide</a:t>
            </a:r>
            <a:endParaRPr lang="en-US" altLang="en-US">
              <a:latin typeface="Times New Roman" panose="02020603050405020304" pitchFamily="18" charset="0"/>
            </a:endParaRPr>
          </a:p>
        </p:txBody>
      </p:sp>
      <p:sp>
        <p:nvSpPr>
          <p:cNvPr id="188418" name="Rectangle 2"/>
          <p:cNvSpPr>
            <a:spLocks noGrp="1" noChangeArrowheads="1"/>
          </p:cNvSpPr>
          <p:nvPr>
            <p:ph type="title"/>
          </p:nvPr>
        </p:nvSpPr>
        <p:spPr/>
        <p:txBody>
          <a:bodyPr/>
          <a:lstStyle/>
          <a:p>
            <a:r>
              <a:rPr lang="en-US" altLang="en-US"/>
              <a:t>Hybrid of client-server and P2P</a:t>
            </a:r>
          </a:p>
        </p:txBody>
      </p:sp>
      <p:sp>
        <p:nvSpPr>
          <p:cNvPr id="188419" name="Rectangle 3"/>
          <p:cNvSpPr>
            <a:spLocks noGrp="1" noChangeArrowheads="1"/>
          </p:cNvSpPr>
          <p:nvPr>
            <p:ph type="body" idx="1"/>
          </p:nvPr>
        </p:nvSpPr>
        <p:spPr/>
        <p:txBody>
          <a:bodyPr/>
          <a:lstStyle/>
          <a:p>
            <a:pPr>
              <a:buFont typeface="ZapfDingbats" pitchFamily="82" charset="2"/>
              <a:buNone/>
            </a:pPr>
            <a:r>
              <a:rPr lang="en-US" altLang="en-US" sz="2400">
                <a:solidFill>
                  <a:srgbClr val="FF0000"/>
                </a:solidFill>
              </a:rPr>
              <a:t>Skype</a:t>
            </a:r>
          </a:p>
          <a:p>
            <a:pPr lvl="1"/>
            <a:r>
              <a:rPr lang="en-US" altLang="en-US"/>
              <a:t>Internet telephony app</a:t>
            </a:r>
          </a:p>
          <a:p>
            <a:pPr lvl="1"/>
            <a:r>
              <a:rPr lang="en-US" altLang="en-US"/>
              <a:t>Finding address of remote party: centralized server(s)</a:t>
            </a:r>
          </a:p>
          <a:p>
            <a:pPr lvl="1"/>
            <a:r>
              <a:rPr lang="en-US" altLang="en-US"/>
              <a:t>Client-client connection is direct (not through server) </a:t>
            </a:r>
          </a:p>
          <a:p>
            <a:pPr>
              <a:buFont typeface="ZapfDingbats" pitchFamily="82" charset="2"/>
              <a:buNone/>
            </a:pPr>
            <a:r>
              <a:rPr lang="en-US" altLang="en-US" sz="2400">
                <a:solidFill>
                  <a:srgbClr val="FF0000"/>
                </a:solidFill>
              </a:rPr>
              <a:t>Instant messaging</a:t>
            </a:r>
          </a:p>
          <a:p>
            <a:pPr lvl="1"/>
            <a:r>
              <a:rPr lang="en-US" altLang="en-US"/>
              <a:t>Chatting between two users is P2P</a:t>
            </a:r>
          </a:p>
          <a:p>
            <a:pPr lvl="1"/>
            <a:r>
              <a:rPr lang="en-US" altLang="en-US"/>
              <a:t>Presence detection/location centralized:</a:t>
            </a:r>
          </a:p>
          <a:p>
            <a:pPr lvl="2"/>
            <a:r>
              <a:rPr lang="en-US" altLang="en-US"/>
              <a:t>User registers its IP address with central server when it comes online</a:t>
            </a:r>
          </a:p>
          <a:p>
            <a:pPr lvl="2"/>
            <a:r>
              <a:rPr lang="en-US" altLang="en-US"/>
              <a:t>User contacts central server to find IP addresses of buddies</a:t>
            </a:r>
          </a:p>
          <a:p>
            <a:pPr lvl="1"/>
            <a:endParaRPr lang="en-US" altLang="en-US"/>
          </a:p>
        </p:txBody>
      </p:sp>
    </p:spTree>
    <p:extLst>
      <p:ext uri="{BB962C8B-B14F-4D97-AF65-F5344CB8AC3E}">
        <p14:creationId xmlns:p14="http://schemas.microsoft.com/office/powerpoint/2010/main" val="259822976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622</TotalTime>
  <Words>4059</Words>
  <Application>Microsoft Office PowerPoint</Application>
  <PresentationFormat>Widescreen</PresentationFormat>
  <Paragraphs>682</Paragraphs>
  <Slides>48</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8" baseType="lpstr">
      <vt:lpstr>Arial</vt:lpstr>
      <vt:lpstr>Calibri</vt:lpstr>
      <vt:lpstr>Comic Sans MS</vt:lpstr>
      <vt:lpstr>Courier New</vt:lpstr>
      <vt:lpstr>Franklin Gothic Book</vt:lpstr>
      <vt:lpstr>Times New Roman</vt:lpstr>
      <vt:lpstr>Wingdings</vt:lpstr>
      <vt:lpstr>ZapfDingbats</vt:lpstr>
      <vt:lpstr>Crop</vt:lpstr>
      <vt:lpstr>Clip</vt:lpstr>
      <vt:lpstr>HTTP </vt:lpstr>
      <vt:lpstr>PowerPoint Presentation</vt:lpstr>
      <vt:lpstr>Some network apps</vt:lpstr>
      <vt:lpstr>Creating a network app</vt:lpstr>
      <vt:lpstr>Chapter 2: Application layer</vt:lpstr>
      <vt:lpstr>Application architectures</vt:lpstr>
      <vt:lpstr>Client-server architecture</vt:lpstr>
      <vt:lpstr>Pure P2P architecture</vt:lpstr>
      <vt:lpstr>Hybrid of client-server and P2P</vt:lpstr>
      <vt:lpstr>Processes communicating</vt:lpstr>
      <vt:lpstr>Sockets</vt:lpstr>
      <vt:lpstr>Addressing processes</vt:lpstr>
      <vt:lpstr>Addressing processes</vt:lpstr>
      <vt:lpstr>App-layer protocol defines</vt:lpstr>
      <vt:lpstr>What transport service does an app need?</vt:lpstr>
      <vt:lpstr>Transport service requirements of common apps</vt:lpstr>
      <vt:lpstr>Internet transport protocols services</vt:lpstr>
      <vt:lpstr>Internet apps:  application, transport protocols</vt:lpstr>
      <vt:lpstr>Web and HTTP</vt:lpstr>
      <vt:lpstr>HTTP overview</vt:lpstr>
      <vt:lpstr>HTTP overview (continued)</vt:lpstr>
      <vt:lpstr>HTTP connections</vt:lpstr>
      <vt:lpstr>Nonpersistent HTTP</vt:lpstr>
      <vt:lpstr>Nonpersistent HTTP (cont.)</vt:lpstr>
      <vt:lpstr>Non-Persistent HTTP: Response time</vt:lpstr>
      <vt:lpstr>Persistent HTTP</vt:lpstr>
      <vt:lpstr>HTTP request message</vt:lpstr>
      <vt:lpstr>HTTP request message: general format</vt:lpstr>
      <vt:lpstr>Uploading form input</vt:lpstr>
      <vt:lpstr>Method types</vt:lpstr>
      <vt:lpstr>HTTP response message</vt:lpstr>
      <vt:lpstr>HTTP response status codes</vt:lpstr>
      <vt:lpstr>User-server state: cookies</vt:lpstr>
      <vt:lpstr>Cookies: keeping “state” (cont.)</vt:lpstr>
      <vt:lpstr>Cookies (continued)</vt:lpstr>
      <vt:lpstr>Caching</vt:lpstr>
      <vt:lpstr>Caching</vt:lpstr>
      <vt:lpstr>Benefits of Caching</vt:lpstr>
      <vt:lpstr>Reasons for Not Caching</vt:lpstr>
      <vt:lpstr>Types of Cache</vt:lpstr>
      <vt:lpstr>Types of cache</vt:lpstr>
      <vt:lpstr>Web caches (proxy server)</vt:lpstr>
      <vt:lpstr>More about Web caching</vt:lpstr>
      <vt:lpstr>Caching example </vt:lpstr>
      <vt:lpstr>Caching example (cont)</vt:lpstr>
      <vt:lpstr>Caching example (cont)</vt:lpstr>
      <vt:lpstr>Conditional GET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Cloud Services for Mobile Devices</dc:title>
  <dc:creator>Pushpendra Singh</dc:creator>
  <cp:lastModifiedBy>Pushpendra Singh</cp:lastModifiedBy>
  <cp:revision>37</cp:revision>
  <dcterms:created xsi:type="dcterms:W3CDTF">2015-01-06T03:46:45Z</dcterms:created>
  <dcterms:modified xsi:type="dcterms:W3CDTF">2016-01-12T05:16:09Z</dcterms:modified>
</cp:coreProperties>
</file>