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133376"/>
            <a:ext cx="9144000" cy="977778"/>
          </a:xfrm>
        </p:spPr>
        <p:txBody>
          <a:bodyPr>
            <a:noAutofit/>
          </a:bodyPr>
          <a:lstStyle/>
          <a:p>
            <a:pPr algn="ctr"/>
            <a:r>
              <a:rPr lang="en-US" sz="3200"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bg1"/>
                </a:solidFill>
                <a:latin typeface="Arial" pitchFamily="34" charset="0"/>
                <a:cs typeface="Arial" pitchFamily="34" charset="0"/>
              </a:rPr>
              <a:t>Rishi </a:t>
            </a:r>
            <a:r>
              <a:rPr lang="en-US" sz="2000" b="1" dirty="0" err="1">
                <a:solidFill>
                  <a:schemeClr val="bg1"/>
                </a:solidFill>
                <a:latin typeface="Arial" pitchFamily="34" charset="0"/>
                <a:cs typeface="Arial" pitchFamily="34" charset="0"/>
              </a:rPr>
              <a:t>Bothra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Rishi </a:t>
            </a:r>
            <a:r>
              <a:rPr lang="en-US" sz="2000" b="1" dirty="0" err="1">
                <a:solidFill>
                  <a:schemeClr val="bg1"/>
                </a:solidFill>
                <a:latin typeface="Arial"/>
                <a:cs typeface="Arial"/>
              </a:rPr>
              <a:t>Bothra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Indus </a:t>
            </a:r>
            <a:r>
              <a:rPr lang="en-US" sz="2000" b="1" dirty="0" err="1">
                <a:solidFill>
                  <a:schemeClr val="bg1"/>
                </a:solidFill>
                <a:latin typeface="Arial"/>
                <a:cs typeface="Arial"/>
              </a:rPr>
              <a:t>Univeristy</a:t>
            </a:r>
            <a:r>
              <a:rPr lang="en-US" sz="2000" b="1" dirty="0">
                <a:solidFill>
                  <a:schemeClr val="bg1"/>
                </a:solidFill>
                <a:latin typeface="Arial"/>
                <a:cs typeface="Arial"/>
              </a:rPr>
              <a:t> , CSE Department</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r>
              <a:rPr lang="en-US" b="1" dirty="0"/>
              <a:t>Future Scope of the Steganography Project:</a:t>
            </a:r>
            <a:endParaRPr lang="en-US" dirty="0"/>
          </a:p>
          <a:p>
            <a:pPr>
              <a:buFont typeface="+mj-lt"/>
              <a:buAutoNum type="arabicPeriod"/>
            </a:pPr>
            <a:r>
              <a:rPr lang="en-US" sz="1600" b="1" dirty="0"/>
              <a:t>Integration with Encryption Algorithms:</a:t>
            </a:r>
            <a:br>
              <a:rPr lang="en-US" sz="1600" dirty="0"/>
            </a:br>
            <a:r>
              <a:rPr lang="en-US" sz="1600" dirty="0"/>
              <a:t>Enhancing the project by integrating advanced encryption algorithms (such as AES or RSA) to encrypt the message before embedding it in the image for added security.</a:t>
            </a:r>
          </a:p>
          <a:p>
            <a:pPr>
              <a:buFont typeface="+mj-lt"/>
              <a:buAutoNum type="arabicPeriod"/>
            </a:pPr>
            <a:r>
              <a:rPr lang="en-US" sz="1600" b="1" dirty="0"/>
              <a:t>Support for Multiple File Formats:</a:t>
            </a:r>
            <a:br>
              <a:rPr lang="en-US" sz="1600" dirty="0"/>
            </a:br>
            <a:r>
              <a:rPr lang="en-US" sz="1600" dirty="0"/>
              <a:t>Expanding support to various multimedia formats like audio, video, and PDF files for broader data hiding applications.</a:t>
            </a:r>
          </a:p>
          <a:p>
            <a:pPr>
              <a:buFont typeface="+mj-lt"/>
              <a:buAutoNum type="arabicPeriod"/>
            </a:pPr>
            <a:r>
              <a:rPr lang="en-US" sz="1600" b="1" dirty="0"/>
              <a:t>Adaptive Steganography Techniques:</a:t>
            </a:r>
            <a:br>
              <a:rPr lang="en-US" sz="1600" dirty="0"/>
            </a:br>
            <a:r>
              <a:rPr lang="en-US" sz="1600" dirty="0"/>
              <a:t>Implementing adaptive steganography methods that select specific regions of the image to hide data, making detection even more difficult.</a:t>
            </a:r>
          </a:p>
          <a:p>
            <a:pPr>
              <a:buFont typeface="+mj-lt"/>
              <a:buAutoNum type="arabicPeriod"/>
            </a:pPr>
            <a:r>
              <a:rPr lang="en-US" sz="1600" b="1" dirty="0"/>
              <a:t>Cloud-Based Implementation:</a:t>
            </a:r>
            <a:br>
              <a:rPr lang="en-US" sz="1600" dirty="0"/>
            </a:br>
            <a:r>
              <a:rPr lang="en-US" sz="1600" dirty="0"/>
              <a:t>Hosting the project on cloud platforms to provide steganography services online, enabling users to securely hide and extract data without local installations.</a:t>
            </a:r>
          </a:p>
          <a:p>
            <a:pPr>
              <a:buFont typeface="+mj-lt"/>
              <a:buAutoNum type="arabicPeriod"/>
            </a:pPr>
            <a:r>
              <a:rPr lang="en-US" sz="1600" b="1" dirty="0"/>
              <a:t>Mobile Application Development:</a:t>
            </a:r>
            <a:br>
              <a:rPr lang="en-US" sz="1600" dirty="0"/>
            </a:br>
            <a:r>
              <a:rPr lang="en-US" sz="1600" dirty="0"/>
              <a:t>Creating a mobile application to provide users with on-the-go access to steganography tools for secure communication on smartphones.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543663"/>
            <a:ext cx="11029615" cy="2735137"/>
          </a:xfrm>
        </p:spPr>
        <p:txBody>
          <a:bodyPr>
            <a:normAutofit/>
          </a:bodyPr>
          <a:lstStyle/>
          <a:p>
            <a:pPr marL="0" indent="0">
              <a:buNone/>
            </a:pPr>
            <a:r>
              <a:rPr lang="en-US" sz="2200" dirty="0"/>
              <a:t>Develop a Python-based steganography tool that uses the Least Significant Bit (LSB) technique to hide and extract secret text messages within digital images. The tool should support image formats like PNG and JPEG, ensure minimal distortion of the original image, and include error handling. Additionally, it should provide an option to encrypt messages before embedding for enhanced security.</a:t>
            </a:r>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TextBox 3">
            <a:extLst>
              <a:ext uri="{FF2B5EF4-FFF2-40B4-BE49-F238E27FC236}">
                <a16:creationId xmlns:a16="http://schemas.microsoft.com/office/drawing/2014/main" id="{F3B55555-82A6-0C3B-0F18-4571439E4CC1}"/>
              </a:ext>
            </a:extLst>
          </p:cNvPr>
          <p:cNvSpPr txBox="1"/>
          <p:nvPr/>
        </p:nvSpPr>
        <p:spPr>
          <a:xfrm>
            <a:off x="137651" y="1792803"/>
            <a:ext cx="8613058" cy="553998"/>
          </a:xfrm>
          <a:prstGeom prst="rect">
            <a:avLst/>
          </a:prstGeom>
          <a:noFill/>
        </p:spPr>
        <p:txBody>
          <a:bodyPr wrap="square" rtlCol="0">
            <a:spAutoFit/>
          </a:bodyPr>
          <a:lstStyle/>
          <a:p>
            <a:r>
              <a:rPr lang="en-US" sz="3000" dirty="0"/>
              <a:t>Platform</a:t>
            </a:r>
            <a:r>
              <a:rPr lang="en-US" sz="2200" dirty="0"/>
              <a:t>:- IDLE Python-Version 3.11 64 bit</a:t>
            </a:r>
            <a:endParaRPr lang="en-IN" sz="2200" dirty="0"/>
          </a:p>
        </p:txBody>
      </p:sp>
      <p:sp>
        <p:nvSpPr>
          <p:cNvPr id="7" name="Rectangle 1">
            <a:extLst>
              <a:ext uri="{FF2B5EF4-FFF2-40B4-BE49-F238E27FC236}">
                <a16:creationId xmlns:a16="http://schemas.microsoft.com/office/drawing/2014/main" id="{E93985E5-2466-8C2A-706C-42959DDCEBF9}"/>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0" name="TextBox 9">
            <a:extLst>
              <a:ext uri="{FF2B5EF4-FFF2-40B4-BE49-F238E27FC236}">
                <a16:creationId xmlns:a16="http://schemas.microsoft.com/office/drawing/2014/main" id="{DE08BEB3-18DA-9F80-C619-2EC96CF485B8}"/>
              </a:ext>
            </a:extLst>
          </p:cNvPr>
          <p:cNvSpPr txBox="1"/>
          <p:nvPr/>
        </p:nvSpPr>
        <p:spPr>
          <a:xfrm>
            <a:off x="124393" y="2611989"/>
            <a:ext cx="11631561" cy="1477328"/>
          </a:xfrm>
          <a:prstGeom prst="rect">
            <a:avLst/>
          </a:prstGeom>
          <a:noFill/>
        </p:spPr>
        <p:txBody>
          <a:bodyPr wrap="square" rtlCol="0">
            <a:spAutoFit/>
          </a:bodyPr>
          <a:lstStyle/>
          <a:p>
            <a:r>
              <a:rPr lang="en-US" sz="3000" dirty="0"/>
              <a:t>Libraries</a:t>
            </a:r>
            <a:r>
              <a:rPr lang="en-US" dirty="0"/>
              <a:t>:-1. </a:t>
            </a:r>
            <a:r>
              <a:rPr lang="en-US" sz="2000" dirty="0"/>
              <a:t>Open cv(cv2):For Image manipulation and processing</a:t>
            </a:r>
          </a:p>
          <a:p>
            <a:r>
              <a:rPr lang="en-US" sz="2000" dirty="0"/>
              <a:t>                            2.Numpy:For handling image data in array form and Numerical Operations on the Image Data.</a:t>
            </a:r>
          </a:p>
          <a:p>
            <a:r>
              <a:rPr lang="en-US" sz="2000" dirty="0"/>
              <a:t>                             </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CC06CE77-6EEE-F4EC-ED3A-BA2E27ABB04E}"/>
              </a:ext>
            </a:extLst>
          </p:cNvPr>
          <p:cNvSpPr>
            <a:spLocks noGrp="1" noChangeArrowheads="1"/>
          </p:cNvSpPr>
          <p:nvPr>
            <p:ph idx="1"/>
          </p:nvPr>
        </p:nvSpPr>
        <p:spPr bwMode="auto">
          <a:xfrm>
            <a:off x="0" y="1302026"/>
            <a:ext cx="12192000" cy="4673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Unique Features that Make This Steganography Project Stand Out: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Password Protection: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project implements a passcode-based authentication system, ensuring that only authorized users can decode hidden messages.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Custom Message Length Handling: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It dynamically calculates the message length and ensures it fits within the image capacity, avoiding data overflow issues.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Special Character Marker: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Uses a special end character (</a:t>
            </a:r>
            <a:r>
              <a:rPr kumimoji="0" lang="en-US" altLang="en-US" sz="10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to mark the end of the hidden message, ensuring accurate extraction without noise.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File-Based Password Storage: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Passwords are securely stored in a file for later authentication during the decryption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Image Integrity Preservation: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tool utilizes PNG format for output, preventing lossy compression and maintaining the integrity of the hidden 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features enhance the security, usability, and reliability of the steganography project compared to basic implementations.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381786FE-619F-1CE8-E725-25B9531F924D}"/>
              </a:ext>
            </a:extLst>
          </p:cNvPr>
          <p:cNvSpPr>
            <a:spLocks noGrp="1" noChangeArrowheads="1"/>
          </p:cNvSpPr>
          <p:nvPr>
            <p:ph idx="1"/>
          </p:nvPr>
        </p:nvSpPr>
        <p:spPr bwMode="auto">
          <a:xfrm>
            <a:off x="193805" y="1468411"/>
            <a:ext cx="1199819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rial" panose="020B0604020202020204" pitchFamily="34" charset="0"/>
              </a:rPr>
              <a:t>Other End Users of This Steganography Project:</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Software Developers and Programmers:</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To implement and test secure data-hiding techniques in software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Educational Institutions and Students:</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For learning and teaching cryptography, data security, and image processing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Digital Forensics Experts:</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To detect and analyze hidden data in digital images during investigations.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Cloud Service Providers:</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For embedding metadata or confidential information within images for secure cloud storage.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0AC86F6-63CA-B94F-78A0-D266E895386A}"/>
              </a:ext>
            </a:extLst>
          </p:cNvPr>
          <p:cNvPicPr>
            <a:picLocks noGrp="1" noChangeAspect="1"/>
          </p:cNvPicPr>
          <p:nvPr>
            <p:ph idx="1"/>
          </p:nvPr>
        </p:nvPicPr>
        <p:blipFill>
          <a:blip r:embed="rId2"/>
          <a:stretch>
            <a:fillRect/>
          </a:stretch>
        </p:blipFill>
        <p:spPr>
          <a:xfrm>
            <a:off x="358695" y="1423629"/>
            <a:ext cx="4311627" cy="2208366"/>
          </a:xfrm>
        </p:spPr>
      </p:pic>
      <p:pic>
        <p:nvPicPr>
          <p:cNvPr id="7" name="Picture 6">
            <a:extLst>
              <a:ext uri="{FF2B5EF4-FFF2-40B4-BE49-F238E27FC236}">
                <a16:creationId xmlns:a16="http://schemas.microsoft.com/office/drawing/2014/main" id="{B6F198EE-A172-7B92-6CFC-5A04979AF125}"/>
              </a:ext>
            </a:extLst>
          </p:cNvPr>
          <p:cNvPicPr>
            <a:picLocks noChangeAspect="1"/>
          </p:cNvPicPr>
          <p:nvPr/>
        </p:nvPicPr>
        <p:blipFill>
          <a:blip r:embed="rId3"/>
          <a:stretch>
            <a:fillRect/>
          </a:stretch>
        </p:blipFill>
        <p:spPr>
          <a:xfrm>
            <a:off x="5225663" y="1423629"/>
            <a:ext cx="4311627" cy="2208366"/>
          </a:xfrm>
          <a:prstGeom prst="rect">
            <a:avLst/>
          </a:prstGeom>
        </p:spPr>
      </p:pic>
      <p:pic>
        <p:nvPicPr>
          <p:cNvPr id="13" name="Picture 12">
            <a:extLst>
              <a:ext uri="{FF2B5EF4-FFF2-40B4-BE49-F238E27FC236}">
                <a16:creationId xmlns:a16="http://schemas.microsoft.com/office/drawing/2014/main" id="{96123725-68B2-F326-57AF-E8DFAD01EDC9}"/>
              </a:ext>
            </a:extLst>
          </p:cNvPr>
          <p:cNvPicPr>
            <a:picLocks noChangeAspect="1"/>
          </p:cNvPicPr>
          <p:nvPr/>
        </p:nvPicPr>
        <p:blipFill>
          <a:blip r:embed="rId4"/>
          <a:stretch>
            <a:fillRect/>
          </a:stretch>
        </p:blipFill>
        <p:spPr>
          <a:xfrm>
            <a:off x="5225663" y="4241595"/>
            <a:ext cx="4311628" cy="2208366"/>
          </a:xfrm>
          <a:prstGeom prst="rect">
            <a:avLst/>
          </a:prstGeom>
        </p:spPr>
      </p:pic>
      <p:pic>
        <p:nvPicPr>
          <p:cNvPr id="15" name="Picture 14">
            <a:extLst>
              <a:ext uri="{FF2B5EF4-FFF2-40B4-BE49-F238E27FC236}">
                <a16:creationId xmlns:a16="http://schemas.microsoft.com/office/drawing/2014/main" id="{95DD5678-8042-8F35-B82A-FED6EC28853E}"/>
              </a:ext>
            </a:extLst>
          </p:cNvPr>
          <p:cNvPicPr>
            <a:picLocks noChangeAspect="1"/>
          </p:cNvPicPr>
          <p:nvPr/>
        </p:nvPicPr>
        <p:blipFill>
          <a:blip r:embed="rId5"/>
          <a:stretch>
            <a:fillRect/>
          </a:stretch>
        </p:blipFill>
        <p:spPr>
          <a:xfrm>
            <a:off x="157316" y="4241595"/>
            <a:ext cx="4513006" cy="220836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Rectangle 3">
            <a:extLst>
              <a:ext uri="{FF2B5EF4-FFF2-40B4-BE49-F238E27FC236}">
                <a16:creationId xmlns:a16="http://schemas.microsoft.com/office/drawing/2014/main" id="{B1DCB91D-200D-9866-8E79-C24650E6D403}"/>
              </a:ext>
            </a:extLst>
          </p:cNvPr>
          <p:cNvSpPr>
            <a:spLocks noGrp="1" noChangeArrowheads="1"/>
          </p:cNvSpPr>
          <p:nvPr>
            <p:ph idx="1"/>
          </p:nvPr>
        </p:nvSpPr>
        <p:spPr bwMode="auto">
          <a:xfrm>
            <a:off x="324466" y="1232452"/>
            <a:ext cx="1128634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rial" panose="020B0604020202020204" pitchFamily="34" charset="0"/>
              </a:rPr>
              <a:t>Project Conclusion:</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rPr>
              <a:t>This Python-based steganography project successfully addresses the problem of secure communication by embedding hidden text messages within digital images. Utilizing libraries like OpenCV and NumPy, the project implements a robust Least Significant Bit (LSB) method for data hiding. The addition of password protection ensures that only authorized users can access the concealed information. This solution not only preserves image quality but also enhances data security, making it suitable for applications in cybersecurity, digital forensics, and confidential communication. The project demonstrates an effective blend of image processing and data encryption, fulfilling its objective of secure message transmission through steganography</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https://github.com/RishiBothra019/Secure-Data-Hiding-in-Images-using-Steganography-EDUNET-INTERNSHIP.git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670</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Rishi Dean</cp:lastModifiedBy>
  <cp:revision>28</cp:revision>
  <dcterms:created xsi:type="dcterms:W3CDTF">2021-05-26T16:50:10Z</dcterms:created>
  <dcterms:modified xsi:type="dcterms:W3CDTF">2025-02-19T16:16:37Z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