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Raleway"/>
      <p:regular r:id="rId51"/>
      <p:bold r:id="rId52"/>
      <p:italic r:id="rId53"/>
      <p:boldItalic r:id="rId54"/>
    </p:embeddedFont>
    <p:embeddedFont>
      <p:font typeface="Roboto"/>
      <p:regular r:id="rId55"/>
      <p:bold r:id="rId56"/>
      <p:italic r:id="rId57"/>
      <p:boldItalic r:id="rId58"/>
    </p:embeddedFont>
    <p:embeddedFont>
      <p:font typeface="Lat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3" roundtripDataSignature="AMtx7miQV4uutpRGeNJBWj3svfCYNhgf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56B33C-B20F-4DAB-BE20-5F7D26A6402E}">
  <a:tblStyle styleId="{E256B33C-B20F-4DAB-BE20-5F7D26A6402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645762F-842A-499E-9DBA-E1199112016B}"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Lato-boldItalic.fntdata"/><Relationship Id="rId61" Type="http://schemas.openxmlformats.org/officeDocument/2006/relationships/font" Target="fonts/Lato-italic.fntdata"/><Relationship Id="rId20" Type="http://schemas.openxmlformats.org/officeDocument/2006/relationships/slide" Target="slides/slide14.xml"/><Relationship Id="rId63"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Lato-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aleway-regular.fntdata"/><Relationship Id="rId50" Type="http://schemas.openxmlformats.org/officeDocument/2006/relationships/slide" Target="slides/slide44.xml"/><Relationship Id="rId53" Type="http://schemas.openxmlformats.org/officeDocument/2006/relationships/font" Target="fonts/Raleway-italic.fntdata"/><Relationship Id="rId52" Type="http://schemas.openxmlformats.org/officeDocument/2006/relationships/font" Target="fonts/Raleway-bold.fntdata"/><Relationship Id="rId11" Type="http://schemas.openxmlformats.org/officeDocument/2006/relationships/slide" Target="slides/slide5.xml"/><Relationship Id="rId55" Type="http://schemas.openxmlformats.org/officeDocument/2006/relationships/font" Target="fonts/Roboto-regular.fntdata"/><Relationship Id="rId10" Type="http://schemas.openxmlformats.org/officeDocument/2006/relationships/slide" Target="slides/slide4.xml"/><Relationship Id="rId54" Type="http://schemas.openxmlformats.org/officeDocument/2006/relationships/font" Target="fonts/Raleway-boldItalic.fntdata"/><Relationship Id="rId13" Type="http://schemas.openxmlformats.org/officeDocument/2006/relationships/slide" Target="slides/slide7.xml"/><Relationship Id="rId57" Type="http://schemas.openxmlformats.org/officeDocument/2006/relationships/font" Target="fonts/Roboto-italic.fntdata"/><Relationship Id="rId12" Type="http://schemas.openxmlformats.org/officeDocument/2006/relationships/slide" Target="slides/slide6.xml"/><Relationship Id="rId56" Type="http://schemas.openxmlformats.org/officeDocument/2006/relationships/font" Target="fonts/Roboto-bold.fntdata"/><Relationship Id="rId15" Type="http://schemas.openxmlformats.org/officeDocument/2006/relationships/slide" Target="slides/slide9.xml"/><Relationship Id="rId59" Type="http://schemas.openxmlformats.org/officeDocument/2006/relationships/font" Target="fonts/Lato-regular.fntdata"/><Relationship Id="rId14" Type="http://schemas.openxmlformats.org/officeDocument/2006/relationships/slide" Target="slides/slide8.xml"/><Relationship Id="rId58"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bf40da116_15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3bf40da116_15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3bf40da116_1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13bf40da116_1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3bf40da11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13bf40da11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3bf40da116_14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13bf40da116_14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3bf40da116_14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13bf40da116_14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bf40da116_14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13bf40da116_14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3bf40da11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13bf40da11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3bf40da116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13bf40da116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3bf40da116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13bf40da116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bf40da116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bf40da116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3bf40da11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13bf40da11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3bf40da116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13bf40da116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3bf40da116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13bf40da116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3bf40da116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13bf40da116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3bf40da11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g13bf40da11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3bf40da116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g13bf40da116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3bf40da116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13bf40da116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3bf40da116_153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3bf40da116_15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3bf40da116_153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3bf40da116_153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3bf40da116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g13bf40da116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3bf40da116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g13bf40da116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3bf40da11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g13bf40da11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3bf40da11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g13bf40da11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3bf40da11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13bf40da11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3bf40da11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g13bf40da11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3bf40da116_15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3bf40da116_15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3bf40da116_15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3bf40da116_15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3bf40da116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g13bf40da116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3bf40da116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g13bf40da116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3bf40da11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g13bf40da11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3bf40da116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g13bf40da116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3bf40da116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g13bf40da116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3bf40da116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g13bf40da116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3bf40da116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g13bf40da116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3bf40da116_0_2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g13bf40da116_0_2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3bf40da116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13bf40da116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3.xml"/><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slide" Target="/ppt/slides/slide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3.xml"/><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slide" Target="/ppt/slides/slide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3.xml"/><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slide" Target="/ppt/slides/slide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3.xml"/><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slide" Target="/ppt/slides/slide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3.xml"/><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slide" Target="/ppt/slides/slide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3.xml"/><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slide" Target="/ppt/slides/slide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3.xml"/><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slide" Target="/ppt/slides/slide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3.xml"/><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slide" Target="/ppt/slides/slide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3.xml"/><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slide" Target="/ppt/slides/slide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3.xml"/><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slide" Target="/ppt/slides/sl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3.xml"/><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slide" Target="/ppt/slides/slide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3.xml"/><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slide" Target="/ppt/slides/slide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slide" Target="/ppt/slides/slide3.xml"/><Relationship Id="rId6" Type="http://schemas.openxmlformats.org/officeDocument/2006/relationships/slide" Target="/ppt/slides/slide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pic>
        <p:nvPicPr>
          <p:cNvPr descr="shutterstock_429987889_edited.jpg" id="10" name="Google Shape;10;p25"/>
          <p:cNvPicPr preferRelativeResize="0"/>
          <p:nvPr/>
        </p:nvPicPr>
        <p:blipFill rotWithShape="1">
          <a:blip r:embed="rId2">
            <a:alphaModFix/>
          </a:blip>
          <a:srcRect b="23590" l="0" r="0" t="21799"/>
          <a:stretch/>
        </p:blipFill>
        <p:spPr>
          <a:xfrm>
            <a:off x="0" y="487825"/>
            <a:ext cx="9144000" cy="4655676"/>
          </a:xfrm>
          <a:prstGeom prst="rect">
            <a:avLst/>
          </a:prstGeom>
          <a:noFill/>
          <a:ln>
            <a:noFill/>
          </a:ln>
        </p:spPr>
      </p:pic>
      <p:sp>
        <p:nvSpPr>
          <p:cNvPr id="11" name="Google Shape;11;p25"/>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 name="Google Shape;12;p25"/>
          <p:cNvGrpSpPr/>
          <p:nvPr/>
        </p:nvGrpSpPr>
        <p:grpSpPr>
          <a:xfrm>
            <a:off x="830392" y="1191256"/>
            <a:ext cx="745763" cy="45826"/>
            <a:chOff x="4580561" y="2589004"/>
            <a:chExt cx="1064464" cy="25200"/>
          </a:xfrm>
        </p:grpSpPr>
        <p:sp>
          <p:nvSpPr>
            <p:cNvPr id="13" name="Google Shape;13;p2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 name="Google Shape;15;p25"/>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6" name="Google Shape;16;p25"/>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7" name="Google Shape;17;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18" name="Google Shape;18;p25"/>
          <p:cNvSpPr txBox="1"/>
          <p:nvPr/>
        </p:nvSpPr>
        <p:spPr>
          <a:xfrm>
            <a:off x="226550" y="78500"/>
            <a:ext cx="9981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Confidential</a:t>
            </a:r>
            <a:endParaRPr b="1" i="0" sz="600" u="none" cap="none" strike="noStrike">
              <a:solidFill>
                <a:srgbClr val="000000"/>
              </a:solidFill>
              <a:latin typeface="Raleway"/>
              <a:ea typeface="Raleway"/>
              <a:cs typeface="Raleway"/>
              <a:sym typeface="Raleway"/>
            </a:endParaRPr>
          </a:p>
        </p:txBody>
      </p:sp>
      <p:sp>
        <p:nvSpPr>
          <p:cNvPr id="19" name="Google Shape;19;p25"/>
          <p:cNvSpPr txBox="1"/>
          <p:nvPr/>
        </p:nvSpPr>
        <p:spPr>
          <a:xfrm>
            <a:off x="1296767" y="78500"/>
            <a:ext cx="21006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Customized for </a:t>
            </a:r>
            <a:r>
              <a:rPr b="1" i="0" lang="en-GB" sz="600" u="none" cap="none" strike="noStrike">
                <a:solidFill>
                  <a:srgbClr val="000000"/>
                </a:solidFill>
                <a:latin typeface="Raleway"/>
                <a:ea typeface="Raleway"/>
                <a:cs typeface="Raleway"/>
                <a:sym typeface="Raleway"/>
              </a:rPr>
              <a:t>Lorem Ipsum LLC</a:t>
            </a:r>
            <a:endParaRPr b="0" i="0" sz="600" u="none" cap="none" strike="noStrike">
              <a:solidFill>
                <a:srgbClr val="000000"/>
              </a:solidFill>
              <a:latin typeface="Raleway"/>
              <a:ea typeface="Raleway"/>
              <a:cs typeface="Raleway"/>
              <a:sym typeface="Raleway"/>
            </a:endParaRPr>
          </a:p>
        </p:txBody>
      </p:sp>
      <p:sp>
        <p:nvSpPr>
          <p:cNvPr id="20" name="Google Shape;20;p25"/>
          <p:cNvSpPr txBox="1"/>
          <p:nvPr/>
        </p:nvSpPr>
        <p:spPr>
          <a:xfrm>
            <a:off x="8213935" y="78500"/>
            <a:ext cx="705900" cy="3219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Version 1.0</a:t>
            </a:r>
            <a:endParaRPr b="1" i="0" sz="600" u="none" cap="none" strike="noStrike">
              <a:solidFill>
                <a:srgbClr val="000000"/>
              </a:solidFill>
              <a:latin typeface="Raleway"/>
              <a:ea typeface="Raleway"/>
              <a:cs typeface="Raleway"/>
              <a:sym typeface="Raleway"/>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9" name="Shape 99"/>
        <p:cNvGrpSpPr/>
        <p:nvPr/>
      </p:nvGrpSpPr>
      <p:grpSpPr>
        <a:xfrm>
          <a:off x="0" y="0"/>
          <a:ext cx="0" cy="0"/>
          <a:chOff x="0" y="0"/>
          <a:chExt cx="0" cy="0"/>
        </a:xfrm>
      </p:grpSpPr>
      <p:grpSp>
        <p:nvGrpSpPr>
          <p:cNvPr id="100" name="Google Shape;100;p34"/>
          <p:cNvGrpSpPr/>
          <p:nvPr/>
        </p:nvGrpSpPr>
        <p:grpSpPr>
          <a:xfrm>
            <a:off x="830392" y="1191256"/>
            <a:ext cx="745763" cy="45826"/>
            <a:chOff x="4580561" y="2589004"/>
            <a:chExt cx="1064464" cy="25200"/>
          </a:xfrm>
        </p:grpSpPr>
        <p:sp>
          <p:nvSpPr>
            <p:cNvPr id="101" name="Google Shape;101;p3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3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04" name="Google Shape;104;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105" name="Google Shape;105;p34">
            <a:hlinkClick action="ppaction://hlinksldjump" r:id="rId2"/>
          </p:cNvPr>
          <p:cNvSpPr/>
          <p:nvPr/>
        </p:nvSpPr>
        <p:spPr>
          <a:xfrm>
            <a:off x="8280450" y="0"/>
            <a:ext cx="863400" cy="454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6" name="Google Shape;106;p34">
            <a:hlinkClick action="ppaction://hlinksldjump" r:id="rId3"/>
          </p:cNvPr>
          <p:cNvCxnSpPr/>
          <p:nvPr/>
        </p:nvCxnSpPr>
        <p:spPr>
          <a:xfrm>
            <a:off x="8598817" y="216350"/>
            <a:ext cx="216300" cy="0"/>
          </a:xfrm>
          <a:prstGeom prst="straightConnector1">
            <a:avLst/>
          </a:prstGeom>
          <a:noFill/>
          <a:ln cap="flat" cmpd="sng" w="9525">
            <a:solidFill>
              <a:schemeClr val="lt2"/>
            </a:solidFill>
            <a:prstDash val="solid"/>
            <a:round/>
            <a:headEnd len="sm" w="sm" type="none"/>
            <a:tailEnd len="sm" w="sm" type="none"/>
          </a:ln>
        </p:spPr>
      </p:cxnSp>
      <p:cxnSp>
        <p:nvCxnSpPr>
          <p:cNvPr id="107" name="Google Shape;107;p34">
            <a:hlinkClick action="ppaction://hlinksldjump" r:id="rId4"/>
          </p:cNvPr>
          <p:cNvCxnSpPr/>
          <p:nvPr/>
        </p:nvCxnSpPr>
        <p:spPr>
          <a:xfrm>
            <a:off x="8598817" y="250138"/>
            <a:ext cx="216300" cy="0"/>
          </a:xfrm>
          <a:prstGeom prst="straightConnector1">
            <a:avLst/>
          </a:prstGeom>
          <a:noFill/>
          <a:ln cap="flat" cmpd="sng" w="9525">
            <a:solidFill>
              <a:schemeClr val="lt2"/>
            </a:solidFill>
            <a:prstDash val="solid"/>
            <a:round/>
            <a:headEnd len="sm" w="sm" type="none"/>
            <a:tailEnd len="sm" w="sm" type="none"/>
          </a:ln>
        </p:spPr>
      </p:cxnSp>
      <p:cxnSp>
        <p:nvCxnSpPr>
          <p:cNvPr id="108" name="Google Shape;108;p34">
            <a:hlinkClick action="ppaction://hlinksldjump" r:id="rId5"/>
          </p:cNvPr>
          <p:cNvCxnSpPr/>
          <p:nvPr/>
        </p:nvCxnSpPr>
        <p:spPr>
          <a:xfrm>
            <a:off x="8598817" y="283925"/>
            <a:ext cx="216300" cy="0"/>
          </a:xfrm>
          <a:prstGeom prst="straightConnector1">
            <a:avLst/>
          </a:prstGeom>
          <a:noFill/>
          <a:ln cap="flat" cmpd="sng" w="9525">
            <a:solidFill>
              <a:schemeClr val="lt2"/>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9" name="Shape 109"/>
        <p:cNvGrpSpPr/>
        <p:nvPr/>
      </p:nvGrpSpPr>
      <p:grpSpPr>
        <a:xfrm>
          <a:off x="0" y="0"/>
          <a:ext cx="0" cy="0"/>
          <a:chOff x="0" y="0"/>
          <a:chExt cx="0" cy="0"/>
        </a:xfrm>
      </p:grpSpPr>
      <p:sp>
        <p:nvSpPr>
          <p:cNvPr id="110" name="Google Shape;110;p3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35"/>
          <p:cNvGrpSpPr/>
          <p:nvPr/>
        </p:nvGrpSpPr>
        <p:grpSpPr>
          <a:xfrm>
            <a:off x="830392" y="1191256"/>
            <a:ext cx="745763" cy="45826"/>
            <a:chOff x="4580561" y="2589004"/>
            <a:chExt cx="1064464" cy="25200"/>
          </a:xfrm>
        </p:grpSpPr>
        <p:sp>
          <p:nvSpPr>
            <p:cNvPr id="112" name="Google Shape;112;p3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4" name="Google Shape;114;p3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115" name="Google Shape;115;p35"/>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6" name="Google Shape;116;p35"/>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7" name="Google Shape;117;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118" name="Google Shape;118;p35">
            <a:hlinkClick action="ppaction://hlinksldjump" r:id="rId2"/>
          </p:cNvPr>
          <p:cNvSpPr/>
          <p:nvPr/>
        </p:nvSpPr>
        <p:spPr>
          <a:xfrm>
            <a:off x="8280450" y="0"/>
            <a:ext cx="863400" cy="454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9" name="Google Shape;119;p35">
            <a:hlinkClick action="ppaction://hlinksldjump" r:id="rId3"/>
          </p:cNvPr>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120" name="Google Shape;120;p35">
            <a:hlinkClick action="ppaction://hlinksldjump" r:id="rId4"/>
          </p:cNvPr>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121" name="Google Shape;121;p35">
            <a:hlinkClick action="ppaction://hlinksldjump" r:id="rId5"/>
          </p:cNvPr>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22" name="Shape 122"/>
        <p:cNvGrpSpPr/>
        <p:nvPr/>
      </p:nvGrpSpPr>
      <p:grpSpPr>
        <a:xfrm>
          <a:off x="0" y="0"/>
          <a:ext cx="0" cy="0"/>
          <a:chOff x="0" y="0"/>
          <a:chExt cx="0" cy="0"/>
        </a:xfrm>
      </p:grpSpPr>
      <p:grpSp>
        <p:nvGrpSpPr>
          <p:cNvPr id="123" name="Google Shape;123;p36"/>
          <p:cNvGrpSpPr/>
          <p:nvPr/>
        </p:nvGrpSpPr>
        <p:grpSpPr>
          <a:xfrm>
            <a:off x="830392" y="4169130"/>
            <a:ext cx="745763" cy="45826"/>
            <a:chOff x="4580561" y="2589004"/>
            <a:chExt cx="1064464" cy="25200"/>
          </a:xfrm>
        </p:grpSpPr>
        <p:sp>
          <p:nvSpPr>
            <p:cNvPr id="124" name="Google Shape;124;p3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 name="Google Shape;126;p36"/>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7" name="Google Shape;127;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128" name="Google Shape;128;p36">
            <a:hlinkClick action="ppaction://hlinksldjump" r:id="rId2"/>
          </p:cNvPr>
          <p:cNvSpPr/>
          <p:nvPr/>
        </p:nvSpPr>
        <p:spPr>
          <a:xfrm>
            <a:off x="8280450" y="0"/>
            <a:ext cx="863400" cy="454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9" name="Google Shape;129;p36">
            <a:hlinkClick action="ppaction://hlinksldjump" r:id="rId3"/>
          </p:cNvPr>
          <p:cNvCxnSpPr/>
          <p:nvPr/>
        </p:nvCxnSpPr>
        <p:spPr>
          <a:xfrm>
            <a:off x="8598817" y="216350"/>
            <a:ext cx="216300" cy="0"/>
          </a:xfrm>
          <a:prstGeom prst="straightConnector1">
            <a:avLst/>
          </a:prstGeom>
          <a:noFill/>
          <a:ln cap="flat" cmpd="sng" w="9525">
            <a:solidFill>
              <a:schemeClr val="lt2"/>
            </a:solidFill>
            <a:prstDash val="solid"/>
            <a:round/>
            <a:headEnd len="sm" w="sm" type="none"/>
            <a:tailEnd len="sm" w="sm" type="none"/>
          </a:ln>
        </p:spPr>
      </p:cxnSp>
      <p:cxnSp>
        <p:nvCxnSpPr>
          <p:cNvPr id="130" name="Google Shape;130;p36">
            <a:hlinkClick action="ppaction://hlinksldjump" r:id="rId4"/>
          </p:cNvPr>
          <p:cNvCxnSpPr/>
          <p:nvPr/>
        </p:nvCxnSpPr>
        <p:spPr>
          <a:xfrm>
            <a:off x="8598817" y="250138"/>
            <a:ext cx="216300" cy="0"/>
          </a:xfrm>
          <a:prstGeom prst="straightConnector1">
            <a:avLst/>
          </a:prstGeom>
          <a:noFill/>
          <a:ln cap="flat" cmpd="sng" w="9525">
            <a:solidFill>
              <a:schemeClr val="lt2"/>
            </a:solidFill>
            <a:prstDash val="solid"/>
            <a:round/>
            <a:headEnd len="sm" w="sm" type="none"/>
            <a:tailEnd len="sm" w="sm" type="none"/>
          </a:ln>
        </p:spPr>
      </p:cxnSp>
      <p:cxnSp>
        <p:nvCxnSpPr>
          <p:cNvPr id="131" name="Google Shape;131;p36">
            <a:hlinkClick action="ppaction://hlinksldjump" r:id="rId5"/>
          </p:cNvPr>
          <p:cNvCxnSpPr/>
          <p:nvPr/>
        </p:nvCxnSpPr>
        <p:spPr>
          <a:xfrm>
            <a:off x="8598817" y="283925"/>
            <a:ext cx="216300" cy="0"/>
          </a:xfrm>
          <a:prstGeom prst="straightConnector1">
            <a:avLst/>
          </a:prstGeom>
          <a:noFill/>
          <a:ln cap="flat" cmpd="sng" w="9525">
            <a:solidFill>
              <a:schemeClr val="lt2"/>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2" name="Shape 132"/>
        <p:cNvGrpSpPr/>
        <p:nvPr/>
      </p:nvGrpSpPr>
      <p:grpSpPr>
        <a:xfrm>
          <a:off x="0" y="0"/>
          <a:ext cx="0" cy="0"/>
          <a:chOff x="0" y="0"/>
          <a:chExt cx="0" cy="0"/>
        </a:xfrm>
      </p:grpSpPr>
      <p:sp>
        <p:nvSpPr>
          <p:cNvPr id="133" name="Google Shape;133;p37"/>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4" name="Google Shape;134;p37"/>
          <p:cNvGrpSpPr/>
          <p:nvPr/>
        </p:nvGrpSpPr>
        <p:grpSpPr>
          <a:xfrm>
            <a:off x="830392" y="1191256"/>
            <a:ext cx="745763" cy="45826"/>
            <a:chOff x="4580561" y="2589004"/>
            <a:chExt cx="1064464" cy="25200"/>
          </a:xfrm>
        </p:grpSpPr>
        <p:sp>
          <p:nvSpPr>
            <p:cNvPr id="135" name="Google Shape;135;p3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7" name="Google Shape;137;p37"/>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138" name="Google Shape;138;p37"/>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9" name="Google Shape;139;p37"/>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40" name="Google Shape;140;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141" name="Google Shape;141;p37">
            <a:hlinkClick action="ppaction://hlinksldjump" r:id="rId2"/>
          </p:cNvPr>
          <p:cNvSpPr/>
          <p:nvPr/>
        </p:nvSpPr>
        <p:spPr>
          <a:xfrm>
            <a:off x="8280450" y="0"/>
            <a:ext cx="863400" cy="454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2" name="Google Shape;142;p37">
            <a:hlinkClick action="ppaction://hlinksldjump" r:id="rId3"/>
          </p:cNvPr>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143" name="Google Shape;143;p37">
            <a:hlinkClick action="ppaction://hlinksldjump" r:id="rId4"/>
          </p:cNvPr>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144" name="Google Shape;144;p37">
            <a:hlinkClick action="ppaction://hlinksldjump" r:id="rId5"/>
          </p:cNvPr>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5" name="Shape 145"/>
        <p:cNvGrpSpPr/>
        <p:nvPr/>
      </p:nvGrpSpPr>
      <p:grpSpPr>
        <a:xfrm>
          <a:off x="0" y="0"/>
          <a:ext cx="0" cy="0"/>
          <a:chOff x="0" y="0"/>
          <a:chExt cx="0" cy="0"/>
        </a:xfrm>
      </p:grpSpPr>
      <p:sp>
        <p:nvSpPr>
          <p:cNvPr id="146" name="Google Shape;146;p38"/>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47" name="Google Shape;147;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148" name="Google Shape;148;p38">
            <a:hlinkClick action="ppaction://hlinksldjump" r:id="rId2"/>
          </p:cNvPr>
          <p:cNvSpPr/>
          <p:nvPr/>
        </p:nvSpPr>
        <p:spPr>
          <a:xfrm>
            <a:off x="8280450" y="0"/>
            <a:ext cx="863400" cy="454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9" name="Google Shape;149;p38">
            <a:hlinkClick action="ppaction://hlinksldjump" r:id="rId3"/>
          </p:cNvPr>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150" name="Google Shape;150;p38">
            <a:hlinkClick action="ppaction://hlinksldjump" r:id="rId4"/>
          </p:cNvPr>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151" name="Google Shape;151;p38">
            <a:hlinkClick action="ppaction://hlinksldjump" r:id="rId5"/>
          </p:cNvPr>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2" name="Shape 152"/>
        <p:cNvGrpSpPr/>
        <p:nvPr/>
      </p:nvGrpSpPr>
      <p:grpSpPr>
        <a:xfrm>
          <a:off x="0" y="0"/>
          <a:ext cx="0" cy="0"/>
          <a:chOff x="0" y="0"/>
          <a:chExt cx="0" cy="0"/>
        </a:xfrm>
      </p:grpSpPr>
      <p:grpSp>
        <p:nvGrpSpPr>
          <p:cNvPr id="153" name="Google Shape;153;p39"/>
          <p:cNvGrpSpPr/>
          <p:nvPr/>
        </p:nvGrpSpPr>
        <p:grpSpPr>
          <a:xfrm>
            <a:off x="830392" y="4169130"/>
            <a:ext cx="745763" cy="45826"/>
            <a:chOff x="4580561" y="2589004"/>
            <a:chExt cx="1064464" cy="25200"/>
          </a:xfrm>
        </p:grpSpPr>
        <p:sp>
          <p:nvSpPr>
            <p:cNvPr id="154" name="Google Shape;154;p3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6" name="Google Shape;156;p39"/>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57" name="Google Shape;157;p39"/>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158" name="Google Shape;158;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159" name="Google Shape;159;p39">
            <a:hlinkClick action="ppaction://hlinksldjump" r:id="rId2"/>
          </p:cNvPr>
          <p:cNvSpPr/>
          <p:nvPr/>
        </p:nvSpPr>
        <p:spPr>
          <a:xfrm>
            <a:off x="8280450" y="0"/>
            <a:ext cx="863400" cy="454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0" name="Google Shape;160;p39">
            <a:hlinkClick action="ppaction://hlinksldjump" r:id="rId3"/>
          </p:cNvPr>
          <p:cNvCxnSpPr/>
          <p:nvPr/>
        </p:nvCxnSpPr>
        <p:spPr>
          <a:xfrm>
            <a:off x="8598817" y="216350"/>
            <a:ext cx="216300" cy="0"/>
          </a:xfrm>
          <a:prstGeom prst="straightConnector1">
            <a:avLst/>
          </a:prstGeom>
          <a:noFill/>
          <a:ln cap="flat" cmpd="sng" w="9525">
            <a:solidFill>
              <a:schemeClr val="lt2"/>
            </a:solidFill>
            <a:prstDash val="solid"/>
            <a:round/>
            <a:headEnd len="sm" w="sm" type="none"/>
            <a:tailEnd len="sm" w="sm" type="none"/>
          </a:ln>
        </p:spPr>
      </p:cxnSp>
      <p:cxnSp>
        <p:nvCxnSpPr>
          <p:cNvPr id="161" name="Google Shape;161;p39">
            <a:hlinkClick action="ppaction://hlinksldjump" r:id="rId4"/>
          </p:cNvPr>
          <p:cNvCxnSpPr/>
          <p:nvPr/>
        </p:nvCxnSpPr>
        <p:spPr>
          <a:xfrm>
            <a:off x="8598817" y="250138"/>
            <a:ext cx="216300" cy="0"/>
          </a:xfrm>
          <a:prstGeom prst="straightConnector1">
            <a:avLst/>
          </a:prstGeom>
          <a:noFill/>
          <a:ln cap="flat" cmpd="sng" w="9525">
            <a:solidFill>
              <a:schemeClr val="lt2"/>
            </a:solidFill>
            <a:prstDash val="solid"/>
            <a:round/>
            <a:headEnd len="sm" w="sm" type="none"/>
            <a:tailEnd len="sm" w="sm" type="none"/>
          </a:ln>
        </p:spPr>
      </p:cxnSp>
      <p:cxnSp>
        <p:nvCxnSpPr>
          <p:cNvPr id="162" name="Google Shape;162;p39">
            <a:hlinkClick action="ppaction://hlinksldjump" r:id="rId5"/>
          </p:cNvPr>
          <p:cNvCxnSpPr/>
          <p:nvPr/>
        </p:nvCxnSpPr>
        <p:spPr>
          <a:xfrm>
            <a:off x="8598817" y="283925"/>
            <a:ext cx="216300" cy="0"/>
          </a:xfrm>
          <a:prstGeom prst="straightConnector1">
            <a:avLst/>
          </a:prstGeom>
          <a:noFill/>
          <a:ln cap="flat" cmpd="sng" w="9525">
            <a:solidFill>
              <a:schemeClr val="lt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bg>
      <p:bgPr>
        <a:solidFill>
          <a:schemeClr val="dk1"/>
        </a:solidFill>
      </p:bgPr>
    </p:bg>
    <p:spTree>
      <p:nvGrpSpPr>
        <p:cNvPr id="21" name="Shape 21"/>
        <p:cNvGrpSpPr/>
        <p:nvPr/>
      </p:nvGrpSpPr>
      <p:grpSpPr>
        <a:xfrm>
          <a:off x="0" y="0"/>
          <a:ext cx="0" cy="0"/>
          <a:chOff x="0" y="0"/>
          <a:chExt cx="0" cy="0"/>
        </a:xfrm>
      </p:grpSpPr>
      <p:sp>
        <p:nvSpPr>
          <p:cNvPr id="22" name="Google Shape;22;p26"/>
          <p:cNvSpPr txBox="1"/>
          <p:nvPr>
            <p:ph type="title"/>
          </p:nvPr>
        </p:nvSpPr>
        <p:spPr>
          <a:xfrm>
            <a:off x="1308150" y="1318650"/>
            <a:ext cx="71100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2600"/>
              <a:buNone/>
              <a:defRPr sz="2600">
                <a:solidFill>
                  <a:srgbClr val="FFFFFF"/>
                </a:solidFill>
              </a:defRPr>
            </a:lvl1pPr>
            <a:lvl2pPr lvl="1" algn="l">
              <a:lnSpc>
                <a:spcPct val="100000"/>
              </a:lnSpc>
              <a:spcBef>
                <a:spcPts val="0"/>
              </a:spcBef>
              <a:spcAft>
                <a:spcPts val="0"/>
              </a:spcAft>
              <a:buClr>
                <a:srgbClr val="FFFFFF"/>
              </a:buClr>
              <a:buSzPts val="2600"/>
              <a:buNone/>
              <a:defRPr sz="2600">
                <a:solidFill>
                  <a:srgbClr val="FFFFFF"/>
                </a:solidFill>
              </a:defRPr>
            </a:lvl2pPr>
            <a:lvl3pPr lvl="2" algn="l">
              <a:lnSpc>
                <a:spcPct val="100000"/>
              </a:lnSpc>
              <a:spcBef>
                <a:spcPts val="0"/>
              </a:spcBef>
              <a:spcAft>
                <a:spcPts val="0"/>
              </a:spcAft>
              <a:buClr>
                <a:srgbClr val="FFFFFF"/>
              </a:buClr>
              <a:buSzPts val="2600"/>
              <a:buNone/>
              <a:defRPr sz="2600">
                <a:solidFill>
                  <a:srgbClr val="FFFFFF"/>
                </a:solidFill>
              </a:defRPr>
            </a:lvl3pPr>
            <a:lvl4pPr lvl="3" algn="l">
              <a:lnSpc>
                <a:spcPct val="100000"/>
              </a:lnSpc>
              <a:spcBef>
                <a:spcPts val="0"/>
              </a:spcBef>
              <a:spcAft>
                <a:spcPts val="0"/>
              </a:spcAft>
              <a:buClr>
                <a:srgbClr val="FFFFFF"/>
              </a:buClr>
              <a:buSzPts val="2600"/>
              <a:buNone/>
              <a:defRPr sz="2600">
                <a:solidFill>
                  <a:srgbClr val="FFFFFF"/>
                </a:solidFill>
              </a:defRPr>
            </a:lvl4pPr>
            <a:lvl5pPr lvl="4" algn="l">
              <a:lnSpc>
                <a:spcPct val="100000"/>
              </a:lnSpc>
              <a:spcBef>
                <a:spcPts val="0"/>
              </a:spcBef>
              <a:spcAft>
                <a:spcPts val="0"/>
              </a:spcAft>
              <a:buClr>
                <a:srgbClr val="FFFFFF"/>
              </a:buClr>
              <a:buSzPts val="2600"/>
              <a:buNone/>
              <a:defRPr sz="2600">
                <a:solidFill>
                  <a:srgbClr val="FFFFFF"/>
                </a:solidFill>
              </a:defRPr>
            </a:lvl5pPr>
            <a:lvl6pPr lvl="5" algn="l">
              <a:lnSpc>
                <a:spcPct val="100000"/>
              </a:lnSpc>
              <a:spcBef>
                <a:spcPts val="0"/>
              </a:spcBef>
              <a:spcAft>
                <a:spcPts val="0"/>
              </a:spcAft>
              <a:buClr>
                <a:srgbClr val="FFFFFF"/>
              </a:buClr>
              <a:buSzPts val="2600"/>
              <a:buNone/>
              <a:defRPr sz="2600">
                <a:solidFill>
                  <a:srgbClr val="FFFFFF"/>
                </a:solidFill>
              </a:defRPr>
            </a:lvl6pPr>
            <a:lvl7pPr lvl="6" algn="l">
              <a:lnSpc>
                <a:spcPct val="100000"/>
              </a:lnSpc>
              <a:spcBef>
                <a:spcPts val="0"/>
              </a:spcBef>
              <a:spcAft>
                <a:spcPts val="0"/>
              </a:spcAft>
              <a:buClr>
                <a:srgbClr val="FFFFFF"/>
              </a:buClr>
              <a:buSzPts val="2600"/>
              <a:buNone/>
              <a:defRPr sz="2600">
                <a:solidFill>
                  <a:srgbClr val="FFFFFF"/>
                </a:solidFill>
              </a:defRPr>
            </a:lvl7pPr>
            <a:lvl8pPr lvl="7" algn="l">
              <a:lnSpc>
                <a:spcPct val="100000"/>
              </a:lnSpc>
              <a:spcBef>
                <a:spcPts val="0"/>
              </a:spcBef>
              <a:spcAft>
                <a:spcPts val="0"/>
              </a:spcAft>
              <a:buClr>
                <a:srgbClr val="FFFFFF"/>
              </a:buClr>
              <a:buSzPts val="2600"/>
              <a:buNone/>
              <a:defRPr sz="2600">
                <a:solidFill>
                  <a:srgbClr val="FFFFFF"/>
                </a:solidFill>
              </a:defRPr>
            </a:lvl8pPr>
            <a:lvl9pPr lvl="8" algn="l">
              <a:lnSpc>
                <a:spcPct val="100000"/>
              </a:lnSpc>
              <a:spcBef>
                <a:spcPts val="0"/>
              </a:spcBef>
              <a:spcAft>
                <a:spcPts val="0"/>
              </a:spcAft>
              <a:buClr>
                <a:srgbClr val="FFFFFF"/>
              </a:buClr>
              <a:buSzPts val="2600"/>
              <a:buNone/>
              <a:defRPr sz="2600">
                <a:solidFill>
                  <a:srgbClr val="FFFFFF"/>
                </a:solidFill>
              </a:defRPr>
            </a:lvl9pPr>
          </a:lstStyle>
          <a:p/>
        </p:txBody>
      </p:sp>
      <p:sp>
        <p:nvSpPr>
          <p:cNvPr id="23" name="Google Shape;23;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24" name="Google Shape;24;p26"/>
          <p:cNvSpPr txBox="1"/>
          <p:nvPr/>
        </p:nvSpPr>
        <p:spPr>
          <a:xfrm>
            <a:off x="226550" y="78500"/>
            <a:ext cx="9981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FFFFFF"/>
                </a:solidFill>
                <a:latin typeface="Raleway"/>
                <a:ea typeface="Raleway"/>
                <a:cs typeface="Raleway"/>
                <a:sym typeface="Raleway"/>
              </a:rPr>
              <a:t>Confidential</a:t>
            </a:r>
            <a:endParaRPr b="1" i="0" sz="600" u="none" cap="none" strike="noStrike">
              <a:solidFill>
                <a:srgbClr val="FFFFFF"/>
              </a:solidFill>
              <a:latin typeface="Raleway"/>
              <a:ea typeface="Raleway"/>
              <a:cs typeface="Raleway"/>
              <a:sym typeface="Raleway"/>
            </a:endParaRPr>
          </a:p>
        </p:txBody>
      </p:sp>
      <p:sp>
        <p:nvSpPr>
          <p:cNvPr id="25" name="Google Shape;25;p26"/>
          <p:cNvSpPr txBox="1"/>
          <p:nvPr/>
        </p:nvSpPr>
        <p:spPr>
          <a:xfrm>
            <a:off x="1296767" y="78500"/>
            <a:ext cx="21006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FFFFFF"/>
                </a:solidFill>
                <a:latin typeface="Raleway"/>
                <a:ea typeface="Raleway"/>
                <a:cs typeface="Raleway"/>
                <a:sym typeface="Raleway"/>
              </a:rPr>
              <a:t>Customized for </a:t>
            </a:r>
            <a:r>
              <a:rPr b="1" i="0" lang="en-GB" sz="600" u="none" cap="none" strike="noStrike">
                <a:solidFill>
                  <a:srgbClr val="FFFFFF"/>
                </a:solidFill>
                <a:latin typeface="Raleway"/>
                <a:ea typeface="Raleway"/>
                <a:cs typeface="Raleway"/>
                <a:sym typeface="Raleway"/>
              </a:rPr>
              <a:t>Lorem Ipsum LLC</a:t>
            </a:r>
            <a:endParaRPr b="0" i="0" sz="600" u="none" cap="none" strike="noStrike">
              <a:solidFill>
                <a:srgbClr val="FFFFFF"/>
              </a:solidFill>
              <a:latin typeface="Raleway"/>
              <a:ea typeface="Raleway"/>
              <a:cs typeface="Raleway"/>
              <a:sym typeface="Raleway"/>
            </a:endParaRPr>
          </a:p>
        </p:txBody>
      </p:sp>
      <p:sp>
        <p:nvSpPr>
          <p:cNvPr id="26" name="Google Shape;26;p26"/>
          <p:cNvSpPr txBox="1"/>
          <p:nvPr/>
        </p:nvSpPr>
        <p:spPr>
          <a:xfrm>
            <a:off x="8213935" y="78500"/>
            <a:ext cx="705900" cy="3219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600"/>
              <a:buFont typeface="Arial"/>
              <a:buNone/>
            </a:pPr>
            <a:r>
              <a:rPr b="0" i="0" lang="en-GB" sz="600" u="none" cap="none" strike="noStrike">
                <a:solidFill>
                  <a:srgbClr val="FFFFFF"/>
                </a:solidFill>
                <a:latin typeface="Raleway"/>
                <a:ea typeface="Raleway"/>
                <a:cs typeface="Raleway"/>
                <a:sym typeface="Raleway"/>
              </a:rPr>
              <a:t>Version 1.0</a:t>
            </a:r>
            <a:endParaRPr b="1" i="0" sz="600" u="none" cap="none" strike="noStrike">
              <a:solidFill>
                <a:srgbClr val="FFFFFF"/>
              </a:solidFill>
              <a:latin typeface="Raleway"/>
              <a:ea typeface="Raleway"/>
              <a:cs typeface="Raleway"/>
              <a:sym typeface="Ralewa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2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 name="Google Shape;29;p27"/>
          <p:cNvGrpSpPr/>
          <p:nvPr/>
        </p:nvGrpSpPr>
        <p:grpSpPr>
          <a:xfrm>
            <a:off x="830392" y="1191256"/>
            <a:ext cx="745763" cy="45826"/>
            <a:chOff x="4580561" y="2589004"/>
            <a:chExt cx="1064464" cy="25200"/>
          </a:xfrm>
        </p:grpSpPr>
        <p:sp>
          <p:nvSpPr>
            <p:cNvPr id="30" name="Google Shape;30;p2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 name="Google Shape;32;p2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3" name="Google Shape;33;p2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4" name="Google Shape;34;p2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35" name="Google Shape;35;p27">
            <a:hlinkClick action="ppaction://hlinksldjump" r:id="rId2"/>
          </p:cNvPr>
          <p:cNvSpPr/>
          <p:nvPr/>
        </p:nvSpPr>
        <p:spPr>
          <a:xfrm>
            <a:off x="8280450" y="0"/>
            <a:ext cx="863400" cy="454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 name="Google Shape;36;p27">
            <a:hlinkClick action="ppaction://hlinksldjump" r:id="rId3"/>
          </p:cNvPr>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37" name="Google Shape;37;p27">
            <a:hlinkClick action="ppaction://hlinksldjump" r:id="rId4"/>
          </p:cNvPr>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38" name="Google Shape;38;p27">
            <a:hlinkClick action="ppaction://hlinksldjump" r:id="rId5"/>
          </p:cNvPr>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_alt1">
  <p:cSld name="SECTION_HEADER_2">
    <p:bg>
      <p:bgPr>
        <a:solidFill>
          <a:srgbClr val="434343"/>
        </a:solidFill>
      </p:bgPr>
    </p:bg>
    <p:spTree>
      <p:nvGrpSpPr>
        <p:cNvPr id="39" name="Shape 39"/>
        <p:cNvGrpSpPr/>
        <p:nvPr/>
      </p:nvGrpSpPr>
      <p:grpSpPr>
        <a:xfrm>
          <a:off x="0" y="0"/>
          <a:ext cx="0" cy="0"/>
          <a:chOff x="0" y="0"/>
          <a:chExt cx="0" cy="0"/>
        </a:xfrm>
      </p:grpSpPr>
      <p:grpSp>
        <p:nvGrpSpPr>
          <p:cNvPr id="40" name="Google Shape;40;p28"/>
          <p:cNvGrpSpPr/>
          <p:nvPr/>
        </p:nvGrpSpPr>
        <p:grpSpPr>
          <a:xfrm>
            <a:off x="830392" y="1191256"/>
            <a:ext cx="745763" cy="45826"/>
            <a:chOff x="4580561" y="2589004"/>
            <a:chExt cx="1064464" cy="25200"/>
          </a:xfrm>
        </p:grpSpPr>
        <p:sp>
          <p:nvSpPr>
            <p:cNvPr id="41" name="Google Shape;41;p2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 name="Google Shape;43;p28"/>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4" name="Google Shape;44;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45" name="Google Shape;45;p28">
            <a:hlinkClick action="ppaction://hlinksldjump" r:id="rId2"/>
          </p:cNvPr>
          <p:cNvSpPr/>
          <p:nvPr/>
        </p:nvSpPr>
        <p:spPr>
          <a:xfrm>
            <a:off x="8280450" y="0"/>
            <a:ext cx="863400" cy="4542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 name="Google Shape;46;p28">
            <a:hlinkClick action="ppaction://hlinksldjump" r:id="rId3"/>
          </p:cNvPr>
          <p:cNvCxnSpPr/>
          <p:nvPr/>
        </p:nvCxnSpPr>
        <p:spPr>
          <a:xfrm>
            <a:off x="8598817" y="216350"/>
            <a:ext cx="216300" cy="0"/>
          </a:xfrm>
          <a:prstGeom prst="straightConnector1">
            <a:avLst/>
          </a:prstGeom>
          <a:noFill/>
          <a:ln cap="flat" cmpd="sng" w="9525">
            <a:solidFill>
              <a:schemeClr val="lt2"/>
            </a:solidFill>
            <a:prstDash val="solid"/>
            <a:round/>
            <a:headEnd len="sm" w="sm" type="none"/>
            <a:tailEnd len="sm" w="sm" type="none"/>
          </a:ln>
        </p:spPr>
      </p:cxnSp>
      <p:cxnSp>
        <p:nvCxnSpPr>
          <p:cNvPr id="47" name="Google Shape;47;p28">
            <a:hlinkClick action="ppaction://hlinksldjump" r:id="rId4"/>
          </p:cNvPr>
          <p:cNvCxnSpPr/>
          <p:nvPr/>
        </p:nvCxnSpPr>
        <p:spPr>
          <a:xfrm>
            <a:off x="8598817" y="250138"/>
            <a:ext cx="216300" cy="0"/>
          </a:xfrm>
          <a:prstGeom prst="straightConnector1">
            <a:avLst/>
          </a:prstGeom>
          <a:noFill/>
          <a:ln cap="flat" cmpd="sng" w="9525">
            <a:solidFill>
              <a:schemeClr val="lt2"/>
            </a:solidFill>
            <a:prstDash val="solid"/>
            <a:round/>
            <a:headEnd len="sm" w="sm" type="none"/>
            <a:tailEnd len="sm" w="sm" type="none"/>
          </a:ln>
        </p:spPr>
      </p:cxnSp>
      <p:cxnSp>
        <p:nvCxnSpPr>
          <p:cNvPr id="48" name="Google Shape;48;p28">
            <a:hlinkClick action="ppaction://hlinksldjump" r:id="rId5"/>
          </p:cNvPr>
          <p:cNvCxnSpPr/>
          <p:nvPr/>
        </p:nvCxnSpPr>
        <p:spPr>
          <a:xfrm>
            <a:off x="8598817" y="283925"/>
            <a:ext cx="216300" cy="0"/>
          </a:xfrm>
          <a:prstGeom prst="straightConnector1">
            <a:avLst/>
          </a:prstGeom>
          <a:noFill/>
          <a:ln cap="flat" cmpd="sng" w="9525">
            <a:solidFill>
              <a:schemeClr val="lt2"/>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51" name="Google Shape;51;p29">
            <a:hlinkClick action="ppaction://hlinksldjump" r:id="rId2"/>
          </p:cNvPr>
          <p:cNvSpPr/>
          <p:nvPr/>
        </p:nvSpPr>
        <p:spPr>
          <a:xfrm>
            <a:off x="8280450" y="0"/>
            <a:ext cx="863400" cy="454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2" name="Google Shape;52;p29">
            <a:hlinkClick action="ppaction://hlinksldjump" r:id="rId3"/>
          </p:cNvPr>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53" name="Google Shape;53;p29">
            <a:hlinkClick action="ppaction://hlinksldjump" r:id="rId4"/>
          </p:cNvPr>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54" name="Google Shape;54;p29">
            <a:hlinkClick action="ppaction://hlinksldjump" r:id="rId5"/>
          </p:cNvPr>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3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p30"/>
          <p:cNvGrpSpPr/>
          <p:nvPr/>
        </p:nvGrpSpPr>
        <p:grpSpPr>
          <a:xfrm>
            <a:off x="830392" y="1191256"/>
            <a:ext cx="745763" cy="45826"/>
            <a:chOff x="4580561" y="2589004"/>
            <a:chExt cx="1064464" cy="25200"/>
          </a:xfrm>
        </p:grpSpPr>
        <p:sp>
          <p:nvSpPr>
            <p:cNvPr id="58" name="Google Shape;58;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30"/>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1" name="Google Shape;61;p30"/>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2" name="Google Shape;62;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63" name="Google Shape;63;p30">
            <a:hlinkClick action="ppaction://hlinksldjump" r:id="rId2"/>
          </p:cNvPr>
          <p:cNvSpPr/>
          <p:nvPr/>
        </p:nvSpPr>
        <p:spPr>
          <a:xfrm>
            <a:off x="8280450" y="0"/>
            <a:ext cx="863400" cy="454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4" name="Google Shape;64;p30">
            <a:hlinkClick action="ppaction://hlinksldjump" r:id="rId3"/>
          </p:cNvPr>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65" name="Google Shape;65;p30">
            <a:hlinkClick action="ppaction://hlinksldjump" r:id="rId4"/>
          </p:cNvPr>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66" name="Google Shape;66;p30">
            <a:hlinkClick action="ppaction://hlinksldjump" r:id="rId5"/>
          </p:cNvPr>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only">
  <p:cSld name="TITLE_AND_BODY_1">
    <p:spTree>
      <p:nvGrpSpPr>
        <p:cNvPr id="67" name="Shape 67"/>
        <p:cNvGrpSpPr/>
        <p:nvPr/>
      </p:nvGrpSpPr>
      <p:grpSpPr>
        <a:xfrm>
          <a:off x="0" y="0"/>
          <a:ext cx="0" cy="0"/>
          <a:chOff x="0" y="0"/>
          <a:chExt cx="0" cy="0"/>
        </a:xfrm>
      </p:grpSpPr>
      <p:sp>
        <p:nvSpPr>
          <p:cNvPr id="68" name="Google Shape;68;p3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70" name="Google Shape;70;p31">
            <a:hlinkClick action="ppaction://hlinksldjump" r:id="rId2"/>
          </p:cNvPr>
          <p:cNvSpPr/>
          <p:nvPr/>
        </p:nvSpPr>
        <p:spPr>
          <a:xfrm>
            <a:off x="8280450" y="0"/>
            <a:ext cx="863400" cy="454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1" name="Google Shape;71;p31">
            <a:hlinkClick action="ppaction://hlinksldjump" r:id="rId3"/>
          </p:cNvPr>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72" name="Google Shape;72;p31">
            <a:hlinkClick action="ppaction://hlinksldjump" r:id="rId4"/>
          </p:cNvPr>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73" name="Google Shape;73;p31">
            <a:hlinkClick action="ppaction://hlinksldjump" r:id="rId5"/>
          </p:cNvPr>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
        <p:nvSpPr>
          <p:cNvPr id="74" name="Google Shape;74;p31"/>
          <p:cNvSpPr txBox="1"/>
          <p:nvPr>
            <p:ph idx="1" type="body"/>
          </p:nvPr>
        </p:nvSpPr>
        <p:spPr>
          <a:xfrm>
            <a:off x="729450" y="1068650"/>
            <a:ext cx="7688700" cy="1034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 name="Google Shape;77;p32"/>
          <p:cNvGrpSpPr/>
          <p:nvPr/>
        </p:nvGrpSpPr>
        <p:grpSpPr>
          <a:xfrm>
            <a:off x="830392" y="1191256"/>
            <a:ext cx="745763" cy="45826"/>
            <a:chOff x="4580561" y="2589004"/>
            <a:chExt cx="1064464" cy="25200"/>
          </a:xfrm>
        </p:grpSpPr>
        <p:sp>
          <p:nvSpPr>
            <p:cNvPr id="78" name="Google Shape;78;p3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 name="Google Shape;80;p32"/>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81" name="Google Shape;81;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82" name="Google Shape;82;p32">
            <a:hlinkClick action="ppaction://hlinksldjump" r:id="rId2"/>
          </p:cNvPr>
          <p:cNvSpPr/>
          <p:nvPr/>
        </p:nvSpPr>
        <p:spPr>
          <a:xfrm>
            <a:off x="8280450" y="0"/>
            <a:ext cx="863400" cy="454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3" name="Google Shape;83;p32">
            <a:hlinkClick action="ppaction://hlinksldjump" r:id="rId3"/>
          </p:cNvPr>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84" name="Google Shape;84;p32">
            <a:hlinkClick action="ppaction://hlinksldjump" r:id="rId4"/>
          </p:cNvPr>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85" name="Google Shape;85;p32">
            <a:hlinkClick action="ppaction://hlinksldjump" r:id="rId5"/>
          </p:cNvPr>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_alt1">
  <p:cSld name="TITLE_1">
    <p:bg>
      <p:bgPr>
        <a:solidFill>
          <a:schemeClr val="lt2"/>
        </a:solidFill>
      </p:bgPr>
    </p:bg>
    <p:spTree>
      <p:nvGrpSpPr>
        <p:cNvPr id="86" name="Shape 86"/>
        <p:cNvGrpSpPr/>
        <p:nvPr/>
      </p:nvGrpSpPr>
      <p:grpSpPr>
        <a:xfrm>
          <a:off x="0" y="0"/>
          <a:ext cx="0" cy="0"/>
          <a:chOff x="0" y="0"/>
          <a:chExt cx="0" cy="0"/>
        </a:xfrm>
      </p:grpSpPr>
      <p:pic>
        <p:nvPicPr>
          <p:cNvPr descr="shutterstock_429987889_edited.jpg" id="87" name="Google Shape;87;p33"/>
          <p:cNvPicPr preferRelativeResize="0"/>
          <p:nvPr/>
        </p:nvPicPr>
        <p:blipFill rotWithShape="1">
          <a:blip r:embed="rId2">
            <a:alphaModFix/>
          </a:blip>
          <a:srcRect b="23590" l="0" r="0" t="21799"/>
          <a:stretch/>
        </p:blipFill>
        <p:spPr>
          <a:xfrm>
            <a:off x="0" y="487825"/>
            <a:ext cx="9144000" cy="4655676"/>
          </a:xfrm>
          <a:prstGeom prst="rect">
            <a:avLst/>
          </a:prstGeom>
          <a:noFill/>
          <a:ln>
            <a:noFill/>
          </a:ln>
        </p:spPr>
      </p:pic>
      <p:sp>
        <p:nvSpPr>
          <p:cNvPr id="88" name="Google Shape;88;p33"/>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 name="Google Shape;89;p33"/>
          <p:cNvGrpSpPr/>
          <p:nvPr/>
        </p:nvGrpSpPr>
        <p:grpSpPr>
          <a:xfrm>
            <a:off x="830392" y="1191256"/>
            <a:ext cx="745763" cy="45826"/>
            <a:chOff x="4580561" y="2589004"/>
            <a:chExt cx="1064464" cy="25200"/>
          </a:xfrm>
        </p:grpSpPr>
        <p:sp>
          <p:nvSpPr>
            <p:cNvPr id="90" name="Google Shape;90;p3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p33"/>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93" name="Google Shape;93;p33"/>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94" name="Google Shape;94;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95" name="Google Shape;95;p33">
            <a:hlinkClick action="ppaction://hlinksldjump" r:id="rId3"/>
          </p:cNvPr>
          <p:cNvSpPr/>
          <p:nvPr/>
        </p:nvSpPr>
        <p:spPr>
          <a:xfrm>
            <a:off x="8280450" y="0"/>
            <a:ext cx="863400" cy="454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6" name="Google Shape;96;p33">
            <a:hlinkClick action="ppaction://hlinksldjump" r:id="rId4"/>
          </p:cNvPr>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97" name="Google Shape;97;p33">
            <a:hlinkClick action="ppaction://hlinksldjump" r:id="rId5"/>
          </p:cNvPr>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98" name="Google Shape;98;p33">
            <a:hlinkClick action="ppaction://hlinksldjump" r:id="rId6"/>
          </p:cNvPr>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slide" Target="/ppt/slides/slide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26.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2.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22.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27.png"/><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31.png"/><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image" Target="../media/image28.png"/><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2.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arxiv.org/pdf/2106.07225.pdf" TargetMode="External"/><Relationship Id="rId4" Type="http://schemas.openxmlformats.org/officeDocument/2006/relationships/hyperlink" Target="https://mdpi-res.com/d_attachment/information/information-13-00245/article_deploy/information-13-00245.pdf?version=1652248666" TargetMode="External"/><Relationship Id="rId5" Type="http://schemas.openxmlformats.org/officeDocument/2006/relationships/hyperlink" Target="https://ieeexplore.ieee.org/stamp/stamp.jsp?tp=&amp;arnumber=903838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
          <p:cNvSpPr txBox="1"/>
          <p:nvPr>
            <p:ph type="ctrTitle"/>
          </p:nvPr>
        </p:nvSpPr>
        <p:spPr>
          <a:xfrm>
            <a:off x="423325" y="1333575"/>
            <a:ext cx="8283300" cy="1664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rPr lang="en-GB" sz="4800">
                <a:solidFill>
                  <a:srgbClr val="000000"/>
                </a:solidFill>
              </a:rPr>
              <a:t>Neural Machine Translation English-Bengali</a:t>
            </a:r>
            <a:endParaRPr sz="4800">
              <a:solidFill>
                <a:srgbClr val="000000"/>
              </a:solidFill>
            </a:endParaRPr>
          </a:p>
        </p:txBody>
      </p:sp>
      <p:sp>
        <p:nvSpPr>
          <p:cNvPr id="168" name="Google Shape;168;p1"/>
          <p:cNvSpPr txBox="1"/>
          <p:nvPr>
            <p:ph idx="1" type="subTitle"/>
          </p:nvPr>
        </p:nvSpPr>
        <p:spPr>
          <a:xfrm>
            <a:off x="2077175" y="2998279"/>
            <a:ext cx="4890900" cy="130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b="1" lang="en-GB" sz="1400"/>
              <a:t>Rishi Dey Chowdhury</a:t>
            </a:r>
            <a:endParaRPr b="1" sz="1400"/>
          </a:p>
          <a:p>
            <a:pPr indent="0" lvl="0" marL="0" rtl="0" algn="ctr">
              <a:lnSpc>
                <a:spcPct val="100000"/>
              </a:lnSpc>
              <a:spcBef>
                <a:spcPts val="0"/>
              </a:spcBef>
              <a:spcAft>
                <a:spcPts val="0"/>
              </a:spcAft>
              <a:buSzPts val="1600"/>
              <a:buNone/>
            </a:pPr>
            <a:r>
              <a:rPr b="1" lang="en-GB" sz="1400"/>
              <a:t>Ayush Bilkhiwal</a:t>
            </a:r>
            <a:endParaRPr b="1" sz="1400"/>
          </a:p>
          <a:p>
            <a:pPr indent="0" lvl="0" marL="0" rtl="0" algn="ctr">
              <a:lnSpc>
                <a:spcPct val="100000"/>
              </a:lnSpc>
              <a:spcBef>
                <a:spcPts val="0"/>
              </a:spcBef>
              <a:spcAft>
                <a:spcPts val="0"/>
              </a:spcAft>
              <a:buSzPts val="1600"/>
              <a:buNone/>
            </a:pPr>
            <a:r>
              <a:rPr b="1" lang="en-GB" sz="1400"/>
              <a:t>Sujeet Kumar</a:t>
            </a:r>
            <a:endParaRPr b="1"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1"/>
          <p:cNvSpPr txBox="1"/>
          <p:nvPr>
            <p:ph type="title"/>
          </p:nvPr>
        </p:nvSpPr>
        <p:spPr>
          <a:xfrm flipH="1">
            <a:off x="752175" y="588148"/>
            <a:ext cx="4240800" cy="55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sz="2400"/>
              <a:t>Data Preprocessing</a:t>
            </a:r>
            <a:endParaRPr sz="2400"/>
          </a:p>
        </p:txBody>
      </p:sp>
      <p:sp>
        <p:nvSpPr>
          <p:cNvPr id="234" name="Google Shape;234;p11"/>
          <p:cNvSpPr txBox="1"/>
          <p:nvPr>
            <p:ph idx="1" type="body"/>
          </p:nvPr>
        </p:nvSpPr>
        <p:spPr>
          <a:xfrm>
            <a:off x="1073000" y="1383900"/>
            <a:ext cx="7218900" cy="3644100"/>
          </a:xfrm>
          <a:prstGeom prst="rect">
            <a:avLst/>
          </a:prstGeom>
          <a:noFill/>
          <a:ln>
            <a:noFill/>
          </a:ln>
        </p:spPr>
        <p:txBody>
          <a:bodyPr anchorCtr="0" anchor="ctr" bIns="45700" lIns="91425" spcFirstLastPara="1" rIns="91425" wrap="square" tIns="45700">
            <a:spAutoFit/>
          </a:bodyPr>
          <a:lstStyle/>
          <a:p>
            <a:pPr indent="-311150" lvl="0" marL="457200" marR="0" rtl="0" algn="l">
              <a:lnSpc>
                <a:spcPct val="150000"/>
              </a:lnSpc>
              <a:spcBef>
                <a:spcPts val="0"/>
              </a:spcBef>
              <a:spcAft>
                <a:spcPts val="0"/>
              </a:spcAft>
              <a:buClr>
                <a:srgbClr val="212121"/>
              </a:buClr>
              <a:buSzPts val="1300"/>
              <a:buFont typeface="Raleway"/>
              <a:buChar char="●"/>
            </a:pPr>
            <a:r>
              <a:rPr lang="en-GB" sz="1200">
                <a:solidFill>
                  <a:srgbClr val="212121"/>
                </a:solidFill>
                <a:latin typeface="Raleway"/>
                <a:ea typeface="Raleway"/>
                <a:cs typeface="Raleway"/>
                <a:sym typeface="Raleway"/>
              </a:rPr>
              <a:t>Byte-Pair Encoding to tokenize both the train and test data.</a:t>
            </a:r>
            <a:endParaRPr sz="1200">
              <a:solidFill>
                <a:srgbClr val="212121"/>
              </a:solidFill>
              <a:latin typeface="Raleway"/>
              <a:ea typeface="Raleway"/>
              <a:cs typeface="Raleway"/>
              <a:sym typeface="Raleway"/>
            </a:endParaRPr>
          </a:p>
          <a:p>
            <a:pPr indent="-304800" lvl="0" marL="457200" marR="0" rtl="0" algn="l">
              <a:lnSpc>
                <a:spcPct val="150000"/>
              </a:lnSpc>
              <a:spcBef>
                <a:spcPts val="1000"/>
              </a:spcBef>
              <a:spcAft>
                <a:spcPts val="0"/>
              </a:spcAft>
              <a:buClr>
                <a:srgbClr val="212121"/>
              </a:buClr>
              <a:buSzPts val="1200"/>
              <a:buFont typeface="Raleway"/>
              <a:buChar char="●"/>
            </a:pPr>
            <a:r>
              <a:rPr lang="en-GB" sz="1100">
                <a:solidFill>
                  <a:srgbClr val="000000"/>
                </a:solidFill>
                <a:latin typeface="Raleway"/>
                <a:ea typeface="Raleway"/>
                <a:cs typeface="Raleway"/>
                <a:sym typeface="Raleway"/>
              </a:rPr>
              <a:t>Vocabulary size of </a:t>
            </a:r>
            <a:r>
              <a:rPr lang="en-GB" sz="1350">
                <a:solidFill>
                  <a:srgbClr val="000000"/>
                </a:solidFill>
                <a:latin typeface="Raleway"/>
                <a:ea typeface="Raleway"/>
                <a:cs typeface="Raleway"/>
                <a:sym typeface="Raleway"/>
              </a:rPr>
              <a:t>32,000 </a:t>
            </a:r>
            <a:r>
              <a:rPr lang="en-GB" sz="1100">
                <a:solidFill>
                  <a:srgbClr val="000000"/>
                </a:solidFill>
                <a:latin typeface="Raleway"/>
                <a:ea typeface="Raleway"/>
                <a:cs typeface="Raleway"/>
                <a:sym typeface="Raleway"/>
              </a:rPr>
              <a:t>for both English and Bengali language.</a:t>
            </a:r>
            <a:endParaRPr sz="1200">
              <a:solidFill>
                <a:srgbClr val="212121"/>
              </a:solidFill>
              <a:latin typeface="Raleway"/>
              <a:ea typeface="Raleway"/>
              <a:cs typeface="Raleway"/>
              <a:sym typeface="Raleway"/>
            </a:endParaRPr>
          </a:p>
          <a:p>
            <a:pPr indent="-311150" lvl="0" marL="457200" marR="0" rtl="0" algn="l">
              <a:lnSpc>
                <a:spcPct val="150000"/>
              </a:lnSpc>
              <a:spcBef>
                <a:spcPts val="1000"/>
              </a:spcBef>
              <a:spcAft>
                <a:spcPts val="0"/>
              </a:spcAft>
              <a:buClr>
                <a:srgbClr val="212121"/>
              </a:buClr>
              <a:buSzPts val="1300"/>
              <a:buFont typeface="Raleway"/>
              <a:buChar char="●"/>
            </a:pPr>
            <a:r>
              <a:rPr b="1" lang="en-GB" sz="1200">
                <a:solidFill>
                  <a:srgbClr val="212121"/>
                </a:solidFill>
                <a:latin typeface="Raleway"/>
                <a:ea typeface="Raleway"/>
                <a:cs typeface="Raleway"/>
                <a:sym typeface="Raleway"/>
              </a:rPr>
              <a:t>Normalization</a:t>
            </a:r>
            <a:r>
              <a:rPr lang="en-GB" sz="1200">
                <a:solidFill>
                  <a:srgbClr val="212121"/>
                </a:solidFill>
                <a:latin typeface="Raleway"/>
                <a:ea typeface="Raleway"/>
                <a:cs typeface="Raleway"/>
                <a:sym typeface="Raleway"/>
              </a:rPr>
              <a:t> </a:t>
            </a:r>
            <a:endParaRPr sz="1200">
              <a:solidFill>
                <a:srgbClr val="212121"/>
              </a:solidFill>
              <a:latin typeface="Raleway"/>
              <a:ea typeface="Raleway"/>
              <a:cs typeface="Raleway"/>
              <a:sym typeface="Raleway"/>
            </a:endParaRPr>
          </a:p>
          <a:p>
            <a:pPr indent="-298450" lvl="1" marL="914400" marR="0" rtl="0" algn="l">
              <a:lnSpc>
                <a:spcPct val="150000"/>
              </a:lnSpc>
              <a:spcBef>
                <a:spcPts val="1000"/>
              </a:spcBef>
              <a:spcAft>
                <a:spcPts val="0"/>
              </a:spcAft>
              <a:buClr>
                <a:srgbClr val="212121"/>
              </a:buClr>
              <a:buSzPts val="1100"/>
              <a:buFont typeface="Raleway"/>
              <a:buChar char="○"/>
            </a:pPr>
            <a:r>
              <a:rPr lang="en-GB" sz="1200">
                <a:solidFill>
                  <a:srgbClr val="212121"/>
                </a:solidFill>
                <a:latin typeface="Raleway"/>
                <a:ea typeface="Raleway"/>
                <a:cs typeface="Raleway"/>
                <a:sym typeface="Raleway"/>
              </a:rPr>
              <a:t>Converting the sentences to lower case and then by using standard unicode normalization.</a:t>
            </a:r>
            <a:endParaRPr sz="1200">
              <a:solidFill>
                <a:srgbClr val="212121"/>
              </a:solidFill>
              <a:latin typeface="Raleway"/>
              <a:ea typeface="Raleway"/>
              <a:cs typeface="Raleway"/>
              <a:sym typeface="Raleway"/>
            </a:endParaRPr>
          </a:p>
          <a:p>
            <a:pPr indent="-311150" lvl="0" marL="457200" marR="0" rtl="0" algn="l">
              <a:lnSpc>
                <a:spcPct val="150000"/>
              </a:lnSpc>
              <a:spcBef>
                <a:spcPts val="1000"/>
              </a:spcBef>
              <a:spcAft>
                <a:spcPts val="0"/>
              </a:spcAft>
              <a:buClr>
                <a:srgbClr val="212121"/>
              </a:buClr>
              <a:buSzPts val="1300"/>
              <a:buFont typeface="Raleway"/>
              <a:buChar char="●"/>
            </a:pPr>
            <a:r>
              <a:rPr b="1" lang="en-GB" sz="1200">
                <a:solidFill>
                  <a:srgbClr val="212121"/>
                </a:solidFill>
                <a:latin typeface="Raleway"/>
                <a:ea typeface="Raleway"/>
                <a:cs typeface="Raleway"/>
                <a:sym typeface="Raleway"/>
              </a:rPr>
              <a:t>Tokenization</a:t>
            </a:r>
            <a:endParaRPr b="1" sz="1200">
              <a:solidFill>
                <a:srgbClr val="212121"/>
              </a:solidFill>
              <a:latin typeface="Raleway"/>
              <a:ea typeface="Raleway"/>
              <a:cs typeface="Raleway"/>
              <a:sym typeface="Raleway"/>
            </a:endParaRPr>
          </a:p>
          <a:p>
            <a:pPr indent="-298450" lvl="1" marL="914400" marR="0" rtl="0" algn="l">
              <a:lnSpc>
                <a:spcPct val="150000"/>
              </a:lnSpc>
              <a:spcBef>
                <a:spcPts val="1000"/>
              </a:spcBef>
              <a:spcAft>
                <a:spcPts val="0"/>
              </a:spcAft>
              <a:buClr>
                <a:srgbClr val="212121"/>
              </a:buClr>
              <a:buSzPts val="1100"/>
              <a:buFont typeface="Raleway"/>
              <a:buChar char="○"/>
            </a:pPr>
            <a:r>
              <a:rPr lang="en-GB" sz="1200">
                <a:solidFill>
                  <a:srgbClr val="212121"/>
                </a:solidFill>
                <a:latin typeface="Raleway"/>
                <a:ea typeface="Raleway"/>
                <a:cs typeface="Raleway"/>
                <a:sym typeface="Raleway"/>
              </a:rPr>
              <a:t>Adding the </a:t>
            </a:r>
            <a:r>
              <a:rPr b="1" lang="en-GB" sz="1200">
                <a:solidFill>
                  <a:srgbClr val="212121"/>
                </a:solidFill>
                <a:latin typeface="Raleway"/>
                <a:ea typeface="Raleway"/>
                <a:cs typeface="Raleway"/>
                <a:sym typeface="Raleway"/>
              </a:rPr>
              <a:t>bos</a:t>
            </a:r>
            <a:r>
              <a:rPr lang="en-GB" sz="1200">
                <a:solidFill>
                  <a:srgbClr val="212121"/>
                </a:solidFill>
                <a:latin typeface="Raleway"/>
                <a:ea typeface="Raleway"/>
                <a:cs typeface="Raleway"/>
                <a:sym typeface="Raleway"/>
              </a:rPr>
              <a:t> (beginning of sentence) token </a:t>
            </a:r>
            <a:r>
              <a:rPr lang="en-GB" sz="1200">
                <a:solidFill>
                  <a:srgbClr val="212121"/>
                </a:solidFill>
                <a:latin typeface="Raleway"/>
                <a:ea typeface="Raleway"/>
                <a:cs typeface="Raleway"/>
                <a:sym typeface="Raleway"/>
              </a:rPr>
              <a:t>at the start </a:t>
            </a:r>
            <a:r>
              <a:rPr lang="en-GB" sz="1200">
                <a:solidFill>
                  <a:srgbClr val="212121"/>
                </a:solidFill>
                <a:latin typeface="Raleway"/>
                <a:ea typeface="Raleway"/>
                <a:cs typeface="Raleway"/>
                <a:sym typeface="Raleway"/>
              </a:rPr>
              <a:t>and the </a:t>
            </a:r>
            <a:r>
              <a:rPr b="1" lang="en-GB" sz="1200">
                <a:solidFill>
                  <a:srgbClr val="212121"/>
                </a:solidFill>
                <a:latin typeface="Raleway"/>
                <a:ea typeface="Raleway"/>
                <a:cs typeface="Raleway"/>
                <a:sym typeface="Raleway"/>
              </a:rPr>
              <a:t>eos</a:t>
            </a:r>
            <a:r>
              <a:rPr lang="en-GB" sz="1200">
                <a:solidFill>
                  <a:srgbClr val="212121"/>
                </a:solidFill>
                <a:latin typeface="Raleway"/>
                <a:ea typeface="Raleway"/>
                <a:cs typeface="Raleway"/>
                <a:sym typeface="Raleway"/>
              </a:rPr>
              <a:t> (end of sentence) token and end of each encoded sentence in both the language. </a:t>
            </a:r>
            <a:endParaRPr sz="1200">
              <a:solidFill>
                <a:srgbClr val="212121"/>
              </a:solidFill>
              <a:latin typeface="Raleway"/>
              <a:ea typeface="Raleway"/>
              <a:cs typeface="Raleway"/>
              <a:sym typeface="Raleway"/>
            </a:endParaRPr>
          </a:p>
          <a:p>
            <a:pPr indent="-304800" lvl="1" marL="914400" rtl="0" algn="l">
              <a:lnSpc>
                <a:spcPct val="150000"/>
              </a:lnSpc>
              <a:spcBef>
                <a:spcPts val="1000"/>
              </a:spcBef>
              <a:spcAft>
                <a:spcPts val="1000"/>
              </a:spcAft>
              <a:buClr>
                <a:srgbClr val="212121"/>
              </a:buClr>
              <a:buSzPts val="1200"/>
              <a:buFont typeface="Raleway"/>
              <a:buChar char="○"/>
            </a:pPr>
            <a:r>
              <a:rPr lang="en-GB" sz="1200">
                <a:solidFill>
                  <a:srgbClr val="212121"/>
                </a:solidFill>
                <a:latin typeface="Raleway"/>
                <a:ea typeface="Raleway"/>
                <a:cs typeface="Raleway"/>
                <a:sym typeface="Raleway"/>
              </a:rPr>
              <a:t>Adding</a:t>
            </a:r>
            <a:r>
              <a:rPr lang="en-GB" sz="1200">
                <a:solidFill>
                  <a:srgbClr val="212121"/>
                </a:solidFill>
                <a:latin typeface="Raleway"/>
                <a:ea typeface="Raleway"/>
                <a:cs typeface="Raleway"/>
                <a:sym typeface="Raleway"/>
              </a:rPr>
              <a:t> </a:t>
            </a:r>
            <a:r>
              <a:rPr b="1" lang="en-GB" sz="1200">
                <a:solidFill>
                  <a:srgbClr val="212121"/>
                </a:solidFill>
                <a:latin typeface="Raleway"/>
                <a:ea typeface="Raleway"/>
                <a:cs typeface="Raleway"/>
                <a:sym typeface="Raleway"/>
              </a:rPr>
              <a:t>unk</a:t>
            </a:r>
            <a:r>
              <a:rPr lang="en-GB" sz="1200">
                <a:solidFill>
                  <a:srgbClr val="212121"/>
                </a:solidFill>
                <a:latin typeface="Raleway"/>
                <a:ea typeface="Raleway"/>
                <a:cs typeface="Raleway"/>
                <a:sym typeface="Raleway"/>
              </a:rPr>
              <a:t> (unknown)  for the unknown subwords encountered and </a:t>
            </a:r>
            <a:r>
              <a:rPr b="1" lang="en-GB" sz="1200">
                <a:solidFill>
                  <a:srgbClr val="212121"/>
                </a:solidFill>
                <a:latin typeface="Raleway"/>
                <a:ea typeface="Raleway"/>
                <a:cs typeface="Raleway"/>
                <a:sym typeface="Raleway"/>
              </a:rPr>
              <a:t>pad</a:t>
            </a:r>
            <a:r>
              <a:rPr lang="en-GB" sz="1200">
                <a:solidFill>
                  <a:srgbClr val="212121"/>
                </a:solidFill>
                <a:latin typeface="Raleway"/>
                <a:ea typeface="Raleway"/>
                <a:cs typeface="Raleway"/>
                <a:sym typeface="Raleway"/>
              </a:rPr>
              <a:t> (padding) token for padding the sentences.</a:t>
            </a:r>
            <a:endParaRPr i="0" sz="1800" u="none" cap="none" strike="noStrike">
              <a:solidFill>
                <a:schemeClr val="dk1"/>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3bf40da116_153_4"/>
          <p:cNvSpPr txBox="1"/>
          <p:nvPr>
            <p:ph type="title"/>
          </p:nvPr>
        </p:nvSpPr>
        <p:spPr>
          <a:xfrm>
            <a:off x="721225" y="493150"/>
            <a:ext cx="48015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Output Sentence Selection</a:t>
            </a:r>
            <a:endParaRPr/>
          </a:p>
        </p:txBody>
      </p:sp>
      <p:sp>
        <p:nvSpPr>
          <p:cNvPr id="240" name="Google Shape;240;g13bf40da116_153_4"/>
          <p:cNvSpPr txBox="1"/>
          <p:nvPr>
            <p:ph idx="1" type="body"/>
          </p:nvPr>
        </p:nvSpPr>
        <p:spPr>
          <a:xfrm>
            <a:off x="141125" y="1281725"/>
            <a:ext cx="8382000" cy="1597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sz="1100">
                <a:solidFill>
                  <a:srgbClr val="000000"/>
                </a:solidFill>
                <a:latin typeface="Arial"/>
                <a:ea typeface="Arial"/>
                <a:cs typeface="Arial"/>
                <a:sym typeface="Arial"/>
              </a:rPr>
              <a:t>Neural Network is just the way to calculate the conditional probability of the next word that comes in the output sentence given the previous word generated in the output sequence till now and the input sentence in the case of Machine Translation. Now, we can opt for several ways, like Greedy Search, Beam Search, Minimizing Baye's Risk,etc. to find the output sequence with the highest joint probability. Looking for all possible combinations is computationally very expensive. Hence, we resort to </a:t>
            </a:r>
            <a:r>
              <a:rPr lang="en-GB" sz="1100">
                <a:solidFill>
                  <a:srgbClr val="000000"/>
                </a:solidFill>
                <a:latin typeface="Arial"/>
                <a:ea typeface="Arial"/>
                <a:cs typeface="Arial"/>
                <a:sym typeface="Arial"/>
              </a:rPr>
              <a:t>heuristic</a:t>
            </a:r>
            <a:r>
              <a:rPr lang="en-GB" sz="1100">
                <a:solidFill>
                  <a:srgbClr val="000000"/>
                </a:solidFill>
                <a:latin typeface="Arial"/>
                <a:ea typeface="Arial"/>
                <a:cs typeface="Arial"/>
                <a:sym typeface="Arial"/>
              </a:rPr>
              <a:t> and asymptotically best methods to generate the output sequence with highest probability. We resorted to two ways which are:</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GB" sz="1100">
                <a:solidFill>
                  <a:srgbClr val="000000"/>
                </a:solidFill>
                <a:latin typeface="Arial"/>
                <a:ea typeface="Arial"/>
                <a:cs typeface="Arial"/>
                <a:sym typeface="Arial"/>
              </a:rPr>
              <a:t>Greedy Search: Picks the next id with the highest softmax probability. Though it works for short sentences it is not suitable for many cases.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Minimum Baye's Risk(MBR): Generates multiple candidate translations. Compare each one of them with all other using a similarity score(in our case ROUGE). Then, choosing the one with the highest similarity score, gives us the candidate translation that is in consensus with all the generated samples.</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pic>
        <p:nvPicPr>
          <p:cNvPr id="241" name="Google Shape;241;g13bf40da116_153_4"/>
          <p:cNvPicPr preferRelativeResize="0"/>
          <p:nvPr/>
        </p:nvPicPr>
        <p:blipFill>
          <a:blip r:embed="rId3">
            <a:alphaModFix/>
          </a:blip>
          <a:stretch>
            <a:fillRect/>
          </a:stretch>
        </p:blipFill>
        <p:spPr>
          <a:xfrm>
            <a:off x="141125" y="3605400"/>
            <a:ext cx="3831224" cy="1449200"/>
          </a:xfrm>
          <a:prstGeom prst="rect">
            <a:avLst/>
          </a:prstGeom>
          <a:noFill/>
          <a:ln>
            <a:noFill/>
          </a:ln>
        </p:spPr>
      </p:pic>
      <p:pic>
        <p:nvPicPr>
          <p:cNvPr id="242" name="Google Shape;242;g13bf40da116_153_4"/>
          <p:cNvPicPr preferRelativeResize="0"/>
          <p:nvPr/>
        </p:nvPicPr>
        <p:blipFill>
          <a:blip r:embed="rId4">
            <a:alphaModFix/>
          </a:blip>
          <a:stretch>
            <a:fillRect/>
          </a:stretch>
        </p:blipFill>
        <p:spPr>
          <a:xfrm>
            <a:off x="4660175" y="3531250"/>
            <a:ext cx="4124001" cy="1597500"/>
          </a:xfrm>
          <a:prstGeom prst="rect">
            <a:avLst/>
          </a:prstGeom>
          <a:noFill/>
          <a:ln>
            <a:noFill/>
          </a:ln>
        </p:spPr>
      </p:pic>
      <p:sp>
        <p:nvSpPr>
          <p:cNvPr id="243" name="Google Shape;243;g13bf40da116_153_4"/>
          <p:cNvSpPr txBox="1"/>
          <p:nvPr/>
        </p:nvSpPr>
        <p:spPr>
          <a:xfrm>
            <a:off x="585600" y="3711225"/>
            <a:ext cx="40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ROUGE SCORE = </a:t>
            </a:r>
            <a:endParaRPr>
              <a:latin typeface="Lato"/>
              <a:ea typeface="Lato"/>
              <a:cs typeface="Lato"/>
              <a:sym typeface="Lato"/>
            </a:endParaRPr>
          </a:p>
        </p:txBody>
      </p:sp>
      <p:sp>
        <p:nvSpPr>
          <p:cNvPr id="244" name="Google Shape;244;g13bf40da116_153_4"/>
          <p:cNvSpPr txBox="1"/>
          <p:nvPr/>
        </p:nvSpPr>
        <p:spPr>
          <a:xfrm>
            <a:off x="4690125" y="3280850"/>
            <a:ext cx="40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MBR Selection Criterion:</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3bf40da116_14_8"/>
          <p:cNvSpPr txBox="1"/>
          <p:nvPr>
            <p:ph type="title"/>
          </p:nvPr>
        </p:nvSpPr>
        <p:spPr>
          <a:xfrm>
            <a:off x="2690400" y="2025275"/>
            <a:ext cx="4574700" cy="15186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600"/>
              </a:spcBef>
              <a:spcAft>
                <a:spcPts val="0"/>
              </a:spcAft>
              <a:buSzPts val="3600"/>
              <a:buNone/>
            </a:pPr>
            <a:r>
              <a:rPr b="0" i="1" lang="en-GB" sz="4900">
                <a:latin typeface="Times New Roman"/>
                <a:ea typeface="Times New Roman"/>
                <a:cs typeface="Times New Roman"/>
                <a:sym typeface="Times New Roman"/>
              </a:rPr>
              <a:t>MODELS</a:t>
            </a:r>
            <a:endParaRPr i="1" sz="6700"/>
          </a:p>
        </p:txBody>
      </p:sp>
      <p:sp>
        <p:nvSpPr>
          <p:cNvPr id="250" name="Google Shape;250;g13bf40da116_14_8"/>
          <p:cNvSpPr txBox="1"/>
          <p:nvPr/>
        </p:nvSpPr>
        <p:spPr>
          <a:xfrm>
            <a:off x="565100" y="588150"/>
            <a:ext cx="7265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13bf40da116_0_38"/>
          <p:cNvSpPr txBox="1"/>
          <p:nvPr>
            <p:ph type="title"/>
          </p:nvPr>
        </p:nvSpPr>
        <p:spPr>
          <a:xfrm flipH="1">
            <a:off x="752175" y="588148"/>
            <a:ext cx="4240800" cy="55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sz="2400"/>
              <a:t>Architecture</a:t>
            </a:r>
            <a:endParaRPr sz="2400"/>
          </a:p>
        </p:txBody>
      </p:sp>
      <p:sp>
        <p:nvSpPr>
          <p:cNvPr id="256" name="Google Shape;256;g13bf40da116_0_38"/>
          <p:cNvSpPr txBox="1"/>
          <p:nvPr>
            <p:ph idx="1" type="body"/>
          </p:nvPr>
        </p:nvSpPr>
        <p:spPr>
          <a:xfrm>
            <a:off x="678550" y="1407000"/>
            <a:ext cx="3182400" cy="2251500"/>
          </a:xfrm>
          <a:prstGeom prst="rect">
            <a:avLst/>
          </a:prstGeom>
          <a:noFill/>
          <a:ln>
            <a:noFill/>
          </a:ln>
        </p:spPr>
        <p:txBody>
          <a:bodyPr anchorCtr="0" anchor="ctr" bIns="45700" lIns="91425" spcFirstLastPara="1" rIns="91425" wrap="square" tIns="45700">
            <a:spAutoFit/>
          </a:bodyPr>
          <a:lstStyle/>
          <a:p>
            <a:pPr indent="0" lvl="0" marL="0" rtl="0" algn="l">
              <a:spcBef>
                <a:spcPts val="1400"/>
              </a:spcBef>
              <a:spcAft>
                <a:spcPts val="0"/>
              </a:spcAft>
              <a:buNone/>
            </a:pPr>
            <a:r>
              <a:rPr b="1" lang="en-GB">
                <a:solidFill>
                  <a:srgbClr val="000000"/>
                </a:solidFill>
                <a:latin typeface="Arial"/>
                <a:ea typeface="Arial"/>
                <a:cs typeface="Arial"/>
                <a:sym typeface="Arial"/>
              </a:rPr>
              <a:t>1</a:t>
            </a:r>
            <a:r>
              <a:rPr b="1" lang="en-GB">
                <a:solidFill>
                  <a:srgbClr val="000000"/>
                </a:solidFill>
                <a:latin typeface="Arial"/>
                <a:ea typeface="Arial"/>
                <a:cs typeface="Arial"/>
                <a:sym typeface="Arial"/>
              </a:rPr>
              <a:t> Layer Transformer Architecture</a:t>
            </a:r>
            <a:endParaRPr b="1">
              <a:solidFill>
                <a:srgbClr val="000000"/>
              </a:solidFill>
              <a:latin typeface="Arial"/>
              <a:ea typeface="Arial"/>
              <a:cs typeface="Arial"/>
              <a:sym typeface="Arial"/>
            </a:endParaRPr>
          </a:p>
          <a:p>
            <a:pPr indent="0" lvl="0" marL="0" rtl="0" algn="l">
              <a:spcBef>
                <a:spcPts val="1400"/>
              </a:spcBef>
              <a:spcAft>
                <a:spcPts val="0"/>
              </a:spcAft>
              <a:buNone/>
            </a:pPr>
            <a:r>
              <a:t/>
            </a:r>
            <a:endParaRPr sz="1200">
              <a:solidFill>
                <a:srgbClr val="24292F"/>
              </a:solidFill>
              <a:highlight>
                <a:srgbClr val="FFFFFF"/>
              </a:highlight>
              <a:latin typeface="Arial"/>
              <a:ea typeface="Arial"/>
              <a:cs typeface="Arial"/>
              <a:sym typeface="Arial"/>
            </a:endParaRPr>
          </a:p>
          <a:p>
            <a:pPr indent="0" lvl="0" marL="0" rtl="0" algn="l">
              <a:spcBef>
                <a:spcPts val="1400"/>
              </a:spcBef>
              <a:spcAft>
                <a:spcPts val="0"/>
              </a:spcAft>
              <a:buNone/>
            </a:pPr>
            <a:r>
              <a:t/>
            </a:r>
            <a:endParaRPr sz="1200">
              <a:solidFill>
                <a:srgbClr val="24292F"/>
              </a:solidFill>
              <a:highlight>
                <a:srgbClr val="FFFFFF"/>
              </a:highlight>
              <a:latin typeface="Arial"/>
              <a:ea typeface="Arial"/>
              <a:cs typeface="Arial"/>
              <a:sym typeface="Arial"/>
            </a:endParaRPr>
          </a:p>
          <a:p>
            <a:pPr indent="0" lvl="0" marL="0" rtl="0" algn="l">
              <a:spcBef>
                <a:spcPts val="1400"/>
              </a:spcBef>
              <a:spcAft>
                <a:spcPts val="0"/>
              </a:spcAft>
              <a:buNone/>
            </a:pPr>
            <a:r>
              <a:rPr lang="en-GB" sz="1200">
                <a:solidFill>
                  <a:srgbClr val="24292F"/>
                </a:solidFill>
                <a:highlight>
                  <a:srgbClr val="FFFFFF"/>
                </a:highlight>
                <a:latin typeface="Arial"/>
                <a:ea typeface="Arial"/>
                <a:cs typeface="Arial"/>
                <a:sym typeface="Arial"/>
              </a:rPr>
              <a:t>We changed the Hyperparameters of the Transformer and trained 2 of these models to compare their performance.</a:t>
            </a:r>
            <a:endParaRPr b="1">
              <a:solidFill>
                <a:srgbClr val="000000"/>
              </a:solidFill>
              <a:latin typeface="Arial"/>
              <a:ea typeface="Arial"/>
              <a:cs typeface="Arial"/>
              <a:sym typeface="Arial"/>
            </a:endParaRPr>
          </a:p>
          <a:p>
            <a:pPr indent="0" lvl="0" marL="457200" marR="0" rtl="0" algn="l">
              <a:lnSpc>
                <a:spcPct val="150000"/>
              </a:lnSpc>
              <a:spcBef>
                <a:spcPts val="400"/>
              </a:spcBef>
              <a:spcAft>
                <a:spcPts val="1000"/>
              </a:spcAft>
              <a:buNone/>
            </a:pPr>
            <a:r>
              <a:t/>
            </a:r>
            <a:endParaRPr sz="1800">
              <a:solidFill>
                <a:schemeClr val="dk1"/>
              </a:solidFill>
              <a:latin typeface="Raleway"/>
              <a:ea typeface="Raleway"/>
              <a:cs typeface="Raleway"/>
              <a:sym typeface="Raleway"/>
            </a:endParaRPr>
          </a:p>
        </p:txBody>
      </p:sp>
      <p:pic>
        <p:nvPicPr>
          <p:cNvPr id="257" name="Google Shape;257;g13bf40da116_0_38"/>
          <p:cNvPicPr preferRelativeResize="0"/>
          <p:nvPr/>
        </p:nvPicPr>
        <p:blipFill>
          <a:blip r:embed="rId3">
            <a:alphaModFix/>
          </a:blip>
          <a:stretch>
            <a:fillRect/>
          </a:stretch>
        </p:blipFill>
        <p:spPr>
          <a:xfrm>
            <a:off x="4672550" y="763625"/>
            <a:ext cx="3846226" cy="392070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13bf40da116_14_14"/>
          <p:cNvSpPr txBox="1"/>
          <p:nvPr>
            <p:ph type="title"/>
          </p:nvPr>
        </p:nvSpPr>
        <p:spPr>
          <a:xfrm>
            <a:off x="460744" y="694660"/>
            <a:ext cx="4163400" cy="60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t/>
            </a:r>
            <a:endParaRPr b="0" sz="2400"/>
          </a:p>
        </p:txBody>
      </p:sp>
      <p:sp>
        <p:nvSpPr>
          <p:cNvPr id="263" name="Google Shape;263;g13bf40da116_14_14"/>
          <p:cNvSpPr txBox="1"/>
          <p:nvPr>
            <p:ph idx="1" type="body"/>
          </p:nvPr>
        </p:nvSpPr>
        <p:spPr>
          <a:xfrm>
            <a:off x="0" y="1679950"/>
            <a:ext cx="5390100" cy="3154200"/>
          </a:xfrm>
          <a:prstGeom prst="rect">
            <a:avLst/>
          </a:prstGeom>
          <a:noFill/>
          <a:ln>
            <a:noFill/>
          </a:ln>
        </p:spPr>
        <p:txBody>
          <a:bodyPr anchorCtr="0" anchor="t" bIns="91425" lIns="91425" spcFirstLastPara="1" rIns="91425" wrap="square" tIns="91425">
            <a:noAutofit/>
          </a:bodyPr>
          <a:lstStyle/>
          <a:p>
            <a:pPr indent="0" lvl="0" marL="457200" rtl="0" algn="just">
              <a:spcBef>
                <a:spcPts val="600"/>
              </a:spcBef>
              <a:spcAft>
                <a:spcPts val="0"/>
              </a:spcAft>
              <a:buNone/>
            </a:pPr>
            <a:r>
              <a:rPr lang="en-GB" sz="1400"/>
              <a:t>      </a:t>
            </a:r>
            <a:endParaRPr sz="1400"/>
          </a:p>
        </p:txBody>
      </p:sp>
      <p:pic>
        <p:nvPicPr>
          <p:cNvPr id="264" name="Google Shape;264;g13bf40da116_14_14"/>
          <p:cNvPicPr preferRelativeResize="0"/>
          <p:nvPr/>
        </p:nvPicPr>
        <p:blipFill>
          <a:blip r:embed="rId3">
            <a:alphaModFix/>
          </a:blip>
          <a:stretch>
            <a:fillRect/>
          </a:stretch>
        </p:blipFill>
        <p:spPr>
          <a:xfrm>
            <a:off x="319100" y="1603846"/>
            <a:ext cx="4991100" cy="3306401"/>
          </a:xfrm>
          <a:prstGeom prst="rect">
            <a:avLst/>
          </a:prstGeom>
          <a:noFill/>
          <a:ln>
            <a:noFill/>
          </a:ln>
        </p:spPr>
      </p:pic>
      <p:sp>
        <p:nvSpPr>
          <p:cNvPr id="265" name="Google Shape;265;g13bf40da116_14_14"/>
          <p:cNvSpPr txBox="1"/>
          <p:nvPr/>
        </p:nvSpPr>
        <p:spPr>
          <a:xfrm>
            <a:off x="5915050" y="3568300"/>
            <a:ext cx="312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With Attention head 0</a:t>
            </a:r>
            <a:endParaRPr>
              <a:latin typeface="Lato"/>
              <a:ea typeface="Lato"/>
              <a:cs typeface="Lato"/>
              <a:sym typeface="Lato"/>
            </a:endParaRPr>
          </a:p>
        </p:txBody>
      </p:sp>
      <p:sp>
        <p:nvSpPr>
          <p:cNvPr id="266" name="Google Shape;266;g13bf40da116_14_14"/>
          <p:cNvSpPr txBox="1"/>
          <p:nvPr/>
        </p:nvSpPr>
        <p:spPr>
          <a:xfrm>
            <a:off x="5270350" y="4866725"/>
            <a:ext cx="3586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latin typeface="Lato"/>
                <a:ea typeface="Lato"/>
                <a:cs typeface="Lato"/>
                <a:sym typeface="Lato"/>
              </a:rPr>
              <a:t>Reference:  https://jalammar.github.io/illustrated-transformer/</a:t>
            </a:r>
            <a:endParaRPr sz="8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13bf40da116_14_21"/>
          <p:cNvSpPr txBox="1"/>
          <p:nvPr>
            <p:ph type="title"/>
          </p:nvPr>
        </p:nvSpPr>
        <p:spPr>
          <a:xfrm>
            <a:off x="460744" y="694660"/>
            <a:ext cx="4163400" cy="60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t/>
            </a:r>
            <a:endParaRPr b="0" sz="2400"/>
          </a:p>
        </p:txBody>
      </p:sp>
      <p:sp>
        <p:nvSpPr>
          <p:cNvPr id="272" name="Google Shape;272;g13bf40da116_14_21"/>
          <p:cNvSpPr txBox="1"/>
          <p:nvPr>
            <p:ph idx="1" type="body"/>
          </p:nvPr>
        </p:nvSpPr>
        <p:spPr>
          <a:xfrm>
            <a:off x="0" y="1679943"/>
            <a:ext cx="8527200" cy="3154200"/>
          </a:xfrm>
          <a:prstGeom prst="rect">
            <a:avLst/>
          </a:prstGeom>
          <a:noFill/>
          <a:ln>
            <a:noFill/>
          </a:ln>
        </p:spPr>
        <p:txBody>
          <a:bodyPr anchorCtr="0" anchor="t" bIns="91425" lIns="91425" spcFirstLastPara="1" rIns="91425" wrap="square" tIns="91425">
            <a:noAutofit/>
          </a:bodyPr>
          <a:lstStyle/>
          <a:p>
            <a:pPr indent="0" lvl="0" marL="457200" rtl="0" algn="just">
              <a:spcBef>
                <a:spcPts val="600"/>
              </a:spcBef>
              <a:spcAft>
                <a:spcPts val="0"/>
              </a:spcAft>
              <a:buNone/>
            </a:pPr>
            <a:r>
              <a:t/>
            </a:r>
            <a:endParaRPr sz="1400"/>
          </a:p>
        </p:txBody>
      </p:sp>
      <p:sp>
        <p:nvSpPr>
          <p:cNvPr id="273" name="Google Shape;273;g13bf40da116_14_21"/>
          <p:cNvSpPr/>
          <p:nvPr/>
        </p:nvSpPr>
        <p:spPr>
          <a:xfrm>
            <a:off x="3911200" y="1575200"/>
            <a:ext cx="471600" cy="1608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13bf40da116_14_21"/>
          <p:cNvSpPr txBox="1"/>
          <p:nvPr/>
        </p:nvSpPr>
        <p:spPr>
          <a:xfrm>
            <a:off x="4436275" y="1412650"/>
            <a:ext cx="94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Lato"/>
                <a:ea typeface="Lato"/>
                <a:cs typeface="Lato"/>
                <a:sym typeface="Lato"/>
              </a:rPr>
              <a:t>heads(0-7)</a:t>
            </a:r>
            <a:endParaRPr sz="1200">
              <a:latin typeface="Lato"/>
              <a:ea typeface="Lato"/>
              <a:cs typeface="Lato"/>
              <a:sym typeface="Lato"/>
            </a:endParaRPr>
          </a:p>
        </p:txBody>
      </p:sp>
      <p:sp>
        <p:nvSpPr>
          <p:cNvPr id="275" name="Google Shape;275;g13bf40da116_14_21"/>
          <p:cNvSpPr/>
          <p:nvPr/>
        </p:nvSpPr>
        <p:spPr>
          <a:xfrm>
            <a:off x="8208175" y="3536150"/>
            <a:ext cx="235800" cy="602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13bf40da116_14_21"/>
          <p:cNvSpPr txBox="1"/>
          <p:nvPr/>
        </p:nvSpPr>
        <p:spPr>
          <a:xfrm>
            <a:off x="7768850" y="4296975"/>
            <a:ext cx="1375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Feed Forward Neural Network</a:t>
            </a:r>
            <a:endParaRPr>
              <a:latin typeface="Lato"/>
              <a:ea typeface="Lato"/>
              <a:cs typeface="Lato"/>
              <a:sym typeface="Lato"/>
            </a:endParaRPr>
          </a:p>
        </p:txBody>
      </p:sp>
      <p:pic>
        <p:nvPicPr>
          <p:cNvPr id="277" name="Google Shape;277;g13bf40da116_14_21"/>
          <p:cNvPicPr preferRelativeResize="0"/>
          <p:nvPr/>
        </p:nvPicPr>
        <p:blipFill>
          <a:blip r:embed="rId3">
            <a:alphaModFix/>
          </a:blip>
          <a:stretch>
            <a:fillRect/>
          </a:stretch>
        </p:blipFill>
        <p:spPr>
          <a:xfrm>
            <a:off x="0" y="335199"/>
            <a:ext cx="9144000" cy="4793075"/>
          </a:xfrm>
          <a:prstGeom prst="rect">
            <a:avLst/>
          </a:prstGeom>
          <a:noFill/>
          <a:ln>
            <a:noFill/>
          </a:ln>
        </p:spPr>
      </p:pic>
      <p:sp>
        <p:nvSpPr>
          <p:cNvPr id="278" name="Google Shape;278;g13bf40da116_14_21"/>
          <p:cNvSpPr txBox="1"/>
          <p:nvPr/>
        </p:nvSpPr>
        <p:spPr>
          <a:xfrm>
            <a:off x="761150" y="4834150"/>
            <a:ext cx="4866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latin typeface="Lato"/>
                <a:ea typeface="Lato"/>
                <a:cs typeface="Lato"/>
                <a:sym typeface="Lato"/>
              </a:rPr>
              <a:t>Reference:  https://jalammar.github.io/illustrated-transformer/</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13bf40da116_14_27"/>
          <p:cNvSpPr txBox="1"/>
          <p:nvPr>
            <p:ph type="title"/>
          </p:nvPr>
        </p:nvSpPr>
        <p:spPr>
          <a:xfrm>
            <a:off x="460744" y="694660"/>
            <a:ext cx="4163400" cy="60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t/>
            </a:r>
            <a:endParaRPr b="0" sz="2400"/>
          </a:p>
        </p:txBody>
      </p:sp>
      <p:sp>
        <p:nvSpPr>
          <p:cNvPr id="284" name="Google Shape;284;g13bf40da116_14_27"/>
          <p:cNvSpPr txBox="1"/>
          <p:nvPr>
            <p:ph idx="1" type="body"/>
          </p:nvPr>
        </p:nvSpPr>
        <p:spPr>
          <a:xfrm>
            <a:off x="0" y="1679950"/>
            <a:ext cx="5390100" cy="3154200"/>
          </a:xfrm>
          <a:prstGeom prst="rect">
            <a:avLst/>
          </a:prstGeom>
          <a:noFill/>
          <a:ln>
            <a:noFill/>
          </a:ln>
        </p:spPr>
        <p:txBody>
          <a:bodyPr anchorCtr="0" anchor="t" bIns="91425" lIns="91425" spcFirstLastPara="1" rIns="91425" wrap="square" tIns="91425">
            <a:noAutofit/>
          </a:bodyPr>
          <a:lstStyle/>
          <a:p>
            <a:pPr indent="0" lvl="0" marL="457200" rtl="0" algn="just">
              <a:spcBef>
                <a:spcPts val="600"/>
              </a:spcBef>
              <a:spcAft>
                <a:spcPts val="0"/>
              </a:spcAft>
              <a:buNone/>
            </a:pPr>
            <a:r>
              <a:rPr lang="en-GB" sz="1400"/>
              <a:t>      </a:t>
            </a:r>
            <a:endParaRPr sz="1400"/>
          </a:p>
        </p:txBody>
      </p:sp>
      <p:sp>
        <p:nvSpPr>
          <p:cNvPr id="285" name="Google Shape;285;g13bf40da116_14_27"/>
          <p:cNvSpPr txBox="1"/>
          <p:nvPr/>
        </p:nvSpPr>
        <p:spPr>
          <a:xfrm>
            <a:off x="5915050" y="1679950"/>
            <a:ext cx="3129000" cy="18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With Multi headed Self Attention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Here we are using 2 heads we get the importance of tired word as well as the importance of animal word.</a:t>
            </a:r>
            <a:endParaRPr>
              <a:latin typeface="Lato"/>
              <a:ea typeface="Lato"/>
              <a:cs typeface="Lato"/>
              <a:sym typeface="Lato"/>
            </a:endParaRPr>
          </a:p>
          <a:p>
            <a:pPr indent="0" lvl="0" marL="0" rtl="0" algn="l">
              <a:spcBef>
                <a:spcPts val="0"/>
              </a:spcBef>
              <a:spcAft>
                <a:spcPts val="0"/>
              </a:spcAft>
              <a:buNone/>
            </a:pPr>
            <a:r>
              <a:rPr lang="en-GB" sz="1350">
                <a:solidFill>
                  <a:srgbClr val="222222"/>
                </a:solidFill>
                <a:highlight>
                  <a:srgbClr val="FFFFFF"/>
                </a:highlight>
              </a:rPr>
              <a:t>If we add all the attention heads to the picture, however, things can be harder to interpret</a:t>
            </a:r>
            <a:endParaRPr>
              <a:latin typeface="Lato"/>
              <a:ea typeface="Lato"/>
              <a:cs typeface="Lato"/>
              <a:sym typeface="Lato"/>
            </a:endParaRPr>
          </a:p>
        </p:txBody>
      </p:sp>
      <p:pic>
        <p:nvPicPr>
          <p:cNvPr id="286" name="Google Shape;286;g13bf40da116_14_27"/>
          <p:cNvPicPr preferRelativeResize="0"/>
          <p:nvPr/>
        </p:nvPicPr>
        <p:blipFill>
          <a:blip r:embed="rId3">
            <a:alphaModFix/>
          </a:blip>
          <a:stretch>
            <a:fillRect/>
          </a:stretch>
        </p:blipFill>
        <p:spPr>
          <a:xfrm>
            <a:off x="817900" y="1677000"/>
            <a:ext cx="3449099" cy="3160104"/>
          </a:xfrm>
          <a:prstGeom prst="rect">
            <a:avLst/>
          </a:prstGeom>
          <a:noFill/>
          <a:ln>
            <a:noFill/>
          </a:ln>
        </p:spPr>
      </p:pic>
      <p:sp>
        <p:nvSpPr>
          <p:cNvPr id="287" name="Google Shape;287;g13bf40da116_14_27"/>
          <p:cNvSpPr txBox="1"/>
          <p:nvPr/>
        </p:nvSpPr>
        <p:spPr>
          <a:xfrm>
            <a:off x="5385675" y="4613000"/>
            <a:ext cx="3482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latin typeface="Lato"/>
                <a:ea typeface="Lato"/>
                <a:cs typeface="Lato"/>
                <a:sym typeface="Lato"/>
              </a:rPr>
              <a:t>Reference:  https://jalammar.github.io/illustrated-transformer/</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13bf40da116_0_44"/>
          <p:cNvSpPr txBox="1"/>
          <p:nvPr>
            <p:ph type="title"/>
          </p:nvPr>
        </p:nvSpPr>
        <p:spPr>
          <a:xfrm flipH="1">
            <a:off x="752175" y="588148"/>
            <a:ext cx="4240800" cy="55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sz="2400"/>
              <a:t>Architecture</a:t>
            </a:r>
            <a:endParaRPr sz="2400"/>
          </a:p>
        </p:txBody>
      </p:sp>
      <p:graphicFrame>
        <p:nvGraphicFramePr>
          <p:cNvPr id="293" name="Google Shape;293;g13bf40da116_0_44"/>
          <p:cNvGraphicFramePr/>
          <p:nvPr/>
        </p:nvGraphicFramePr>
        <p:xfrm>
          <a:off x="2286925" y="1514170"/>
          <a:ext cx="3000000" cy="3000000"/>
        </p:xfrm>
        <a:graphic>
          <a:graphicData uri="http://schemas.openxmlformats.org/drawingml/2006/table">
            <a:tbl>
              <a:tblPr>
                <a:noFill/>
                <a:tableStyleId>{E256B33C-B20F-4DAB-BE20-5F7D26A6402E}</a:tableStyleId>
              </a:tblPr>
              <a:tblGrid>
                <a:gridCol w="2119925"/>
                <a:gridCol w="1186475"/>
                <a:gridCol w="1324875"/>
              </a:tblGrid>
              <a:tr h="3039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GB"/>
                        <a:t>8</a:t>
                      </a:r>
                      <a:r>
                        <a:rPr b="1" lang="en-GB"/>
                        <a:t> Heads</a:t>
                      </a:r>
                      <a:endParaRPr b="1"/>
                    </a:p>
                  </a:txBody>
                  <a:tcPr marT="91425" marB="91425" marR="91425" marL="91425"/>
                </a:tc>
                <a:tc>
                  <a:txBody>
                    <a:bodyPr/>
                    <a:lstStyle/>
                    <a:p>
                      <a:pPr indent="0" lvl="0" marL="0" rtl="0" algn="l">
                        <a:spcBef>
                          <a:spcPts val="0"/>
                        </a:spcBef>
                        <a:spcAft>
                          <a:spcPts val="0"/>
                        </a:spcAft>
                        <a:buNone/>
                      </a:pPr>
                      <a:r>
                        <a:rPr b="1" lang="en-GB"/>
                        <a:t>8 Heads Big</a:t>
                      </a:r>
                      <a:endParaRPr b="1"/>
                    </a:p>
                  </a:txBody>
                  <a:tcPr marT="91425" marB="91425" marR="91425" marL="91425">
                    <a:lnB cap="flat" cmpd="sng" w="9525">
                      <a:solidFill>
                        <a:srgbClr val="9E9E9E"/>
                      </a:solidFill>
                      <a:prstDash val="solid"/>
                      <a:round/>
                      <a:headEnd len="sm" w="sm" type="none"/>
                      <a:tailEnd len="sm" w="sm" type="none"/>
                    </a:lnB>
                  </a:tcPr>
                </a:tc>
              </a:tr>
              <a:tr h="357050">
                <a:tc>
                  <a:txBody>
                    <a:bodyPr/>
                    <a:lstStyle/>
                    <a:p>
                      <a:pPr indent="0" lvl="0" marL="0" rtl="0" algn="l">
                        <a:spcBef>
                          <a:spcPts val="0"/>
                        </a:spcBef>
                        <a:spcAft>
                          <a:spcPts val="0"/>
                        </a:spcAft>
                        <a:buNone/>
                      </a:pPr>
                      <a:r>
                        <a:rPr lang="en-GB" sz="1000"/>
                        <a:t>Number of Layers</a:t>
                      </a:r>
                      <a:endParaRPr sz="1000"/>
                    </a:p>
                  </a:txBody>
                  <a:tcPr marT="91425" marB="91425" marR="91425" marL="91425"/>
                </a:tc>
                <a:tc>
                  <a:txBody>
                    <a:bodyPr/>
                    <a:lstStyle/>
                    <a:p>
                      <a:pPr indent="0" lvl="0" marL="0" rtl="0" algn="l">
                        <a:spcBef>
                          <a:spcPts val="0"/>
                        </a:spcBef>
                        <a:spcAft>
                          <a:spcPts val="0"/>
                        </a:spcAft>
                        <a:buNone/>
                      </a:pPr>
                      <a:r>
                        <a:rPr lang="en-GB" sz="1000"/>
                        <a:t>1</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7050">
                <a:tc>
                  <a:txBody>
                    <a:bodyPr/>
                    <a:lstStyle/>
                    <a:p>
                      <a:pPr indent="0" lvl="0" marL="0" rtl="0" algn="l">
                        <a:spcBef>
                          <a:spcPts val="0"/>
                        </a:spcBef>
                        <a:spcAft>
                          <a:spcPts val="0"/>
                        </a:spcAft>
                        <a:buNone/>
                      </a:pPr>
                      <a:r>
                        <a:rPr lang="en-GB" sz="1000"/>
                        <a:t>Number of Heads</a:t>
                      </a:r>
                      <a:endParaRPr sz="1000"/>
                    </a:p>
                  </a:txBody>
                  <a:tcPr marT="91425" marB="91425" marR="91425" marL="91425"/>
                </a:tc>
                <a:tc>
                  <a:txBody>
                    <a:bodyPr/>
                    <a:lstStyle/>
                    <a:p>
                      <a:pPr indent="0" lvl="0" marL="0" rtl="0" algn="l">
                        <a:spcBef>
                          <a:spcPts val="0"/>
                        </a:spcBef>
                        <a:spcAft>
                          <a:spcPts val="0"/>
                        </a:spcAft>
                        <a:buNone/>
                      </a:pPr>
                      <a:r>
                        <a:rPr lang="en-GB" sz="1000"/>
                        <a:t>8</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8</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32025">
                <a:tc>
                  <a:txBody>
                    <a:bodyPr/>
                    <a:lstStyle/>
                    <a:p>
                      <a:pPr indent="0" lvl="0" marL="0" rtl="0" algn="l">
                        <a:spcBef>
                          <a:spcPts val="0"/>
                        </a:spcBef>
                        <a:spcAft>
                          <a:spcPts val="0"/>
                        </a:spcAft>
                        <a:buNone/>
                      </a:pPr>
                      <a:r>
                        <a:rPr lang="en-GB" sz="1000"/>
                        <a:t>Embedding Dimension</a:t>
                      </a:r>
                      <a:endParaRPr sz="1000"/>
                    </a:p>
                  </a:txBody>
                  <a:tcPr marT="91425" marB="91425" marR="91425" marL="91425"/>
                </a:tc>
                <a:tc>
                  <a:txBody>
                    <a:bodyPr/>
                    <a:lstStyle/>
                    <a:p>
                      <a:pPr indent="0" lvl="0" marL="0" rtl="0" algn="l">
                        <a:spcBef>
                          <a:spcPts val="0"/>
                        </a:spcBef>
                        <a:spcAft>
                          <a:spcPts val="0"/>
                        </a:spcAft>
                        <a:buNone/>
                      </a:pPr>
                      <a:r>
                        <a:rPr lang="en-GB" sz="1000"/>
                        <a:t>256</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256</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7050">
                <a:tc>
                  <a:txBody>
                    <a:bodyPr/>
                    <a:lstStyle/>
                    <a:p>
                      <a:pPr indent="0" lvl="0" marL="0" rtl="0" algn="l">
                        <a:spcBef>
                          <a:spcPts val="0"/>
                        </a:spcBef>
                        <a:spcAft>
                          <a:spcPts val="0"/>
                        </a:spcAft>
                        <a:buNone/>
                      </a:pPr>
                      <a:r>
                        <a:rPr lang="en-GB" sz="1000"/>
                        <a:t>Key Dimension</a:t>
                      </a:r>
                      <a:endParaRPr sz="1000"/>
                    </a:p>
                  </a:txBody>
                  <a:tcPr marT="91425" marB="91425" marR="91425" marL="91425"/>
                </a:tc>
                <a:tc>
                  <a:txBody>
                    <a:bodyPr/>
                    <a:lstStyle/>
                    <a:p>
                      <a:pPr indent="0" lvl="0" marL="0" rtl="0" algn="l">
                        <a:spcBef>
                          <a:spcPts val="0"/>
                        </a:spcBef>
                        <a:spcAft>
                          <a:spcPts val="0"/>
                        </a:spcAft>
                        <a:buNone/>
                      </a:pPr>
                      <a:r>
                        <a:rPr lang="en-GB" sz="1000"/>
                        <a:t>32</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32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7050">
                <a:tc>
                  <a:txBody>
                    <a:bodyPr/>
                    <a:lstStyle/>
                    <a:p>
                      <a:pPr indent="0" lvl="0" marL="0" rtl="0" algn="l">
                        <a:spcBef>
                          <a:spcPts val="0"/>
                        </a:spcBef>
                        <a:spcAft>
                          <a:spcPts val="0"/>
                        </a:spcAft>
                        <a:buNone/>
                      </a:pPr>
                      <a:r>
                        <a:rPr lang="en-GB" sz="1000"/>
                        <a:t>Value Dimension</a:t>
                      </a:r>
                      <a:endParaRPr sz="1000"/>
                    </a:p>
                  </a:txBody>
                  <a:tcPr marT="91425" marB="91425" marR="91425" marL="91425"/>
                </a:tc>
                <a:tc>
                  <a:txBody>
                    <a:bodyPr/>
                    <a:lstStyle/>
                    <a:p>
                      <a:pPr indent="0" lvl="0" marL="0" rtl="0" algn="l">
                        <a:spcBef>
                          <a:spcPts val="0"/>
                        </a:spcBef>
                        <a:spcAft>
                          <a:spcPts val="0"/>
                        </a:spcAft>
                        <a:buNone/>
                      </a:pPr>
                      <a:r>
                        <a:rPr lang="en-GB" sz="1000"/>
                        <a:t>32</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32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2750">
                <a:tc>
                  <a:txBody>
                    <a:bodyPr/>
                    <a:lstStyle/>
                    <a:p>
                      <a:pPr indent="0" lvl="0" marL="0" rtl="0" algn="l">
                        <a:spcBef>
                          <a:spcPts val="0"/>
                        </a:spcBef>
                        <a:spcAft>
                          <a:spcPts val="0"/>
                        </a:spcAft>
                        <a:buNone/>
                      </a:pPr>
                      <a:r>
                        <a:rPr lang="en-GB" sz="1000"/>
                        <a:t>Number of Parallel Sentences</a:t>
                      </a:r>
                      <a:endParaRPr sz="1000"/>
                    </a:p>
                  </a:txBody>
                  <a:tcPr marT="91425" marB="91425" marR="91425" marL="91425"/>
                </a:tc>
                <a:tc>
                  <a:txBody>
                    <a:bodyPr/>
                    <a:lstStyle/>
                    <a:p>
                      <a:pPr indent="0" lvl="0" marL="0" rtl="0" algn="just">
                        <a:lnSpc>
                          <a:spcPct val="115000"/>
                        </a:lnSpc>
                        <a:spcBef>
                          <a:spcPts val="600"/>
                        </a:spcBef>
                        <a:spcAft>
                          <a:spcPts val="0"/>
                        </a:spcAft>
                        <a:buNone/>
                      </a:pPr>
                      <a:r>
                        <a:rPr lang="en-GB" sz="1000">
                          <a:latin typeface="Times New Roman"/>
                          <a:ea typeface="Times New Roman"/>
                          <a:cs typeface="Times New Roman"/>
                          <a:sym typeface="Times New Roman"/>
                        </a:rPr>
                        <a:t>1,54,836</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just">
                        <a:lnSpc>
                          <a:spcPct val="115000"/>
                        </a:lnSpc>
                        <a:spcBef>
                          <a:spcPts val="600"/>
                        </a:spcBef>
                        <a:spcAft>
                          <a:spcPts val="0"/>
                        </a:spcAft>
                        <a:buNone/>
                      </a:pPr>
                      <a:r>
                        <a:rPr lang="en-GB" sz="1000">
                          <a:latin typeface="Times New Roman"/>
                          <a:ea typeface="Times New Roman"/>
                          <a:cs typeface="Times New Roman"/>
                          <a:sym typeface="Times New Roman"/>
                        </a:rPr>
                        <a:t>7,28,047</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8200">
                <a:tc>
                  <a:txBody>
                    <a:bodyPr/>
                    <a:lstStyle/>
                    <a:p>
                      <a:pPr indent="0" lvl="0" marL="0" rtl="0" algn="l">
                        <a:spcBef>
                          <a:spcPts val="0"/>
                        </a:spcBef>
                        <a:spcAft>
                          <a:spcPts val="0"/>
                        </a:spcAft>
                        <a:buNone/>
                      </a:pPr>
                      <a:r>
                        <a:rPr lang="en-GB" sz="1000"/>
                        <a:t>Epochs</a:t>
                      </a:r>
                      <a:endParaRPr sz="1000"/>
                    </a:p>
                  </a:txBody>
                  <a:tcPr marT="91425" marB="91425" marR="91425" marL="91425"/>
                </a:tc>
                <a:tc>
                  <a:txBody>
                    <a:bodyPr/>
                    <a:lstStyle/>
                    <a:p>
                      <a:pPr indent="0" lvl="0" marL="0" rtl="0" algn="l">
                        <a:spcBef>
                          <a:spcPts val="0"/>
                        </a:spcBef>
                        <a:spcAft>
                          <a:spcPts val="0"/>
                        </a:spcAft>
                        <a:buNone/>
                      </a:pPr>
                      <a:r>
                        <a:rPr lang="en-GB" sz="1000"/>
                        <a:t>10</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9600">
                <a:tc>
                  <a:txBody>
                    <a:bodyPr/>
                    <a:lstStyle/>
                    <a:p>
                      <a:pPr indent="0" lvl="0" marL="0" rtl="0" algn="l">
                        <a:spcBef>
                          <a:spcPts val="0"/>
                        </a:spcBef>
                        <a:spcAft>
                          <a:spcPts val="0"/>
                        </a:spcAft>
                        <a:buNone/>
                      </a:pPr>
                      <a:r>
                        <a:rPr lang="en-GB" sz="1000"/>
                        <a:t>Batch Size</a:t>
                      </a:r>
                      <a:endParaRPr sz="1000"/>
                    </a:p>
                  </a:txBody>
                  <a:tcPr marT="91425" marB="91425" marR="91425" marL="91425"/>
                </a:tc>
                <a:tc>
                  <a:txBody>
                    <a:bodyPr/>
                    <a:lstStyle/>
                    <a:p>
                      <a:pPr indent="0" lvl="0" marL="0" rtl="0" algn="l">
                        <a:spcBef>
                          <a:spcPts val="0"/>
                        </a:spcBef>
                        <a:spcAft>
                          <a:spcPts val="0"/>
                        </a:spcAft>
                        <a:buNone/>
                      </a:pPr>
                      <a:r>
                        <a:rPr lang="en-GB" sz="1000"/>
                        <a:t>256</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256</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13bf40da116_0_223"/>
          <p:cNvSpPr txBox="1"/>
          <p:nvPr>
            <p:ph type="title"/>
          </p:nvPr>
        </p:nvSpPr>
        <p:spPr>
          <a:xfrm flipH="1">
            <a:off x="752175" y="588148"/>
            <a:ext cx="4240800" cy="55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sz="2400"/>
              <a:t>Architecture</a:t>
            </a:r>
            <a:endParaRPr sz="2400"/>
          </a:p>
        </p:txBody>
      </p:sp>
      <p:sp>
        <p:nvSpPr>
          <p:cNvPr id="299" name="Google Shape;299;g13bf40da116_0_223"/>
          <p:cNvSpPr txBox="1"/>
          <p:nvPr>
            <p:ph idx="1" type="body"/>
          </p:nvPr>
        </p:nvSpPr>
        <p:spPr>
          <a:xfrm>
            <a:off x="678550" y="1407000"/>
            <a:ext cx="3182400" cy="2251500"/>
          </a:xfrm>
          <a:prstGeom prst="rect">
            <a:avLst/>
          </a:prstGeom>
          <a:noFill/>
          <a:ln>
            <a:noFill/>
          </a:ln>
        </p:spPr>
        <p:txBody>
          <a:bodyPr anchorCtr="0" anchor="ctr" bIns="45700" lIns="91425" spcFirstLastPara="1" rIns="91425" wrap="square" tIns="45700">
            <a:spAutoFit/>
          </a:bodyPr>
          <a:lstStyle/>
          <a:p>
            <a:pPr indent="0" lvl="0" marL="0" rtl="0" algn="l">
              <a:spcBef>
                <a:spcPts val="1400"/>
              </a:spcBef>
              <a:spcAft>
                <a:spcPts val="0"/>
              </a:spcAft>
              <a:buNone/>
            </a:pPr>
            <a:r>
              <a:rPr b="1" lang="en-GB">
                <a:solidFill>
                  <a:srgbClr val="000000"/>
                </a:solidFill>
                <a:latin typeface="Arial"/>
                <a:ea typeface="Arial"/>
                <a:cs typeface="Arial"/>
                <a:sym typeface="Arial"/>
              </a:rPr>
              <a:t>2 Layer Transformer Architecture</a:t>
            </a:r>
            <a:endParaRPr b="1">
              <a:solidFill>
                <a:srgbClr val="000000"/>
              </a:solidFill>
              <a:latin typeface="Arial"/>
              <a:ea typeface="Arial"/>
              <a:cs typeface="Arial"/>
              <a:sym typeface="Arial"/>
            </a:endParaRPr>
          </a:p>
          <a:p>
            <a:pPr indent="0" lvl="0" marL="0" rtl="0" algn="l">
              <a:spcBef>
                <a:spcPts val="1400"/>
              </a:spcBef>
              <a:spcAft>
                <a:spcPts val="0"/>
              </a:spcAft>
              <a:buNone/>
            </a:pPr>
            <a:r>
              <a:t/>
            </a:r>
            <a:endParaRPr sz="1200">
              <a:solidFill>
                <a:srgbClr val="24292F"/>
              </a:solidFill>
              <a:highlight>
                <a:srgbClr val="FFFFFF"/>
              </a:highlight>
              <a:latin typeface="Arial"/>
              <a:ea typeface="Arial"/>
              <a:cs typeface="Arial"/>
              <a:sym typeface="Arial"/>
            </a:endParaRPr>
          </a:p>
          <a:p>
            <a:pPr indent="0" lvl="0" marL="0" rtl="0" algn="l">
              <a:spcBef>
                <a:spcPts val="1400"/>
              </a:spcBef>
              <a:spcAft>
                <a:spcPts val="0"/>
              </a:spcAft>
              <a:buNone/>
            </a:pPr>
            <a:r>
              <a:t/>
            </a:r>
            <a:endParaRPr sz="1200">
              <a:solidFill>
                <a:srgbClr val="24292F"/>
              </a:solidFill>
              <a:highlight>
                <a:srgbClr val="FFFFFF"/>
              </a:highlight>
              <a:latin typeface="Arial"/>
              <a:ea typeface="Arial"/>
              <a:cs typeface="Arial"/>
              <a:sym typeface="Arial"/>
            </a:endParaRPr>
          </a:p>
          <a:p>
            <a:pPr indent="0" lvl="0" marL="0" rtl="0" algn="l">
              <a:spcBef>
                <a:spcPts val="1400"/>
              </a:spcBef>
              <a:spcAft>
                <a:spcPts val="0"/>
              </a:spcAft>
              <a:buNone/>
            </a:pPr>
            <a:r>
              <a:rPr lang="en-GB" sz="1200">
                <a:solidFill>
                  <a:srgbClr val="24292F"/>
                </a:solidFill>
                <a:highlight>
                  <a:srgbClr val="FFFFFF"/>
                </a:highlight>
                <a:latin typeface="Arial"/>
                <a:ea typeface="Arial"/>
                <a:cs typeface="Arial"/>
                <a:sym typeface="Arial"/>
              </a:rPr>
              <a:t>We changed the Hyperparameters of the Transformer and trained 4 of these models to compare their performance.</a:t>
            </a:r>
            <a:endParaRPr b="1">
              <a:solidFill>
                <a:srgbClr val="000000"/>
              </a:solidFill>
              <a:latin typeface="Arial"/>
              <a:ea typeface="Arial"/>
              <a:cs typeface="Arial"/>
              <a:sym typeface="Arial"/>
            </a:endParaRPr>
          </a:p>
          <a:p>
            <a:pPr indent="0" lvl="0" marL="457200" marR="0" rtl="0" algn="l">
              <a:lnSpc>
                <a:spcPct val="150000"/>
              </a:lnSpc>
              <a:spcBef>
                <a:spcPts val="400"/>
              </a:spcBef>
              <a:spcAft>
                <a:spcPts val="1000"/>
              </a:spcAft>
              <a:buNone/>
            </a:pPr>
            <a:r>
              <a:t/>
            </a:r>
            <a:endParaRPr sz="1800">
              <a:solidFill>
                <a:schemeClr val="dk1"/>
              </a:solidFill>
              <a:latin typeface="Raleway"/>
              <a:ea typeface="Raleway"/>
              <a:cs typeface="Raleway"/>
              <a:sym typeface="Raleway"/>
            </a:endParaRPr>
          </a:p>
        </p:txBody>
      </p:sp>
      <p:pic>
        <p:nvPicPr>
          <p:cNvPr id="300" name="Google Shape;300;g13bf40da116_0_223"/>
          <p:cNvPicPr preferRelativeResize="0"/>
          <p:nvPr/>
        </p:nvPicPr>
        <p:blipFill>
          <a:blip r:embed="rId3">
            <a:alphaModFix/>
          </a:blip>
          <a:stretch>
            <a:fillRect/>
          </a:stretch>
        </p:blipFill>
        <p:spPr>
          <a:xfrm>
            <a:off x="4670675" y="715025"/>
            <a:ext cx="3967175" cy="43362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13bf40da116_0_230"/>
          <p:cNvSpPr txBox="1"/>
          <p:nvPr>
            <p:ph type="title"/>
          </p:nvPr>
        </p:nvSpPr>
        <p:spPr>
          <a:xfrm flipH="1">
            <a:off x="752175" y="588148"/>
            <a:ext cx="4240800" cy="55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sz="2400"/>
              <a:t>Architecture</a:t>
            </a:r>
            <a:endParaRPr sz="2400"/>
          </a:p>
        </p:txBody>
      </p:sp>
      <p:graphicFrame>
        <p:nvGraphicFramePr>
          <p:cNvPr id="306" name="Google Shape;306;g13bf40da116_0_230"/>
          <p:cNvGraphicFramePr/>
          <p:nvPr/>
        </p:nvGraphicFramePr>
        <p:xfrm>
          <a:off x="174000" y="1147345"/>
          <a:ext cx="3000000" cy="3000000"/>
        </p:xfrm>
        <a:graphic>
          <a:graphicData uri="http://schemas.openxmlformats.org/drawingml/2006/table">
            <a:tbl>
              <a:tblPr>
                <a:noFill/>
                <a:tableStyleId>{E256B33C-B20F-4DAB-BE20-5F7D26A6402E}</a:tableStyleId>
              </a:tblPr>
              <a:tblGrid>
                <a:gridCol w="1797000"/>
                <a:gridCol w="1509400"/>
                <a:gridCol w="1048100"/>
                <a:gridCol w="2212875"/>
                <a:gridCol w="1792850"/>
              </a:tblGrid>
              <a:tr h="1309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GB"/>
                        <a:t>4 Heads</a:t>
                      </a:r>
                      <a:endParaRPr b="1"/>
                    </a:p>
                  </a:txBody>
                  <a:tcPr marT="91425" marB="91425" marR="91425" marL="91425"/>
                </a:tc>
                <a:tc>
                  <a:txBody>
                    <a:bodyPr/>
                    <a:lstStyle/>
                    <a:p>
                      <a:pPr indent="0" lvl="0" marL="0" rtl="0" algn="l">
                        <a:spcBef>
                          <a:spcPts val="0"/>
                        </a:spcBef>
                        <a:spcAft>
                          <a:spcPts val="0"/>
                        </a:spcAft>
                        <a:buNone/>
                      </a:pPr>
                      <a:r>
                        <a:rPr b="1" lang="en-GB"/>
                        <a:t>8 Heads</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a:t>8 Heads Big</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a:t>8 Heads Dim Mod</a:t>
                      </a:r>
                      <a:endParaRPr b="1"/>
                    </a:p>
                  </a:txBody>
                  <a:tcPr marT="91425" marB="91425" marR="91425" marL="91425">
                    <a:lnB cap="flat" cmpd="sng" w="9525">
                      <a:solidFill>
                        <a:srgbClr val="9E9E9E"/>
                      </a:solidFill>
                      <a:prstDash val="solid"/>
                      <a:round/>
                      <a:headEnd len="sm" w="sm" type="none"/>
                      <a:tailEnd len="sm" w="sm" type="none"/>
                    </a:lnB>
                  </a:tcPr>
                </a:tc>
              </a:tr>
              <a:tr h="357050">
                <a:tc>
                  <a:txBody>
                    <a:bodyPr/>
                    <a:lstStyle/>
                    <a:p>
                      <a:pPr indent="0" lvl="0" marL="0" rtl="0" algn="l">
                        <a:spcBef>
                          <a:spcPts val="0"/>
                        </a:spcBef>
                        <a:spcAft>
                          <a:spcPts val="0"/>
                        </a:spcAft>
                        <a:buNone/>
                      </a:pPr>
                      <a:r>
                        <a:rPr lang="en-GB" sz="1000"/>
                        <a:t>Number of Layers</a:t>
                      </a:r>
                      <a:endParaRPr sz="1000"/>
                    </a:p>
                  </a:txBody>
                  <a:tcPr marT="91425" marB="91425" marR="91425" marL="91425"/>
                </a:tc>
                <a:tc>
                  <a:txBody>
                    <a:bodyPr/>
                    <a:lstStyle/>
                    <a:p>
                      <a:pPr indent="0" lvl="0" marL="0" rtl="0" algn="l">
                        <a:spcBef>
                          <a:spcPts val="0"/>
                        </a:spcBef>
                        <a:spcAft>
                          <a:spcPts val="0"/>
                        </a:spcAft>
                        <a:buNone/>
                      </a:pPr>
                      <a:r>
                        <a:rPr lang="en-GB" sz="1000"/>
                        <a:t>2</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t>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t>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7050">
                <a:tc>
                  <a:txBody>
                    <a:bodyPr/>
                    <a:lstStyle/>
                    <a:p>
                      <a:pPr indent="0" lvl="0" marL="0" rtl="0" algn="l">
                        <a:spcBef>
                          <a:spcPts val="0"/>
                        </a:spcBef>
                        <a:spcAft>
                          <a:spcPts val="0"/>
                        </a:spcAft>
                        <a:buNone/>
                      </a:pPr>
                      <a:r>
                        <a:rPr lang="en-GB" sz="1000"/>
                        <a:t>Number of Heads</a:t>
                      </a:r>
                      <a:endParaRPr sz="1000"/>
                    </a:p>
                  </a:txBody>
                  <a:tcPr marT="91425" marB="91425" marR="91425" marL="91425"/>
                </a:tc>
                <a:tc>
                  <a:txBody>
                    <a:bodyPr/>
                    <a:lstStyle/>
                    <a:p>
                      <a:pPr indent="0" lvl="0" marL="0" rtl="0" algn="l">
                        <a:spcBef>
                          <a:spcPts val="0"/>
                        </a:spcBef>
                        <a:spcAft>
                          <a:spcPts val="0"/>
                        </a:spcAft>
                        <a:buNone/>
                      </a:pPr>
                      <a:r>
                        <a:rPr lang="en-GB" sz="1000"/>
                        <a:t>4</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8</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t>4</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t>8</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28075">
                <a:tc>
                  <a:txBody>
                    <a:bodyPr/>
                    <a:lstStyle/>
                    <a:p>
                      <a:pPr indent="0" lvl="0" marL="0" rtl="0" algn="l">
                        <a:spcBef>
                          <a:spcPts val="0"/>
                        </a:spcBef>
                        <a:spcAft>
                          <a:spcPts val="0"/>
                        </a:spcAft>
                        <a:buNone/>
                      </a:pPr>
                      <a:r>
                        <a:rPr lang="en-GB" sz="1000"/>
                        <a:t>Embedding Dimension</a:t>
                      </a:r>
                      <a:endParaRPr sz="1000"/>
                    </a:p>
                  </a:txBody>
                  <a:tcPr marT="91425" marB="91425" marR="91425" marL="91425"/>
                </a:tc>
                <a:tc>
                  <a:txBody>
                    <a:bodyPr/>
                    <a:lstStyle/>
                    <a:p>
                      <a:pPr indent="0" lvl="0" marL="0" rtl="0" algn="l">
                        <a:spcBef>
                          <a:spcPts val="0"/>
                        </a:spcBef>
                        <a:spcAft>
                          <a:spcPts val="0"/>
                        </a:spcAft>
                        <a:buNone/>
                      </a:pPr>
                      <a:r>
                        <a:rPr lang="en-GB" sz="1000"/>
                        <a:t>256</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256</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t>256</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t>512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7050">
                <a:tc>
                  <a:txBody>
                    <a:bodyPr/>
                    <a:lstStyle/>
                    <a:p>
                      <a:pPr indent="0" lvl="0" marL="0" rtl="0" algn="l">
                        <a:spcBef>
                          <a:spcPts val="0"/>
                        </a:spcBef>
                        <a:spcAft>
                          <a:spcPts val="0"/>
                        </a:spcAft>
                        <a:buNone/>
                      </a:pPr>
                      <a:r>
                        <a:rPr lang="en-GB" sz="1000"/>
                        <a:t>Key Dimension</a:t>
                      </a:r>
                      <a:endParaRPr sz="1000"/>
                    </a:p>
                  </a:txBody>
                  <a:tcPr marT="91425" marB="91425" marR="91425" marL="91425"/>
                </a:tc>
                <a:tc>
                  <a:txBody>
                    <a:bodyPr/>
                    <a:lstStyle/>
                    <a:p>
                      <a:pPr indent="0" lvl="0" marL="0" rtl="0" algn="l">
                        <a:spcBef>
                          <a:spcPts val="0"/>
                        </a:spcBef>
                        <a:spcAft>
                          <a:spcPts val="0"/>
                        </a:spcAft>
                        <a:buNone/>
                      </a:pPr>
                      <a:r>
                        <a:rPr lang="en-GB" sz="1000"/>
                        <a:t>32</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32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t>32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t>64</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7050">
                <a:tc>
                  <a:txBody>
                    <a:bodyPr/>
                    <a:lstStyle/>
                    <a:p>
                      <a:pPr indent="0" lvl="0" marL="0" rtl="0" algn="l">
                        <a:spcBef>
                          <a:spcPts val="0"/>
                        </a:spcBef>
                        <a:spcAft>
                          <a:spcPts val="0"/>
                        </a:spcAft>
                        <a:buNone/>
                      </a:pPr>
                      <a:r>
                        <a:rPr lang="en-GB" sz="1000"/>
                        <a:t>Value Dimension</a:t>
                      </a:r>
                      <a:endParaRPr sz="1000"/>
                    </a:p>
                  </a:txBody>
                  <a:tcPr marT="91425" marB="91425" marR="91425" marL="91425"/>
                </a:tc>
                <a:tc>
                  <a:txBody>
                    <a:bodyPr/>
                    <a:lstStyle/>
                    <a:p>
                      <a:pPr indent="0" lvl="0" marL="0" rtl="0" algn="l">
                        <a:spcBef>
                          <a:spcPts val="0"/>
                        </a:spcBef>
                        <a:spcAft>
                          <a:spcPts val="0"/>
                        </a:spcAft>
                        <a:buNone/>
                      </a:pPr>
                      <a:r>
                        <a:rPr lang="en-GB" sz="1000"/>
                        <a:t>32</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32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t>32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t>64</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28075">
                <a:tc>
                  <a:txBody>
                    <a:bodyPr/>
                    <a:lstStyle/>
                    <a:p>
                      <a:pPr indent="0" lvl="0" marL="0" rtl="0" algn="l">
                        <a:spcBef>
                          <a:spcPts val="0"/>
                        </a:spcBef>
                        <a:spcAft>
                          <a:spcPts val="0"/>
                        </a:spcAft>
                        <a:buNone/>
                      </a:pPr>
                      <a:r>
                        <a:rPr lang="en-GB" sz="1000"/>
                        <a:t>Number of Parallel Sentences</a:t>
                      </a:r>
                      <a:endParaRPr sz="1000"/>
                    </a:p>
                  </a:txBody>
                  <a:tcPr marT="91425" marB="91425" marR="91425" marL="91425"/>
                </a:tc>
                <a:tc>
                  <a:txBody>
                    <a:bodyPr/>
                    <a:lstStyle/>
                    <a:p>
                      <a:pPr indent="0" lvl="0" marL="0" rtl="0" algn="just">
                        <a:lnSpc>
                          <a:spcPct val="115000"/>
                        </a:lnSpc>
                        <a:spcBef>
                          <a:spcPts val="600"/>
                        </a:spcBef>
                        <a:spcAft>
                          <a:spcPts val="0"/>
                        </a:spcAft>
                        <a:buNone/>
                      </a:pPr>
                      <a:r>
                        <a:rPr lang="en-GB" sz="1000">
                          <a:latin typeface="Times New Roman"/>
                          <a:ea typeface="Times New Roman"/>
                          <a:cs typeface="Times New Roman"/>
                          <a:sym typeface="Times New Roman"/>
                        </a:rPr>
                        <a:t>1,54,836</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just">
                        <a:lnSpc>
                          <a:spcPct val="115000"/>
                        </a:lnSpc>
                        <a:spcBef>
                          <a:spcPts val="600"/>
                        </a:spcBef>
                        <a:spcAft>
                          <a:spcPts val="0"/>
                        </a:spcAft>
                        <a:buNone/>
                      </a:pPr>
                      <a:r>
                        <a:rPr lang="en-GB" sz="1000">
                          <a:latin typeface="Times New Roman"/>
                          <a:ea typeface="Times New Roman"/>
                          <a:cs typeface="Times New Roman"/>
                          <a:sym typeface="Times New Roman"/>
                        </a:rPr>
                        <a:t>1,54,836</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lnSpc>
                          <a:spcPct val="115000"/>
                        </a:lnSpc>
                        <a:spcBef>
                          <a:spcPts val="600"/>
                        </a:spcBef>
                        <a:spcAft>
                          <a:spcPts val="0"/>
                        </a:spcAft>
                        <a:buNone/>
                      </a:pPr>
                      <a:r>
                        <a:rPr lang="en-GB" sz="1000">
                          <a:latin typeface="Times New Roman"/>
                          <a:ea typeface="Times New Roman"/>
                          <a:cs typeface="Times New Roman"/>
                          <a:sym typeface="Times New Roman"/>
                        </a:rPr>
                        <a:t>7,28,047</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lnSpc>
                          <a:spcPct val="115000"/>
                        </a:lnSpc>
                        <a:spcBef>
                          <a:spcPts val="600"/>
                        </a:spcBef>
                        <a:spcAft>
                          <a:spcPts val="0"/>
                        </a:spcAft>
                        <a:buNone/>
                      </a:pPr>
                      <a:r>
                        <a:rPr lang="en-GB" sz="1000">
                          <a:latin typeface="Times New Roman"/>
                          <a:ea typeface="Times New Roman"/>
                          <a:cs typeface="Times New Roman"/>
                          <a:sym typeface="Times New Roman"/>
                        </a:rPr>
                        <a:t>1,54,836</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5775">
                <a:tc>
                  <a:txBody>
                    <a:bodyPr/>
                    <a:lstStyle/>
                    <a:p>
                      <a:pPr indent="0" lvl="0" marL="0" rtl="0" algn="l">
                        <a:spcBef>
                          <a:spcPts val="0"/>
                        </a:spcBef>
                        <a:spcAft>
                          <a:spcPts val="0"/>
                        </a:spcAft>
                        <a:buNone/>
                      </a:pPr>
                      <a:r>
                        <a:rPr lang="en-GB" sz="1000"/>
                        <a:t>Epochs</a:t>
                      </a:r>
                      <a:endParaRPr sz="1000"/>
                    </a:p>
                  </a:txBody>
                  <a:tcPr marT="91425" marB="91425" marR="91425" marL="91425"/>
                </a:tc>
                <a:tc>
                  <a:txBody>
                    <a:bodyPr/>
                    <a:lstStyle/>
                    <a:p>
                      <a:pPr indent="0" lvl="0" marL="0" rtl="0" algn="l">
                        <a:spcBef>
                          <a:spcPts val="0"/>
                        </a:spcBef>
                        <a:spcAft>
                          <a:spcPts val="0"/>
                        </a:spcAft>
                        <a:buNone/>
                      </a:pPr>
                      <a:r>
                        <a:rPr lang="en-GB" sz="1000"/>
                        <a:t>10</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10+10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t>10 (pretrained weights from 8-heads)+10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t>10+10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9600">
                <a:tc>
                  <a:txBody>
                    <a:bodyPr/>
                    <a:lstStyle/>
                    <a:p>
                      <a:pPr indent="0" lvl="0" marL="0" rtl="0" algn="l">
                        <a:spcBef>
                          <a:spcPts val="0"/>
                        </a:spcBef>
                        <a:spcAft>
                          <a:spcPts val="0"/>
                        </a:spcAft>
                        <a:buNone/>
                      </a:pPr>
                      <a:r>
                        <a:rPr lang="en-GB" sz="1000"/>
                        <a:t>Batch Size</a:t>
                      </a:r>
                      <a:endParaRPr sz="1000"/>
                    </a:p>
                  </a:txBody>
                  <a:tcPr marT="91425" marB="91425" marR="91425" marL="91425"/>
                </a:tc>
                <a:tc>
                  <a:txBody>
                    <a:bodyPr/>
                    <a:lstStyle/>
                    <a:p>
                      <a:pPr indent="0" lvl="0" marL="0" rtl="0" algn="l">
                        <a:spcBef>
                          <a:spcPts val="0"/>
                        </a:spcBef>
                        <a:spcAft>
                          <a:spcPts val="0"/>
                        </a:spcAft>
                        <a:buNone/>
                      </a:pPr>
                      <a:r>
                        <a:rPr lang="en-GB" sz="1000"/>
                        <a:t>256</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256</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t>256</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t>256</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3bf40da116_0_27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Hello!                                    হ্যালো!</a:t>
            </a:r>
            <a:endParaRPr/>
          </a:p>
          <a:p>
            <a:pPr indent="0" lvl="0" marL="0" rtl="0" algn="ctr">
              <a:spcBef>
                <a:spcPts val="0"/>
              </a:spcBef>
              <a:spcAft>
                <a:spcPts val="0"/>
              </a:spcAft>
              <a:buNone/>
            </a:pPr>
            <a:r>
              <a:rPr lang="en-GB" sz="1600"/>
              <a:t>How are you?            তুমি কেমন আছো?: 0.80, তুমি কেমন আছ?: 0.70         তুমি কেমন আছো?</a:t>
            </a:r>
            <a:endParaRPr sz="1600"/>
          </a:p>
          <a:p>
            <a:pPr indent="0" lvl="0" marL="0" rtl="0" algn="ctr">
              <a:spcBef>
                <a:spcPts val="0"/>
              </a:spcBef>
              <a:spcAft>
                <a:spcPts val="0"/>
              </a:spcAft>
              <a:buNone/>
            </a:pPr>
            <a:r>
              <a:rPr lang="en-GB" sz="1600"/>
              <a:t>(English Input)     		    (Model generated scores)			      (Reference)</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13bf40da116_0_95"/>
          <p:cNvSpPr txBox="1"/>
          <p:nvPr>
            <p:ph type="title"/>
          </p:nvPr>
        </p:nvSpPr>
        <p:spPr>
          <a:xfrm flipH="1">
            <a:off x="752175" y="588148"/>
            <a:ext cx="4240800" cy="55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sz="2400"/>
              <a:t>Architecture</a:t>
            </a:r>
            <a:endParaRPr sz="2400"/>
          </a:p>
        </p:txBody>
      </p:sp>
      <p:sp>
        <p:nvSpPr>
          <p:cNvPr id="312" name="Google Shape;312;g13bf40da116_0_95"/>
          <p:cNvSpPr txBox="1"/>
          <p:nvPr>
            <p:ph idx="1" type="body"/>
          </p:nvPr>
        </p:nvSpPr>
        <p:spPr>
          <a:xfrm>
            <a:off x="496375" y="1406975"/>
            <a:ext cx="3182400" cy="3459900"/>
          </a:xfrm>
          <a:prstGeom prst="rect">
            <a:avLst/>
          </a:prstGeom>
          <a:noFill/>
          <a:ln>
            <a:noFill/>
          </a:ln>
        </p:spPr>
        <p:txBody>
          <a:bodyPr anchorCtr="0" anchor="ctr" bIns="45700" lIns="91425" spcFirstLastPara="1" rIns="91425" wrap="square" tIns="45700">
            <a:spAutoFit/>
          </a:bodyPr>
          <a:lstStyle/>
          <a:p>
            <a:pPr indent="0" lvl="0" marL="0" rtl="0" algn="l">
              <a:spcBef>
                <a:spcPts val="1400"/>
              </a:spcBef>
              <a:spcAft>
                <a:spcPts val="0"/>
              </a:spcAft>
              <a:buNone/>
            </a:pPr>
            <a:r>
              <a:rPr b="1" lang="en-GB">
                <a:solidFill>
                  <a:srgbClr val="000000"/>
                </a:solidFill>
                <a:latin typeface="Arial"/>
                <a:ea typeface="Arial"/>
                <a:cs typeface="Arial"/>
                <a:sym typeface="Arial"/>
              </a:rPr>
              <a:t>3</a:t>
            </a:r>
            <a:r>
              <a:rPr b="1" lang="en-GB">
                <a:solidFill>
                  <a:srgbClr val="000000"/>
                </a:solidFill>
                <a:latin typeface="Arial"/>
                <a:ea typeface="Arial"/>
                <a:cs typeface="Arial"/>
                <a:sym typeface="Arial"/>
              </a:rPr>
              <a:t> Layer Transformer Architecture</a:t>
            </a:r>
            <a:endParaRPr b="1">
              <a:solidFill>
                <a:srgbClr val="000000"/>
              </a:solidFill>
              <a:latin typeface="Arial"/>
              <a:ea typeface="Arial"/>
              <a:cs typeface="Arial"/>
              <a:sym typeface="Arial"/>
            </a:endParaRPr>
          </a:p>
          <a:p>
            <a:pPr indent="0" lvl="0" marL="0" rtl="0" algn="l">
              <a:lnSpc>
                <a:spcPct val="100000"/>
              </a:lnSpc>
              <a:spcBef>
                <a:spcPts val="1400"/>
              </a:spcBef>
              <a:spcAft>
                <a:spcPts val="0"/>
              </a:spcAft>
              <a:buNone/>
            </a:pPr>
            <a:r>
              <a:t/>
            </a:r>
            <a:endParaRPr b="1">
              <a:solidFill>
                <a:srgbClr val="000000"/>
              </a:solidFill>
              <a:latin typeface="Arial"/>
              <a:ea typeface="Arial"/>
              <a:cs typeface="Arial"/>
              <a:sym typeface="Arial"/>
            </a:endParaRPr>
          </a:p>
          <a:p>
            <a:pPr indent="0" lvl="0" marL="0" rtl="0" algn="l">
              <a:lnSpc>
                <a:spcPct val="100000"/>
              </a:lnSpc>
              <a:spcBef>
                <a:spcPts val="1400"/>
              </a:spcBef>
              <a:spcAft>
                <a:spcPts val="0"/>
              </a:spcAft>
              <a:buNone/>
            </a:pPr>
            <a:r>
              <a:rPr b="1" lang="en-GB">
                <a:solidFill>
                  <a:srgbClr val="000000"/>
                </a:solidFill>
                <a:latin typeface="Arial"/>
                <a:ea typeface="Arial"/>
                <a:cs typeface="Arial"/>
                <a:sym typeface="Arial"/>
              </a:rPr>
              <a:t>Hyperparameters: </a:t>
            </a:r>
            <a:endParaRPr b="1">
              <a:solidFill>
                <a:srgbClr val="000000"/>
              </a:solidFill>
              <a:latin typeface="Arial"/>
              <a:ea typeface="Arial"/>
              <a:cs typeface="Arial"/>
              <a:sym typeface="Arial"/>
            </a:endParaRPr>
          </a:p>
          <a:p>
            <a:pPr indent="0" lvl="0" marL="0" rtl="0" algn="l">
              <a:lnSpc>
                <a:spcPct val="100000"/>
              </a:lnSpc>
              <a:spcBef>
                <a:spcPts val="500"/>
              </a:spcBef>
              <a:spcAft>
                <a:spcPts val="0"/>
              </a:spcAft>
              <a:buNone/>
            </a:pPr>
            <a:r>
              <a:t/>
            </a:r>
            <a:endParaRPr>
              <a:solidFill>
                <a:srgbClr val="000000"/>
              </a:solidFill>
              <a:latin typeface="Arial"/>
              <a:ea typeface="Arial"/>
              <a:cs typeface="Arial"/>
              <a:sym typeface="Arial"/>
            </a:endParaRPr>
          </a:p>
          <a:p>
            <a:pPr indent="0" lvl="0" marL="0" rtl="0" algn="l">
              <a:lnSpc>
                <a:spcPct val="100000"/>
              </a:lnSpc>
              <a:spcBef>
                <a:spcPts val="500"/>
              </a:spcBef>
              <a:spcAft>
                <a:spcPts val="0"/>
              </a:spcAft>
              <a:buNone/>
            </a:pPr>
            <a:r>
              <a:rPr lang="en-GB">
                <a:solidFill>
                  <a:srgbClr val="000000"/>
                </a:solidFill>
                <a:latin typeface="Arial"/>
                <a:ea typeface="Arial"/>
                <a:cs typeface="Arial"/>
                <a:sym typeface="Arial"/>
              </a:rPr>
              <a:t>Number of Layers = 2</a:t>
            </a:r>
            <a:endParaRPr>
              <a:solidFill>
                <a:srgbClr val="000000"/>
              </a:solidFill>
              <a:latin typeface="Arial"/>
              <a:ea typeface="Arial"/>
              <a:cs typeface="Arial"/>
              <a:sym typeface="Arial"/>
            </a:endParaRPr>
          </a:p>
          <a:p>
            <a:pPr indent="0" lvl="0" marL="0" rtl="0" algn="l">
              <a:lnSpc>
                <a:spcPct val="100000"/>
              </a:lnSpc>
              <a:spcBef>
                <a:spcPts val="500"/>
              </a:spcBef>
              <a:spcAft>
                <a:spcPts val="0"/>
              </a:spcAft>
              <a:buNone/>
            </a:pPr>
            <a:r>
              <a:rPr lang="en-GB">
                <a:solidFill>
                  <a:srgbClr val="000000"/>
                </a:solidFill>
                <a:latin typeface="Arial"/>
                <a:ea typeface="Arial"/>
                <a:cs typeface="Arial"/>
                <a:sym typeface="Arial"/>
              </a:rPr>
              <a:t>Number of Heads = 4</a:t>
            </a:r>
            <a:endParaRPr>
              <a:solidFill>
                <a:srgbClr val="000000"/>
              </a:solidFill>
              <a:latin typeface="Arial"/>
              <a:ea typeface="Arial"/>
              <a:cs typeface="Arial"/>
              <a:sym typeface="Arial"/>
            </a:endParaRPr>
          </a:p>
          <a:p>
            <a:pPr indent="0" lvl="0" marL="0" rtl="0" algn="l">
              <a:lnSpc>
                <a:spcPct val="100000"/>
              </a:lnSpc>
              <a:spcBef>
                <a:spcPts val="500"/>
              </a:spcBef>
              <a:spcAft>
                <a:spcPts val="0"/>
              </a:spcAft>
              <a:buNone/>
            </a:pPr>
            <a:r>
              <a:rPr lang="en-GB">
                <a:solidFill>
                  <a:srgbClr val="000000"/>
                </a:solidFill>
                <a:latin typeface="Arial"/>
                <a:ea typeface="Arial"/>
                <a:cs typeface="Arial"/>
                <a:sym typeface="Arial"/>
              </a:rPr>
              <a:t>Embedding Dimension = 256 </a:t>
            </a:r>
            <a:endParaRPr>
              <a:solidFill>
                <a:srgbClr val="000000"/>
              </a:solidFill>
              <a:latin typeface="Arial"/>
              <a:ea typeface="Arial"/>
              <a:cs typeface="Arial"/>
              <a:sym typeface="Arial"/>
            </a:endParaRPr>
          </a:p>
          <a:p>
            <a:pPr indent="0" lvl="0" marL="0" rtl="0" algn="l">
              <a:lnSpc>
                <a:spcPct val="100000"/>
              </a:lnSpc>
              <a:spcBef>
                <a:spcPts val="500"/>
              </a:spcBef>
              <a:spcAft>
                <a:spcPts val="0"/>
              </a:spcAft>
              <a:buNone/>
            </a:pPr>
            <a:r>
              <a:rPr lang="en-GB">
                <a:solidFill>
                  <a:srgbClr val="000000"/>
                </a:solidFill>
                <a:latin typeface="Arial"/>
                <a:ea typeface="Arial"/>
                <a:cs typeface="Arial"/>
                <a:sym typeface="Arial"/>
              </a:rPr>
              <a:t>Key Dimension = 32 </a:t>
            </a:r>
            <a:endParaRPr>
              <a:solidFill>
                <a:srgbClr val="000000"/>
              </a:solidFill>
              <a:latin typeface="Arial"/>
              <a:ea typeface="Arial"/>
              <a:cs typeface="Arial"/>
              <a:sym typeface="Arial"/>
            </a:endParaRPr>
          </a:p>
          <a:p>
            <a:pPr indent="0" lvl="0" marL="0" rtl="0" algn="l">
              <a:lnSpc>
                <a:spcPct val="100000"/>
              </a:lnSpc>
              <a:spcBef>
                <a:spcPts val="500"/>
              </a:spcBef>
              <a:spcAft>
                <a:spcPts val="0"/>
              </a:spcAft>
              <a:buNone/>
            </a:pPr>
            <a:r>
              <a:rPr lang="en-GB">
                <a:solidFill>
                  <a:srgbClr val="000000"/>
                </a:solidFill>
                <a:latin typeface="Arial"/>
                <a:ea typeface="Arial"/>
                <a:cs typeface="Arial"/>
                <a:sym typeface="Arial"/>
              </a:rPr>
              <a:t>Value Dimension = 32 </a:t>
            </a:r>
            <a:endParaRPr>
              <a:solidFill>
                <a:srgbClr val="000000"/>
              </a:solidFill>
              <a:latin typeface="Arial"/>
              <a:ea typeface="Arial"/>
              <a:cs typeface="Arial"/>
              <a:sym typeface="Arial"/>
            </a:endParaRPr>
          </a:p>
          <a:p>
            <a:pPr indent="0" lvl="0" marL="0" rtl="0" algn="l">
              <a:lnSpc>
                <a:spcPct val="100000"/>
              </a:lnSpc>
              <a:spcBef>
                <a:spcPts val="500"/>
              </a:spcBef>
              <a:spcAft>
                <a:spcPts val="0"/>
              </a:spcAft>
              <a:buNone/>
            </a:pPr>
            <a:r>
              <a:rPr lang="en-GB">
                <a:solidFill>
                  <a:srgbClr val="000000"/>
                </a:solidFill>
                <a:latin typeface="Arial"/>
                <a:ea typeface="Arial"/>
                <a:cs typeface="Arial"/>
                <a:sym typeface="Arial"/>
              </a:rPr>
              <a:t>Parallel Sentences = 1,54,836</a:t>
            </a:r>
            <a:endParaRPr>
              <a:solidFill>
                <a:srgbClr val="000000"/>
              </a:solidFill>
              <a:latin typeface="Arial"/>
              <a:ea typeface="Arial"/>
              <a:cs typeface="Arial"/>
              <a:sym typeface="Arial"/>
            </a:endParaRPr>
          </a:p>
          <a:p>
            <a:pPr indent="0" lvl="0" marL="0" rtl="0" algn="l">
              <a:lnSpc>
                <a:spcPct val="100000"/>
              </a:lnSpc>
              <a:spcBef>
                <a:spcPts val="500"/>
              </a:spcBef>
              <a:spcAft>
                <a:spcPts val="0"/>
              </a:spcAft>
              <a:buNone/>
            </a:pPr>
            <a:r>
              <a:rPr lang="en-GB">
                <a:solidFill>
                  <a:srgbClr val="000000"/>
                </a:solidFill>
                <a:latin typeface="Arial"/>
                <a:ea typeface="Arial"/>
                <a:cs typeface="Arial"/>
                <a:sym typeface="Arial"/>
              </a:rPr>
              <a:t>Epochs = 10</a:t>
            </a:r>
            <a:endParaRPr>
              <a:solidFill>
                <a:srgbClr val="000000"/>
              </a:solidFill>
              <a:latin typeface="Arial"/>
              <a:ea typeface="Arial"/>
              <a:cs typeface="Arial"/>
              <a:sym typeface="Arial"/>
            </a:endParaRPr>
          </a:p>
          <a:p>
            <a:pPr indent="0" lvl="0" marL="0" rtl="0" algn="l">
              <a:lnSpc>
                <a:spcPct val="100000"/>
              </a:lnSpc>
              <a:spcBef>
                <a:spcPts val="500"/>
              </a:spcBef>
              <a:spcAft>
                <a:spcPts val="400"/>
              </a:spcAft>
              <a:buNone/>
            </a:pPr>
            <a:r>
              <a:rPr lang="en-GB">
                <a:solidFill>
                  <a:srgbClr val="000000"/>
                </a:solidFill>
                <a:latin typeface="Arial"/>
                <a:ea typeface="Arial"/>
                <a:cs typeface="Arial"/>
                <a:sym typeface="Arial"/>
              </a:rPr>
              <a:t>Batch Size = 256</a:t>
            </a:r>
            <a:endParaRPr sz="1800">
              <a:solidFill>
                <a:schemeClr val="dk1"/>
              </a:solidFill>
              <a:latin typeface="Raleway"/>
              <a:ea typeface="Raleway"/>
              <a:cs typeface="Raleway"/>
              <a:sym typeface="Raleway"/>
            </a:endParaRPr>
          </a:p>
        </p:txBody>
      </p:sp>
      <p:pic>
        <p:nvPicPr>
          <p:cNvPr id="313" name="Google Shape;313;g13bf40da116_0_95"/>
          <p:cNvPicPr preferRelativeResize="0"/>
          <p:nvPr/>
        </p:nvPicPr>
        <p:blipFill>
          <a:blip r:embed="rId3">
            <a:alphaModFix/>
          </a:blip>
          <a:stretch>
            <a:fillRect/>
          </a:stretch>
        </p:blipFill>
        <p:spPr>
          <a:xfrm>
            <a:off x="4670650" y="715025"/>
            <a:ext cx="3967200" cy="43592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13bf40da116_0_178"/>
          <p:cNvSpPr txBox="1"/>
          <p:nvPr>
            <p:ph type="title"/>
          </p:nvPr>
        </p:nvSpPr>
        <p:spPr>
          <a:xfrm flipH="1">
            <a:off x="752175" y="588148"/>
            <a:ext cx="4240800" cy="55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sz="2400"/>
              <a:t>Architecture</a:t>
            </a:r>
            <a:endParaRPr sz="2400"/>
          </a:p>
        </p:txBody>
      </p:sp>
      <p:sp>
        <p:nvSpPr>
          <p:cNvPr id="319" name="Google Shape;319;g13bf40da116_0_178"/>
          <p:cNvSpPr txBox="1"/>
          <p:nvPr>
            <p:ph idx="1" type="body"/>
          </p:nvPr>
        </p:nvSpPr>
        <p:spPr>
          <a:xfrm>
            <a:off x="678550" y="1407000"/>
            <a:ext cx="3182400" cy="2251500"/>
          </a:xfrm>
          <a:prstGeom prst="rect">
            <a:avLst/>
          </a:prstGeom>
          <a:noFill/>
          <a:ln>
            <a:noFill/>
          </a:ln>
        </p:spPr>
        <p:txBody>
          <a:bodyPr anchorCtr="0" anchor="ctr" bIns="45700" lIns="91425" spcFirstLastPara="1" rIns="91425" wrap="square" tIns="45700">
            <a:spAutoFit/>
          </a:bodyPr>
          <a:lstStyle/>
          <a:p>
            <a:pPr indent="0" lvl="0" marL="0" rtl="0" algn="l">
              <a:spcBef>
                <a:spcPts val="1400"/>
              </a:spcBef>
              <a:spcAft>
                <a:spcPts val="0"/>
              </a:spcAft>
              <a:buNone/>
            </a:pPr>
            <a:r>
              <a:rPr b="1" lang="en-GB">
                <a:solidFill>
                  <a:srgbClr val="000000"/>
                </a:solidFill>
                <a:latin typeface="Arial"/>
                <a:ea typeface="Arial"/>
                <a:cs typeface="Arial"/>
                <a:sym typeface="Arial"/>
              </a:rPr>
              <a:t>4</a:t>
            </a:r>
            <a:r>
              <a:rPr b="1" lang="en-GB">
                <a:solidFill>
                  <a:srgbClr val="000000"/>
                </a:solidFill>
                <a:latin typeface="Arial"/>
                <a:ea typeface="Arial"/>
                <a:cs typeface="Arial"/>
                <a:sym typeface="Arial"/>
              </a:rPr>
              <a:t> Layer Transformer Architecture</a:t>
            </a:r>
            <a:endParaRPr b="1">
              <a:solidFill>
                <a:srgbClr val="000000"/>
              </a:solidFill>
              <a:latin typeface="Arial"/>
              <a:ea typeface="Arial"/>
              <a:cs typeface="Arial"/>
              <a:sym typeface="Arial"/>
            </a:endParaRPr>
          </a:p>
          <a:p>
            <a:pPr indent="0" lvl="0" marL="0" rtl="0" algn="l">
              <a:spcBef>
                <a:spcPts val="1400"/>
              </a:spcBef>
              <a:spcAft>
                <a:spcPts val="0"/>
              </a:spcAft>
              <a:buNone/>
            </a:pPr>
            <a:r>
              <a:t/>
            </a:r>
            <a:endParaRPr sz="1200">
              <a:solidFill>
                <a:srgbClr val="24292F"/>
              </a:solidFill>
              <a:highlight>
                <a:srgbClr val="FFFFFF"/>
              </a:highlight>
              <a:latin typeface="Arial"/>
              <a:ea typeface="Arial"/>
              <a:cs typeface="Arial"/>
              <a:sym typeface="Arial"/>
            </a:endParaRPr>
          </a:p>
          <a:p>
            <a:pPr indent="0" lvl="0" marL="0" rtl="0" algn="l">
              <a:spcBef>
                <a:spcPts val="1400"/>
              </a:spcBef>
              <a:spcAft>
                <a:spcPts val="0"/>
              </a:spcAft>
              <a:buNone/>
            </a:pPr>
            <a:r>
              <a:t/>
            </a:r>
            <a:endParaRPr sz="1200">
              <a:solidFill>
                <a:srgbClr val="24292F"/>
              </a:solidFill>
              <a:highlight>
                <a:srgbClr val="FFFFFF"/>
              </a:highlight>
              <a:latin typeface="Arial"/>
              <a:ea typeface="Arial"/>
              <a:cs typeface="Arial"/>
              <a:sym typeface="Arial"/>
            </a:endParaRPr>
          </a:p>
          <a:p>
            <a:pPr indent="0" lvl="0" marL="0" rtl="0" algn="l">
              <a:spcBef>
                <a:spcPts val="1400"/>
              </a:spcBef>
              <a:spcAft>
                <a:spcPts val="0"/>
              </a:spcAft>
              <a:buNone/>
            </a:pPr>
            <a:r>
              <a:rPr lang="en-GB" sz="1200">
                <a:solidFill>
                  <a:srgbClr val="24292F"/>
                </a:solidFill>
                <a:highlight>
                  <a:srgbClr val="FFFFFF"/>
                </a:highlight>
                <a:latin typeface="Arial"/>
                <a:ea typeface="Arial"/>
                <a:cs typeface="Arial"/>
                <a:sym typeface="Arial"/>
              </a:rPr>
              <a:t>We changed the Hyperparameters of the Transformer and trained 2 of these models to compare their performance.</a:t>
            </a:r>
            <a:endParaRPr b="1">
              <a:solidFill>
                <a:srgbClr val="000000"/>
              </a:solidFill>
              <a:latin typeface="Arial"/>
              <a:ea typeface="Arial"/>
              <a:cs typeface="Arial"/>
              <a:sym typeface="Arial"/>
            </a:endParaRPr>
          </a:p>
          <a:p>
            <a:pPr indent="0" lvl="0" marL="457200" marR="0" rtl="0" algn="l">
              <a:lnSpc>
                <a:spcPct val="150000"/>
              </a:lnSpc>
              <a:spcBef>
                <a:spcPts val="400"/>
              </a:spcBef>
              <a:spcAft>
                <a:spcPts val="1000"/>
              </a:spcAft>
              <a:buNone/>
            </a:pPr>
            <a:r>
              <a:t/>
            </a:r>
            <a:endParaRPr sz="1800">
              <a:solidFill>
                <a:schemeClr val="dk1"/>
              </a:solidFill>
              <a:latin typeface="Raleway"/>
              <a:ea typeface="Raleway"/>
              <a:cs typeface="Raleway"/>
              <a:sym typeface="Raleway"/>
            </a:endParaRPr>
          </a:p>
        </p:txBody>
      </p:sp>
      <p:pic>
        <p:nvPicPr>
          <p:cNvPr id="320" name="Google Shape;320;g13bf40da116_0_178"/>
          <p:cNvPicPr preferRelativeResize="0"/>
          <p:nvPr/>
        </p:nvPicPr>
        <p:blipFill>
          <a:blip r:embed="rId3">
            <a:alphaModFix/>
          </a:blip>
          <a:stretch>
            <a:fillRect/>
          </a:stretch>
        </p:blipFill>
        <p:spPr>
          <a:xfrm>
            <a:off x="5145375" y="634300"/>
            <a:ext cx="3492475" cy="435679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13bf40da116_0_186"/>
          <p:cNvSpPr txBox="1"/>
          <p:nvPr>
            <p:ph type="title"/>
          </p:nvPr>
        </p:nvSpPr>
        <p:spPr>
          <a:xfrm flipH="1">
            <a:off x="752175" y="588148"/>
            <a:ext cx="4240800" cy="55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sz="2400"/>
              <a:t>Architecture</a:t>
            </a:r>
            <a:endParaRPr sz="2400"/>
          </a:p>
        </p:txBody>
      </p:sp>
      <p:graphicFrame>
        <p:nvGraphicFramePr>
          <p:cNvPr id="326" name="Google Shape;326;g13bf40da116_0_186"/>
          <p:cNvGraphicFramePr/>
          <p:nvPr/>
        </p:nvGraphicFramePr>
        <p:xfrm>
          <a:off x="1788550" y="1285745"/>
          <a:ext cx="3000000" cy="3000000"/>
        </p:xfrm>
        <a:graphic>
          <a:graphicData uri="http://schemas.openxmlformats.org/drawingml/2006/table">
            <a:tbl>
              <a:tblPr>
                <a:noFill/>
                <a:tableStyleId>{E256B33C-B20F-4DAB-BE20-5F7D26A6402E}</a:tableStyleId>
              </a:tblPr>
              <a:tblGrid>
                <a:gridCol w="1797000"/>
                <a:gridCol w="1509400"/>
                <a:gridCol w="1313350"/>
              </a:tblGrid>
              <a:tr h="1309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GB"/>
                        <a:t>4 Heads</a:t>
                      </a:r>
                      <a:endParaRPr b="1"/>
                    </a:p>
                  </a:txBody>
                  <a:tcPr marT="91425" marB="91425" marR="91425" marL="91425"/>
                </a:tc>
                <a:tc>
                  <a:txBody>
                    <a:bodyPr/>
                    <a:lstStyle/>
                    <a:p>
                      <a:pPr indent="0" lvl="0" marL="0" rtl="0" algn="l">
                        <a:spcBef>
                          <a:spcPts val="0"/>
                        </a:spcBef>
                        <a:spcAft>
                          <a:spcPts val="0"/>
                        </a:spcAft>
                        <a:buNone/>
                      </a:pPr>
                      <a:r>
                        <a:rPr b="1" lang="en-GB"/>
                        <a:t>4</a:t>
                      </a:r>
                      <a:r>
                        <a:rPr b="1" lang="en-GB"/>
                        <a:t> Heads Big</a:t>
                      </a:r>
                      <a:endParaRPr b="1"/>
                    </a:p>
                  </a:txBody>
                  <a:tcPr marT="91425" marB="91425" marR="91425" marL="91425">
                    <a:lnB cap="flat" cmpd="sng" w="9525">
                      <a:solidFill>
                        <a:srgbClr val="9E9E9E"/>
                      </a:solidFill>
                      <a:prstDash val="solid"/>
                      <a:round/>
                      <a:headEnd len="sm" w="sm" type="none"/>
                      <a:tailEnd len="sm" w="sm" type="none"/>
                    </a:lnB>
                  </a:tcPr>
                </a:tc>
              </a:tr>
              <a:tr h="357050">
                <a:tc>
                  <a:txBody>
                    <a:bodyPr/>
                    <a:lstStyle/>
                    <a:p>
                      <a:pPr indent="0" lvl="0" marL="0" rtl="0" algn="l">
                        <a:spcBef>
                          <a:spcPts val="0"/>
                        </a:spcBef>
                        <a:spcAft>
                          <a:spcPts val="0"/>
                        </a:spcAft>
                        <a:buNone/>
                      </a:pPr>
                      <a:r>
                        <a:rPr lang="en-GB" sz="1000"/>
                        <a:t>Number of Layers</a:t>
                      </a:r>
                      <a:endParaRPr sz="1000"/>
                    </a:p>
                  </a:txBody>
                  <a:tcPr marT="91425" marB="91425" marR="91425" marL="91425"/>
                </a:tc>
                <a:tc>
                  <a:txBody>
                    <a:bodyPr/>
                    <a:lstStyle/>
                    <a:p>
                      <a:pPr indent="0" lvl="0" marL="0" rtl="0" algn="l">
                        <a:spcBef>
                          <a:spcPts val="0"/>
                        </a:spcBef>
                        <a:spcAft>
                          <a:spcPts val="0"/>
                        </a:spcAft>
                        <a:buNone/>
                      </a:pPr>
                      <a:r>
                        <a:rPr lang="en-GB" sz="1000"/>
                        <a:t>4</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4</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7050">
                <a:tc>
                  <a:txBody>
                    <a:bodyPr/>
                    <a:lstStyle/>
                    <a:p>
                      <a:pPr indent="0" lvl="0" marL="0" rtl="0" algn="l">
                        <a:spcBef>
                          <a:spcPts val="0"/>
                        </a:spcBef>
                        <a:spcAft>
                          <a:spcPts val="0"/>
                        </a:spcAft>
                        <a:buNone/>
                      </a:pPr>
                      <a:r>
                        <a:rPr lang="en-GB" sz="1000"/>
                        <a:t>Number of Heads</a:t>
                      </a:r>
                      <a:endParaRPr sz="1000"/>
                    </a:p>
                  </a:txBody>
                  <a:tcPr marT="91425" marB="91425" marR="91425" marL="91425"/>
                </a:tc>
                <a:tc>
                  <a:txBody>
                    <a:bodyPr/>
                    <a:lstStyle/>
                    <a:p>
                      <a:pPr indent="0" lvl="0" marL="0" rtl="0" algn="l">
                        <a:spcBef>
                          <a:spcPts val="0"/>
                        </a:spcBef>
                        <a:spcAft>
                          <a:spcPts val="0"/>
                        </a:spcAft>
                        <a:buNone/>
                      </a:pPr>
                      <a:r>
                        <a:rPr lang="en-GB" sz="1000"/>
                        <a:t>4</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4</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28075">
                <a:tc>
                  <a:txBody>
                    <a:bodyPr/>
                    <a:lstStyle/>
                    <a:p>
                      <a:pPr indent="0" lvl="0" marL="0" rtl="0" algn="l">
                        <a:spcBef>
                          <a:spcPts val="0"/>
                        </a:spcBef>
                        <a:spcAft>
                          <a:spcPts val="0"/>
                        </a:spcAft>
                        <a:buNone/>
                      </a:pPr>
                      <a:r>
                        <a:rPr lang="en-GB" sz="1000"/>
                        <a:t>Embedding Dimension</a:t>
                      </a:r>
                      <a:endParaRPr sz="1000"/>
                    </a:p>
                  </a:txBody>
                  <a:tcPr marT="91425" marB="91425" marR="91425" marL="91425"/>
                </a:tc>
                <a:tc>
                  <a:txBody>
                    <a:bodyPr/>
                    <a:lstStyle/>
                    <a:p>
                      <a:pPr indent="0" lvl="0" marL="0" rtl="0" algn="l">
                        <a:spcBef>
                          <a:spcPts val="0"/>
                        </a:spcBef>
                        <a:spcAft>
                          <a:spcPts val="0"/>
                        </a:spcAft>
                        <a:buNone/>
                      </a:pPr>
                      <a:r>
                        <a:rPr lang="en-GB" sz="1000"/>
                        <a:t>256</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256</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7050">
                <a:tc>
                  <a:txBody>
                    <a:bodyPr/>
                    <a:lstStyle/>
                    <a:p>
                      <a:pPr indent="0" lvl="0" marL="0" rtl="0" algn="l">
                        <a:spcBef>
                          <a:spcPts val="0"/>
                        </a:spcBef>
                        <a:spcAft>
                          <a:spcPts val="0"/>
                        </a:spcAft>
                        <a:buNone/>
                      </a:pPr>
                      <a:r>
                        <a:rPr lang="en-GB" sz="1000"/>
                        <a:t>Key Dimension</a:t>
                      </a:r>
                      <a:endParaRPr sz="1000"/>
                    </a:p>
                  </a:txBody>
                  <a:tcPr marT="91425" marB="91425" marR="91425" marL="91425"/>
                </a:tc>
                <a:tc>
                  <a:txBody>
                    <a:bodyPr/>
                    <a:lstStyle/>
                    <a:p>
                      <a:pPr indent="0" lvl="0" marL="0" rtl="0" algn="l">
                        <a:spcBef>
                          <a:spcPts val="0"/>
                        </a:spcBef>
                        <a:spcAft>
                          <a:spcPts val="0"/>
                        </a:spcAft>
                        <a:buNone/>
                      </a:pPr>
                      <a:r>
                        <a:rPr lang="en-GB" sz="1000"/>
                        <a:t>32</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32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7050">
                <a:tc>
                  <a:txBody>
                    <a:bodyPr/>
                    <a:lstStyle/>
                    <a:p>
                      <a:pPr indent="0" lvl="0" marL="0" rtl="0" algn="l">
                        <a:spcBef>
                          <a:spcPts val="0"/>
                        </a:spcBef>
                        <a:spcAft>
                          <a:spcPts val="0"/>
                        </a:spcAft>
                        <a:buNone/>
                      </a:pPr>
                      <a:r>
                        <a:rPr lang="en-GB" sz="1000"/>
                        <a:t>Value Dimension</a:t>
                      </a:r>
                      <a:endParaRPr sz="1000"/>
                    </a:p>
                  </a:txBody>
                  <a:tcPr marT="91425" marB="91425" marR="91425" marL="91425"/>
                </a:tc>
                <a:tc>
                  <a:txBody>
                    <a:bodyPr/>
                    <a:lstStyle/>
                    <a:p>
                      <a:pPr indent="0" lvl="0" marL="0" rtl="0" algn="l">
                        <a:spcBef>
                          <a:spcPts val="0"/>
                        </a:spcBef>
                        <a:spcAft>
                          <a:spcPts val="0"/>
                        </a:spcAft>
                        <a:buNone/>
                      </a:pPr>
                      <a:r>
                        <a:rPr lang="en-GB" sz="1000"/>
                        <a:t>32</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32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28075">
                <a:tc>
                  <a:txBody>
                    <a:bodyPr/>
                    <a:lstStyle/>
                    <a:p>
                      <a:pPr indent="0" lvl="0" marL="0" rtl="0" algn="l">
                        <a:spcBef>
                          <a:spcPts val="0"/>
                        </a:spcBef>
                        <a:spcAft>
                          <a:spcPts val="0"/>
                        </a:spcAft>
                        <a:buNone/>
                      </a:pPr>
                      <a:r>
                        <a:rPr lang="en-GB" sz="1000"/>
                        <a:t>Number of Parallel Sentences</a:t>
                      </a:r>
                      <a:endParaRPr sz="1000"/>
                    </a:p>
                  </a:txBody>
                  <a:tcPr marT="91425" marB="91425" marR="91425" marL="91425"/>
                </a:tc>
                <a:tc>
                  <a:txBody>
                    <a:bodyPr/>
                    <a:lstStyle/>
                    <a:p>
                      <a:pPr indent="0" lvl="0" marL="0" rtl="0" algn="just">
                        <a:lnSpc>
                          <a:spcPct val="115000"/>
                        </a:lnSpc>
                        <a:spcBef>
                          <a:spcPts val="600"/>
                        </a:spcBef>
                        <a:spcAft>
                          <a:spcPts val="0"/>
                        </a:spcAft>
                        <a:buNone/>
                      </a:pPr>
                      <a:r>
                        <a:rPr lang="en-GB" sz="1000">
                          <a:latin typeface="Times New Roman"/>
                          <a:ea typeface="Times New Roman"/>
                          <a:cs typeface="Times New Roman"/>
                          <a:sym typeface="Times New Roman"/>
                        </a:rPr>
                        <a:t>1,54,836</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just">
                        <a:lnSpc>
                          <a:spcPct val="115000"/>
                        </a:lnSpc>
                        <a:spcBef>
                          <a:spcPts val="600"/>
                        </a:spcBef>
                        <a:spcAft>
                          <a:spcPts val="0"/>
                        </a:spcAft>
                        <a:buNone/>
                      </a:pPr>
                      <a:r>
                        <a:rPr lang="en-GB" sz="1000">
                          <a:latin typeface="Times New Roman"/>
                          <a:ea typeface="Times New Roman"/>
                          <a:cs typeface="Times New Roman"/>
                          <a:sym typeface="Times New Roman"/>
                        </a:rPr>
                        <a:t>7,28,047</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5775">
                <a:tc>
                  <a:txBody>
                    <a:bodyPr/>
                    <a:lstStyle/>
                    <a:p>
                      <a:pPr indent="0" lvl="0" marL="0" rtl="0" algn="l">
                        <a:spcBef>
                          <a:spcPts val="0"/>
                        </a:spcBef>
                        <a:spcAft>
                          <a:spcPts val="0"/>
                        </a:spcAft>
                        <a:buNone/>
                      </a:pPr>
                      <a:r>
                        <a:rPr lang="en-GB" sz="1000"/>
                        <a:t>Epochs</a:t>
                      </a:r>
                      <a:endParaRPr sz="1000"/>
                    </a:p>
                  </a:txBody>
                  <a:tcPr marT="91425" marB="91425" marR="91425" marL="91425"/>
                </a:tc>
                <a:tc>
                  <a:txBody>
                    <a:bodyPr/>
                    <a:lstStyle/>
                    <a:p>
                      <a:pPr indent="0" lvl="0" marL="0" rtl="0" algn="l">
                        <a:spcBef>
                          <a:spcPts val="0"/>
                        </a:spcBef>
                        <a:spcAft>
                          <a:spcPts val="0"/>
                        </a:spcAft>
                        <a:buNone/>
                      </a:pPr>
                      <a:r>
                        <a:rPr lang="en-GB" sz="1000"/>
                        <a:t>10</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9600">
                <a:tc>
                  <a:txBody>
                    <a:bodyPr/>
                    <a:lstStyle/>
                    <a:p>
                      <a:pPr indent="0" lvl="0" marL="0" rtl="0" algn="l">
                        <a:spcBef>
                          <a:spcPts val="0"/>
                        </a:spcBef>
                        <a:spcAft>
                          <a:spcPts val="0"/>
                        </a:spcAft>
                        <a:buNone/>
                      </a:pPr>
                      <a:r>
                        <a:rPr lang="en-GB" sz="1000"/>
                        <a:t>Batch Size</a:t>
                      </a:r>
                      <a:endParaRPr sz="1000"/>
                    </a:p>
                  </a:txBody>
                  <a:tcPr marT="91425" marB="91425" marR="91425" marL="91425"/>
                </a:tc>
                <a:tc>
                  <a:txBody>
                    <a:bodyPr/>
                    <a:lstStyle/>
                    <a:p>
                      <a:pPr indent="0" lvl="0" marL="0" rtl="0" algn="l">
                        <a:spcBef>
                          <a:spcPts val="0"/>
                        </a:spcBef>
                        <a:spcAft>
                          <a:spcPts val="0"/>
                        </a:spcAft>
                        <a:buNone/>
                      </a:pPr>
                      <a:r>
                        <a:rPr lang="en-GB" sz="1000"/>
                        <a:t>256</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256</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13bf40da116_0_269"/>
          <p:cNvSpPr txBox="1"/>
          <p:nvPr>
            <p:ph type="title"/>
          </p:nvPr>
        </p:nvSpPr>
        <p:spPr>
          <a:xfrm>
            <a:off x="2690400" y="2025275"/>
            <a:ext cx="4574700" cy="15186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600"/>
              </a:spcBef>
              <a:spcAft>
                <a:spcPts val="0"/>
              </a:spcAft>
              <a:buSzPts val="3600"/>
              <a:buNone/>
            </a:pPr>
            <a:r>
              <a:rPr b="0" i="1" lang="en-GB" sz="4900">
                <a:latin typeface="Times New Roman"/>
                <a:ea typeface="Times New Roman"/>
                <a:cs typeface="Times New Roman"/>
                <a:sym typeface="Times New Roman"/>
              </a:rPr>
              <a:t>RESULTS</a:t>
            </a:r>
            <a:endParaRPr i="1" sz="6700"/>
          </a:p>
        </p:txBody>
      </p:sp>
      <p:sp>
        <p:nvSpPr>
          <p:cNvPr id="332" name="Google Shape;332;g13bf40da116_0_269"/>
          <p:cNvSpPr txBox="1"/>
          <p:nvPr/>
        </p:nvSpPr>
        <p:spPr>
          <a:xfrm>
            <a:off x="565100" y="588150"/>
            <a:ext cx="7265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lt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13bf40da116_0_107"/>
          <p:cNvSpPr txBox="1"/>
          <p:nvPr>
            <p:ph type="title"/>
          </p:nvPr>
        </p:nvSpPr>
        <p:spPr>
          <a:xfrm flipH="1">
            <a:off x="752175" y="588148"/>
            <a:ext cx="4240800" cy="55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sz="2400"/>
              <a:t>Results</a:t>
            </a:r>
            <a:endParaRPr sz="2400"/>
          </a:p>
        </p:txBody>
      </p:sp>
      <p:sp>
        <p:nvSpPr>
          <p:cNvPr id="338" name="Google Shape;338;g13bf40da116_0_107"/>
          <p:cNvSpPr txBox="1"/>
          <p:nvPr>
            <p:ph idx="1" type="body"/>
          </p:nvPr>
        </p:nvSpPr>
        <p:spPr>
          <a:xfrm>
            <a:off x="496375" y="1406975"/>
            <a:ext cx="8400600" cy="672000"/>
          </a:xfrm>
          <a:prstGeom prst="rect">
            <a:avLst/>
          </a:prstGeom>
          <a:noFill/>
          <a:ln>
            <a:noFill/>
          </a:ln>
        </p:spPr>
        <p:txBody>
          <a:bodyPr anchorCtr="0" anchor="ctr" bIns="45700" lIns="91425" spcFirstLastPara="1" rIns="91425" wrap="square" tIns="45700">
            <a:spAutoFit/>
          </a:bodyPr>
          <a:lstStyle/>
          <a:p>
            <a:pPr indent="-311150" lvl="0" marL="457200" rtl="0" algn="l">
              <a:lnSpc>
                <a:spcPct val="100000"/>
              </a:lnSpc>
              <a:spcBef>
                <a:spcPts val="1400"/>
              </a:spcBef>
              <a:spcAft>
                <a:spcPts val="0"/>
              </a:spcAft>
              <a:buClr>
                <a:srgbClr val="000000"/>
              </a:buClr>
              <a:buSzPts val="1300"/>
              <a:buFont typeface="Arial"/>
              <a:buChar char="●"/>
            </a:pPr>
            <a:r>
              <a:rPr b="1" lang="en-GB">
                <a:solidFill>
                  <a:srgbClr val="000000"/>
                </a:solidFill>
                <a:latin typeface="Arial"/>
                <a:ea typeface="Arial"/>
                <a:cs typeface="Arial"/>
                <a:sym typeface="Arial"/>
              </a:rPr>
              <a:t>For 1 Layers we look at the comparison between 8 Heads and 8 Heads Big’s accuracy</a:t>
            </a:r>
            <a:endParaRPr b="1" sz="1800">
              <a:solidFill>
                <a:schemeClr val="dk1"/>
              </a:solidFill>
              <a:latin typeface="Raleway"/>
              <a:ea typeface="Raleway"/>
              <a:cs typeface="Raleway"/>
              <a:sym typeface="Raleway"/>
            </a:endParaRPr>
          </a:p>
          <a:p>
            <a:pPr indent="0" lvl="0" marL="457200" rtl="0" algn="l">
              <a:lnSpc>
                <a:spcPct val="100000"/>
              </a:lnSpc>
              <a:spcBef>
                <a:spcPts val="1400"/>
              </a:spcBef>
              <a:spcAft>
                <a:spcPts val="400"/>
              </a:spcAft>
              <a:buNone/>
            </a:pPr>
            <a:r>
              <a:t/>
            </a:r>
            <a:endParaRPr b="1">
              <a:solidFill>
                <a:srgbClr val="000000"/>
              </a:solidFill>
              <a:latin typeface="Arial"/>
              <a:ea typeface="Arial"/>
              <a:cs typeface="Arial"/>
              <a:sym typeface="Arial"/>
            </a:endParaRPr>
          </a:p>
        </p:txBody>
      </p:sp>
      <p:pic>
        <p:nvPicPr>
          <p:cNvPr id="339" name="Google Shape;339;g13bf40da116_0_107"/>
          <p:cNvPicPr preferRelativeResize="0"/>
          <p:nvPr/>
        </p:nvPicPr>
        <p:blipFill>
          <a:blip r:embed="rId3">
            <a:alphaModFix/>
          </a:blip>
          <a:stretch>
            <a:fillRect/>
          </a:stretch>
        </p:blipFill>
        <p:spPr>
          <a:xfrm>
            <a:off x="1039800" y="1790025"/>
            <a:ext cx="3665475" cy="3170025"/>
          </a:xfrm>
          <a:prstGeom prst="rect">
            <a:avLst/>
          </a:prstGeom>
          <a:noFill/>
          <a:ln>
            <a:noFill/>
          </a:ln>
        </p:spPr>
      </p:pic>
      <p:pic>
        <p:nvPicPr>
          <p:cNvPr id="340" name="Google Shape;340;g13bf40da116_0_107"/>
          <p:cNvPicPr preferRelativeResize="0"/>
          <p:nvPr/>
        </p:nvPicPr>
        <p:blipFill>
          <a:blip r:embed="rId4">
            <a:alphaModFix/>
          </a:blip>
          <a:stretch>
            <a:fillRect/>
          </a:stretch>
        </p:blipFill>
        <p:spPr>
          <a:xfrm>
            <a:off x="4924750" y="1790025"/>
            <a:ext cx="3714526" cy="3170025"/>
          </a:xfrm>
          <a:prstGeom prst="rect">
            <a:avLst/>
          </a:prstGeom>
          <a:noFill/>
          <a:ln>
            <a:noFill/>
          </a:ln>
        </p:spPr>
      </p:pic>
      <p:sp>
        <p:nvSpPr>
          <p:cNvPr id="341" name="Google Shape;341;g13bf40da116_0_107"/>
          <p:cNvSpPr txBox="1"/>
          <p:nvPr/>
        </p:nvSpPr>
        <p:spPr>
          <a:xfrm>
            <a:off x="2010825" y="4233350"/>
            <a:ext cx="174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For smaller dataset</a:t>
            </a:r>
            <a:endParaRPr>
              <a:latin typeface="Lato"/>
              <a:ea typeface="Lato"/>
              <a:cs typeface="Lato"/>
              <a:sym typeface="Lato"/>
            </a:endParaRPr>
          </a:p>
        </p:txBody>
      </p:sp>
      <p:sp>
        <p:nvSpPr>
          <p:cNvPr id="342" name="Google Shape;342;g13bf40da116_0_107"/>
          <p:cNvSpPr txBox="1"/>
          <p:nvPr/>
        </p:nvSpPr>
        <p:spPr>
          <a:xfrm>
            <a:off x="6671725" y="4233350"/>
            <a:ext cx="174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For larger dataset</a:t>
            </a:r>
            <a:endParaRPr>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13bf40da116_0_245"/>
          <p:cNvSpPr txBox="1"/>
          <p:nvPr>
            <p:ph type="title"/>
          </p:nvPr>
        </p:nvSpPr>
        <p:spPr>
          <a:xfrm flipH="1">
            <a:off x="752175" y="588148"/>
            <a:ext cx="4240800" cy="55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sz="2400"/>
              <a:t>Results</a:t>
            </a:r>
            <a:endParaRPr sz="2400"/>
          </a:p>
        </p:txBody>
      </p:sp>
      <p:sp>
        <p:nvSpPr>
          <p:cNvPr id="348" name="Google Shape;348;g13bf40da116_0_245"/>
          <p:cNvSpPr txBox="1"/>
          <p:nvPr>
            <p:ph idx="1" type="body"/>
          </p:nvPr>
        </p:nvSpPr>
        <p:spPr>
          <a:xfrm>
            <a:off x="496375" y="1406975"/>
            <a:ext cx="8506500" cy="292500"/>
          </a:xfrm>
          <a:prstGeom prst="rect">
            <a:avLst/>
          </a:prstGeom>
          <a:noFill/>
          <a:ln>
            <a:noFill/>
          </a:ln>
        </p:spPr>
        <p:txBody>
          <a:bodyPr anchorCtr="0" anchor="ctr" bIns="45700" lIns="91425" spcFirstLastPara="1" rIns="91425" wrap="square" tIns="45700">
            <a:spAutoFit/>
          </a:bodyPr>
          <a:lstStyle/>
          <a:p>
            <a:pPr indent="-311150" lvl="0" marL="457200" rtl="0" algn="l">
              <a:lnSpc>
                <a:spcPct val="100000"/>
              </a:lnSpc>
              <a:spcBef>
                <a:spcPts val="1400"/>
              </a:spcBef>
              <a:spcAft>
                <a:spcPts val="0"/>
              </a:spcAft>
              <a:buClr>
                <a:srgbClr val="000000"/>
              </a:buClr>
              <a:buSzPts val="1300"/>
              <a:buFont typeface="Arial"/>
              <a:buChar char="●"/>
            </a:pPr>
            <a:r>
              <a:rPr b="1" lang="en-GB">
                <a:solidFill>
                  <a:srgbClr val="000000"/>
                </a:solidFill>
                <a:latin typeface="Arial"/>
                <a:ea typeface="Arial"/>
                <a:cs typeface="Arial"/>
                <a:sym typeface="Arial"/>
              </a:rPr>
              <a:t>For 1 Layers we look at the comparison between 8 Heads and 8 Heads Big’s Loss</a:t>
            </a:r>
            <a:endParaRPr b="1" sz="1800">
              <a:solidFill>
                <a:schemeClr val="dk1"/>
              </a:solidFill>
              <a:latin typeface="Raleway"/>
              <a:ea typeface="Raleway"/>
              <a:cs typeface="Raleway"/>
              <a:sym typeface="Raleway"/>
            </a:endParaRPr>
          </a:p>
        </p:txBody>
      </p:sp>
      <p:pic>
        <p:nvPicPr>
          <p:cNvPr id="349" name="Google Shape;349;g13bf40da116_0_245"/>
          <p:cNvPicPr preferRelativeResize="0"/>
          <p:nvPr/>
        </p:nvPicPr>
        <p:blipFill>
          <a:blip r:embed="rId3">
            <a:alphaModFix/>
          </a:blip>
          <a:stretch>
            <a:fillRect/>
          </a:stretch>
        </p:blipFill>
        <p:spPr>
          <a:xfrm>
            <a:off x="1097850" y="1813075"/>
            <a:ext cx="3202115" cy="3139226"/>
          </a:xfrm>
          <a:prstGeom prst="rect">
            <a:avLst/>
          </a:prstGeom>
          <a:noFill/>
          <a:ln>
            <a:noFill/>
          </a:ln>
        </p:spPr>
      </p:pic>
      <p:pic>
        <p:nvPicPr>
          <p:cNvPr id="350" name="Google Shape;350;g13bf40da116_0_245"/>
          <p:cNvPicPr preferRelativeResize="0"/>
          <p:nvPr/>
        </p:nvPicPr>
        <p:blipFill>
          <a:blip r:embed="rId4">
            <a:alphaModFix/>
          </a:blip>
          <a:stretch>
            <a:fillRect/>
          </a:stretch>
        </p:blipFill>
        <p:spPr>
          <a:xfrm>
            <a:off x="5039500" y="1813075"/>
            <a:ext cx="3243700" cy="3139226"/>
          </a:xfrm>
          <a:prstGeom prst="rect">
            <a:avLst/>
          </a:prstGeom>
          <a:noFill/>
          <a:ln>
            <a:noFill/>
          </a:ln>
        </p:spPr>
      </p:pic>
      <p:sp>
        <p:nvSpPr>
          <p:cNvPr id="351" name="Google Shape;351;g13bf40da116_0_245"/>
          <p:cNvSpPr txBox="1"/>
          <p:nvPr/>
        </p:nvSpPr>
        <p:spPr>
          <a:xfrm>
            <a:off x="2610550" y="2384775"/>
            <a:ext cx="15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For smaller data</a:t>
            </a:r>
            <a:endParaRPr>
              <a:latin typeface="Lato"/>
              <a:ea typeface="Lato"/>
              <a:cs typeface="Lato"/>
              <a:sym typeface="Lato"/>
            </a:endParaRPr>
          </a:p>
        </p:txBody>
      </p:sp>
      <p:sp>
        <p:nvSpPr>
          <p:cNvPr id="352" name="Google Shape;352;g13bf40da116_0_245"/>
          <p:cNvSpPr txBox="1"/>
          <p:nvPr/>
        </p:nvSpPr>
        <p:spPr>
          <a:xfrm>
            <a:off x="6431850" y="2371650"/>
            <a:ext cx="15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For larger data</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13bf40da116_0_254"/>
          <p:cNvSpPr txBox="1"/>
          <p:nvPr>
            <p:ph type="title"/>
          </p:nvPr>
        </p:nvSpPr>
        <p:spPr>
          <a:xfrm flipH="1">
            <a:off x="752175" y="588148"/>
            <a:ext cx="4240800" cy="55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sz="2400"/>
              <a:t>Results</a:t>
            </a:r>
            <a:endParaRPr sz="2400"/>
          </a:p>
        </p:txBody>
      </p:sp>
      <p:graphicFrame>
        <p:nvGraphicFramePr>
          <p:cNvPr id="358" name="Google Shape;358;g13bf40da116_0_254"/>
          <p:cNvGraphicFramePr/>
          <p:nvPr/>
        </p:nvGraphicFramePr>
        <p:xfrm>
          <a:off x="2506025" y="2330620"/>
          <a:ext cx="3000000" cy="3000000"/>
        </p:xfrm>
        <a:graphic>
          <a:graphicData uri="http://schemas.openxmlformats.org/drawingml/2006/table">
            <a:tbl>
              <a:tblPr>
                <a:noFill/>
                <a:tableStyleId>{E256B33C-B20F-4DAB-BE20-5F7D26A6402E}</a:tableStyleId>
              </a:tblPr>
              <a:tblGrid>
                <a:gridCol w="1058900"/>
                <a:gridCol w="1313375"/>
                <a:gridCol w="1267225"/>
              </a:tblGrid>
              <a:tr h="1309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GB"/>
                        <a:t>8</a:t>
                      </a:r>
                      <a:r>
                        <a:rPr b="1" lang="en-GB"/>
                        <a:t> Heads</a:t>
                      </a:r>
                      <a:endParaRPr b="1"/>
                    </a:p>
                  </a:txBody>
                  <a:tcPr marT="91425" marB="91425" marR="91425" marL="91425"/>
                </a:tc>
                <a:tc>
                  <a:txBody>
                    <a:bodyPr/>
                    <a:lstStyle/>
                    <a:p>
                      <a:pPr indent="0" lvl="0" marL="0" rtl="0" algn="l">
                        <a:spcBef>
                          <a:spcPts val="0"/>
                        </a:spcBef>
                        <a:spcAft>
                          <a:spcPts val="0"/>
                        </a:spcAft>
                        <a:buNone/>
                      </a:pPr>
                      <a:r>
                        <a:rPr b="1" lang="en-GB"/>
                        <a:t>8</a:t>
                      </a:r>
                      <a:r>
                        <a:rPr b="1" lang="en-GB"/>
                        <a:t> Heads Big</a:t>
                      </a:r>
                      <a:endParaRPr b="1"/>
                    </a:p>
                  </a:txBody>
                  <a:tcPr marT="91425" marB="91425" marR="91425" marL="91425">
                    <a:lnB cap="flat" cmpd="sng" w="9525">
                      <a:solidFill>
                        <a:srgbClr val="9E9E9E"/>
                      </a:solidFill>
                      <a:prstDash val="solid"/>
                      <a:round/>
                      <a:headEnd len="sm" w="sm" type="none"/>
                      <a:tailEnd len="sm" w="sm" type="none"/>
                    </a:lnB>
                  </a:tcPr>
                </a:tc>
              </a:tr>
              <a:tr h="357050">
                <a:tc>
                  <a:txBody>
                    <a:bodyPr/>
                    <a:lstStyle/>
                    <a:p>
                      <a:pPr indent="0" lvl="0" marL="0" rtl="0" algn="l">
                        <a:spcBef>
                          <a:spcPts val="0"/>
                        </a:spcBef>
                        <a:spcAft>
                          <a:spcPts val="0"/>
                        </a:spcAft>
                        <a:buNone/>
                      </a:pPr>
                      <a:r>
                        <a:rPr b="1" lang="en-GB"/>
                        <a:t>BLEU</a:t>
                      </a:r>
                      <a:endParaRPr b="1"/>
                    </a:p>
                  </a:txBody>
                  <a:tcPr marT="91425" marB="91425" marR="91425" marL="91425"/>
                </a:tc>
                <a:tc>
                  <a:txBody>
                    <a:bodyPr/>
                    <a:lstStyle/>
                    <a:p>
                      <a:pPr indent="0" lvl="0" marL="0" rtl="0" algn="l">
                        <a:spcBef>
                          <a:spcPts val="0"/>
                        </a:spcBef>
                        <a:spcAft>
                          <a:spcPts val="0"/>
                        </a:spcAft>
                        <a:buNone/>
                      </a:pPr>
                      <a:r>
                        <a:rPr lang="en-GB" sz="1000"/>
                        <a:t>1.51</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3.03</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7050">
                <a:tc>
                  <a:txBody>
                    <a:bodyPr/>
                    <a:lstStyle/>
                    <a:p>
                      <a:pPr indent="0" lvl="0" marL="0" rtl="0" algn="l">
                        <a:spcBef>
                          <a:spcPts val="0"/>
                        </a:spcBef>
                        <a:spcAft>
                          <a:spcPts val="0"/>
                        </a:spcAft>
                        <a:buNone/>
                      </a:pPr>
                      <a:r>
                        <a:rPr b="1" lang="en-GB"/>
                        <a:t>chrF2</a:t>
                      </a:r>
                      <a:endParaRPr b="1"/>
                    </a:p>
                  </a:txBody>
                  <a:tcPr marT="91425" marB="91425" marR="91425" marL="91425"/>
                </a:tc>
                <a:tc>
                  <a:txBody>
                    <a:bodyPr/>
                    <a:lstStyle/>
                    <a:p>
                      <a:pPr indent="0" lvl="0" marL="0" rtl="0" algn="l">
                        <a:spcBef>
                          <a:spcPts val="0"/>
                        </a:spcBef>
                        <a:spcAft>
                          <a:spcPts val="0"/>
                        </a:spcAft>
                        <a:buNone/>
                      </a:pPr>
                      <a:r>
                        <a:rPr lang="en-GB" sz="1000"/>
                        <a:t>25.52</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29.33</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8150">
                <a:tc>
                  <a:txBody>
                    <a:bodyPr/>
                    <a:lstStyle/>
                    <a:p>
                      <a:pPr indent="0" lvl="0" marL="0" rtl="0" algn="l">
                        <a:spcBef>
                          <a:spcPts val="0"/>
                        </a:spcBef>
                        <a:spcAft>
                          <a:spcPts val="0"/>
                        </a:spcAft>
                        <a:buNone/>
                      </a:pPr>
                      <a:r>
                        <a:rPr b="1" lang="en-GB"/>
                        <a:t>TER</a:t>
                      </a:r>
                      <a:endParaRPr b="1"/>
                    </a:p>
                  </a:txBody>
                  <a:tcPr marT="91425" marB="91425" marR="91425" marL="91425"/>
                </a:tc>
                <a:tc>
                  <a:txBody>
                    <a:bodyPr/>
                    <a:lstStyle/>
                    <a:p>
                      <a:pPr indent="0" lvl="0" marL="0" rtl="0" algn="l">
                        <a:spcBef>
                          <a:spcPts val="0"/>
                        </a:spcBef>
                        <a:spcAft>
                          <a:spcPts val="0"/>
                        </a:spcAft>
                        <a:buNone/>
                      </a:pPr>
                      <a:r>
                        <a:rPr lang="en-GB" sz="1000"/>
                        <a:t>100.29</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96.24</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13bf40da116_153_53"/>
          <p:cNvSpPr txBox="1"/>
          <p:nvPr>
            <p:ph type="title"/>
          </p:nvPr>
        </p:nvSpPr>
        <p:spPr>
          <a:xfrm>
            <a:off x="635000" y="383100"/>
            <a:ext cx="8198700" cy="5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Manual Evaluation of 8 Heads on Test Data</a:t>
            </a:r>
            <a:endParaRPr/>
          </a:p>
        </p:txBody>
      </p:sp>
      <p:graphicFrame>
        <p:nvGraphicFramePr>
          <p:cNvPr id="364" name="Google Shape;364;g13bf40da116_153_53"/>
          <p:cNvGraphicFramePr/>
          <p:nvPr/>
        </p:nvGraphicFramePr>
        <p:xfrm>
          <a:off x="117925" y="886195"/>
          <a:ext cx="3000000" cy="3000000"/>
        </p:xfrm>
        <a:graphic>
          <a:graphicData uri="http://schemas.openxmlformats.org/drawingml/2006/table">
            <a:tbl>
              <a:tblPr>
                <a:noFill/>
                <a:tableStyleId>{E256B33C-B20F-4DAB-BE20-5F7D26A6402E}</a:tableStyleId>
              </a:tblPr>
              <a:tblGrid>
                <a:gridCol w="2210150"/>
                <a:gridCol w="2210150"/>
                <a:gridCol w="2210150"/>
                <a:gridCol w="2210150"/>
              </a:tblGrid>
              <a:tr h="295300">
                <a:tc>
                  <a:txBody>
                    <a:bodyPr/>
                    <a:lstStyle/>
                    <a:p>
                      <a:pPr indent="0" lvl="0" marL="0" rtl="0" algn="l">
                        <a:spcBef>
                          <a:spcPts val="0"/>
                        </a:spcBef>
                        <a:spcAft>
                          <a:spcPts val="0"/>
                        </a:spcAft>
                        <a:buNone/>
                      </a:pPr>
                      <a:r>
                        <a:rPr lang="en-GB"/>
                        <a:t>English Sentence</a:t>
                      </a:r>
                      <a:endParaRPr/>
                    </a:p>
                  </a:txBody>
                  <a:tcPr marT="91425" marB="91425" marR="91425" marL="91425"/>
                </a:tc>
                <a:tc>
                  <a:txBody>
                    <a:bodyPr/>
                    <a:lstStyle/>
                    <a:p>
                      <a:pPr indent="0" lvl="0" marL="0" rtl="0" algn="l">
                        <a:spcBef>
                          <a:spcPts val="0"/>
                        </a:spcBef>
                        <a:spcAft>
                          <a:spcPts val="0"/>
                        </a:spcAft>
                        <a:buNone/>
                      </a:pPr>
                      <a:r>
                        <a:rPr lang="en-GB"/>
                        <a:t>Bengali Translation</a:t>
                      </a:r>
                      <a:endParaRPr/>
                    </a:p>
                  </a:txBody>
                  <a:tcPr marT="91425" marB="91425" marR="91425" marL="91425"/>
                </a:tc>
                <a:tc>
                  <a:txBody>
                    <a:bodyPr/>
                    <a:lstStyle/>
                    <a:p>
                      <a:pPr indent="0" lvl="0" marL="0" rtl="0" algn="l">
                        <a:spcBef>
                          <a:spcPts val="0"/>
                        </a:spcBef>
                        <a:spcAft>
                          <a:spcPts val="0"/>
                        </a:spcAft>
                        <a:buNone/>
                      </a:pPr>
                      <a:r>
                        <a:rPr lang="en-GB"/>
                        <a:t>Adequacy</a:t>
                      </a:r>
                      <a:endParaRPr/>
                    </a:p>
                  </a:txBody>
                  <a:tcPr marT="91425" marB="91425" marR="91425" marL="91425"/>
                </a:tc>
                <a:tc>
                  <a:txBody>
                    <a:bodyPr/>
                    <a:lstStyle/>
                    <a:p>
                      <a:pPr indent="0" lvl="0" marL="0" rtl="0" algn="l">
                        <a:spcBef>
                          <a:spcPts val="0"/>
                        </a:spcBef>
                        <a:spcAft>
                          <a:spcPts val="0"/>
                        </a:spcAft>
                        <a:buNone/>
                      </a:pPr>
                      <a:r>
                        <a:rPr lang="en-GB"/>
                        <a:t>Fluency</a:t>
                      </a:r>
                      <a:endParaRPr/>
                    </a:p>
                  </a:txBody>
                  <a:tcPr marT="91425" marB="91425" marR="91425" marL="91425"/>
                </a:tc>
              </a:tr>
              <a:tr h="268800">
                <a:tc>
                  <a:txBody>
                    <a:bodyPr/>
                    <a:lstStyle/>
                    <a:p>
                      <a:pPr indent="0" lvl="0" marL="0" rtl="0" algn="l">
                        <a:spcBef>
                          <a:spcPts val="0"/>
                        </a:spcBef>
                        <a:spcAft>
                          <a:spcPts val="0"/>
                        </a:spcAft>
                        <a:buNone/>
                      </a:pPr>
                      <a:r>
                        <a:rPr lang="en-GB" sz="800"/>
                        <a:t>Are we leaving for good?</a:t>
                      </a:r>
                      <a:endParaRPr sz="800"/>
                    </a:p>
                  </a:txBody>
                  <a:tcPr marT="91425" marB="91425" marR="91425" marL="91425"/>
                </a:tc>
                <a:tc>
                  <a:txBody>
                    <a:bodyPr/>
                    <a:lstStyle/>
                    <a:p>
                      <a:pPr indent="0" lvl="0" marL="0" rtl="0" algn="l">
                        <a:spcBef>
                          <a:spcPts val="0"/>
                        </a:spcBef>
                        <a:spcAft>
                          <a:spcPts val="0"/>
                        </a:spcAft>
                        <a:buNone/>
                      </a:pPr>
                      <a:r>
                        <a:rPr lang="en-GB" sz="800"/>
                        <a:t>আমরা ভাল যাব?</a:t>
                      </a:r>
                      <a:endParaRPr sz="800"/>
                    </a:p>
                  </a:txBody>
                  <a:tcPr marT="91425" marB="91425" marR="91425" marL="91425"/>
                </a:tc>
                <a:tc>
                  <a:txBody>
                    <a:bodyPr/>
                    <a:lstStyle/>
                    <a:p>
                      <a:pPr indent="0" lvl="0" marL="0" rtl="0" algn="l">
                        <a:spcBef>
                          <a:spcPts val="0"/>
                        </a:spcBef>
                        <a:spcAft>
                          <a:spcPts val="0"/>
                        </a:spcAft>
                        <a:buNone/>
                      </a:pPr>
                      <a:r>
                        <a:rPr lang="en-GB" sz="800"/>
                        <a:t>0</a:t>
                      </a:r>
                      <a:endParaRPr sz="800"/>
                    </a:p>
                  </a:txBody>
                  <a:tcPr marT="91425" marB="91425" marR="91425" marL="91425"/>
                </a:tc>
                <a:tc>
                  <a:txBody>
                    <a:bodyPr/>
                    <a:lstStyle/>
                    <a:p>
                      <a:pPr indent="0" lvl="0" marL="0" rtl="0" algn="l">
                        <a:spcBef>
                          <a:spcPts val="0"/>
                        </a:spcBef>
                        <a:spcAft>
                          <a:spcPts val="0"/>
                        </a:spcAft>
                        <a:buNone/>
                      </a:pPr>
                      <a:r>
                        <a:rPr lang="en-GB" sz="800"/>
                        <a:t>0</a:t>
                      </a:r>
                      <a:endParaRPr sz="800"/>
                    </a:p>
                  </a:txBody>
                  <a:tcPr marT="91425" marB="91425" marR="91425" marL="91425"/>
                </a:tc>
              </a:tr>
              <a:tr h="268800">
                <a:tc>
                  <a:txBody>
                    <a:bodyPr/>
                    <a:lstStyle/>
                    <a:p>
                      <a:pPr indent="0" lvl="0" marL="0" rtl="0" algn="l">
                        <a:spcBef>
                          <a:spcPts val="0"/>
                        </a:spcBef>
                        <a:spcAft>
                          <a:spcPts val="0"/>
                        </a:spcAft>
                        <a:buNone/>
                      </a:pPr>
                      <a:r>
                        <a:rPr lang="en-GB" sz="800"/>
                        <a:t>Investigation was taken away.</a:t>
                      </a:r>
                      <a:endParaRPr sz="800"/>
                    </a:p>
                  </a:txBody>
                  <a:tcPr marT="91425" marB="91425" marR="91425" marL="91425"/>
                </a:tc>
                <a:tc>
                  <a:txBody>
                    <a:bodyPr/>
                    <a:lstStyle/>
                    <a:p>
                      <a:pPr indent="0" lvl="0" marL="0" rtl="0" algn="l">
                        <a:spcBef>
                          <a:spcPts val="0"/>
                        </a:spcBef>
                        <a:spcAft>
                          <a:spcPts val="0"/>
                        </a:spcAft>
                        <a:buNone/>
                      </a:pPr>
                      <a:r>
                        <a:rPr lang="en-GB" sz="800"/>
                        <a:t>তদন্ত করে খুঁজতে তদন্ত করা হয়েছে।</a:t>
                      </a:r>
                      <a:endParaRPr sz="800"/>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GB" sz="800"/>
                        <a:t>0</a:t>
                      </a:r>
                      <a:endParaRPr sz="800"/>
                    </a:p>
                  </a:txBody>
                  <a:tcPr marT="91425" marB="91425" marR="91425" marL="91425"/>
                </a:tc>
                <a:tc>
                  <a:txBody>
                    <a:bodyPr/>
                    <a:lstStyle/>
                    <a:p>
                      <a:pPr indent="0" lvl="0" marL="0" rtl="0" algn="l">
                        <a:spcBef>
                          <a:spcPts val="0"/>
                        </a:spcBef>
                        <a:spcAft>
                          <a:spcPts val="0"/>
                        </a:spcAft>
                        <a:buNone/>
                      </a:pPr>
                      <a:r>
                        <a:rPr lang="en-GB" sz="800"/>
                        <a:t>0</a:t>
                      </a:r>
                      <a:endParaRPr sz="800"/>
                    </a:p>
                  </a:txBody>
                  <a:tcPr marT="91425" marB="91425" marR="91425" marL="91425"/>
                </a:tc>
              </a:tr>
              <a:tr h="268800">
                <a:tc>
                  <a:txBody>
                    <a:bodyPr/>
                    <a:lstStyle/>
                    <a:p>
                      <a:pPr indent="0" lvl="0" marL="0" rtl="0" algn="l">
                        <a:spcBef>
                          <a:spcPts val="0"/>
                        </a:spcBef>
                        <a:spcAft>
                          <a:spcPts val="0"/>
                        </a:spcAft>
                        <a:buNone/>
                      </a:pPr>
                      <a:r>
                        <a:rPr lang="en-GB" sz="800"/>
                        <a:t>The palace is an extended part of a huge complex.</a:t>
                      </a:r>
                      <a:endParaRPr sz="800"/>
                    </a:p>
                  </a:txBody>
                  <a:tcPr marT="91425" marB="91425" marR="91425" marL="91425"/>
                </a:tc>
                <a:tc>
                  <a:txBody>
                    <a:bodyPr/>
                    <a:lstStyle/>
                    <a:p>
                      <a:pPr indent="0" lvl="0" marL="0" rtl="0" algn="l">
                        <a:spcBef>
                          <a:spcPts val="0"/>
                        </a:spcBef>
                        <a:spcAft>
                          <a:spcPts val="0"/>
                        </a:spcAft>
                        <a:buNone/>
                      </a:pPr>
                      <a:r>
                        <a:rPr lang="en-GB" sz="800"/>
                        <a:t>প্রাসাদটি একটি জটিল জটিল একটি জটিল স্তর ধারণ করে।</a:t>
                      </a:r>
                      <a:endParaRPr sz="800"/>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GB" sz="800"/>
                        <a:t>0</a:t>
                      </a:r>
                      <a:endParaRPr sz="800"/>
                    </a:p>
                  </a:txBody>
                  <a:tcPr marT="91425" marB="91425" marR="91425" marL="91425"/>
                </a:tc>
                <a:tc>
                  <a:txBody>
                    <a:bodyPr/>
                    <a:lstStyle/>
                    <a:p>
                      <a:pPr indent="0" lvl="0" marL="0" rtl="0" algn="l">
                        <a:spcBef>
                          <a:spcPts val="0"/>
                        </a:spcBef>
                        <a:spcAft>
                          <a:spcPts val="0"/>
                        </a:spcAft>
                        <a:buNone/>
                      </a:pPr>
                      <a:r>
                        <a:rPr lang="en-GB" sz="800"/>
                        <a:t>0</a:t>
                      </a:r>
                      <a:endParaRPr sz="800"/>
                    </a:p>
                  </a:txBody>
                  <a:tcPr marT="91425" marB="91425" marR="91425" marL="91425"/>
                </a:tc>
              </a:tr>
              <a:tr h="268800">
                <a:tc>
                  <a:txBody>
                    <a:bodyPr/>
                    <a:lstStyle/>
                    <a:p>
                      <a:pPr indent="0" lvl="0" marL="0" rtl="0" algn="l">
                        <a:spcBef>
                          <a:spcPts val="0"/>
                        </a:spcBef>
                        <a:spcAft>
                          <a:spcPts val="0"/>
                        </a:spcAft>
                        <a:buNone/>
                      </a:pPr>
                      <a:r>
                        <a:rPr lang="en-GB" sz="800"/>
                        <a:t>Then he abruptly disappeared.</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GB" sz="800"/>
                        <a:t>তারপর হঠাৎ হারিয়ে গেলো সে।</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GB" sz="800"/>
                        <a:t>4</a:t>
                      </a:r>
                      <a:endParaRPr sz="800"/>
                    </a:p>
                  </a:txBody>
                  <a:tcPr marT="91425" marB="91425" marR="91425" marL="91425"/>
                </a:tc>
                <a:tc>
                  <a:txBody>
                    <a:bodyPr/>
                    <a:lstStyle/>
                    <a:p>
                      <a:pPr indent="0" lvl="0" marL="0" rtl="0" algn="l">
                        <a:spcBef>
                          <a:spcPts val="0"/>
                        </a:spcBef>
                        <a:spcAft>
                          <a:spcPts val="0"/>
                        </a:spcAft>
                        <a:buNone/>
                      </a:pPr>
                      <a:r>
                        <a:rPr lang="en-GB" sz="800"/>
                        <a:t>4</a:t>
                      </a:r>
                      <a:endParaRPr sz="800"/>
                    </a:p>
                  </a:txBody>
                  <a:tcPr marT="91425" marB="91425" marR="91425" marL="91425"/>
                </a:tc>
              </a:tr>
              <a:tr h="268800">
                <a:tc>
                  <a:txBody>
                    <a:bodyPr/>
                    <a:lstStyle/>
                    <a:p>
                      <a:pPr indent="0" lvl="0" marL="0" rtl="0" algn="l">
                        <a:spcBef>
                          <a:spcPts val="0"/>
                        </a:spcBef>
                        <a:spcAft>
                          <a:spcPts val="0"/>
                        </a:spcAft>
                        <a:buNone/>
                      </a:pPr>
                      <a:r>
                        <a:rPr lang="en-GB" sz="800"/>
                        <a:t>He had a rope tied around his waist.</a:t>
                      </a:r>
                      <a:endParaRPr sz="800"/>
                    </a:p>
                  </a:txBody>
                  <a:tcPr marT="91425" marB="91425" marR="91425" marL="91425"/>
                </a:tc>
                <a:tc>
                  <a:txBody>
                    <a:bodyPr/>
                    <a:lstStyle/>
                    <a:p>
                      <a:pPr indent="0" lvl="0" marL="0" rtl="0" algn="l">
                        <a:spcBef>
                          <a:spcPts val="0"/>
                        </a:spcBef>
                        <a:spcAft>
                          <a:spcPts val="0"/>
                        </a:spcAft>
                        <a:buNone/>
                      </a:pPr>
                      <a:r>
                        <a:rPr lang="en-GB" sz="800"/>
                        <a:t>তার কোমর ঘিরে ফেলে তিনি।</a:t>
                      </a:r>
                      <a:endParaRPr sz="800"/>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GB" sz="800"/>
                        <a:t>1</a:t>
                      </a:r>
                      <a:endParaRPr sz="800"/>
                    </a:p>
                  </a:txBody>
                  <a:tcPr marT="91425" marB="91425" marR="91425" marL="91425"/>
                </a:tc>
                <a:tc>
                  <a:txBody>
                    <a:bodyPr/>
                    <a:lstStyle/>
                    <a:p>
                      <a:pPr indent="0" lvl="0" marL="0" rtl="0" algn="l">
                        <a:spcBef>
                          <a:spcPts val="0"/>
                        </a:spcBef>
                        <a:spcAft>
                          <a:spcPts val="0"/>
                        </a:spcAft>
                        <a:buNone/>
                      </a:pPr>
                      <a:r>
                        <a:rPr lang="en-GB" sz="800"/>
                        <a:t>4</a:t>
                      </a:r>
                      <a:endParaRPr sz="800"/>
                    </a:p>
                  </a:txBody>
                  <a:tcPr marT="91425" marB="91425" marR="91425" marL="91425"/>
                </a:tc>
              </a:tr>
              <a:tr h="268800">
                <a:tc>
                  <a:txBody>
                    <a:bodyPr/>
                    <a:lstStyle/>
                    <a:p>
                      <a:pPr indent="0" lvl="0" marL="0" rtl="0" algn="l">
                        <a:spcBef>
                          <a:spcPts val="0"/>
                        </a:spcBef>
                        <a:spcAft>
                          <a:spcPts val="0"/>
                        </a:spcAft>
                        <a:buNone/>
                      </a:pPr>
                      <a:r>
                        <a:rPr lang="en-GB" sz="800"/>
                        <a:t>There have been numerous ideas and attempts to reduce the amount of carbon emissions.  </a:t>
                      </a:r>
                      <a:endParaRPr sz="800"/>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GB" sz="800"/>
                        <a:t>অনেকগুলি অণুযায়ী অনেক কিছু সফ্টভ্যতার জন্য প্রয়োজনীয় উপাদান সরবরাহ করা হয়েছে।</a:t>
                      </a:r>
                      <a:endParaRPr sz="800"/>
                    </a:p>
                  </a:txBody>
                  <a:tcPr marT="91425" marB="91425" marR="91425" marL="91425"/>
                </a:tc>
                <a:tc>
                  <a:txBody>
                    <a:bodyPr/>
                    <a:lstStyle/>
                    <a:p>
                      <a:pPr indent="0" lvl="0" marL="0" rtl="0" algn="l">
                        <a:spcBef>
                          <a:spcPts val="0"/>
                        </a:spcBef>
                        <a:spcAft>
                          <a:spcPts val="0"/>
                        </a:spcAft>
                        <a:buNone/>
                      </a:pPr>
                      <a:r>
                        <a:rPr lang="en-GB" sz="800"/>
                        <a:t>0</a:t>
                      </a:r>
                      <a:endParaRPr sz="800"/>
                    </a:p>
                  </a:txBody>
                  <a:tcPr marT="91425" marB="91425" marR="91425" marL="91425"/>
                </a:tc>
                <a:tc>
                  <a:txBody>
                    <a:bodyPr/>
                    <a:lstStyle/>
                    <a:p>
                      <a:pPr indent="0" lvl="0" marL="0" rtl="0" algn="l">
                        <a:spcBef>
                          <a:spcPts val="0"/>
                        </a:spcBef>
                        <a:spcAft>
                          <a:spcPts val="0"/>
                        </a:spcAft>
                        <a:buNone/>
                      </a:pPr>
                      <a:r>
                        <a:rPr lang="en-GB" sz="800"/>
                        <a:t>0</a:t>
                      </a:r>
                      <a:endParaRPr sz="800"/>
                    </a:p>
                  </a:txBody>
                  <a:tcPr marT="91425" marB="91425" marR="91425" marL="91425"/>
                </a:tc>
              </a:tr>
              <a:tr h="268800">
                <a:tc>
                  <a:txBody>
                    <a:bodyPr/>
                    <a:lstStyle/>
                    <a:p>
                      <a:pPr indent="0" lvl="0" marL="0" rtl="0" algn="l">
                        <a:spcBef>
                          <a:spcPts val="0"/>
                        </a:spcBef>
                        <a:spcAft>
                          <a:spcPts val="0"/>
                        </a:spcAft>
                        <a:buNone/>
                      </a:pPr>
                      <a:r>
                        <a:rPr lang="en-GB" sz="800"/>
                        <a:t>In India, faith and Nature have had a deep link since ancient times.</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GB" sz="800"/>
                        <a:t>ভারতে, বিশ্বাস এবং প্রকৃতি এবং প্রকৃতি যে প্রাচীন কালে ছিল ভারত।</a:t>
                      </a:r>
                      <a:endParaRPr sz="800"/>
                    </a:p>
                  </a:txBody>
                  <a:tcPr marT="91425" marB="91425" marR="91425" marL="91425"/>
                </a:tc>
                <a:tc>
                  <a:txBody>
                    <a:bodyPr/>
                    <a:lstStyle/>
                    <a:p>
                      <a:pPr indent="0" lvl="0" marL="0" rtl="0" algn="l">
                        <a:spcBef>
                          <a:spcPts val="0"/>
                        </a:spcBef>
                        <a:spcAft>
                          <a:spcPts val="0"/>
                        </a:spcAft>
                        <a:buNone/>
                      </a:pPr>
                      <a:r>
                        <a:rPr lang="en-GB" sz="800"/>
                        <a:t>2</a:t>
                      </a:r>
                      <a:endParaRPr sz="800"/>
                    </a:p>
                  </a:txBody>
                  <a:tcPr marT="91425" marB="91425" marR="91425" marL="91425"/>
                </a:tc>
                <a:tc>
                  <a:txBody>
                    <a:bodyPr/>
                    <a:lstStyle/>
                    <a:p>
                      <a:pPr indent="0" lvl="0" marL="0" rtl="0" algn="l">
                        <a:spcBef>
                          <a:spcPts val="0"/>
                        </a:spcBef>
                        <a:spcAft>
                          <a:spcPts val="0"/>
                        </a:spcAft>
                        <a:buNone/>
                      </a:pPr>
                      <a:r>
                        <a:rPr lang="en-GB" sz="800"/>
                        <a:t>1</a:t>
                      </a:r>
                      <a:endParaRPr sz="800"/>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13bf40da116_153_72"/>
          <p:cNvSpPr txBox="1"/>
          <p:nvPr>
            <p:ph type="title"/>
          </p:nvPr>
        </p:nvSpPr>
        <p:spPr>
          <a:xfrm>
            <a:off x="645025" y="376050"/>
            <a:ext cx="7687500" cy="5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Manual Evaluation of 8 Heads on Test Data</a:t>
            </a:r>
            <a:endParaRPr/>
          </a:p>
        </p:txBody>
      </p:sp>
      <p:graphicFrame>
        <p:nvGraphicFramePr>
          <p:cNvPr id="370" name="Google Shape;370;g13bf40da116_153_72"/>
          <p:cNvGraphicFramePr/>
          <p:nvPr/>
        </p:nvGraphicFramePr>
        <p:xfrm>
          <a:off x="117925" y="879145"/>
          <a:ext cx="3000000" cy="3000000"/>
        </p:xfrm>
        <a:graphic>
          <a:graphicData uri="http://schemas.openxmlformats.org/drawingml/2006/table">
            <a:tbl>
              <a:tblPr>
                <a:noFill/>
                <a:tableStyleId>{E256B33C-B20F-4DAB-BE20-5F7D26A6402E}</a:tableStyleId>
              </a:tblPr>
              <a:tblGrid>
                <a:gridCol w="2210150"/>
                <a:gridCol w="2210150"/>
                <a:gridCol w="2210150"/>
                <a:gridCol w="2210150"/>
              </a:tblGrid>
              <a:tr h="295300">
                <a:tc>
                  <a:txBody>
                    <a:bodyPr/>
                    <a:lstStyle/>
                    <a:p>
                      <a:pPr indent="0" lvl="0" marL="0" rtl="0" algn="l">
                        <a:spcBef>
                          <a:spcPts val="0"/>
                        </a:spcBef>
                        <a:spcAft>
                          <a:spcPts val="0"/>
                        </a:spcAft>
                        <a:buNone/>
                      </a:pPr>
                      <a:r>
                        <a:rPr lang="en-GB"/>
                        <a:t>English Sentence</a:t>
                      </a:r>
                      <a:endParaRPr/>
                    </a:p>
                  </a:txBody>
                  <a:tcPr marT="91425" marB="91425" marR="91425" marL="91425"/>
                </a:tc>
                <a:tc>
                  <a:txBody>
                    <a:bodyPr/>
                    <a:lstStyle/>
                    <a:p>
                      <a:pPr indent="0" lvl="0" marL="0" rtl="0" algn="l">
                        <a:spcBef>
                          <a:spcPts val="0"/>
                        </a:spcBef>
                        <a:spcAft>
                          <a:spcPts val="0"/>
                        </a:spcAft>
                        <a:buNone/>
                      </a:pPr>
                      <a:r>
                        <a:rPr lang="en-GB"/>
                        <a:t>Bengali Translation</a:t>
                      </a:r>
                      <a:endParaRPr/>
                    </a:p>
                  </a:txBody>
                  <a:tcPr marT="91425" marB="91425" marR="91425" marL="91425"/>
                </a:tc>
                <a:tc>
                  <a:txBody>
                    <a:bodyPr/>
                    <a:lstStyle/>
                    <a:p>
                      <a:pPr indent="0" lvl="0" marL="0" rtl="0" algn="l">
                        <a:spcBef>
                          <a:spcPts val="0"/>
                        </a:spcBef>
                        <a:spcAft>
                          <a:spcPts val="0"/>
                        </a:spcAft>
                        <a:buNone/>
                      </a:pPr>
                      <a:r>
                        <a:rPr lang="en-GB"/>
                        <a:t>Adequacy</a:t>
                      </a:r>
                      <a:endParaRPr/>
                    </a:p>
                  </a:txBody>
                  <a:tcPr marT="91425" marB="91425" marR="91425" marL="91425"/>
                </a:tc>
                <a:tc>
                  <a:txBody>
                    <a:bodyPr/>
                    <a:lstStyle/>
                    <a:p>
                      <a:pPr indent="0" lvl="0" marL="0" rtl="0" algn="l">
                        <a:spcBef>
                          <a:spcPts val="0"/>
                        </a:spcBef>
                        <a:spcAft>
                          <a:spcPts val="0"/>
                        </a:spcAft>
                        <a:buNone/>
                      </a:pPr>
                      <a:r>
                        <a:rPr lang="en-GB"/>
                        <a:t>Fluency</a:t>
                      </a:r>
                      <a:endParaRPr/>
                    </a:p>
                  </a:txBody>
                  <a:tcPr marT="91425" marB="91425" marR="91425" marL="91425"/>
                </a:tc>
              </a:tr>
              <a:tr h="268800">
                <a:tc>
                  <a:txBody>
                    <a:bodyPr/>
                    <a:lstStyle/>
                    <a:p>
                      <a:pPr indent="0" lvl="0" marL="0" rtl="0" algn="l">
                        <a:spcBef>
                          <a:spcPts val="0"/>
                        </a:spcBef>
                        <a:spcAft>
                          <a:spcPts val="0"/>
                        </a:spcAft>
                        <a:buNone/>
                      </a:pPr>
                      <a:r>
                        <a:rPr lang="en-GB" sz="800"/>
                        <a:t>What kind?</a:t>
                      </a:r>
                      <a:endParaRPr sz="800"/>
                    </a:p>
                  </a:txBody>
                  <a:tcPr marT="91425" marB="91425" marR="91425" marL="91425"/>
                </a:tc>
                <a:tc>
                  <a:txBody>
                    <a:bodyPr/>
                    <a:lstStyle/>
                    <a:p>
                      <a:pPr indent="0" lvl="0" marL="0" rtl="0" algn="l">
                        <a:spcBef>
                          <a:spcPts val="0"/>
                        </a:spcBef>
                        <a:spcAft>
                          <a:spcPts val="0"/>
                        </a:spcAft>
                        <a:buNone/>
                      </a:pPr>
                      <a:r>
                        <a:rPr lang="en-GB" sz="800"/>
                        <a:t>কোন ধরনের?</a:t>
                      </a:r>
                      <a:endParaRPr sz="800"/>
                    </a:p>
                  </a:txBody>
                  <a:tcPr marT="91425" marB="91425" marR="91425" marL="91425"/>
                </a:tc>
                <a:tc>
                  <a:txBody>
                    <a:bodyPr/>
                    <a:lstStyle/>
                    <a:p>
                      <a:pPr indent="0" lvl="0" marL="0" rtl="0" algn="l">
                        <a:spcBef>
                          <a:spcPts val="0"/>
                        </a:spcBef>
                        <a:spcAft>
                          <a:spcPts val="0"/>
                        </a:spcAft>
                        <a:buNone/>
                      </a:pPr>
                      <a:r>
                        <a:rPr lang="en-GB" sz="800"/>
                        <a:t>4</a:t>
                      </a:r>
                      <a:endParaRPr sz="800"/>
                    </a:p>
                  </a:txBody>
                  <a:tcPr marT="91425" marB="91425" marR="91425" marL="91425"/>
                </a:tc>
                <a:tc>
                  <a:txBody>
                    <a:bodyPr/>
                    <a:lstStyle/>
                    <a:p>
                      <a:pPr indent="0" lvl="0" marL="0" rtl="0" algn="l">
                        <a:spcBef>
                          <a:spcPts val="0"/>
                        </a:spcBef>
                        <a:spcAft>
                          <a:spcPts val="0"/>
                        </a:spcAft>
                        <a:buNone/>
                      </a:pPr>
                      <a:r>
                        <a:rPr lang="en-GB" sz="800"/>
                        <a:t>4</a:t>
                      </a:r>
                      <a:endParaRPr sz="800"/>
                    </a:p>
                  </a:txBody>
                  <a:tcPr marT="91425" marB="91425" marR="91425" marL="91425"/>
                </a:tc>
              </a:tr>
              <a:tr h="268800">
                <a:tc>
                  <a:txBody>
                    <a:bodyPr/>
                    <a:lstStyle/>
                    <a:p>
                      <a:pPr indent="0" lvl="0" marL="0" rtl="0" algn="l">
                        <a:spcBef>
                          <a:spcPts val="0"/>
                        </a:spcBef>
                        <a:spcAft>
                          <a:spcPts val="0"/>
                        </a:spcAft>
                        <a:buNone/>
                      </a:pPr>
                      <a:r>
                        <a:rPr lang="en-GB" sz="800"/>
                        <a:t>India has emerged as a bright spot in the global economy which is driving global growth as well.</a:t>
                      </a:r>
                      <a:endParaRPr sz="800"/>
                    </a:p>
                  </a:txBody>
                  <a:tcPr marT="91425" marB="91425" marR="91425" marL="91425"/>
                </a:tc>
                <a:tc>
                  <a:txBody>
                    <a:bodyPr/>
                    <a:lstStyle/>
                    <a:p>
                      <a:pPr indent="0" lvl="0" marL="0" rtl="0" algn="l">
                        <a:spcBef>
                          <a:spcPts val="0"/>
                        </a:spcBef>
                        <a:spcAft>
                          <a:spcPts val="0"/>
                        </a:spcAft>
                        <a:buNone/>
                      </a:pPr>
                      <a:r>
                        <a:rPr lang="en-GB" sz="800"/>
                        <a:t>ভারতে বিশ্ব অর্থনীতি সারা বিশ্বে একটি উজ্জ্বল শিল্প সঞ্চার করে এবং বিশ্বের অর্থনীতি বিশ্বব্যাপী বিনিয়োগ করছে।</a:t>
                      </a:r>
                      <a:endParaRPr sz="800"/>
                    </a:p>
                  </a:txBody>
                  <a:tcPr marT="91425" marB="91425" marR="91425" marL="91425"/>
                </a:tc>
                <a:tc>
                  <a:txBody>
                    <a:bodyPr/>
                    <a:lstStyle/>
                    <a:p>
                      <a:pPr indent="0" lvl="0" marL="0" rtl="0" algn="l">
                        <a:spcBef>
                          <a:spcPts val="0"/>
                        </a:spcBef>
                        <a:spcAft>
                          <a:spcPts val="0"/>
                        </a:spcAft>
                        <a:buNone/>
                      </a:pPr>
                      <a:r>
                        <a:rPr lang="en-GB" sz="800"/>
                        <a:t>2</a:t>
                      </a:r>
                      <a:endParaRPr sz="800"/>
                    </a:p>
                  </a:txBody>
                  <a:tcPr marT="91425" marB="91425" marR="91425" marL="91425"/>
                </a:tc>
                <a:tc>
                  <a:txBody>
                    <a:bodyPr/>
                    <a:lstStyle/>
                    <a:p>
                      <a:pPr indent="0" lvl="0" marL="0" rtl="0" algn="l">
                        <a:spcBef>
                          <a:spcPts val="0"/>
                        </a:spcBef>
                        <a:spcAft>
                          <a:spcPts val="0"/>
                        </a:spcAft>
                        <a:buNone/>
                      </a:pPr>
                      <a:r>
                        <a:rPr lang="en-GB" sz="800"/>
                        <a:t>2</a:t>
                      </a:r>
                      <a:endParaRPr sz="800"/>
                    </a:p>
                  </a:txBody>
                  <a:tcPr marT="91425" marB="91425" marR="91425" marL="91425"/>
                </a:tc>
              </a:tr>
              <a:tr h="268800">
                <a:tc>
                  <a:txBody>
                    <a:bodyPr/>
                    <a:lstStyle/>
                    <a:p>
                      <a:pPr indent="0" lvl="0" marL="0" rtl="0" algn="l">
                        <a:spcBef>
                          <a:spcPts val="0"/>
                        </a:spcBef>
                        <a:spcAft>
                          <a:spcPts val="0"/>
                        </a:spcAft>
                        <a:buNone/>
                      </a:pPr>
                      <a:r>
                        <a:rPr lang="en-GB" sz="800"/>
                        <a:t>Do you think it is possible for mere humans to come to know our almighty Creator, as stated here in the Bible?</a:t>
                      </a:r>
                      <a:endParaRPr sz="800"/>
                    </a:p>
                  </a:txBody>
                  <a:tcPr marT="91425" marB="91425" marR="91425" marL="91425"/>
                </a:tc>
                <a:tc>
                  <a:txBody>
                    <a:bodyPr/>
                    <a:lstStyle/>
                    <a:p>
                      <a:pPr indent="0" lvl="0" marL="0" rtl="0" algn="l">
                        <a:spcBef>
                          <a:spcPts val="0"/>
                        </a:spcBef>
                        <a:spcAft>
                          <a:spcPts val="0"/>
                        </a:spcAft>
                        <a:buNone/>
                      </a:pPr>
                      <a:r>
                        <a:rPr lang="en-GB" sz="800"/>
                        <a:t>আপনার কি মনে হয়, তুমি কি জানো আর আমাদের সৃষ্টিকর্তা সম্বন্ধে জানতে পারবে না?</a:t>
                      </a:r>
                      <a:endParaRPr sz="800"/>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GB" sz="800"/>
                        <a:t>3</a:t>
                      </a:r>
                      <a:endParaRPr sz="800"/>
                    </a:p>
                  </a:txBody>
                  <a:tcPr marT="91425" marB="91425" marR="91425" marL="91425"/>
                </a:tc>
                <a:tc>
                  <a:txBody>
                    <a:bodyPr/>
                    <a:lstStyle/>
                    <a:p>
                      <a:pPr indent="0" lvl="0" marL="0" rtl="0" algn="l">
                        <a:spcBef>
                          <a:spcPts val="0"/>
                        </a:spcBef>
                        <a:spcAft>
                          <a:spcPts val="0"/>
                        </a:spcAft>
                        <a:buNone/>
                      </a:pPr>
                      <a:r>
                        <a:rPr lang="en-GB" sz="800"/>
                        <a:t>2</a:t>
                      </a:r>
                      <a:endParaRPr sz="800"/>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13bf40da116_0_262"/>
          <p:cNvSpPr txBox="1"/>
          <p:nvPr>
            <p:ph type="title"/>
          </p:nvPr>
        </p:nvSpPr>
        <p:spPr>
          <a:xfrm flipH="1">
            <a:off x="752175" y="588148"/>
            <a:ext cx="4240800" cy="55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sz="2400"/>
              <a:t>Results</a:t>
            </a:r>
            <a:endParaRPr sz="2400"/>
          </a:p>
        </p:txBody>
      </p:sp>
      <p:graphicFrame>
        <p:nvGraphicFramePr>
          <p:cNvPr id="376" name="Google Shape;376;g13bf40da116_0_262"/>
          <p:cNvGraphicFramePr/>
          <p:nvPr/>
        </p:nvGraphicFramePr>
        <p:xfrm>
          <a:off x="34200" y="1296225"/>
          <a:ext cx="3000000" cy="3000000"/>
        </p:xfrm>
        <a:graphic>
          <a:graphicData uri="http://schemas.openxmlformats.org/drawingml/2006/table">
            <a:tbl>
              <a:tblPr>
                <a:noFill/>
                <a:tableStyleId>{0645762F-842A-499E-9DBA-E1199112016B}</a:tableStyleId>
              </a:tblPr>
              <a:tblGrid>
                <a:gridCol w="575575"/>
                <a:gridCol w="2381650"/>
                <a:gridCol w="4157950"/>
                <a:gridCol w="1994625"/>
              </a:tblGrid>
              <a:tr h="128100">
                <a:tc>
                  <a:txBody>
                    <a:bodyPr/>
                    <a:lstStyle/>
                    <a:p>
                      <a:pPr indent="0" lvl="0" marL="0" rtl="0" algn="ctr">
                        <a:lnSpc>
                          <a:spcPct val="115000"/>
                        </a:lnSpc>
                        <a:spcBef>
                          <a:spcPts val="0"/>
                        </a:spcBef>
                        <a:spcAft>
                          <a:spcPts val="0"/>
                        </a:spcAft>
                        <a:buNone/>
                      </a:pPr>
                      <a:r>
                        <a:rPr b="1" lang="en-GB" sz="1200"/>
                        <a:t>Heads</a:t>
                      </a:r>
                      <a:endParaRPr b="1" sz="1200"/>
                    </a:p>
                  </a:txBody>
                  <a:tcPr marT="91425" marB="91425" marR="91425" marL="91425"/>
                </a:tc>
                <a:tc>
                  <a:txBody>
                    <a:bodyPr/>
                    <a:lstStyle/>
                    <a:p>
                      <a:pPr indent="0" lvl="0" marL="0" rtl="0" algn="ctr">
                        <a:lnSpc>
                          <a:spcPct val="115000"/>
                        </a:lnSpc>
                        <a:spcBef>
                          <a:spcPts val="0"/>
                        </a:spcBef>
                        <a:spcAft>
                          <a:spcPts val="0"/>
                        </a:spcAft>
                        <a:buNone/>
                      </a:pPr>
                      <a:r>
                        <a:rPr b="1" lang="en-GB" sz="1200"/>
                        <a:t>English</a:t>
                      </a:r>
                      <a:endParaRPr b="1" sz="1200"/>
                    </a:p>
                  </a:txBody>
                  <a:tcPr marT="91425" marB="91425" marR="91425" marL="91425"/>
                </a:tc>
                <a:tc>
                  <a:txBody>
                    <a:bodyPr/>
                    <a:lstStyle/>
                    <a:p>
                      <a:pPr indent="0" lvl="0" marL="0" rtl="0" algn="ctr">
                        <a:lnSpc>
                          <a:spcPct val="115000"/>
                        </a:lnSpc>
                        <a:spcBef>
                          <a:spcPts val="0"/>
                        </a:spcBef>
                        <a:spcAft>
                          <a:spcPts val="0"/>
                        </a:spcAft>
                        <a:buNone/>
                      </a:pPr>
                      <a:r>
                        <a:rPr b="1" lang="en-GB" sz="1200"/>
                        <a:t>Bengali Translation: MBR Score(10 samples)</a:t>
                      </a:r>
                      <a:endParaRPr b="1" sz="1200"/>
                    </a:p>
                  </a:txBody>
                  <a:tcPr marT="91425" marB="91425" marR="91425" marL="91425"/>
                </a:tc>
                <a:tc>
                  <a:txBody>
                    <a:bodyPr/>
                    <a:lstStyle/>
                    <a:p>
                      <a:pPr indent="0" lvl="0" marL="0" rtl="0" algn="ctr">
                        <a:lnSpc>
                          <a:spcPct val="115000"/>
                        </a:lnSpc>
                        <a:spcBef>
                          <a:spcPts val="0"/>
                        </a:spcBef>
                        <a:spcAft>
                          <a:spcPts val="0"/>
                        </a:spcAft>
                        <a:buNone/>
                      </a:pPr>
                      <a:r>
                        <a:rPr b="1" lang="en-GB" sz="1200"/>
                        <a:t>Reference Translation</a:t>
                      </a:r>
                      <a:endParaRPr b="1" sz="1200"/>
                    </a:p>
                  </a:txBody>
                  <a:tcPr marT="91425" marB="91425" marR="91425" marL="91425"/>
                </a:tc>
              </a:tr>
              <a:tr h="238125">
                <a:tc>
                  <a:txBody>
                    <a:bodyPr/>
                    <a:lstStyle/>
                    <a:p>
                      <a:pPr indent="0" lvl="0" marL="0" rtl="0" algn="l">
                        <a:spcBef>
                          <a:spcPts val="0"/>
                        </a:spcBef>
                        <a:spcAft>
                          <a:spcPts val="0"/>
                        </a:spcAft>
                        <a:buNone/>
                      </a:pPr>
                      <a:r>
                        <a:rPr lang="en-GB" sz="1200"/>
                        <a:t>8</a:t>
                      </a:r>
                      <a:endParaRPr sz="1200"/>
                    </a:p>
                  </a:txBody>
                  <a:tcPr marT="91425" marB="91425" marR="91425" marL="91425"/>
                </a:tc>
                <a:tc>
                  <a:txBody>
                    <a:bodyPr/>
                    <a:lstStyle/>
                    <a:p>
                      <a:pPr indent="0" lvl="0" marL="0" rtl="0" algn="l">
                        <a:spcBef>
                          <a:spcPts val="0"/>
                        </a:spcBef>
                        <a:spcAft>
                          <a:spcPts val="0"/>
                        </a:spcAft>
                        <a:buNone/>
                      </a:pPr>
                      <a:r>
                        <a:rPr lang="en-GB" sz="1200"/>
                        <a:t>I love you.</a:t>
                      </a:r>
                      <a:endParaRPr sz="1200"/>
                    </a:p>
                  </a:txBody>
                  <a:tcPr marT="91425" marB="91425" marR="91425" marL="91425"/>
                </a:tc>
                <a:tc>
                  <a:txBody>
                    <a:bodyPr/>
                    <a:lstStyle/>
                    <a:p>
                      <a:pPr indent="0" lvl="0" marL="0" rtl="0" algn="l">
                        <a:spcBef>
                          <a:spcPts val="0"/>
                        </a:spcBef>
                        <a:spcAft>
                          <a:spcPts val="0"/>
                        </a:spcAft>
                        <a:buNone/>
                      </a:pPr>
                      <a:r>
                        <a:rPr lang="en-GB" sz="1200"/>
                        <a:t>তোমায় ভালোবাসি।?: 0.83, আমি তোমায় ভালবাসি।: 0.83</a:t>
                      </a:r>
                      <a:endParaRPr sz="1200"/>
                    </a:p>
                  </a:txBody>
                  <a:tcPr marT="91425" marB="91425" marR="91425" marL="91425"/>
                </a:tc>
                <a:tc>
                  <a:txBody>
                    <a:bodyPr/>
                    <a:lstStyle/>
                    <a:p>
                      <a:pPr indent="0" lvl="0" marL="0" rtl="0" algn="l">
                        <a:spcBef>
                          <a:spcPts val="0"/>
                        </a:spcBef>
                        <a:spcAft>
                          <a:spcPts val="0"/>
                        </a:spcAft>
                        <a:buNone/>
                      </a:pPr>
                      <a:r>
                        <a:rPr lang="en-GB" sz="1200"/>
                        <a:t>আমি তোমাকে ভালোবাসি।</a:t>
                      </a:r>
                      <a:endParaRPr sz="1200"/>
                    </a:p>
                  </a:txBody>
                  <a:tcPr marT="91425" marB="91425" marR="91425" marL="91425"/>
                </a:tc>
              </a:tr>
              <a:tr h="238125">
                <a:tc>
                  <a:txBody>
                    <a:bodyPr/>
                    <a:lstStyle/>
                    <a:p>
                      <a:pPr indent="0" lvl="0" marL="0" rtl="0" algn="l">
                        <a:spcBef>
                          <a:spcPts val="0"/>
                        </a:spcBef>
                        <a:spcAft>
                          <a:spcPts val="0"/>
                        </a:spcAft>
                        <a:buNone/>
                      </a:pPr>
                      <a:r>
                        <a:rPr lang="en-GB" sz="1200"/>
                        <a:t>8</a:t>
                      </a:r>
                      <a:endParaRPr sz="1200"/>
                    </a:p>
                  </a:txBody>
                  <a:tcPr marT="91425" marB="91425" marR="91425" marL="91425"/>
                </a:tc>
                <a:tc>
                  <a:txBody>
                    <a:bodyPr/>
                    <a:lstStyle/>
                    <a:p>
                      <a:pPr indent="0" lvl="0" marL="0" rtl="0" algn="l">
                        <a:spcBef>
                          <a:spcPts val="0"/>
                        </a:spcBef>
                        <a:spcAft>
                          <a:spcPts val="0"/>
                        </a:spcAft>
                        <a:buNone/>
                      </a:pPr>
                      <a:r>
                        <a:rPr lang="en-GB" sz="1200"/>
                        <a:t>How are you.</a:t>
                      </a:r>
                      <a:endParaRPr sz="1200"/>
                    </a:p>
                  </a:txBody>
                  <a:tcPr marT="91425" marB="91425" marR="91425" marL="91425"/>
                </a:tc>
                <a:tc>
                  <a:txBody>
                    <a:bodyPr/>
                    <a:lstStyle/>
                    <a:p>
                      <a:pPr indent="0" lvl="0" marL="0" rtl="0" algn="l">
                        <a:spcBef>
                          <a:spcPts val="0"/>
                        </a:spcBef>
                        <a:spcAft>
                          <a:spcPts val="0"/>
                        </a:spcAft>
                        <a:buNone/>
                      </a:pPr>
                      <a:r>
                        <a:rPr lang="en-GB" sz="1200"/>
                        <a:t>তুমি কেমন আছ।: 0.93, তুমি কেমন আছ?: 0.89</a:t>
                      </a:r>
                      <a:endParaRPr sz="1200"/>
                    </a:p>
                  </a:txBody>
                  <a:tcPr marT="91425" marB="91425" marR="91425" marL="91425"/>
                </a:tc>
                <a:tc>
                  <a:txBody>
                    <a:bodyPr/>
                    <a:lstStyle/>
                    <a:p>
                      <a:pPr indent="0" lvl="0" marL="0" rtl="0" algn="l">
                        <a:spcBef>
                          <a:spcPts val="0"/>
                        </a:spcBef>
                        <a:spcAft>
                          <a:spcPts val="0"/>
                        </a:spcAft>
                        <a:buNone/>
                      </a:pPr>
                      <a:r>
                        <a:rPr lang="en-GB" sz="1200"/>
                        <a:t>তুমি কেমন আছো।</a:t>
                      </a:r>
                      <a:endParaRPr sz="1200"/>
                    </a:p>
                  </a:txBody>
                  <a:tcPr marT="91425" marB="91425" marR="91425" marL="91425"/>
                </a:tc>
              </a:tr>
              <a:tr h="238125">
                <a:tc>
                  <a:txBody>
                    <a:bodyPr/>
                    <a:lstStyle/>
                    <a:p>
                      <a:pPr indent="0" lvl="0" marL="0" rtl="0" algn="l">
                        <a:spcBef>
                          <a:spcPts val="0"/>
                        </a:spcBef>
                        <a:spcAft>
                          <a:spcPts val="0"/>
                        </a:spcAft>
                        <a:buNone/>
                      </a:pPr>
                      <a:r>
                        <a:rPr lang="en-GB" sz="1200"/>
                        <a:t>8</a:t>
                      </a:r>
                      <a:endParaRPr sz="1200"/>
                    </a:p>
                  </a:txBody>
                  <a:tcPr marT="91425" marB="91425" marR="91425" marL="91425"/>
                </a:tc>
                <a:tc>
                  <a:txBody>
                    <a:bodyPr/>
                    <a:lstStyle/>
                    <a:p>
                      <a:pPr indent="0" lvl="0" marL="0" rtl="0" algn="l">
                        <a:spcBef>
                          <a:spcPts val="0"/>
                        </a:spcBef>
                        <a:spcAft>
                          <a:spcPts val="0"/>
                        </a:spcAft>
                        <a:buNone/>
                      </a:pPr>
                      <a:r>
                        <a:rPr lang="en-GB" sz="1200"/>
                        <a:t>I am hungry.</a:t>
                      </a:r>
                      <a:endParaRPr sz="1200"/>
                    </a:p>
                  </a:txBody>
                  <a:tcPr marT="91425" marB="91425" marR="91425" marL="91425"/>
                </a:tc>
                <a:tc>
                  <a:txBody>
                    <a:bodyPr/>
                    <a:lstStyle/>
                    <a:p>
                      <a:pPr indent="0" lvl="0" marL="0" rtl="0" algn="l">
                        <a:spcBef>
                          <a:spcPts val="0"/>
                        </a:spcBef>
                        <a:spcAft>
                          <a:spcPts val="0"/>
                        </a:spcAft>
                        <a:buNone/>
                      </a:pPr>
                      <a:r>
                        <a:rPr lang="en-GB" sz="1200"/>
                        <a:t>আমি ক্ষুধার্ত মানুষ।: 0.80, আমি ক্ষুধার্ত।: 0.74</a:t>
                      </a:r>
                      <a:endParaRPr sz="1200"/>
                    </a:p>
                  </a:txBody>
                  <a:tcPr marT="91425" marB="91425" marR="91425" marL="91425"/>
                </a:tc>
                <a:tc>
                  <a:txBody>
                    <a:bodyPr/>
                    <a:lstStyle/>
                    <a:p>
                      <a:pPr indent="0" lvl="0" marL="0" rtl="0" algn="l">
                        <a:spcBef>
                          <a:spcPts val="0"/>
                        </a:spcBef>
                        <a:spcAft>
                          <a:spcPts val="0"/>
                        </a:spcAft>
                        <a:buNone/>
                      </a:pPr>
                      <a:r>
                        <a:rPr lang="en-GB" sz="1200"/>
                        <a:t>আমি ক্ষুধার্ত।</a:t>
                      </a:r>
                      <a:endParaRPr sz="1200"/>
                    </a:p>
                  </a:txBody>
                  <a:tcPr marT="91425" marB="91425" marR="91425" marL="91425"/>
                </a:tc>
              </a:tr>
              <a:tr h="238125">
                <a:tc>
                  <a:txBody>
                    <a:bodyPr/>
                    <a:lstStyle/>
                    <a:p>
                      <a:pPr indent="0" lvl="0" marL="0" rtl="0" algn="l">
                        <a:spcBef>
                          <a:spcPts val="0"/>
                        </a:spcBef>
                        <a:spcAft>
                          <a:spcPts val="0"/>
                        </a:spcAft>
                        <a:buNone/>
                      </a:pPr>
                      <a:r>
                        <a:rPr lang="en-GB" sz="1200"/>
                        <a:t>8</a:t>
                      </a:r>
                      <a:endParaRPr sz="1200"/>
                    </a:p>
                  </a:txBody>
                  <a:tcPr marT="91425" marB="91425" marR="91425" marL="91425"/>
                </a:tc>
                <a:tc>
                  <a:txBody>
                    <a:bodyPr/>
                    <a:lstStyle/>
                    <a:p>
                      <a:pPr indent="0" lvl="0" marL="0" rtl="0" algn="l">
                        <a:spcBef>
                          <a:spcPts val="0"/>
                        </a:spcBef>
                        <a:spcAft>
                          <a:spcPts val="0"/>
                        </a:spcAft>
                        <a:buNone/>
                      </a:pPr>
                      <a:r>
                        <a:rPr lang="en-GB" sz="1200"/>
                        <a:t>I am a boy.</a:t>
                      </a:r>
                      <a:endParaRPr sz="1200"/>
                    </a:p>
                  </a:txBody>
                  <a:tcPr marT="91425" marB="91425" marR="91425" marL="91425"/>
                </a:tc>
                <a:tc>
                  <a:txBody>
                    <a:bodyPr/>
                    <a:lstStyle/>
                    <a:p>
                      <a:pPr indent="0" lvl="0" marL="0" rtl="0" algn="l">
                        <a:spcBef>
                          <a:spcPts val="0"/>
                        </a:spcBef>
                        <a:spcAft>
                          <a:spcPts val="0"/>
                        </a:spcAft>
                        <a:buNone/>
                      </a:pPr>
                      <a:r>
                        <a:rPr lang="en-GB" sz="1200"/>
                        <a:t>আমি ছেলে।: 0.98, আমি তো ছেলে।: 0.85</a:t>
                      </a:r>
                      <a:endParaRPr sz="1200"/>
                    </a:p>
                  </a:txBody>
                  <a:tcPr marT="91425" marB="91425" marR="91425" marL="91425"/>
                </a:tc>
                <a:tc>
                  <a:txBody>
                    <a:bodyPr/>
                    <a:lstStyle/>
                    <a:p>
                      <a:pPr indent="0" lvl="0" marL="0" rtl="0" algn="l">
                        <a:spcBef>
                          <a:spcPts val="0"/>
                        </a:spcBef>
                        <a:spcAft>
                          <a:spcPts val="0"/>
                        </a:spcAft>
                        <a:buNone/>
                      </a:pPr>
                      <a:r>
                        <a:rPr lang="en-GB" sz="1200"/>
                        <a:t>আমি ছেলে।</a:t>
                      </a:r>
                      <a:endParaRPr sz="1200"/>
                    </a:p>
                  </a:txBody>
                  <a:tcPr marT="91425" marB="91425" marR="91425" marL="91425"/>
                </a:tc>
              </a:tr>
              <a:tr h="238125">
                <a:tc>
                  <a:txBody>
                    <a:bodyPr/>
                    <a:lstStyle/>
                    <a:p>
                      <a:pPr indent="0" lvl="0" marL="0" rtl="0" algn="l">
                        <a:spcBef>
                          <a:spcPts val="0"/>
                        </a:spcBef>
                        <a:spcAft>
                          <a:spcPts val="0"/>
                        </a:spcAft>
                        <a:buNone/>
                      </a:pPr>
                      <a:r>
                        <a:rPr lang="en-GB" sz="1200"/>
                        <a:t>8 Big</a:t>
                      </a:r>
                      <a:endParaRPr sz="1200"/>
                    </a:p>
                  </a:txBody>
                  <a:tcPr marT="91425" marB="91425" marR="91425" marL="91425"/>
                </a:tc>
                <a:tc>
                  <a:txBody>
                    <a:bodyPr/>
                    <a:lstStyle/>
                    <a:p>
                      <a:pPr indent="0" lvl="0" marL="0" rtl="0" algn="l">
                        <a:spcBef>
                          <a:spcPts val="0"/>
                        </a:spcBef>
                        <a:spcAft>
                          <a:spcPts val="0"/>
                        </a:spcAft>
                        <a:buNone/>
                      </a:pPr>
                      <a:r>
                        <a:rPr lang="en-GB" sz="1200"/>
                        <a:t>I love you.</a:t>
                      </a:r>
                      <a:endParaRPr sz="1200"/>
                    </a:p>
                  </a:txBody>
                  <a:tcPr marT="91425" marB="91425" marR="91425" marL="91425"/>
                </a:tc>
                <a:tc>
                  <a:txBody>
                    <a:bodyPr/>
                    <a:lstStyle/>
                    <a:p>
                      <a:pPr indent="0" lvl="0" marL="0" rtl="0" algn="l">
                        <a:spcBef>
                          <a:spcPts val="0"/>
                        </a:spcBef>
                        <a:spcAft>
                          <a:spcPts val="0"/>
                        </a:spcAft>
                        <a:buNone/>
                      </a:pPr>
                      <a:r>
                        <a:rPr lang="en-GB" sz="1200"/>
                        <a:t>ভালোবাসি।: 0.36, আমার সঙ্গে ভালবাসার সম্পর্ক।: 0.36</a:t>
                      </a:r>
                      <a:endParaRPr sz="1200"/>
                    </a:p>
                  </a:txBody>
                  <a:tcPr marT="91425" marB="91425" marR="91425" marL="91425"/>
                </a:tc>
                <a:tc>
                  <a:txBody>
                    <a:bodyPr/>
                    <a:lstStyle/>
                    <a:p>
                      <a:pPr indent="0" lvl="0" marL="0" rtl="0" algn="l">
                        <a:spcBef>
                          <a:spcPts val="0"/>
                        </a:spcBef>
                        <a:spcAft>
                          <a:spcPts val="0"/>
                        </a:spcAft>
                        <a:buNone/>
                      </a:pPr>
                      <a:r>
                        <a:rPr lang="en-GB" sz="1200"/>
                        <a:t>আমি তোমাকে ভালোবাসি।</a:t>
                      </a:r>
                      <a:endParaRPr sz="1200"/>
                    </a:p>
                  </a:txBody>
                  <a:tcPr marT="91425" marB="91425" marR="91425" marL="91425"/>
                </a:tc>
              </a:tr>
              <a:tr h="238125">
                <a:tc>
                  <a:txBody>
                    <a:bodyPr/>
                    <a:lstStyle/>
                    <a:p>
                      <a:pPr indent="0" lvl="0" marL="0" rtl="0" algn="l">
                        <a:spcBef>
                          <a:spcPts val="0"/>
                        </a:spcBef>
                        <a:spcAft>
                          <a:spcPts val="0"/>
                        </a:spcAft>
                        <a:buNone/>
                      </a:pPr>
                      <a:r>
                        <a:rPr lang="en-GB" sz="1200"/>
                        <a:t>8 Big</a:t>
                      </a:r>
                      <a:endParaRPr sz="1200"/>
                    </a:p>
                  </a:txBody>
                  <a:tcPr marT="91425" marB="91425" marR="91425" marL="91425"/>
                </a:tc>
                <a:tc>
                  <a:txBody>
                    <a:bodyPr/>
                    <a:lstStyle/>
                    <a:p>
                      <a:pPr indent="0" lvl="0" marL="0" rtl="0" algn="l">
                        <a:spcBef>
                          <a:spcPts val="0"/>
                        </a:spcBef>
                        <a:spcAft>
                          <a:spcPts val="0"/>
                        </a:spcAft>
                        <a:buNone/>
                      </a:pPr>
                      <a:r>
                        <a:rPr lang="en-GB" sz="1200"/>
                        <a:t>How are you.</a:t>
                      </a:r>
                      <a:endParaRPr sz="1200"/>
                    </a:p>
                  </a:txBody>
                  <a:tcPr marT="91425" marB="91425" marR="91425" marL="91425"/>
                </a:tc>
                <a:tc>
                  <a:txBody>
                    <a:bodyPr/>
                    <a:lstStyle/>
                    <a:p>
                      <a:pPr indent="0" lvl="0" marL="0" rtl="0" algn="l">
                        <a:spcBef>
                          <a:spcPts val="0"/>
                        </a:spcBef>
                        <a:spcAft>
                          <a:spcPts val="0"/>
                        </a:spcAft>
                        <a:buNone/>
                      </a:pPr>
                      <a:r>
                        <a:rPr lang="en-GB" sz="1200"/>
                        <a:t>কেমন আছো তুমি।: 0.99, তুমি কেমন আছো।: 0.99</a:t>
                      </a:r>
                      <a:endParaRPr sz="1200"/>
                    </a:p>
                  </a:txBody>
                  <a:tcPr marT="91425" marB="91425" marR="91425" marL="91425"/>
                </a:tc>
                <a:tc>
                  <a:txBody>
                    <a:bodyPr/>
                    <a:lstStyle/>
                    <a:p>
                      <a:pPr indent="0" lvl="0" marL="0" rtl="0" algn="l">
                        <a:spcBef>
                          <a:spcPts val="0"/>
                        </a:spcBef>
                        <a:spcAft>
                          <a:spcPts val="0"/>
                        </a:spcAft>
                        <a:buNone/>
                      </a:pPr>
                      <a:r>
                        <a:rPr lang="en-GB" sz="1200"/>
                        <a:t>তুমি কেমন আছো।</a:t>
                      </a:r>
                      <a:endParaRPr sz="1200"/>
                    </a:p>
                  </a:txBody>
                  <a:tcPr marT="91425" marB="91425" marR="91425" marL="91425"/>
                </a:tc>
              </a:tr>
              <a:tr h="238125">
                <a:tc>
                  <a:txBody>
                    <a:bodyPr/>
                    <a:lstStyle/>
                    <a:p>
                      <a:pPr indent="0" lvl="0" marL="0" rtl="0" algn="l">
                        <a:spcBef>
                          <a:spcPts val="0"/>
                        </a:spcBef>
                        <a:spcAft>
                          <a:spcPts val="0"/>
                        </a:spcAft>
                        <a:buNone/>
                      </a:pPr>
                      <a:r>
                        <a:rPr lang="en-GB" sz="1200"/>
                        <a:t>8 Big</a:t>
                      </a:r>
                      <a:endParaRPr sz="1200"/>
                    </a:p>
                  </a:txBody>
                  <a:tcPr marT="91425" marB="91425" marR="91425" marL="91425"/>
                </a:tc>
                <a:tc>
                  <a:txBody>
                    <a:bodyPr/>
                    <a:lstStyle/>
                    <a:p>
                      <a:pPr indent="0" lvl="0" marL="0" rtl="0" algn="l">
                        <a:spcBef>
                          <a:spcPts val="0"/>
                        </a:spcBef>
                        <a:spcAft>
                          <a:spcPts val="0"/>
                        </a:spcAft>
                        <a:buNone/>
                      </a:pPr>
                      <a:r>
                        <a:rPr lang="en-GB" sz="1200"/>
                        <a:t>Hyderabad is a beautiful city.</a:t>
                      </a:r>
                      <a:endParaRPr sz="1200"/>
                    </a:p>
                  </a:txBody>
                  <a:tcPr marT="91425" marB="91425" marR="91425" marL="91425"/>
                </a:tc>
                <a:tc>
                  <a:txBody>
                    <a:bodyPr/>
                    <a:lstStyle/>
                    <a:p>
                      <a:pPr indent="0" lvl="0" marL="0" rtl="0" algn="l">
                        <a:spcBef>
                          <a:spcPts val="0"/>
                        </a:spcBef>
                        <a:spcAft>
                          <a:spcPts val="0"/>
                        </a:spcAft>
                        <a:buNone/>
                      </a:pPr>
                      <a:r>
                        <a:rPr lang="en-GB" sz="1200"/>
                        <a:t>হায়দরাবাদের সুন্দর শহর।: 0.8576, হায়দ্রাবাদের একটি শহর।: 0.8573</a:t>
                      </a:r>
                      <a:endParaRPr sz="1200"/>
                    </a:p>
                  </a:txBody>
                  <a:tcPr marT="91425" marB="91425" marR="91425" marL="91425"/>
                </a:tc>
                <a:tc>
                  <a:txBody>
                    <a:bodyPr/>
                    <a:lstStyle/>
                    <a:p>
                      <a:pPr indent="0" lvl="0" marL="0" rtl="0" algn="l">
                        <a:spcBef>
                          <a:spcPts val="0"/>
                        </a:spcBef>
                        <a:spcAft>
                          <a:spcPts val="0"/>
                        </a:spcAft>
                        <a:buNone/>
                      </a:pPr>
                      <a:r>
                        <a:rPr lang="en-GB" sz="1200"/>
                        <a:t>হায়দ্রাবাদ একটি সুন্দর শহর।</a:t>
                      </a:r>
                      <a:endParaRPr sz="1200"/>
                    </a:p>
                  </a:txBody>
                  <a:tcPr marT="91425" marB="91425" marR="91425" marL="91425"/>
                </a:tc>
              </a:tr>
              <a:tr h="238125">
                <a:tc>
                  <a:txBody>
                    <a:bodyPr/>
                    <a:lstStyle/>
                    <a:p>
                      <a:pPr indent="0" lvl="0" marL="0" rtl="0" algn="l">
                        <a:spcBef>
                          <a:spcPts val="0"/>
                        </a:spcBef>
                        <a:spcAft>
                          <a:spcPts val="0"/>
                        </a:spcAft>
                        <a:buNone/>
                      </a:pPr>
                      <a:r>
                        <a:rPr lang="en-GB" sz="1200"/>
                        <a:t>8 Big</a:t>
                      </a:r>
                      <a:endParaRPr sz="1200"/>
                    </a:p>
                  </a:txBody>
                  <a:tcPr marT="91425" marB="91425" marR="91425" marL="91425"/>
                </a:tc>
                <a:tc>
                  <a:txBody>
                    <a:bodyPr/>
                    <a:lstStyle/>
                    <a:p>
                      <a:pPr indent="0" lvl="0" marL="0" rtl="0" algn="l">
                        <a:spcBef>
                          <a:spcPts val="0"/>
                        </a:spcBef>
                        <a:spcAft>
                          <a:spcPts val="0"/>
                        </a:spcAft>
                        <a:buNone/>
                      </a:pPr>
                      <a:r>
                        <a:rPr lang="en-GB" sz="1200"/>
                        <a:t>My name Rishi.</a:t>
                      </a:r>
                      <a:endParaRPr sz="1200"/>
                    </a:p>
                  </a:txBody>
                  <a:tcPr marT="91425" marB="91425" marR="91425" marL="91425"/>
                </a:tc>
                <a:tc>
                  <a:txBody>
                    <a:bodyPr/>
                    <a:lstStyle/>
                    <a:p>
                      <a:pPr indent="0" lvl="0" marL="0" rtl="0" algn="l">
                        <a:spcBef>
                          <a:spcPts val="0"/>
                        </a:spcBef>
                        <a:spcAft>
                          <a:spcPts val="0"/>
                        </a:spcAft>
                        <a:buNone/>
                      </a:pPr>
                      <a:r>
                        <a:rPr lang="en-GB" sz="1200"/>
                        <a:t>আমার নাম ঋষি।: 0.87, আমার নাম।: 0.83</a:t>
                      </a:r>
                      <a:endParaRPr sz="1200"/>
                    </a:p>
                  </a:txBody>
                  <a:tcPr marT="91425" marB="91425" marR="91425" marL="91425"/>
                </a:tc>
                <a:tc>
                  <a:txBody>
                    <a:bodyPr/>
                    <a:lstStyle/>
                    <a:p>
                      <a:pPr indent="0" lvl="0" marL="0" rtl="0" algn="l">
                        <a:spcBef>
                          <a:spcPts val="0"/>
                        </a:spcBef>
                        <a:spcAft>
                          <a:spcPts val="0"/>
                        </a:spcAft>
                        <a:buNone/>
                      </a:pPr>
                      <a:r>
                        <a:rPr lang="en-GB" sz="1200"/>
                        <a:t>আমার নাম ঋষি।</a:t>
                      </a:r>
                      <a:endParaRPr sz="1200"/>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7" name="Shape 177"/>
        <p:cNvGrpSpPr/>
        <p:nvPr/>
      </p:nvGrpSpPr>
      <p:grpSpPr>
        <a:xfrm>
          <a:off x="0" y="0"/>
          <a:ext cx="0" cy="0"/>
          <a:chOff x="0" y="0"/>
          <a:chExt cx="0" cy="0"/>
        </a:xfrm>
      </p:grpSpPr>
      <p:sp>
        <p:nvSpPr>
          <p:cNvPr id="178" name="Google Shape;178;p2"/>
          <p:cNvSpPr txBox="1"/>
          <p:nvPr>
            <p:ph type="title"/>
          </p:nvPr>
        </p:nvSpPr>
        <p:spPr>
          <a:xfrm>
            <a:off x="1308150" y="1318650"/>
            <a:ext cx="71100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Outline</a:t>
            </a:r>
            <a:endParaRPr/>
          </a:p>
        </p:txBody>
      </p:sp>
      <p:sp>
        <p:nvSpPr>
          <p:cNvPr id="179" name="Google Shape;179;p2"/>
          <p:cNvSpPr txBox="1"/>
          <p:nvPr/>
        </p:nvSpPr>
        <p:spPr>
          <a:xfrm>
            <a:off x="1312713" y="2408994"/>
            <a:ext cx="1607700" cy="32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FFFFFF"/>
                </a:solidFill>
                <a:latin typeface="Raleway"/>
                <a:ea typeface="Raleway"/>
                <a:cs typeface="Raleway"/>
                <a:sym typeface="Raleway"/>
              </a:rPr>
              <a:t>Overview</a:t>
            </a:r>
            <a:endParaRPr b="0" i="0" sz="1300" u="none" cap="none" strike="noStrike">
              <a:solidFill>
                <a:srgbClr val="FFFFFF"/>
              </a:solidFill>
              <a:latin typeface="Raleway"/>
              <a:ea typeface="Raleway"/>
              <a:cs typeface="Raleway"/>
              <a:sym typeface="Raleway"/>
            </a:endParaRPr>
          </a:p>
        </p:txBody>
      </p:sp>
      <p:sp>
        <p:nvSpPr>
          <p:cNvPr id="180" name="Google Shape;180;p2"/>
          <p:cNvSpPr txBox="1"/>
          <p:nvPr/>
        </p:nvSpPr>
        <p:spPr>
          <a:xfrm>
            <a:off x="3468813" y="2408994"/>
            <a:ext cx="1607700" cy="32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FFFFFF"/>
                </a:solidFill>
                <a:uFill>
                  <a:noFill/>
                </a:uFill>
                <a:latin typeface="Raleway"/>
                <a:ea typeface="Raleway"/>
                <a:cs typeface="Raleway"/>
                <a:sym typeface="Raleway"/>
                <a:hlinkClick>
                  <a:extLst>
                    <a:ext uri="{A12FA001-AC4F-418D-AE19-62706E023703}">
                      <ahyp:hlinkClr val="tx"/>
                    </a:ext>
                  </a:extLst>
                </a:hlinkClick>
              </a:rPr>
              <a:t>Problems to solve</a:t>
            </a:r>
            <a:endParaRPr b="0" i="0" sz="1300" u="none" cap="none" strike="noStrike">
              <a:solidFill>
                <a:srgbClr val="FFFFFF"/>
              </a:solidFill>
              <a:latin typeface="Raleway"/>
              <a:ea typeface="Raleway"/>
              <a:cs typeface="Raleway"/>
              <a:sym typeface="Raleway"/>
            </a:endParaRPr>
          </a:p>
        </p:txBody>
      </p:sp>
      <p:sp>
        <p:nvSpPr>
          <p:cNvPr id="181" name="Google Shape;181;p2"/>
          <p:cNvSpPr txBox="1"/>
          <p:nvPr/>
        </p:nvSpPr>
        <p:spPr>
          <a:xfrm>
            <a:off x="5712038" y="2379419"/>
            <a:ext cx="1607700" cy="32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FFFFFF"/>
                </a:solidFill>
                <a:uFill>
                  <a:noFill/>
                </a:uFill>
                <a:latin typeface="Raleway"/>
                <a:ea typeface="Raleway"/>
                <a:cs typeface="Raleway"/>
                <a:sym typeface="Raleway"/>
                <a:hlinkClick action="ppaction://hlinksldjump" r:id="rId3">
                  <a:extLst>
                    <a:ext uri="{A12FA001-AC4F-418D-AE19-62706E023703}">
                      <ahyp:hlinkClr val="tx"/>
                    </a:ext>
                  </a:extLst>
                </a:hlinkClick>
              </a:rPr>
              <a:t>Project objective</a:t>
            </a:r>
            <a:endParaRPr b="0" i="0" sz="1300" u="none" cap="none" strike="noStrike">
              <a:solidFill>
                <a:srgbClr val="FFFFFF"/>
              </a:solidFill>
              <a:latin typeface="Raleway"/>
              <a:ea typeface="Raleway"/>
              <a:cs typeface="Raleway"/>
              <a:sym typeface="Raleway"/>
            </a:endParaRPr>
          </a:p>
        </p:txBody>
      </p:sp>
      <p:sp>
        <p:nvSpPr>
          <p:cNvPr id="182" name="Google Shape;182;p2"/>
          <p:cNvSpPr txBox="1"/>
          <p:nvPr/>
        </p:nvSpPr>
        <p:spPr>
          <a:xfrm>
            <a:off x="1312713" y="2781119"/>
            <a:ext cx="1607700" cy="32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FFFFFF"/>
                </a:solidFill>
                <a:latin typeface="Raleway"/>
                <a:ea typeface="Raleway"/>
                <a:cs typeface="Raleway"/>
                <a:sym typeface="Raleway"/>
              </a:rPr>
              <a:t>Strategy</a:t>
            </a:r>
            <a:endParaRPr b="0" i="0" sz="1300" u="none" cap="none" strike="noStrike">
              <a:solidFill>
                <a:srgbClr val="FFFFFF"/>
              </a:solidFill>
              <a:latin typeface="Raleway"/>
              <a:ea typeface="Raleway"/>
              <a:cs typeface="Raleway"/>
              <a:sym typeface="Raleway"/>
            </a:endParaRPr>
          </a:p>
        </p:txBody>
      </p:sp>
      <p:sp>
        <p:nvSpPr>
          <p:cNvPr id="183" name="Google Shape;183;p2"/>
          <p:cNvSpPr txBox="1"/>
          <p:nvPr/>
        </p:nvSpPr>
        <p:spPr>
          <a:xfrm>
            <a:off x="3473924" y="2781125"/>
            <a:ext cx="1927800" cy="32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FFFFFF"/>
                </a:solidFill>
                <a:latin typeface="Raleway"/>
                <a:ea typeface="Raleway"/>
                <a:cs typeface="Raleway"/>
                <a:sym typeface="Raleway"/>
              </a:rPr>
              <a:t>Model Architecture</a:t>
            </a:r>
            <a:endParaRPr b="0" i="0" sz="1300" u="none" cap="none" strike="noStrike">
              <a:solidFill>
                <a:srgbClr val="FFFFFF"/>
              </a:solidFill>
              <a:latin typeface="Raleway"/>
              <a:ea typeface="Raleway"/>
              <a:cs typeface="Raleway"/>
              <a:sym typeface="Raleway"/>
            </a:endParaRPr>
          </a:p>
        </p:txBody>
      </p:sp>
      <p:sp>
        <p:nvSpPr>
          <p:cNvPr id="184" name="Google Shape;184;p2"/>
          <p:cNvSpPr txBox="1"/>
          <p:nvPr/>
        </p:nvSpPr>
        <p:spPr>
          <a:xfrm>
            <a:off x="5698557" y="2781119"/>
            <a:ext cx="1634700" cy="32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FFFFFF"/>
                </a:solidFill>
                <a:latin typeface="Raleway"/>
                <a:ea typeface="Raleway"/>
                <a:cs typeface="Raleway"/>
                <a:sym typeface="Raleway"/>
              </a:rPr>
              <a:t> Hyperparameters</a:t>
            </a:r>
            <a:endParaRPr b="0" i="0" sz="1300" u="none" cap="none" strike="noStrike">
              <a:solidFill>
                <a:srgbClr val="FFFFFF"/>
              </a:solidFill>
              <a:latin typeface="Raleway"/>
              <a:ea typeface="Raleway"/>
              <a:cs typeface="Raleway"/>
              <a:sym typeface="Raleway"/>
            </a:endParaRPr>
          </a:p>
        </p:txBody>
      </p:sp>
      <p:sp>
        <p:nvSpPr>
          <p:cNvPr id="185" name="Google Shape;185;p2"/>
          <p:cNvSpPr txBox="1"/>
          <p:nvPr/>
        </p:nvSpPr>
        <p:spPr>
          <a:xfrm>
            <a:off x="1312724" y="3182825"/>
            <a:ext cx="1800900" cy="32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FFFFFF"/>
                </a:solidFill>
                <a:latin typeface="Raleway"/>
                <a:ea typeface="Raleway"/>
                <a:cs typeface="Raleway"/>
                <a:sym typeface="Raleway"/>
              </a:rPr>
              <a:t>Model Performance</a:t>
            </a:r>
            <a:endParaRPr b="0" i="0" sz="1300" u="none" cap="none" strike="noStrike">
              <a:solidFill>
                <a:srgbClr val="FFFFFF"/>
              </a:solidFill>
              <a:latin typeface="Raleway"/>
              <a:ea typeface="Raleway"/>
              <a:cs typeface="Raleway"/>
              <a:sym typeface="Raleway"/>
            </a:endParaRPr>
          </a:p>
        </p:txBody>
      </p:sp>
      <p:sp>
        <p:nvSpPr>
          <p:cNvPr id="186" name="Google Shape;186;p2"/>
          <p:cNvSpPr txBox="1"/>
          <p:nvPr/>
        </p:nvSpPr>
        <p:spPr>
          <a:xfrm>
            <a:off x="3473932" y="3182819"/>
            <a:ext cx="1634700" cy="32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FFFFFF"/>
                </a:solidFill>
                <a:latin typeface="Raleway"/>
                <a:ea typeface="Raleway"/>
                <a:cs typeface="Raleway"/>
                <a:sym typeface="Raleway"/>
              </a:rPr>
              <a:t>Translation Results</a:t>
            </a:r>
            <a:endParaRPr b="0" i="0" sz="1300" u="none" cap="none" strike="noStrike">
              <a:solidFill>
                <a:srgbClr val="FFFFFF"/>
              </a:solidFill>
              <a:latin typeface="Raleway"/>
              <a:ea typeface="Raleway"/>
              <a:cs typeface="Raleway"/>
              <a:sym typeface="Raleway"/>
            </a:endParaRPr>
          </a:p>
        </p:txBody>
      </p:sp>
      <p:sp>
        <p:nvSpPr>
          <p:cNvPr id="187" name="Google Shape;187;p2"/>
          <p:cNvSpPr txBox="1"/>
          <p:nvPr/>
        </p:nvSpPr>
        <p:spPr>
          <a:xfrm>
            <a:off x="5611135" y="2303219"/>
            <a:ext cx="1241100" cy="32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Raleway"/>
              <a:ea typeface="Raleway"/>
              <a:cs typeface="Raleway"/>
              <a:sym typeface="Raleway"/>
            </a:endParaRPr>
          </a:p>
        </p:txBody>
      </p:sp>
      <p:sp>
        <p:nvSpPr>
          <p:cNvPr id="188" name="Google Shape;188;p2"/>
          <p:cNvSpPr txBox="1"/>
          <p:nvPr/>
        </p:nvSpPr>
        <p:spPr>
          <a:xfrm>
            <a:off x="5534935" y="2704919"/>
            <a:ext cx="1241100" cy="32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Raleway"/>
              <a:ea typeface="Raleway"/>
              <a:cs typeface="Raleway"/>
              <a:sym typeface="Raleway"/>
            </a:endParaRPr>
          </a:p>
        </p:txBody>
      </p:sp>
      <p:sp>
        <p:nvSpPr>
          <p:cNvPr id="189" name="Google Shape;189;p2"/>
          <p:cNvSpPr txBox="1"/>
          <p:nvPr/>
        </p:nvSpPr>
        <p:spPr>
          <a:xfrm>
            <a:off x="5763535" y="3182819"/>
            <a:ext cx="1241100" cy="32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FFFFFF"/>
                </a:solidFill>
                <a:latin typeface="Raleway"/>
                <a:ea typeface="Raleway"/>
                <a:cs typeface="Raleway"/>
                <a:sym typeface="Raleway"/>
              </a:rPr>
              <a:t>Conclusion</a:t>
            </a:r>
            <a:endParaRPr b="0" i="0" sz="1300" u="none" cap="none" strike="noStrike">
              <a:solidFill>
                <a:srgbClr val="FFFFFF"/>
              </a:solidFill>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13bf40da116_0_236"/>
          <p:cNvSpPr txBox="1"/>
          <p:nvPr>
            <p:ph type="title"/>
          </p:nvPr>
        </p:nvSpPr>
        <p:spPr>
          <a:xfrm flipH="1">
            <a:off x="752175" y="588148"/>
            <a:ext cx="4240800" cy="55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sz="2400"/>
              <a:t>Results</a:t>
            </a:r>
            <a:endParaRPr sz="2400"/>
          </a:p>
        </p:txBody>
      </p:sp>
      <p:sp>
        <p:nvSpPr>
          <p:cNvPr id="382" name="Google Shape;382;g13bf40da116_0_236"/>
          <p:cNvSpPr txBox="1"/>
          <p:nvPr>
            <p:ph idx="1" type="body"/>
          </p:nvPr>
        </p:nvSpPr>
        <p:spPr>
          <a:xfrm>
            <a:off x="496375" y="1406975"/>
            <a:ext cx="8386500" cy="292500"/>
          </a:xfrm>
          <a:prstGeom prst="rect">
            <a:avLst/>
          </a:prstGeom>
          <a:noFill/>
          <a:ln>
            <a:noFill/>
          </a:ln>
        </p:spPr>
        <p:txBody>
          <a:bodyPr anchorCtr="0" anchor="ctr" bIns="45700" lIns="91425" spcFirstLastPara="1" rIns="91425" wrap="square" tIns="45700">
            <a:spAutoFit/>
          </a:bodyPr>
          <a:lstStyle/>
          <a:p>
            <a:pPr indent="-311150" lvl="0" marL="457200" rtl="0" algn="l">
              <a:lnSpc>
                <a:spcPct val="100000"/>
              </a:lnSpc>
              <a:spcBef>
                <a:spcPts val="1400"/>
              </a:spcBef>
              <a:spcAft>
                <a:spcPts val="0"/>
              </a:spcAft>
              <a:buClr>
                <a:srgbClr val="000000"/>
              </a:buClr>
              <a:buSzPts val="1300"/>
              <a:buFont typeface="Arial"/>
              <a:buChar char="●"/>
            </a:pPr>
            <a:r>
              <a:rPr b="1" lang="en-GB">
                <a:solidFill>
                  <a:srgbClr val="000000"/>
                </a:solidFill>
                <a:latin typeface="Arial"/>
                <a:ea typeface="Arial"/>
                <a:cs typeface="Arial"/>
                <a:sym typeface="Arial"/>
              </a:rPr>
              <a:t>For 2 Layers we look at the comparison between 4 Heads and 8 Heads’ Accuracy</a:t>
            </a:r>
            <a:endParaRPr b="1">
              <a:solidFill>
                <a:srgbClr val="000000"/>
              </a:solidFill>
              <a:latin typeface="Arial"/>
              <a:ea typeface="Arial"/>
              <a:cs typeface="Arial"/>
              <a:sym typeface="Arial"/>
            </a:endParaRPr>
          </a:p>
        </p:txBody>
      </p:sp>
      <p:pic>
        <p:nvPicPr>
          <p:cNvPr id="383" name="Google Shape;383;g13bf40da116_0_236"/>
          <p:cNvPicPr preferRelativeResize="0"/>
          <p:nvPr/>
        </p:nvPicPr>
        <p:blipFill>
          <a:blip r:embed="rId3">
            <a:alphaModFix/>
          </a:blip>
          <a:stretch>
            <a:fillRect/>
          </a:stretch>
        </p:blipFill>
        <p:spPr>
          <a:xfrm>
            <a:off x="1067250" y="1824225"/>
            <a:ext cx="3603424" cy="2869501"/>
          </a:xfrm>
          <a:prstGeom prst="rect">
            <a:avLst/>
          </a:prstGeom>
          <a:noFill/>
          <a:ln>
            <a:noFill/>
          </a:ln>
        </p:spPr>
      </p:pic>
      <p:pic>
        <p:nvPicPr>
          <p:cNvPr id="384" name="Google Shape;384;g13bf40da116_0_236"/>
          <p:cNvPicPr preferRelativeResize="0"/>
          <p:nvPr/>
        </p:nvPicPr>
        <p:blipFill>
          <a:blip r:embed="rId4">
            <a:alphaModFix/>
          </a:blip>
          <a:stretch>
            <a:fillRect/>
          </a:stretch>
        </p:blipFill>
        <p:spPr>
          <a:xfrm>
            <a:off x="4992975" y="1809213"/>
            <a:ext cx="3632725" cy="2899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13bf40da116_0_116"/>
          <p:cNvSpPr txBox="1"/>
          <p:nvPr>
            <p:ph type="title"/>
          </p:nvPr>
        </p:nvSpPr>
        <p:spPr>
          <a:xfrm flipH="1">
            <a:off x="752175" y="588148"/>
            <a:ext cx="4240800" cy="55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sz="2400"/>
              <a:t>Results</a:t>
            </a:r>
            <a:endParaRPr sz="2400"/>
          </a:p>
        </p:txBody>
      </p:sp>
      <p:sp>
        <p:nvSpPr>
          <p:cNvPr id="390" name="Google Shape;390;g13bf40da116_0_116"/>
          <p:cNvSpPr txBox="1"/>
          <p:nvPr>
            <p:ph idx="1" type="body"/>
          </p:nvPr>
        </p:nvSpPr>
        <p:spPr>
          <a:xfrm>
            <a:off x="496375" y="1406975"/>
            <a:ext cx="8245500" cy="292500"/>
          </a:xfrm>
          <a:prstGeom prst="rect">
            <a:avLst/>
          </a:prstGeom>
          <a:noFill/>
          <a:ln>
            <a:noFill/>
          </a:ln>
        </p:spPr>
        <p:txBody>
          <a:bodyPr anchorCtr="0" anchor="ctr" bIns="45700" lIns="91425" spcFirstLastPara="1" rIns="91425" wrap="square" tIns="45700">
            <a:spAutoFit/>
          </a:bodyPr>
          <a:lstStyle/>
          <a:p>
            <a:pPr indent="-311150" lvl="0" marL="457200" rtl="0" algn="l">
              <a:lnSpc>
                <a:spcPct val="100000"/>
              </a:lnSpc>
              <a:spcBef>
                <a:spcPts val="1400"/>
              </a:spcBef>
              <a:spcAft>
                <a:spcPts val="0"/>
              </a:spcAft>
              <a:buClr>
                <a:srgbClr val="000000"/>
              </a:buClr>
              <a:buSzPts val="1300"/>
              <a:buFont typeface="Arial"/>
              <a:buChar char="●"/>
            </a:pPr>
            <a:r>
              <a:rPr b="1" lang="en-GB">
                <a:solidFill>
                  <a:srgbClr val="000000"/>
                </a:solidFill>
                <a:latin typeface="Arial"/>
                <a:ea typeface="Arial"/>
                <a:cs typeface="Arial"/>
                <a:sym typeface="Arial"/>
              </a:rPr>
              <a:t>For 2 Layers we look at the comparison between 4 Heads and 8 Heads’ Loss</a:t>
            </a:r>
            <a:endParaRPr b="1">
              <a:solidFill>
                <a:srgbClr val="000000"/>
              </a:solidFill>
              <a:latin typeface="Arial"/>
              <a:ea typeface="Arial"/>
              <a:cs typeface="Arial"/>
              <a:sym typeface="Arial"/>
            </a:endParaRPr>
          </a:p>
        </p:txBody>
      </p:sp>
      <p:pic>
        <p:nvPicPr>
          <p:cNvPr id="391" name="Google Shape;391;g13bf40da116_0_116"/>
          <p:cNvPicPr preferRelativeResize="0"/>
          <p:nvPr/>
        </p:nvPicPr>
        <p:blipFill>
          <a:blip r:embed="rId3">
            <a:alphaModFix/>
          </a:blip>
          <a:stretch>
            <a:fillRect/>
          </a:stretch>
        </p:blipFill>
        <p:spPr>
          <a:xfrm>
            <a:off x="5035975" y="1782675"/>
            <a:ext cx="3632725" cy="3003301"/>
          </a:xfrm>
          <a:prstGeom prst="rect">
            <a:avLst/>
          </a:prstGeom>
          <a:noFill/>
          <a:ln>
            <a:noFill/>
          </a:ln>
        </p:spPr>
      </p:pic>
      <p:pic>
        <p:nvPicPr>
          <p:cNvPr id="392" name="Google Shape;392;g13bf40da116_0_116"/>
          <p:cNvPicPr preferRelativeResize="0"/>
          <p:nvPr/>
        </p:nvPicPr>
        <p:blipFill>
          <a:blip r:embed="rId4">
            <a:alphaModFix/>
          </a:blip>
          <a:stretch>
            <a:fillRect/>
          </a:stretch>
        </p:blipFill>
        <p:spPr>
          <a:xfrm>
            <a:off x="1107200" y="1849575"/>
            <a:ext cx="3603426" cy="28695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13bf40da116_0_125"/>
          <p:cNvSpPr txBox="1"/>
          <p:nvPr>
            <p:ph type="title"/>
          </p:nvPr>
        </p:nvSpPr>
        <p:spPr>
          <a:xfrm flipH="1">
            <a:off x="752175" y="588148"/>
            <a:ext cx="4240800" cy="55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sz="2400"/>
              <a:t>Results</a:t>
            </a:r>
            <a:endParaRPr sz="2400"/>
          </a:p>
        </p:txBody>
      </p:sp>
      <p:sp>
        <p:nvSpPr>
          <p:cNvPr id="398" name="Google Shape;398;g13bf40da116_0_125"/>
          <p:cNvSpPr txBox="1"/>
          <p:nvPr>
            <p:ph idx="1" type="body"/>
          </p:nvPr>
        </p:nvSpPr>
        <p:spPr>
          <a:xfrm>
            <a:off x="496375" y="1406975"/>
            <a:ext cx="8414700" cy="292500"/>
          </a:xfrm>
          <a:prstGeom prst="rect">
            <a:avLst/>
          </a:prstGeom>
          <a:noFill/>
          <a:ln>
            <a:noFill/>
          </a:ln>
        </p:spPr>
        <p:txBody>
          <a:bodyPr anchorCtr="0" anchor="ctr" bIns="45700" lIns="91425" spcFirstLastPara="1" rIns="91425" wrap="square" tIns="45700">
            <a:spAutoFit/>
          </a:bodyPr>
          <a:lstStyle/>
          <a:p>
            <a:pPr indent="-311150" lvl="0" marL="457200" rtl="0" algn="l">
              <a:lnSpc>
                <a:spcPct val="100000"/>
              </a:lnSpc>
              <a:spcBef>
                <a:spcPts val="1400"/>
              </a:spcBef>
              <a:spcAft>
                <a:spcPts val="0"/>
              </a:spcAft>
              <a:buClr>
                <a:srgbClr val="000000"/>
              </a:buClr>
              <a:buSzPts val="1300"/>
              <a:buFont typeface="Arial"/>
              <a:buChar char="●"/>
            </a:pPr>
            <a:r>
              <a:rPr b="1" lang="en-GB">
                <a:solidFill>
                  <a:srgbClr val="000000"/>
                </a:solidFill>
                <a:latin typeface="Arial"/>
                <a:ea typeface="Arial"/>
                <a:cs typeface="Arial"/>
                <a:sym typeface="Arial"/>
              </a:rPr>
              <a:t>For 2 Layers we look at the comparison between 8 Heads and 8 Heads Big’s Accuracy</a:t>
            </a:r>
            <a:endParaRPr b="1">
              <a:solidFill>
                <a:srgbClr val="000000"/>
              </a:solidFill>
              <a:latin typeface="Arial"/>
              <a:ea typeface="Arial"/>
              <a:cs typeface="Arial"/>
              <a:sym typeface="Arial"/>
            </a:endParaRPr>
          </a:p>
        </p:txBody>
      </p:sp>
      <p:pic>
        <p:nvPicPr>
          <p:cNvPr id="399" name="Google Shape;399;g13bf40da116_0_125"/>
          <p:cNvPicPr preferRelativeResize="0"/>
          <p:nvPr/>
        </p:nvPicPr>
        <p:blipFill>
          <a:blip r:embed="rId3">
            <a:alphaModFix/>
          </a:blip>
          <a:stretch>
            <a:fillRect/>
          </a:stretch>
        </p:blipFill>
        <p:spPr>
          <a:xfrm>
            <a:off x="4663725" y="1822125"/>
            <a:ext cx="3330226" cy="3230975"/>
          </a:xfrm>
          <a:prstGeom prst="rect">
            <a:avLst/>
          </a:prstGeom>
          <a:noFill/>
          <a:ln>
            <a:noFill/>
          </a:ln>
        </p:spPr>
      </p:pic>
      <p:pic>
        <p:nvPicPr>
          <p:cNvPr id="400" name="Google Shape;400;g13bf40da116_0_125"/>
          <p:cNvPicPr preferRelativeResize="0"/>
          <p:nvPr/>
        </p:nvPicPr>
        <p:blipFill>
          <a:blip r:embed="rId4">
            <a:alphaModFix/>
          </a:blip>
          <a:stretch>
            <a:fillRect/>
          </a:stretch>
        </p:blipFill>
        <p:spPr>
          <a:xfrm>
            <a:off x="970850" y="1822125"/>
            <a:ext cx="3248376" cy="31950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13bf40da116_0_135"/>
          <p:cNvSpPr txBox="1"/>
          <p:nvPr>
            <p:ph type="title"/>
          </p:nvPr>
        </p:nvSpPr>
        <p:spPr>
          <a:xfrm flipH="1">
            <a:off x="752175" y="588148"/>
            <a:ext cx="4240800" cy="55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sz="2400"/>
              <a:t>Results</a:t>
            </a:r>
            <a:endParaRPr sz="2400"/>
          </a:p>
        </p:txBody>
      </p:sp>
      <p:sp>
        <p:nvSpPr>
          <p:cNvPr id="406" name="Google Shape;406;g13bf40da116_0_135"/>
          <p:cNvSpPr txBox="1"/>
          <p:nvPr>
            <p:ph idx="1" type="body"/>
          </p:nvPr>
        </p:nvSpPr>
        <p:spPr>
          <a:xfrm>
            <a:off x="496375" y="1406975"/>
            <a:ext cx="8153100" cy="292500"/>
          </a:xfrm>
          <a:prstGeom prst="rect">
            <a:avLst/>
          </a:prstGeom>
          <a:noFill/>
          <a:ln>
            <a:noFill/>
          </a:ln>
        </p:spPr>
        <p:txBody>
          <a:bodyPr anchorCtr="0" anchor="ctr" bIns="45700" lIns="91425" spcFirstLastPara="1" rIns="91425" wrap="square" tIns="45700">
            <a:spAutoFit/>
          </a:bodyPr>
          <a:lstStyle/>
          <a:p>
            <a:pPr indent="-311150" lvl="0" marL="457200" rtl="0" algn="l">
              <a:lnSpc>
                <a:spcPct val="100000"/>
              </a:lnSpc>
              <a:spcBef>
                <a:spcPts val="1400"/>
              </a:spcBef>
              <a:spcAft>
                <a:spcPts val="0"/>
              </a:spcAft>
              <a:buClr>
                <a:srgbClr val="000000"/>
              </a:buClr>
              <a:buSzPts val="1300"/>
              <a:buFont typeface="Arial"/>
              <a:buChar char="●"/>
            </a:pPr>
            <a:r>
              <a:rPr b="1" lang="en-GB">
                <a:solidFill>
                  <a:srgbClr val="000000"/>
                </a:solidFill>
                <a:latin typeface="Arial"/>
                <a:ea typeface="Arial"/>
                <a:cs typeface="Arial"/>
                <a:sym typeface="Arial"/>
              </a:rPr>
              <a:t>For 2 Layers we look at the comparison between 8 Heads Big and 8 Heads Dim’s Accuracy</a:t>
            </a:r>
            <a:endParaRPr b="1">
              <a:solidFill>
                <a:srgbClr val="000000"/>
              </a:solidFill>
              <a:latin typeface="Arial"/>
              <a:ea typeface="Arial"/>
              <a:cs typeface="Arial"/>
              <a:sym typeface="Arial"/>
            </a:endParaRPr>
          </a:p>
        </p:txBody>
      </p:sp>
      <p:pic>
        <p:nvPicPr>
          <p:cNvPr id="407" name="Google Shape;407;g13bf40da116_0_135"/>
          <p:cNvPicPr preferRelativeResize="0"/>
          <p:nvPr/>
        </p:nvPicPr>
        <p:blipFill>
          <a:blip r:embed="rId3">
            <a:alphaModFix/>
          </a:blip>
          <a:stretch>
            <a:fillRect/>
          </a:stretch>
        </p:blipFill>
        <p:spPr>
          <a:xfrm>
            <a:off x="1048450" y="1823675"/>
            <a:ext cx="3139226" cy="3139226"/>
          </a:xfrm>
          <a:prstGeom prst="rect">
            <a:avLst/>
          </a:prstGeom>
          <a:noFill/>
          <a:ln>
            <a:noFill/>
          </a:ln>
        </p:spPr>
      </p:pic>
      <p:pic>
        <p:nvPicPr>
          <p:cNvPr id="408" name="Google Shape;408;g13bf40da116_0_135"/>
          <p:cNvPicPr preferRelativeResize="0"/>
          <p:nvPr/>
        </p:nvPicPr>
        <p:blipFill>
          <a:blip r:embed="rId4">
            <a:alphaModFix/>
          </a:blip>
          <a:stretch>
            <a:fillRect/>
          </a:stretch>
        </p:blipFill>
        <p:spPr>
          <a:xfrm>
            <a:off x="4572001" y="1823675"/>
            <a:ext cx="3139226" cy="3139226"/>
          </a:xfrm>
          <a:prstGeom prst="rect">
            <a:avLst/>
          </a:prstGeom>
          <a:noFill/>
          <a:ln>
            <a:noFill/>
          </a:ln>
        </p:spPr>
      </p:pic>
      <p:sp>
        <p:nvSpPr>
          <p:cNvPr id="409" name="Google Shape;409;g13bf40da116_0_135"/>
          <p:cNvSpPr txBox="1"/>
          <p:nvPr/>
        </p:nvSpPr>
        <p:spPr>
          <a:xfrm>
            <a:off x="5044625" y="4155725"/>
            <a:ext cx="40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And the same trend holds for losses as well.</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13bf40da116_0_143"/>
          <p:cNvSpPr txBox="1"/>
          <p:nvPr>
            <p:ph type="title"/>
          </p:nvPr>
        </p:nvSpPr>
        <p:spPr>
          <a:xfrm flipH="1">
            <a:off x="752175" y="588148"/>
            <a:ext cx="4240800" cy="55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sz="2400"/>
              <a:t>Results</a:t>
            </a:r>
            <a:endParaRPr sz="2400"/>
          </a:p>
        </p:txBody>
      </p:sp>
      <p:graphicFrame>
        <p:nvGraphicFramePr>
          <p:cNvPr id="415" name="Google Shape;415;g13bf40da116_0_143"/>
          <p:cNvGraphicFramePr/>
          <p:nvPr/>
        </p:nvGraphicFramePr>
        <p:xfrm>
          <a:off x="1615550" y="1959095"/>
          <a:ext cx="3000000" cy="3000000"/>
        </p:xfrm>
        <a:graphic>
          <a:graphicData uri="http://schemas.openxmlformats.org/drawingml/2006/table">
            <a:tbl>
              <a:tblPr>
                <a:noFill/>
                <a:tableStyleId>{E256B33C-B20F-4DAB-BE20-5F7D26A6402E}</a:tableStyleId>
              </a:tblPr>
              <a:tblGrid>
                <a:gridCol w="1058900"/>
                <a:gridCol w="1313375"/>
                <a:gridCol w="1048100"/>
                <a:gridCol w="1417150"/>
                <a:gridCol w="1769750"/>
              </a:tblGrid>
              <a:tr h="1309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GB"/>
                        <a:t>4 Heads</a:t>
                      </a:r>
                      <a:endParaRPr b="1"/>
                    </a:p>
                  </a:txBody>
                  <a:tcPr marT="91425" marB="91425" marR="91425" marL="91425"/>
                </a:tc>
                <a:tc>
                  <a:txBody>
                    <a:bodyPr/>
                    <a:lstStyle/>
                    <a:p>
                      <a:pPr indent="0" lvl="0" marL="0" rtl="0" algn="l">
                        <a:spcBef>
                          <a:spcPts val="0"/>
                        </a:spcBef>
                        <a:spcAft>
                          <a:spcPts val="0"/>
                        </a:spcAft>
                        <a:buNone/>
                      </a:pPr>
                      <a:r>
                        <a:rPr b="1" lang="en-GB"/>
                        <a:t>8 Heads</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a:t>8 Heads Big</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a:t>8 Heads Dim Mod</a:t>
                      </a:r>
                      <a:endParaRPr b="1"/>
                    </a:p>
                  </a:txBody>
                  <a:tcPr marT="91425" marB="91425" marR="91425" marL="91425">
                    <a:lnB cap="flat" cmpd="sng" w="9525">
                      <a:solidFill>
                        <a:srgbClr val="9E9E9E"/>
                      </a:solidFill>
                      <a:prstDash val="solid"/>
                      <a:round/>
                      <a:headEnd len="sm" w="sm" type="none"/>
                      <a:tailEnd len="sm" w="sm" type="none"/>
                    </a:lnB>
                  </a:tcPr>
                </a:tc>
              </a:tr>
              <a:tr h="357050">
                <a:tc>
                  <a:txBody>
                    <a:bodyPr/>
                    <a:lstStyle/>
                    <a:p>
                      <a:pPr indent="0" lvl="0" marL="0" rtl="0" algn="l">
                        <a:spcBef>
                          <a:spcPts val="0"/>
                        </a:spcBef>
                        <a:spcAft>
                          <a:spcPts val="0"/>
                        </a:spcAft>
                        <a:buNone/>
                      </a:pPr>
                      <a:r>
                        <a:rPr b="1" lang="en-GB"/>
                        <a:t>BLEU</a:t>
                      </a:r>
                      <a:endParaRPr b="1"/>
                    </a:p>
                  </a:txBody>
                  <a:tcPr marT="91425" marB="91425" marR="91425" marL="91425"/>
                </a:tc>
                <a:tc>
                  <a:txBody>
                    <a:bodyPr/>
                    <a:lstStyle/>
                    <a:p>
                      <a:pPr indent="0" lvl="0" marL="0" rtl="0" algn="l">
                        <a:spcBef>
                          <a:spcPts val="0"/>
                        </a:spcBef>
                        <a:spcAft>
                          <a:spcPts val="0"/>
                        </a:spcAft>
                        <a:buNone/>
                      </a:pPr>
                      <a:r>
                        <a:rPr lang="en-GB" sz="1000"/>
                        <a:t>0.80</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1.07</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t>2.82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t>0.06</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7050">
                <a:tc>
                  <a:txBody>
                    <a:bodyPr/>
                    <a:lstStyle/>
                    <a:p>
                      <a:pPr indent="0" lvl="0" marL="0" rtl="0" algn="l">
                        <a:spcBef>
                          <a:spcPts val="0"/>
                        </a:spcBef>
                        <a:spcAft>
                          <a:spcPts val="0"/>
                        </a:spcAft>
                        <a:buNone/>
                      </a:pPr>
                      <a:r>
                        <a:rPr b="1" lang="en-GB"/>
                        <a:t>chrF2</a:t>
                      </a:r>
                      <a:endParaRPr b="1"/>
                    </a:p>
                  </a:txBody>
                  <a:tcPr marT="91425" marB="91425" marR="91425" marL="91425"/>
                </a:tc>
                <a:tc>
                  <a:txBody>
                    <a:bodyPr/>
                    <a:lstStyle/>
                    <a:p>
                      <a:pPr indent="0" lvl="0" marL="0" rtl="0" algn="l">
                        <a:spcBef>
                          <a:spcPts val="0"/>
                        </a:spcBef>
                        <a:spcAft>
                          <a:spcPts val="0"/>
                        </a:spcAft>
                        <a:buNone/>
                      </a:pPr>
                      <a:r>
                        <a:rPr lang="en-GB" sz="1000"/>
                        <a:t>20.25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20.48</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t>29.59</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t>5.04</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28075">
                <a:tc>
                  <a:txBody>
                    <a:bodyPr/>
                    <a:lstStyle/>
                    <a:p>
                      <a:pPr indent="0" lvl="0" marL="0" rtl="0" algn="l">
                        <a:spcBef>
                          <a:spcPts val="0"/>
                        </a:spcBef>
                        <a:spcAft>
                          <a:spcPts val="0"/>
                        </a:spcAft>
                        <a:buNone/>
                      </a:pPr>
                      <a:r>
                        <a:rPr b="1" lang="en-GB"/>
                        <a:t>TER</a:t>
                      </a:r>
                      <a:endParaRPr b="1"/>
                    </a:p>
                  </a:txBody>
                  <a:tcPr marT="91425" marB="91425" marR="91425" marL="91425"/>
                </a:tc>
                <a:tc>
                  <a:txBody>
                    <a:bodyPr/>
                    <a:lstStyle/>
                    <a:p>
                      <a:pPr indent="0" lvl="0" marL="0" rtl="0" algn="l">
                        <a:spcBef>
                          <a:spcPts val="0"/>
                        </a:spcBef>
                        <a:spcAft>
                          <a:spcPts val="0"/>
                        </a:spcAft>
                        <a:buNone/>
                      </a:pPr>
                      <a:r>
                        <a:rPr lang="en-GB" sz="1000"/>
                        <a:t>107.92</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98.69</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t>93.91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t>99.45</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g13bf40da116_153_14"/>
          <p:cNvSpPr txBox="1"/>
          <p:nvPr>
            <p:ph type="title"/>
          </p:nvPr>
        </p:nvSpPr>
        <p:spPr>
          <a:xfrm>
            <a:off x="645025" y="383100"/>
            <a:ext cx="8124900" cy="5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Manual Evaluation of 8 Heads Big on Test Data</a:t>
            </a:r>
            <a:endParaRPr/>
          </a:p>
        </p:txBody>
      </p:sp>
      <p:graphicFrame>
        <p:nvGraphicFramePr>
          <p:cNvPr id="421" name="Google Shape;421;g13bf40da116_153_14"/>
          <p:cNvGraphicFramePr/>
          <p:nvPr/>
        </p:nvGraphicFramePr>
        <p:xfrm>
          <a:off x="117925" y="886195"/>
          <a:ext cx="3000000" cy="3000000"/>
        </p:xfrm>
        <a:graphic>
          <a:graphicData uri="http://schemas.openxmlformats.org/drawingml/2006/table">
            <a:tbl>
              <a:tblPr>
                <a:noFill/>
                <a:tableStyleId>{E256B33C-B20F-4DAB-BE20-5F7D26A6402E}</a:tableStyleId>
              </a:tblPr>
              <a:tblGrid>
                <a:gridCol w="2210150"/>
                <a:gridCol w="2210150"/>
                <a:gridCol w="2210150"/>
                <a:gridCol w="2210150"/>
              </a:tblGrid>
              <a:tr h="295300">
                <a:tc>
                  <a:txBody>
                    <a:bodyPr/>
                    <a:lstStyle/>
                    <a:p>
                      <a:pPr indent="0" lvl="0" marL="0" rtl="0" algn="l">
                        <a:spcBef>
                          <a:spcPts val="0"/>
                        </a:spcBef>
                        <a:spcAft>
                          <a:spcPts val="0"/>
                        </a:spcAft>
                        <a:buNone/>
                      </a:pPr>
                      <a:r>
                        <a:rPr lang="en-GB"/>
                        <a:t>English Sentence</a:t>
                      </a:r>
                      <a:endParaRPr/>
                    </a:p>
                  </a:txBody>
                  <a:tcPr marT="91425" marB="91425" marR="91425" marL="91425"/>
                </a:tc>
                <a:tc>
                  <a:txBody>
                    <a:bodyPr/>
                    <a:lstStyle/>
                    <a:p>
                      <a:pPr indent="0" lvl="0" marL="0" rtl="0" algn="l">
                        <a:spcBef>
                          <a:spcPts val="0"/>
                        </a:spcBef>
                        <a:spcAft>
                          <a:spcPts val="0"/>
                        </a:spcAft>
                        <a:buNone/>
                      </a:pPr>
                      <a:r>
                        <a:rPr lang="en-GB"/>
                        <a:t>Bengali Translation</a:t>
                      </a:r>
                      <a:endParaRPr/>
                    </a:p>
                  </a:txBody>
                  <a:tcPr marT="91425" marB="91425" marR="91425" marL="91425"/>
                </a:tc>
                <a:tc>
                  <a:txBody>
                    <a:bodyPr/>
                    <a:lstStyle/>
                    <a:p>
                      <a:pPr indent="0" lvl="0" marL="0" rtl="0" algn="l">
                        <a:spcBef>
                          <a:spcPts val="0"/>
                        </a:spcBef>
                        <a:spcAft>
                          <a:spcPts val="0"/>
                        </a:spcAft>
                        <a:buNone/>
                      </a:pPr>
                      <a:r>
                        <a:rPr lang="en-GB"/>
                        <a:t>Adequacy</a:t>
                      </a:r>
                      <a:endParaRPr/>
                    </a:p>
                  </a:txBody>
                  <a:tcPr marT="91425" marB="91425" marR="91425" marL="91425"/>
                </a:tc>
                <a:tc>
                  <a:txBody>
                    <a:bodyPr/>
                    <a:lstStyle/>
                    <a:p>
                      <a:pPr indent="0" lvl="0" marL="0" rtl="0" algn="l">
                        <a:spcBef>
                          <a:spcPts val="0"/>
                        </a:spcBef>
                        <a:spcAft>
                          <a:spcPts val="0"/>
                        </a:spcAft>
                        <a:buNone/>
                      </a:pPr>
                      <a:r>
                        <a:rPr lang="en-GB"/>
                        <a:t>Fluency</a:t>
                      </a:r>
                      <a:endParaRPr/>
                    </a:p>
                  </a:txBody>
                  <a:tcPr marT="91425" marB="91425" marR="91425" marL="91425"/>
                </a:tc>
              </a:tr>
              <a:tr h="268800">
                <a:tc>
                  <a:txBody>
                    <a:bodyPr/>
                    <a:lstStyle/>
                    <a:p>
                      <a:pPr indent="0" lvl="0" marL="0" rtl="0" algn="l">
                        <a:spcBef>
                          <a:spcPts val="0"/>
                        </a:spcBef>
                        <a:spcAft>
                          <a:spcPts val="0"/>
                        </a:spcAft>
                        <a:buNone/>
                      </a:pPr>
                      <a:r>
                        <a:rPr lang="en-GB" sz="800"/>
                        <a:t>His demise is anguishing.</a:t>
                      </a:r>
                      <a:endParaRPr sz="800"/>
                    </a:p>
                  </a:txBody>
                  <a:tcPr marT="91425" marB="91425" marR="91425" marL="91425"/>
                </a:tc>
                <a:tc>
                  <a:txBody>
                    <a:bodyPr/>
                    <a:lstStyle/>
                    <a:p>
                      <a:pPr indent="0" lvl="0" marL="0" rtl="0" algn="l">
                        <a:spcBef>
                          <a:spcPts val="0"/>
                        </a:spcBef>
                        <a:spcAft>
                          <a:spcPts val="0"/>
                        </a:spcAft>
                        <a:buNone/>
                      </a:pPr>
                      <a:r>
                        <a:rPr lang="en-GB" sz="800"/>
                        <a:t>তাঁর মৃত্যু মহাসমাঢ়।</a:t>
                      </a:r>
                      <a:endParaRPr sz="800"/>
                    </a:p>
                  </a:txBody>
                  <a:tcPr marT="91425" marB="91425" marR="91425" marL="91425"/>
                </a:tc>
                <a:tc>
                  <a:txBody>
                    <a:bodyPr/>
                    <a:lstStyle/>
                    <a:p>
                      <a:pPr indent="0" lvl="0" marL="0" rtl="0" algn="l">
                        <a:spcBef>
                          <a:spcPts val="0"/>
                        </a:spcBef>
                        <a:spcAft>
                          <a:spcPts val="0"/>
                        </a:spcAft>
                        <a:buNone/>
                      </a:pPr>
                      <a:r>
                        <a:rPr lang="en-GB" sz="800"/>
                        <a:t>4</a:t>
                      </a:r>
                      <a:endParaRPr sz="800"/>
                    </a:p>
                  </a:txBody>
                  <a:tcPr marT="91425" marB="91425" marR="91425" marL="91425"/>
                </a:tc>
                <a:tc>
                  <a:txBody>
                    <a:bodyPr/>
                    <a:lstStyle/>
                    <a:p>
                      <a:pPr indent="0" lvl="0" marL="0" rtl="0" algn="l">
                        <a:spcBef>
                          <a:spcPts val="0"/>
                        </a:spcBef>
                        <a:spcAft>
                          <a:spcPts val="0"/>
                        </a:spcAft>
                        <a:buNone/>
                      </a:pPr>
                      <a:r>
                        <a:rPr lang="en-GB" sz="800"/>
                        <a:t>3</a:t>
                      </a:r>
                      <a:endParaRPr sz="800"/>
                    </a:p>
                  </a:txBody>
                  <a:tcPr marT="91425" marB="91425" marR="91425" marL="91425"/>
                </a:tc>
              </a:tr>
              <a:tr h="268800">
                <a:tc>
                  <a:txBody>
                    <a:bodyPr/>
                    <a:lstStyle/>
                    <a:p>
                      <a:pPr indent="0" lvl="0" marL="0" rtl="0" algn="l">
                        <a:spcBef>
                          <a:spcPts val="0"/>
                        </a:spcBef>
                        <a:spcAft>
                          <a:spcPts val="0"/>
                        </a:spcAft>
                        <a:buNone/>
                      </a:pPr>
                      <a:r>
                        <a:rPr lang="en-GB" sz="800"/>
                        <a:t>This is the ninth interaction in the series by the Prime Minister through video conference with the beneficiaries of various Government schemes.</a:t>
                      </a:r>
                      <a:endParaRPr sz="800"/>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GB" sz="800"/>
                        <a:t>প্রধানমন্ত্রীর বিভিন্ন প্রকল্পের মাধ্যমে এই আলোচনা সভা ছাড়াও প্রধানমন্ত্রী বিভিন্ন ধরনের সচিবদের সঙ্গে আলাপ-আলোচনা করবেন।</a:t>
                      </a:r>
                      <a:endParaRPr sz="800"/>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GB" sz="800"/>
                        <a:t>0</a:t>
                      </a:r>
                      <a:endParaRPr sz="800"/>
                    </a:p>
                  </a:txBody>
                  <a:tcPr marT="91425" marB="91425" marR="91425" marL="91425"/>
                </a:tc>
                <a:tc>
                  <a:txBody>
                    <a:bodyPr/>
                    <a:lstStyle/>
                    <a:p>
                      <a:pPr indent="0" lvl="0" marL="0" rtl="0" algn="l">
                        <a:spcBef>
                          <a:spcPts val="0"/>
                        </a:spcBef>
                        <a:spcAft>
                          <a:spcPts val="0"/>
                        </a:spcAft>
                        <a:buNone/>
                      </a:pPr>
                      <a:r>
                        <a:rPr lang="en-GB" sz="800"/>
                        <a:t>1</a:t>
                      </a:r>
                      <a:endParaRPr sz="800"/>
                    </a:p>
                  </a:txBody>
                  <a:tcPr marT="91425" marB="91425" marR="91425" marL="91425"/>
                </a:tc>
              </a:tr>
              <a:tr h="268800">
                <a:tc>
                  <a:txBody>
                    <a:bodyPr/>
                    <a:lstStyle/>
                    <a:p>
                      <a:pPr indent="0" lvl="0" marL="0" rtl="0" algn="l">
                        <a:spcBef>
                          <a:spcPts val="0"/>
                        </a:spcBef>
                        <a:spcAft>
                          <a:spcPts val="0"/>
                        </a:spcAft>
                        <a:buNone/>
                      </a:pPr>
                      <a:r>
                        <a:rPr lang="en-GB" sz="800"/>
                        <a:t>He said that the Union Government is working with an approach of “isolation to integration” to develop all the hitherto under-developed parts of the country.</a:t>
                      </a:r>
                      <a:endParaRPr sz="800"/>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GB" sz="800"/>
                        <a:t>প্রধানমন্ত্রী বলেছেন, দেশের সার্বিক উন্নয়নের লক্ষ্যে কেন্দ্রীয় সরকার একযোগে কাজ করছে।</a:t>
                      </a:r>
                      <a:endParaRPr sz="800"/>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GB" sz="800"/>
                        <a:t>1</a:t>
                      </a:r>
                      <a:endParaRPr sz="800"/>
                    </a:p>
                  </a:txBody>
                  <a:tcPr marT="91425" marB="91425" marR="91425" marL="91425"/>
                </a:tc>
                <a:tc>
                  <a:txBody>
                    <a:bodyPr/>
                    <a:lstStyle/>
                    <a:p>
                      <a:pPr indent="0" lvl="0" marL="0" rtl="0" algn="l">
                        <a:spcBef>
                          <a:spcPts val="0"/>
                        </a:spcBef>
                        <a:spcAft>
                          <a:spcPts val="0"/>
                        </a:spcAft>
                        <a:buNone/>
                      </a:pPr>
                      <a:r>
                        <a:rPr lang="en-GB" sz="800"/>
                        <a:t>4</a:t>
                      </a:r>
                      <a:endParaRPr sz="800"/>
                    </a:p>
                  </a:txBody>
                  <a:tcPr marT="91425" marB="91425" marR="91425" marL="91425"/>
                </a:tc>
              </a:tr>
              <a:tr h="268800">
                <a:tc>
                  <a:txBody>
                    <a:bodyPr/>
                    <a:lstStyle/>
                    <a:p>
                      <a:pPr indent="0" lvl="0" marL="0" rtl="0" algn="l">
                        <a:spcBef>
                          <a:spcPts val="0"/>
                        </a:spcBef>
                        <a:spcAft>
                          <a:spcPts val="0"/>
                        </a:spcAft>
                        <a:buNone/>
                      </a:pPr>
                      <a:r>
                        <a:rPr lang="en-GB" sz="800"/>
                        <a:t>Imran khan taking oath</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GB" sz="800"/>
                        <a:t>শপথ নিলেন ইমরান খান।</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GB" sz="800"/>
                        <a:t>4</a:t>
                      </a:r>
                      <a:endParaRPr sz="800"/>
                    </a:p>
                  </a:txBody>
                  <a:tcPr marT="91425" marB="91425" marR="91425" marL="91425"/>
                </a:tc>
                <a:tc>
                  <a:txBody>
                    <a:bodyPr/>
                    <a:lstStyle/>
                    <a:p>
                      <a:pPr indent="0" lvl="0" marL="0" rtl="0" algn="l">
                        <a:spcBef>
                          <a:spcPts val="0"/>
                        </a:spcBef>
                        <a:spcAft>
                          <a:spcPts val="0"/>
                        </a:spcAft>
                        <a:buNone/>
                      </a:pPr>
                      <a:r>
                        <a:rPr lang="en-GB" sz="800"/>
                        <a:t>4</a:t>
                      </a:r>
                      <a:endParaRPr sz="800"/>
                    </a:p>
                  </a:txBody>
                  <a:tcPr marT="91425" marB="91425" marR="91425" marL="91425"/>
                </a:tc>
              </a:tr>
              <a:tr h="268800">
                <a:tc>
                  <a:txBody>
                    <a:bodyPr/>
                    <a:lstStyle/>
                    <a:p>
                      <a:pPr indent="0" lvl="0" marL="0" rtl="0" algn="l">
                        <a:spcBef>
                          <a:spcPts val="0"/>
                        </a:spcBef>
                        <a:spcAft>
                          <a:spcPts val="0"/>
                        </a:spcAft>
                        <a:buNone/>
                      </a:pPr>
                      <a:r>
                        <a:rPr lang="en-GB" sz="800"/>
                        <a:t>Samsung has been heavily rumoured to launch two new mid-end smartphones the Galaxy J7 (2017) and Galaxy J5 (2017).</a:t>
                      </a:r>
                      <a:endParaRPr sz="800"/>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GB" sz="800"/>
                        <a:t>স্যামসাং গ্যালাক্সি এম ০১ (২০১৭) এবং স্যামসাং (২০১৭-১৮৯), স্যামসাং এর দুটি নতুন স্মার্টফোন বাজারে এসেছে।</a:t>
                      </a:r>
                      <a:endParaRPr sz="800"/>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GB" sz="800"/>
                        <a:t>1</a:t>
                      </a:r>
                      <a:endParaRPr sz="800"/>
                    </a:p>
                  </a:txBody>
                  <a:tcPr marT="91425" marB="91425" marR="91425" marL="91425"/>
                </a:tc>
                <a:tc>
                  <a:txBody>
                    <a:bodyPr/>
                    <a:lstStyle/>
                    <a:p>
                      <a:pPr indent="0" lvl="0" marL="0" rtl="0" algn="l">
                        <a:spcBef>
                          <a:spcPts val="0"/>
                        </a:spcBef>
                        <a:spcAft>
                          <a:spcPts val="0"/>
                        </a:spcAft>
                        <a:buNone/>
                      </a:pPr>
                      <a:r>
                        <a:rPr lang="en-GB" sz="800"/>
                        <a:t>3</a:t>
                      </a:r>
                      <a:endParaRPr sz="800"/>
                    </a:p>
                  </a:txBody>
                  <a:tcPr marT="91425" marB="91425" marR="91425" marL="91425"/>
                </a:tc>
              </a:tr>
              <a:tr h="268800">
                <a:tc>
                  <a:txBody>
                    <a:bodyPr/>
                    <a:lstStyle/>
                    <a:p>
                      <a:pPr indent="0" lvl="0" marL="0" rtl="0" algn="l">
                        <a:spcBef>
                          <a:spcPts val="0"/>
                        </a:spcBef>
                        <a:spcAft>
                          <a:spcPts val="0"/>
                        </a:spcAft>
                        <a:buNone/>
                      </a:pPr>
                      <a:r>
                        <a:rPr lang="en-GB" sz="800"/>
                        <a:t>Hence, the people in the area are in panic.</a:t>
                      </a:r>
                      <a:endParaRPr sz="800"/>
                    </a:p>
                  </a:txBody>
                  <a:tcPr marT="91425" marB="91425" marR="91425" marL="91425"/>
                </a:tc>
                <a:tc>
                  <a:txBody>
                    <a:bodyPr/>
                    <a:lstStyle/>
                    <a:p>
                      <a:pPr indent="0" lvl="0" marL="0" rtl="0" algn="l">
                        <a:spcBef>
                          <a:spcPts val="0"/>
                        </a:spcBef>
                        <a:spcAft>
                          <a:spcPts val="0"/>
                        </a:spcAft>
                        <a:buNone/>
                      </a:pPr>
                      <a:r>
                        <a:rPr lang="en-GB" sz="800"/>
                        <a:t>ফলে আতঙ্কে রয়েছে এলাকাবাসী।</a:t>
                      </a:r>
                      <a:endParaRPr sz="800"/>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GB" sz="800"/>
                        <a:t>4</a:t>
                      </a:r>
                      <a:endParaRPr sz="800"/>
                    </a:p>
                  </a:txBody>
                  <a:tcPr marT="91425" marB="91425" marR="91425" marL="91425"/>
                </a:tc>
                <a:tc>
                  <a:txBody>
                    <a:bodyPr/>
                    <a:lstStyle/>
                    <a:p>
                      <a:pPr indent="0" lvl="0" marL="0" rtl="0" algn="l">
                        <a:spcBef>
                          <a:spcPts val="0"/>
                        </a:spcBef>
                        <a:spcAft>
                          <a:spcPts val="0"/>
                        </a:spcAft>
                        <a:buNone/>
                      </a:pPr>
                      <a:r>
                        <a:rPr lang="en-GB" sz="800"/>
                        <a:t>4</a:t>
                      </a:r>
                      <a:endParaRPr sz="800"/>
                    </a:p>
                  </a:txBody>
                  <a:tcPr marT="91425" marB="91425" marR="91425" marL="91425"/>
                </a:tc>
              </a:tr>
              <a:tr h="268800">
                <a:tc>
                  <a:txBody>
                    <a:bodyPr/>
                    <a:lstStyle/>
                    <a:p>
                      <a:pPr indent="0" lvl="0" marL="0" rtl="0" algn="l">
                        <a:spcBef>
                          <a:spcPts val="0"/>
                        </a:spcBef>
                        <a:spcAft>
                          <a:spcPts val="0"/>
                        </a:spcAft>
                        <a:buNone/>
                      </a:pPr>
                      <a:r>
                        <a:rPr lang="en-GB" sz="800"/>
                        <a:t>The issue has not come to my notice.</a:t>
                      </a:r>
                      <a:endParaRPr sz="800"/>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GB" sz="800"/>
                        <a:t>বিষয়টি আমার নজরে আসেনি।</a:t>
                      </a:r>
                      <a:endParaRPr sz="800"/>
                    </a:p>
                  </a:txBody>
                  <a:tcPr marT="91425" marB="91425" marR="91425" marL="91425"/>
                </a:tc>
                <a:tc>
                  <a:txBody>
                    <a:bodyPr/>
                    <a:lstStyle/>
                    <a:p>
                      <a:pPr indent="0" lvl="0" marL="0" rtl="0" algn="l">
                        <a:spcBef>
                          <a:spcPts val="0"/>
                        </a:spcBef>
                        <a:spcAft>
                          <a:spcPts val="0"/>
                        </a:spcAft>
                        <a:buNone/>
                      </a:pPr>
                      <a:r>
                        <a:rPr lang="en-GB" sz="800"/>
                        <a:t>4</a:t>
                      </a:r>
                      <a:endParaRPr sz="800"/>
                    </a:p>
                  </a:txBody>
                  <a:tcPr marT="91425" marB="91425" marR="91425" marL="91425"/>
                </a:tc>
                <a:tc>
                  <a:txBody>
                    <a:bodyPr/>
                    <a:lstStyle/>
                    <a:p>
                      <a:pPr indent="0" lvl="0" marL="0" rtl="0" algn="l">
                        <a:spcBef>
                          <a:spcPts val="0"/>
                        </a:spcBef>
                        <a:spcAft>
                          <a:spcPts val="0"/>
                        </a:spcAft>
                        <a:buNone/>
                      </a:pPr>
                      <a:r>
                        <a:rPr lang="en-GB" sz="800"/>
                        <a:t>4</a:t>
                      </a:r>
                      <a:endParaRPr sz="800"/>
                    </a:p>
                  </a:txBody>
                  <a:tcPr marT="91425" marB="91425" marR="91425" marL="914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g13bf40da116_153_40"/>
          <p:cNvSpPr txBox="1"/>
          <p:nvPr>
            <p:ph type="title"/>
          </p:nvPr>
        </p:nvSpPr>
        <p:spPr>
          <a:xfrm>
            <a:off x="645025" y="383100"/>
            <a:ext cx="8033400" cy="5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Manual Evaluation of 8 Heads Big on Test Data</a:t>
            </a:r>
            <a:endParaRPr/>
          </a:p>
        </p:txBody>
      </p:sp>
      <p:graphicFrame>
        <p:nvGraphicFramePr>
          <p:cNvPr id="427" name="Google Shape;427;g13bf40da116_153_40"/>
          <p:cNvGraphicFramePr/>
          <p:nvPr/>
        </p:nvGraphicFramePr>
        <p:xfrm>
          <a:off x="117925" y="886195"/>
          <a:ext cx="3000000" cy="3000000"/>
        </p:xfrm>
        <a:graphic>
          <a:graphicData uri="http://schemas.openxmlformats.org/drawingml/2006/table">
            <a:tbl>
              <a:tblPr>
                <a:noFill/>
                <a:tableStyleId>{E256B33C-B20F-4DAB-BE20-5F7D26A6402E}</a:tableStyleId>
              </a:tblPr>
              <a:tblGrid>
                <a:gridCol w="2210150"/>
                <a:gridCol w="2210150"/>
                <a:gridCol w="2210150"/>
                <a:gridCol w="2210150"/>
              </a:tblGrid>
              <a:tr h="295300">
                <a:tc>
                  <a:txBody>
                    <a:bodyPr/>
                    <a:lstStyle/>
                    <a:p>
                      <a:pPr indent="0" lvl="0" marL="0" rtl="0" algn="l">
                        <a:spcBef>
                          <a:spcPts val="0"/>
                        </a:spcBef>
                        <a:spcAft>
                          <a:spcPts val="0"/>
                        </a:spcAft>
                        <a:buNone/>
                      </a:pPr>
                      <a:r>
                        <a:rPr lang="en-GB"/>
                        <a:t>English Sentence</a:t>
                      </a:r>
                      <a:endParaRPr/>
                    </a:p>
                  </a:txBody>
                  <a:tcPr marT="91425" marB="91425" marR="91425" marL="91425"/>
                </a:tc>
                <a:tc>
                  <a:txBody>
                    <a:bodyPr/>
                    <a:lstStyle/>
                    <a:p>
                      <a:pPr indent="0" lvl="0" marL="0" rtl="0" algn="l">
                        <a:spcBef>
                          <a:spcPts val="0"/>
                        </a:spcBef>
                        <a:spcAft>
                          <a:spcPts val="0"/>
                        </a:spcAft>
                        <a:buNone/>
                      </a:pPr>
                      <a:r>
                        <a:rPr lang="en-GB"/>
                        <a:t>Bengali Translation</a:t>
                      </a:r>
                      <a:endParaRPr/>
                    </a:p>
                  </a:txBody>
                  <a:tcPr marT="91425" marB="91425" marR="91425" marL="91425"/>
                </a:tc>
                <a:tc>
                  <a:txBody>
                    <a:bodyPr/>
                    <a:lstStyle/>
                    <a:p>
                      <a:pPr indent="0" lvl="0" marL="0" rtl="0" algn="l">
                        <a:spcBef>
                          <a:spcPts val="0"/>
                        </a:spcBef>
                        <a:spcAft>
                          <a:spcPts val="0"/>
                        </a:spcAft>
                        <a:buNone/>
                      </a:pPr>
                      <a:r>
                        <a:rPr lang="en-GB"/>
                        <a:t>Adequacy</a:t>
                      </a:r>
                      <a:endParaRPr/>
                    </a:p>
                  </a:txBody>
                  <a:tcPr marT="91425" marB="91425" marR="91425" marL="91425"/>
                </a:tc>
                <a:tc>
                  <a:txBody>
                    <a:bodyPr/>
                    <a:lstStyle/>
                    <a:p>
                      <a:pPr indent="0" lvl="0" marL="0" rtl="0" algn="l">
                        <a:spcBef>
                          <a:spcPts val="0"/>
                        </a:spcBef>
                        <a:spcAft>
                          <a:spcPts val="0"/>
                        </a:spcAft>
                        <a:buNone/>
                      </a:pPr>
                      <a:r>
                        <a:rPr lang="en-GB"/>
                        <a:t>Fluency</a:t>
                      </a:r>
                      <a:endParaRPr/>
                    </a:p>
                  </a:txBody>
                  <a:tcPr marT="91425" marB="91425" marR="91425" marL="91425"/>
                </a:tc>
              </a:tr>
              <a:tr h="268800">
                <a:tc>
                  <a:txBody>
                    <a:bodyPr/>
                    <a:lstStyle/>
                    <a:p>
                      <a:pPr indent="0" lvl="0" marL="0" rtl="0" algn="l">
                        <a:spcBef>
                          <a:spcPts val="0"/>
                        </a:spcBef>
                        <a:spcAft>
                          <a:spcPts val="0"/>
                        </a:spcAft>
                        <a:buNone/>
                      </a:pPr>
                      <a:r>
                        <a:rPr lang="en-GB" sz="800"/>
                        <a:t>But there is no use.</a:t>
                      </a:r>
                      <a:endParaRPr sz="800"/>
                    </a:p>
                  </a:txBody>
                  <a:tcPr marT="91425" marB="91425" marR="91425" marL="91425"/>
                </a:tc>
                <a:tc>
                  <a:txBody>
                    <a:bodyPr/>
                    <a:lstStyle/>
                    <a:p>
                      <a:pPr indent="0" lvl="0" marL="0" rtl="0" algn="l">
                        <a:spcBef>
                          <a:spcPts val="0"/>
                        </a:spcBef>
                        <a:spcAft>
                          <a:spcPts val="0"/>
                        </a:spcAft>
                        <a:buNone/>
                      </a:pPr>
                      <a:r>
                        <a:rPr lang="en-GB" sz="800"/>
                        <a:t>কিন্তু তাতে কোনও লাভ হয়নি।</a:t>
                      </a:r>
                      <a:endParaRPr sz="800"/>
                    </a:p>
                  </a:txBody>
                  <a:tcPr marT="91425" marB="91425" marR="91425" marL="91425"/>
                </a:tc>
                <a:tc>
                  <a:txBody>
                    <a:bodyPr/>
                    <a:lstStyle/>
                    <a:p>
                      <a:pPr indent="0" lvl="0" marL="0" rtl="0" algn="l">
                        <a:spcBef>
                          <a:spcPts val="0"/>
                        </a:spcBef>
                        <a:spcAft>
                          <a:spcPts val="0"/>
                        </a:spcAft>
                        <a:buNone/>
                      </a:pPr>
                      <a:r>
                        <a:rPr lang="en-GB" sz="800"/>
                        <a:t>2</a:t>
                      </a:r>
                      <a:endParaRPr sz="800"/>
                    </a:p>
                  </a:txBody>
                  <a:tcPr marT="91425" marB="91425" marR="91425" marL="91425"/>
                </a:tc>
                <a:tc>
                  <a:txBody>
                    <a:bodyPr/>
                    <a:lstStyle/>
                    <a:p>
                      <a:pPr indent="0" lvl="0" marL="0" rtl="0" algn="l">
                        <a:spcBef>
                          <a:spcPts val="0"/>
                        </a:spcBef>
                        <a:spcAft>
                          <a:spcPts val="0"/>
                        </a:spcAft>
                        <a:buNone/>
                      </a:pPr>
                      <a:r>
                        <a:rPr lang="en-GB" sz="800"/>
                        <a:t>4</a:t>
                      </a:r>
                      <a:endParaRPr sz="800"/>
                    </a:p>
                  </a:txBody>
                  <a:tcPr marT="91425" marB="91425" marR="91425" marL="91425"/>
                </a:tc>
              </a:tr>
              <a:tr h="268800">
                <a:tc>
                  <a:txBody>
                    <a:bodyPr/>
                    <a:lstStyle/>
                    <a:p>
                      <a:pPr indent="0" lvl="0" marL="0" rtl="0" algn="l">
                        <a:spcBef>
                          <a:spcPts val="0"/>
                        </a:spcBef>
                        <a:spcAft>
                          <a:spcPts val="0"/>
                        </a:spcAft>
                        <a:buNone/>
                      </a:pPr>
                      <a:r>
                        <a:rPr lang="en-GB" sz="800"/>
                        <a:t>I just hate feeling helpless.</a:t>
                      </a:r>
                      <a:endParaRPr sz="800"/>
                    </a:p>
                  </a:txBody>
                  <a:tcPr marT="91425" marB="91425" marR="91425" marL="91425"/>
                </a:tc>
                <a:tc>
                  <a:txBody>
                    <a:bodyPr/>
                    <a:lstStyle/>
                    <a:p>
                      <a:pPr indent="0" lvl="0" marL="0" rtl="0" algn="l">
                        <a:spcBef>
                          <a:spcPts val="0"/>
                        </a:spcBef>
                        <a:spcAft>
                          <a:spcPts val="0"/>
                        </a:spcAft>
                        <a:buNone/>
                      </a:pPr>
                      <a:r>
                        <a:rPr lang="en-GB" sz="800"/>
                        <a:t>আমি শুধু অসহায় বোধ করি।</a:t>
                      </a:r>
                      <a:endParaRPr sz="800"/>
                    </a:p>
                  </a:txBody>
                  <a:tcPr marT="91425" marB="91425" marR="91425" marL="91425"/>
                </a:tc>
                <a:tc>
                  <a:txBody>
                    <a:bodyPr/>
                    <a:lstStyle/>
                    <a:p>
                      <a:pPr indent="0" lvl="0" marL="0" rtl="0" algn="l">
                        <a:spcBef>
                          <a:spcPts val="0"/>
                        </a:spcBef>
                        <a:spcAft>
                          <a:spcPts val="0"/>
                        </a:spcAft>
                        <a:buNone/>
                      </a:pPr>
                      <a:r>
                        <a:rPr lang="en-GB" sz="800"/>
                        <a:t>1</a:t>
                      </a:r>
                      <a:endParaRPr sz="800"/>
                    </a:p>
                  </a:txBody>
                  <a:tcPr marT="91425" marB="91425" marR="91425" marL="91425"/>
                </a:tc>
                <a:tc>
                  <a:txBody>
                    <a:bodyPr/>
                    <a:lstStyle/>
                    <a:p>
                      <a:pPr indent="0" lvl="0" marL="0" rtl="0" algn="l">
                        <a:spcBef>
                          <a:spcPts val="0"/>
                        </a:spcBef>
                        <a:spcAft>
                          <a:spcPts val="0"/>
                        </a:spcAft>
                        <a:buNone/>
                      </a:pPr>
                      <a:r>
                        <a:rPr lang="en-GB" sz="800"/>
                        <a:t>4</a:t>
                      </a:r>
                      <a:endParaRPr sz="800"/>
                    </a:p>
                  </a:txBody>
                  <a:tcPr marT="91425" marB="91425" marR="91425" marL="91425"/>
                </a:tc>
              </a:tr>
              <a:tr h="268800">
                <a:tc>
                  <a:txBody>
                    <a:bodyPr/>
                    <a:lstStyle/>
                    <a:p>
                      <a:pPr indent="0" lvl="0" marL="0" rtl="0" algn="l">
                        <a:spcBef>
                          <a:spcPts val="0"/>
                        </a:spcBef>
                        <a:spcAft>
                          <a:spcPts val="0"/>
                        </a:spcAft>
                        <a:buNone/>
                      </a:pPr>
                      <a:r>
                        <a:rPr lang="en-GB" sz="800"/>
                        <a:t>I congratulate the Finance Minister Arun Jaitley Jee for presenting an excellent Budget.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GB" sz="800"/>
                        <a:t>এ নিয়ে বাজেট বক্তৃতায় প্রধানমন্ত্রী নরেন্দ্র মোদীর সঙ্গে বিভিন্ন বাজেটের জন্য শুভেচ্ছা জানাই।</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GB" sz="800"/>
                        <a:t>0</a:t>
                      </a:r>
                      <a:endParaRPr sz="800"/>
                    </a:p>
                  </a:txBody>
                  <a:tcPr marT="91425" marB="91425" marR="91425" marL="91425"/>
                </a:tc>
                <a:tc>
                  <a:txBody>
                    <a:bodyPr/>
                    <a:lstStyle/>
                    <a:p>
                      <a:pPr indent="0" lvl="0" marL="0" rtl="0" algn="l">
                        <a:spcBef>
                          <a:spcPts val="0"/>
                        </a:spcBef>
                        <a:spcAft>
                          <a:spcPts val="0"/>
                        </a:spcAft>
                        <a:buNone/>
                      </a:pPr>
                      <a:r>
                        <a:rPr lang="en-GB" sz="800"/>
                        <a:t>0</a:t>
                      </a:r>
                      <a:endParaRPr sz="800"/>
                    </a:p>
                  </a:txBody>
                  <a:tcPr marT="91425" marB="91425" marR="91425" marL="9142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g13bf40da116_0_153"/>
          <p:cNvSpPr txBox="1"/>
          <p:nvPr>
            <p:ph type="title"/>
          </p:nvPr>
        </p:nvSpPr>
        <p:spPr>
          <a:xfrm flipH="1">
            <a:off x="752175" y="511948"/>
            <a:ext cx="4240800" cy="55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sz="2400"/>
              <a:t>Results</a:t>
            </a:r>
            <a:endParaRPr sz="2400"/>
          </a:p>
        </p:txBody>
      </p:sp>
      <p:graphicFrame>
        <p:nvGraphicFramePr>
          <p:cNvPr id="433" name="Google Shape;433;g13bf40da116_0_153"/>
          <p:cNvGraphicFramePr/>
          <p:nvPr/>
        </p:nvGraphicFramePr>
        <p:xfrm>
          <a:off x="61350" y="1147075"/>
          <a:ext cx="3000000" cy="3000000"/>
        </p:xfrm>
        <a:graphic>
          <a:graphicData uri="http://schemas.openxmlformats.org/drawingml/2006/table">
            <a:tbl>
              <a:tblPr>
                <a:noFill/>
                <a:tableStyleId>{0645762F-842A-499E-9DBA-E1199112016B}</a:tableStyleId>
              </a:tblPr>
              <a:tblGrid>
                <a:gridCol w="550600"/>
                <a:gridCol w="1794250"/>
                <a:gridCol w="5003050"/>
                <a:gridCol w="1680350"/>
              </a:tblGrid>
              <a:tr h="269675">
                <a:tc>
                  <a:txBody>
                    <a:bodyPr/>
                    <a:lstStyle/>
                    <a:p>
                      <a:pPr indent="0" lvl="0" marL="0" rtl="0" algn="ctr">
                        <a:lnSpc>
                          <a:spcPct val="115000"/>
                        </a:lnSpc>
                        <a:spcBef>
                          <a:spcPts val="0"/>
                        </a:spcBef>
                        <a:spcAft>
                          <a:spcPts val="0"/>
                        </a:spcAft>
                        <a:buNone/>
                      </a:pPr>
                      <a:r>
                        <a:rPr b="1" lang="en-GB" sz="900"/>
                        <a:t>Heads</a:t>
                      </a:r>
                      <a:endParaRPr b="1" sz="900"/>
                    </a:p>
                  </a:txBody>
                  <a:tcPr marT="91425" marB="91425" marR="91425" marL="91425"/>
                </a:tc>
                <a:tc>
                  <a:txBody>
                    <a:bodyPr/>
                    <a:lstStyle/>
                    <a:p>
                      <a:pPr indent="0" lvl="0" marL="0" rtl="0" algn="ctr">
                        <a:lnSpc>
                          <a:spcPct val="115000"/>
                        </a:lnSpc>
                        <a:spcBef>
                          <a:spcPts val="0"/>
                        </a:spcBef>
                        <a:spcAft>
                          <a:spcPts val="0"/>
                        </a:spcAft>
                        <a:buNone/>
                      </a:pPr>
                      <a:r>
                        <a:rPr b="1" lang="en-GB" sz="900"/>
                        <a:t>English</a:t>
                      </a:r>
                      <a:endParaRPr b="1" sz="900"/>
                    </a:p>
                  </a:txBody>
                  <a:tcPr marT="91425" marB="91425" marR="91425" marL="91425"/>
                </a:tc>
                <a:tc>
                  <a:txBody>
                    <a:bodyPr/>
                    <a:lstStyle/>
                    <a:p>
                      <a:pPr indent="0" lvl="0" marL="0" rtl="0" algn="ctr">
                        <a:lnSpc>
                          <a:spcPct val="115000"/>
                        </a:lnSpc>
                        <a:spcBef>
                          <a:spcPts val="0"/>
                        </a:spcBef>
                        <a:spcAft>
                          <a:spcPts val="0"/>
                        </a:spcAft>
                        <a:buNone/>
                      </a:pPr>
                      <a:r>
                        <a:rPr b="1" lang="en-GB" sz="900"/>
                        <a:t>Bengali Translation: MBR Score(10 samples)</a:t>
                      </a:r>
                      <a:endParaRPr b="1" sz="900"/>
                    </a:p>
                  </a:txBody>
                  <a:tcPr marT="91425" marB="91425" marR="91425" marL="91425"/>
                </a:tc>
                <a:tc>
                  <a:txBody>
                    <a:bodyPr/>
                    <a:lstStyle/>
                    <a:p>
                      <a:pPr indent="0" lvl="0" marL="0" rtl="0" algn="ctr">
                        <a:lnSpc>
                          <a:spcPct val="115000"/>
                        </a:lnSpc>
                        <a:spcBef>
                          <a:spcPts val="0"/>
                        </a:spcBef>
                        <a:spcAft>
                          <a:spcPts val="0"/>
                        </a:spcAft>
                        <a:buNone/>
                      </a:pPr>
                      <a:r>
                        <a:rPr b="1" lang="en-GB" sz="900"/>
                        <a:t>Reference Translation</a:t>
                      </a:r>
                      <a:endParaRPr b="1" sz="900"/>
                    </a:p>
                  </a:txBody>
                  <a:tcPr marT="91425" marB="91425" marR="91425" marL="91425"/>
                </a:tc>
              </a:tr>
              <a:tr h="279875">
                <a:tc>
                  <a:txBody>
                    <a:bodyPr/>
                    <a:lstStyle/>
                    <a:p>
                      <a:pPr indent="0" lvl="0" marL="0" rtl="0" algn="l">
                        <a:spcBef>
                          <a:spcPts val="0"/>
                        </a:spcBef>
                        <a:spcAft>
                          <a:spcPts val="0"/>
                        </a:spcAft>
                        <a:buNone/>
                      </a:pPr>
                      <a:r>
                        <a:rPr lang="en-GB" sz="900"/>
                        <a:t>4</a:t>
                      </a:r>
                      <a:endParaRPr sz="900"/>
                    </a:p>
                  </a:txBody>
                  <a:tcPr marT="91425" marB="91425" marR="91425" marL="91425"/>
                </a:tc>
                <a:tc>
                  <a:txBody>
                    <a:bodyPr/>
                    <a:lstStyle/>
                    <a:p>
                      <a:pPr indent="0" lvl="0" marL="0" rtl="0" algn="l">
                        <a:spcBef>
                          <a:spcPts val="0"/>
                        </a:spcBef>
                        <a:spcAft>
                          <a:spcPts val="0"/>
                        </a:spcAft>
                        <a:buNone/>
                      </a:pPr>
                      <a:r>
                        <a:rPr lang="en-GB" sz="900"/>
                        <a:t>I love you.</a:t>
                      </a:r>
                      <a:endParaRPr sz="900"/>
                    </a:p>
                  </a:txBody>
                  <a:tcPr marT="91425" marB="91425" marR="91425" marL="91425"/>
                </a:tc>
                <a:tc>
                  <a:txBody>
                    <a:bodyPr/>
                    <a:lstStyle/>
                    <a:p>
                      <a:pPr indent="0" lvl="0" marL="0" rtl="0" algn="l">
                        <a:spcBef>
                          <a:spcPts val="0"/>
                        </a:spcBef>
                        <a:spcAft>
                          <a:spcPts val="0"/>
                        </a:spcAft>
                        <a:buNone/>
                      </a:pPr>
                      <a:r>
                        <a:rPr lang="en-GB" sz="900"/>
                        <a:t>আমি তোমাকে ভালোবাসি।: 0.98, আমি তোমাকে ভালবাসি।: 0.97</a:t>
                      </a:r>
                      <a:endParaRPr sz="900"/>
                    </a:p>
                  </a:txBody>
                  <a:tcPr marT="91425" marB="91425" marR="91425" marL="91425"/>
                </a:tc>
                <a:tc>
                  <a:txBody>
                    <a:bodyPr/>
                    <a:lstStyle/>
                    <a:p>
                      <a:pPr indent="0" lvl="0" marL="0" rtl="0" algn="l">
                        <a:spcBef>
                          <a:spcPts val="0"/>
                        </a:spcBef>
                        <a:spcAft>
                          <a:spcPts val="0"/>
                        </a:spcAft>
                        <a:buNone/>
                      </a:pPr>
                      <a:r>
                        <a:rPr lang="en-GB" sz="900"/>
                        <a:t>আমি তোমাকে ভালোবাসি।</a:t>
                      </a:r>
                      <a:endParaRPr sz="900"/>
                    </a:p>
                  </a:txBody>
                  <a:tcPr marT="91425" marB="91425" marR="91425" marL="91425"/>
                </a:tc>
              </a:tr>
              <a:tr h="260750">
                <a:tc>
                  <a:txBody>
                    <a:bodyPr/>
                    <a:lstStyle/>
                    <a:p>
                      <a:pPr indent="0" lvl="0" marL="0" rtl="0" algn="l">
                        <a:spcBef>
                          <a:spcPts val="0"/>
                        </a:spcBef>
                        <a:spcAft>
                          <a:spcPts val="0"/>
                        </a:spcAft>
                        <a:buNone/>
                      </a:pPr>
                      <a:r>
                        <a:rPr lang="en-GB" sz="900"/>
                        <a:t>4</a:t>
                      </a:r>
                      <a:endParaRPr sz="900"/>
                    </a:p>
                  </a:txBody>
                  <a:tcPr marT="91425" marB="91425" marR="91425" marL="91425"/>
                </a:tc>
                <a:tc>
                  <a:txBody>
                    <a:bodyPr/>
                    <a:lstStyle/>
                    <a:p>
                      <a:pPr indent="0" lvl="0" marL="0" rtl="0" algn="l">
                        <a:spcBef>
                          <a:spcPts val="0"/>
                        </a:spcBef>
                        <a:spcAft>
                          <a:spcPts val="0"/>
                        </a:spcAft>
                        <a:buNone/>
                      </a:pPr>
                      <a:r>
                        <a:rPr lang="en-GB" sz="900"/>
                        <a:t>Thank You!</a:t>
                      </a:r>
                      <a:endParaRPr sz="900"/>
                    </a:p>
                  </a:txBody>
                  <a:tcPr marT="91425" marB="91425" marR="91425" marL="91425"/>
                </a:tc>
                <a:tc>
                  <a:txBody>
                    <a:bodyPr/>
                    <a:lstStyle/>
                    <a:p>
                      <a:pPr indent="0" lvl="0" marL="0" rtl="0" algn="l">
                        <a:spcBef>
                          <a:spcPts val="0"/>
                        </a:spcBef>
                        <a:spcAft>
                          <a:spcPts val="0"/>
                        </a:spcAft>
                        <a:buNone/>
                      </a:pPr>
                      <a:r>
                        <a:rPr lang="en-GB" sz="900"/>
                        <a:t>ধন্যবাদ!: 0.99, ধন্যবাদ তোমার!: 0.72</a:t>
                      </a:r>
                      <a:endParaRPr sz="900"/>
                    </a:p>
                  </a:txBody>
                  <a:tcPr marT="91425" marB="91425" marR="91425" marL="91425"/>
                </a:tc>
                <a:tc>
                  <a:txBody>
                    <a:bodyPr/>
                    <a:lstStyle/>
                    <a:p>
                      <a:pPr indent="0" lvl="0" marL="0" rtl="0" algn="l">
                        <a:spcBef>
                          <a:spcPts val="0"/>
                        </a:spcBef>
                        <a:spcAft>
                          <a:spcPts val="0"/>
                        </a:spcAft>
                        <a:buNone/>
                      </a:pPr>
                      <a:r>
                        <a:rPr lang="en-GB" sz="900"/>
                        <a:t>ধন্যবাদ!</a:t>
                      </a:r>
                      <a:endParaRPr sz="900"/>
                    </a:p>
                  </a:txBody>
                  <a:tcPr marT="91425" marB="91425" marR="91425" marL="91425"/>
                </a:tc>
              </a:tr>
              <a:tr h="279875">
                <a:tc>
                  <a:txBody>
                    <a:bodyPr/>
                    <a:lstStyle/>
                    <a:p>
                      <a:pPr indent="0" lvl="0" marL="0" rtl="0" algn="l">
                        <a:spcBef>
                          <a:spcPts val="0"/>
                        </a:spcBef>
                        <a:spcAft>
                          <a:spcPts val="0"/>
                        </a:spcAft>
                        <a:buNone/>
                      </a:pPr>
                      <a:r>
                        <a:rPr lang="en-GB" sz="900"/>
                        <a:t>4</a:t>
                      </a:r>
                      <a:endParaRPr sz="900"/>
                    </a:p>
                  </a:txBody>
                  <a:tcPr marT="91425" marB="91425" marR="91425" marL="91425"/>
                </a:tc>
                <a:tc>
                  <a:txBody>
                    <a:bodyPr/>
                    <a:lstStyle/>
                    <a:p>
                      <a:pPr indent="0" lvl="0" marL="0" rtl="0" algn="l">
                        <a:spcBef>
                          <a:spcPts val="0"/>
                        </a:spcBef>
                        <a:spcAft>
                          <a:spcPts val="0"/>
                        </a:spcAft>
                        <a:buNone/>
                      </a:pPr>
                      <a:r>
                        <a:rPr lang="en-GB" sz="900"/>
                        <a:t>Modiji is India's Prime Minister.</a:t>
                      </a:r>
                      <a:endParaRPr sz="900"/>
                    </a:p>
                  </a:txBody>
                  <a:tcPr marT="91425" marB="91425" marR="91425" marL="91425"/>
                </a:tc>
                <a:tc>
                  <a:txBody>
                    <a:bodyPr/>
                    <a:lstStyle/>
                    <a:p>
                      <a:pPr indent="0" lvl="0" marL="0" rtl="0" algn="l">
                        <a:spcBef>
                          <a:spcPts val="0"/>
                        </a:spcBef>
                        <a:spcAft>
                          <a:spcPts val="0"/>
                        </a:spcAft>
                        <a:buNone/>
                      </a:pPr>
                      <a:r>
                        <a:rPr lang="en-GB" sz="900"/>
                        <a:t>কিন্তু নরেন্দ্র মোদী সরকার।: 0.81,নরেন্দ্র মোদী সরকারের ভারত।: 0.77</a:t>
                      </a:r>
                      <a:endParaRPr sz="900"/>
                    </a:p>
                  </a:txBody>
                  <a:tcPr marT="91425" marB="91425" marR="91425" marL="91425"/>
                </a:tc>
                <a:tc>
                  <a:txBody>
                    <a:bodyPr/>
                    <a:lstStyle/>
                    <a:p>
                      <a:pPr indent="0" lvl="0" marL="0" rtl="0" algn="l">
                        <a:spcBef>
                          <a:spcPts val="0"/>
                        </a:spcBef>
                        <a:spcAft>
                          <a:spcPts val="0"/>
                        </a:spcAft>
                        <a:buNone/>
                      </a:pPr>
                      <a:r>
                        <a:rPr lang="en-GB" sz="900"/>
                        <a:t>মোদিজি ভারতের প্রধানমন্ত্রী</a:t>
                      </a:r>
                      <a:endParaRPr sz="900"/>
                    </a:p>
                  </a:txBody>
                  <a:tcPr marT="91425" marB="91425" marR="91425" marL="91425"/>
                </a:tc>
              </a:tr>
              <a:tr h="260750">
                <a:tc>
                  <a:txBody>
                    <a:bodyPr/>
                    <a:lstStyle/>
                    <a:p>
                      <a:pPr indent="0" lvl="0" marL="0" rtl="0" algn="l">
                        <a:spcBef>
                          <a:spcPts val="0"/>
                        </a:spcBef>
                        <a:spcAft>
                          <a:spcPts val="0"/>
                        </a:spcAft>
                        <a:buNone/>
                      </a:pPr>
                      <a:r>
                        <a:rPr lang="en-GB" sz="900"/>
                        <a:t>8</a:t>
                      </a:r>
                      <a:endParaRPr sz="900"/>
                    </a:p>
                  </a:txBody>
                  <a:tcPr marT="91425" marB="91425" marR="91425" marL="91425"/>
                </a:tc>
                <a:tc>
                  <a:txBody>
                    <a:bodyPr/>
                    <a:lstStyle/>
                    <a:p>
                      <a:pPr indent="0" lvl="0" marL="0" rtl="0" algn="l">
                        <a:spcBef>
                          <a:spcPts val="0"/>
                        </a:spcBef>
                        <a:spcAft>
                          <a:spcPts val="0"/>
                        </a:spcAft>
                        <a:buNone/>
                      </a:pPr>
                      <a:r>
                        <a:rPr lang="en-GB" sz="900"/>
                        <a:t>I am tired.</a:t>
                      </a:r>
                      <a:endParaRPr sz="900"/>
                    </a:p>
                  </a:txBody>
                  <a:tcPr marT="91425" marB="91425" marR="91425" marL="91425"/>
                </a:tc>
                <a:tc>
                  <a:txBody>
                    <a:bodyPr/>
                    <a:lstStyle/>
                    <a:p>
                      <a:pPr indent="0" lvl="0" marL="0" rtl="0" algn="l">
                        <a:spcBef>
                          <a:spcPts val="0"/>
                        </a:spcBef>
                        <a:spcAft>
                          <a:spcPts val="0"/>
                        </a:spcAft>
                        <a:buNone/>
                      </a:pPr>
                      <a:r>
                        <a:rPr lang="en-GB" sz="900"/>
                        <a:t>আমি ক্লান্ত হয়ে গেছি।: 0.93, ক্লান্ত হয়ে গেছি।: 0.86</a:t>
                      </a:r>
                      <a:endParaRPr sz="900"/>
                    </a:p>
                  </a:txBody>
                  <a:tcPr marT="91425" marB="91425" marR="91425" marL="91425"/>
                </a:tc>
                <a:tc>
                  <a:txBody>
                    <a:bodyPr/>
                    <a:lstStyle/>
                    <a:p>
                      <a:pPr indent="0" lvl="0" marL="0" rtl="0" algn="l">
                        <a:spcBef>
                          <a:spcPts val="0"/>
                        </a:spcBef>
                        <a:spcAft>
                          <a:spcPts val="0"/>
                        </a:spcAft>
                        <a:buNone/>
                      </a:pPr>
                      <a:r>
                        <a:rPr lang="en-GB" sz="900"/>
                        <a:t>আমি ক্লান্ত</a:t>
                      </a:r>
                      <a:endParaRPr sz="900"/>
                    </a:p>
                  </a:txBody>
                  <a:tcPr marT="91425" marB="91425" marR="91425" marL="91425"/>
                </a:tc>
              </a:tr>
              <a:tr h="260750">
                <a:tc>
                  <a:txBody>
                    <a:bodyPr/>
                    <a:lstStyle/>
                    <a:p>
                      <a:pPr indent="0" lvl="0" marL="0" rtl="0" algn="l">
                        <a:spcBef>
                          <a:spcPts val="0"/>
                        </a:spcBef>
                        <a:spcAft>
                          <a:spcPts val="0"/>
                        </a:spcAft>
                        <a:buNone/>
                      </a:pPr>
                      <a:r>
                        <a:rPr lang="en-GB" sz="900"/>
                        <a:t>8</a:t>
                      </a:r>
                      <a:endParaRPr sz="900"/>
                    </a:p>
                  </a:txBody>
                  <a:tcPr marT="91425" marB="91425" marR="91425" marL="91425"/>
                </a:tc>
                <a:tc>
                  <a:txBody>
                    <a:bodyPr/>
                    <a:lstStyle/>
                    <a:p>
                      <a:pPr indent="0" lvl="0" marL="0" rtl="0" algn="l">
                        <a:spcBef>
                          <a:spcPts val="0"/>
                        </a:spcBef>
                        <a:spcAft>
                          <a:spcPts val="0"/>
                        </a:spcAft>
                        <a:buNone/>
                      </a:pPr>
                      <a:r>
                        <a:rPr lang="en-GB" sz="900"/>
                        <a:t>How are you?</a:t>
                      </a:r>
                      <a:endParaRPr sz="900"/>
                    </a:p>
                  </a:txBody>
                  <a:tcPr marT="91425" marB="91425" marR="91425" marL="91425"/>
                </a:tc>
                <a:tc>
                  <a:txBody>
                    <a:bodyPr/>
                    <a:lstStyle/>
                    <a:p>
                      <a:pPr indent="0" lvl="0" marL="0" rtl="0" algn="l">
                        <a:spcBef>
                          <a:spcPts val="0"/>
                        </a:spcBef>
                        <a:spcAft>
                          <a:spcPts val="0"/>
                        </a:spcAft>
                        <a:buNone/>
                      </a:pPr>
                      <a:r>
                        <a:rPr lang="en-GB" sz="900"/>
                        <a:t>তুমি কেমন আছো?: 0.80, তুমি কেমন আছ?: 0.70</a:t>
                      </a:r>
                      <a:endParaRPr sz="900"/>
                    </a:p>
                  </a:txBody>
                  <a:tcPr marT="91425" marB="91425" marR="91425" marL="91425"/>
                </a:tc>
                <a:tc>
                  <a:txBody>
                    <a:bodyPr/>
                    <a:lstStyle/>
                    <a:p>
                      <a:pPr indent="0" lvl="0" marL="0" rtl="0" algn="l">
                        <a:spcBef>
                          <a:spcPts val="0"/>
                        </a:spcBef>
                        <a:spcAft>
                          <a:spcPts val="0"/>
                        </a:spcAft>
                        <a:buNone/>
                      </a:pPr>
                      <a:r>
                        <a:rPr lang="en-GB" sz="900"/>
                        <a:t>তুমি কেমন আছো</a:t>
                      </a:r>
                      <a:endParaRPr sz="900"/>
                    </a:p>
                  </a:txBody>
                  <a:tcPr marT="91425" marB="91425" marR="91425" marL="91425"/>
                </a:tc>
              </a:tr>
              <a:tr h="260750">
                <a:tc>
                  <a:txBody>
                    <a:bodyPr/>
                    <a:lstStyle/>
                    <a:p>
                      <a:pPr indent="0" lvl="0" marL="0" rtl="0" algn="l">
                        <a:spcBef>
                          <a:spcPts val="0"/>
                        </a:spcBef>
                        <a:spcAft>
                          <a:spcPts val="0"/>
                        </a:spcAft>
                        <a:buNone/>
                      </a:pPr>
                      <a:r>
                        <a:rPr lang="en-GB" sz="900"/>
                        <a:t>8</a:t>
                      </a:r>
                      <a:endParaRPr sz="900"/>
                    </a:p>
                  </a:txBody>
                  <a:tcPr marT="91425" marB="91425" marR="91425" marL="91425"/>
                </a:tc>
                <a:tc>
                  <a:txBody>
                    <a:bodyPr/>
                    <a:lstStyle/>
                    <a:p>
                      <a:pPr indent="0" lvl="0" marL="0" rtl="0" algn="l">
                        <a:spcBef>
                          <a:spcPts val="0"/>
                        </a:spcBef>
                        <a:spcAft>
                          <a:spcPts val="0"/>
                        </a:spcAft>
                        <a:buNone/>
                      </a:pPr>
                      <a:r>
                        <a:rPr lang="en-GB" sz="900"/>
                        <a:t>Hello!</a:t>
                      </a:r>
                      <a:endParaRPr sz="900"/>
                    </a:p>
                  </a:txBody>
                  <a:tcPr marT="91425" marB="91425" marR="91425" marL="91425"/>
                </a:tc>
                <a:tc>
                  <a:txBody>
                    <a:bodyPr/>
                    <a:lstStyle/>
                    <a:p>
                      <a:pPr indent="0" lvl="0" marL="0" rtl="0" algn="l">
                        <a:spcBef>
                          <a:spcPts val="0"/>
                        </a:spcBef>
                        <a:spcAft>
                          <a:spcPts val="0"/>
                        </a:spcAft>
                        <a:buNone/>
                      </a:pPr>
                      <a:r>
                        <a:rPr lang="en-GB" sz="900"/>
                        <a:t>হ্যালো!</a:t>
                      </a:r>
                      <a:endParaRPr sz="900"/>
                    </a:p>
                  </a:txBody>
                  <a:tcPr marT="91425" marB="91425" marR="91425" marL="91425"/>
                </a:tc>
                <a:tc>
                  <a:txBody>
                    <a:bodyPr/>
                    <a:lstStyle/>
                    <a:p>
                      <a:pPr indent="0" lvl="0" marL="0" rtl="0" algn="l">
                        <a:spcBef>
                          <a:spcPts val="0"/>
                        </a:spcBef>
                        <a:spcAft>
                          <a:spcPts val="0"/>
                        </a:spcAft>
                        <a:buNone/>
                      </a:pPr>
                      <a:r>
                        <a:rPr lang="en-GB" sz="900"/>
                        <a:t>হ্যালো!</a:t>
                      </a:r>
                      <a:endParaRPr sz="900"/>
                    </a:p>
                  </a:txBody>
                  <a:tcPr marT="91425" marB="91425" marR="91425" marL="91425"/>
                </a:tc>
              </a:tr>
              <a:tr h="320000">
                <a:tc>
                  <a:txBody>
                    <a:bodyPr/>
                    <a:lstStyle/>
                    <a:p>
                      <a:pPr indent="0" lvl="0" marL="0" rtl="0" algn="l">
                        <a:spcBef>
                          <a:spcPts val="0"/>
                        </a:spcBef>
                        <a:spcAft>
                          <a:spcPts val="0"/>
                        </a:spcAft>
                        <a:buNone/>
                      </a:pPr>
                      <a:r>
                        <a:rPr lang="en-GB" sz="900"/>
                        <a:t>8</a:t>
                      </a:r>
                      <a:endParaRPr sz="900"/>
                    </a:p>
                  </a:txBody>
                  <a:tcPr marT="91425" marB="91425" marR="91425" marL="91425"/>
                </a:tc>
                <a:tc>
                  <a:txBody>
                    <a:bodyPr/>
                    <a:lstStyle/>
                    <a:p>
                      <a:pPr indent="0" lvl="0" marL="0" rtl="0" algn="l">
                        <a:spcBef>
                          <a:spcPts val="0"/>
                        </a:spcBef>
                        <a:spcAft>
                          <a:spcPts val="0"/>
                        </a:spcAft>
                        <a:buNone/>
                      </a:pPr>
                      <a:r>
                        <a:rPr lang="en-GB" sz="900"/>
                        <a:t>Let's start! আসুন শুরু যাক!</a:t>
                      </a:r>
                      <a:endParaRPr sz="900"/>
                    </a:p>
                  </a:txBody>
                  <a:tcPr marT="91425" marB="91425" marR="91425" marL="91425"/>
                </a:tc>
                <a:tc>
                  <a:txBody>
                    <a:bodyPr/>
                    <a:lstStyle/>
                    <a:p>
                      <a:pPr indent="0" lvl="0" marL="0" rtl="0" algn="l">
                        <a:spcBef>
                          <a:spcPts val="0"/>
                        </a:spcBef>
                        <a:spcAft>
                          <a:spcPts val="0"/>
                        </a:spcAft>
                        <a:buNone/>
                      </a:pPr>
                      <a:r>
                        <a:rPr lang="en-GB" sz="900"/>
                        <a:t>চল শুরু করি!</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r>
              <a:tr h="279875">
                <a:tc>
                  <a:txBody>
                    <a:bodyPr/>
                    <a:lstStyle/>
                    <a:p>
                      <a:pPr indent="0" lvl="0" marL="0" rtl="0" algn="l">
                        <a:spcBef>
                          <a:spcPts val="0"/>
                        </a:spcBef>
                        <a:spcAft>
                          <a:spcPts val="0"/>
                        </a:spcAft>
                        <a:buNone/>
                      </a:pPr>
                      <a:r>
                        <a:rPr lang="en-GB" sz="900"/>
                        <a:t>8 Big</a:t>
                      </a:r>
                      <a:endParaRPr sz="900"/>
                    </a:p>
                  </a:txBody>
                  <a:tcPr marT="91425" marB="91425" marR="91425" marL="91425"/>
                </a:tc>
                <a:tc>
                  <a:txBody>
                    <a:bodyPr/>
                    <a:lstStyle/>
                    <a:p>
                      <a:pPr indent="0" lvl="0" marL="0" rtl="0" algn="l">
                        <a:spcBef>
                          <a:spcPts val="0"/>
                        </a:spcBef>
                        <a:spcAft>
                          <a:spcPts val="0"/>
                        </a:spcAft>
                        <a:buNone/>
                      </a:pPr>
                      <a:r>
                        <a:rPr lang="en-GB" sz="900"/>
                        <a:t>Let's Start!</a:t>
                      </a:r>
                      <a:endParaRPr sz="900"/>
                    </a:p>
                  </a:txBody>
                  <a:tcPr marT="91425" marB="91425" marR="91425" marL="91425"/>
                </a:tc>
                <a:tc>
                  <a:txBody>
                    <a:bodyPr/>
                    <a:lstStyle/>
                    <a:p>
                      <a:pPr indent="0" lvl="0" marL="0" rtl="0" algn="l">
                        <a:spcBef>
                          <a:spcPts val="0"/>
                        </a:spcBef>
                        <a:spcAft>
                          <a:spcPts val="0"/>
                        </a:spcAft>
                        <a:buNone/>
                      </a:pPr>
                      <a:r>
                        <a:rPr lang="en-GB" sz="900"/>
                        <a:t>চলো, শুরু করি!: 0.72, চলো শুরু করছি!: 0.72</a:t>
                      </a:r>
                      <a:endParaRPr sz="900"/>
                    </a:p>
                  </a:txBody>
                  <a:tcPr marT="91425" marB="91425" marR="91425" marL="91425"/>
                </a:tc>
                <a:tc>
                  <a:txBody>
                    <a:bodyPr/>
                    <a:lstStyle/>
                    <a:p>
                      <a:pPr indent="0" lvl="0" marL="0" rtl="0" algn="l">
                        <a:spcBef>
                          <a:spcPts val="0"/>
                        </a:spcBef>
                        <a:spcAft>
                          <a:spcPts val="0"/>
                        </a:spcAft>
                        <a:buNone/>
                      </a:pPr>
                      <a:r>
                        <a:rPr lang="en-GB" sz="900"/>
                        <a:t>চল শুরু করি!</a:t>
                      </a:r>
                      <a:endParaRPr sz="900"/>
                    </a:p>
                  </a:txBody>
                  <a:tcPr marT="91425" marB="91425" marR="91425" marL="91425"/>
                </a:tc>
              </a:tr>
              <a:tr h="279875">
                <a:tc>
                  <a:txBody>
                    <a:bodyPr/>
                    <a:lstStyle/>
                    <a:p>
                      <a:pPr indent="0" lvl="0" marL="0" rtl="0" algn="l">
                        <a:spcBef>
                          <a:spcPts val="0"/>
                        </a:spcBef>
                        <a:spcAft>
                          <a:spcPts val="0"/>
                        </a:spcAft>
                        <a:buNone/>
                      </a:pPr>
                      <a:r>
                        <a:rPr lang="en-GB" sz="900"/>
                        <a:t>8 Big</a:t>
                      </a:r>
                      <a:endParaRPr sz="900"/>
                    </a:p>
                  </a:txBody>
                  <a:tcPr marT="91425" marB="91425" marR="91425" marL="91425"/>
                </a:tc>
                <a:tc>
                  <a:txBody>
                    <a:bodyPr/>
                    <a:lstStyle/>
                    <a:p>
                      <a:pPr indent="0" lvl="0" marL="0" rtl="0" algn="l">
                        <a:spcBef>
                          <a:spcPts val="0"/>
                        </a:spcBef>
                        <a:spcAft>
                          <a:spcPts val="0"/>
                        </a:spcAft>
                        <a:buNone/>
                      </a:pPr>
                      <a:r>
                        <a:rPr lang="en-GB" sz="900"/>
                        <a:t>I like Durga Puja very much.</a:t>
                      </a:r>
                      <a:endParaRPr sz="900"/>
                    </a:p>
                  </a:txBody>
                  <a:tcPr marT="91425" marB="91425" marR="91425" marL="91425"/>
                </a:tc>
                <a:tc>
                  <a:txBody>
                    <a:bodyPr/>
                    <a:lstStyle/>
                    <a:p>
                      <a:pPr indent="0" lvl="0" marL="0" rtl="0" algn="l">
                        <a:spcBef>
                          <a:spcPts val="0"/>
                        </a:spcBef>
                        <a:spcAft>
                          <a:spcPts val="0"/>
                        </a:spcAft>
                        <a:buNone/>
                      </a:pPr>
                      <a:r>
                        <a:rPr lang="en-GB" sz="900"/>
                        <a:t>আমি দুর্গা পূজা করতে খুব পছন্দ করি।: 0.76, আমার কাছে দুর্গা পূজা খুব ভাল লাগে।: 0.76, আমি দুর্গা পূজা খুব ভালোবাসি।: 0.75</a:t>
                      </a:r>
                      <a:endParaRPr sz="900"/>
                    </a:p>
                  </a:txBody>
                  <a:tcPr marT="91425" marB="91425" marR="91425" marL="91425"/>
                </a:tc>
                <a:tc>
                  <a:txBody>
                    <a:bodyPr/>
                    <a:lstStyle/>
                    <a:p>
                      <a:pPr indent="0" lvl="0" marL="0" rtl="0" algn="l">
                        <a:spcBef>
                          <a:spcPts val="0"/>
                        </a:spcBef>
                        <a:spcAft>
                          <a:spcPts val="0"/>
                        </a:spcAft>
                        <a:buNone/>
                      </a:pPr>
                      <a:r>
                        <a:rPr lang="en-GB" sz="900"/>
                        <a:t>আমি দুর্গা পূজা করতে খুব পছন্দ করি।</a:t>
                      </a:r>
                      <a:endParaRPr sz="900"/>
                    </a:p>
                  </a:txBody>
                  <a:tcPr marT="91425" marB="91425" marR="91425" marL="91425"/>
                </a:tc>
              </a:tr>
              <a:tr h="279875">
                <a:tc>
                  <a:txBody>
                    <a:bodyPr/>
                    <a:lstStyle/>
                    <a:p>
                      <a:pPr indent="0" lvl="0" marL="0" rtl="0" algn="l">
                        <a:spcBef>
                          <a:spcPts val="0"/>
                        </a:spcBef>
                        <a:spcAft>
                          <a:spcPts val="0"/>
                        </a:spcAft>
                        <a:buNone/>
                      </a:pPr>
                      <a:r>
                        <a:rPr lang="en-GB" sz="900"/>
                        <a:t>8 Big</a:t>
                      </a:r>
                      <a:endParaRPr sz="900"/>
                    </a:p>
                  </a:txBody>
                  <a:tcPr marT="91425" marB="91425" marR="91425" marL="91425"/>
                </a:tc>
                <a:tc>
                  <a:txBody>
                    <a:bodyPr/>
                    <a:lstStyle/>
                    <a:p>
                      <a:pPr indent="0" lvl="0" marL="0" rtl="0" algn="l">
                        <a:spcBef>
                          <a:spcPts val="0"/>
                        </a:spcBef>
                        <a:spcAft>
                          <a:spcPts val="0"/>
                        </a:spcAft>
                        <a:buNone/>
                      </a:pPr>
                      <a:r>
                        <a:rPr lang="en-GB" sz="900"/>
                        <a:t>I am hungry</a:t>
                      </a:r>
                      <a:endParaRPr sz="900"/>
                    </a:p>
                  </a:txBody>
                  <a:tcPr marT="91425" marB="91425" marR="91425" marL="91425"/>
                </a:tc>
                <a:tc>
                  <a:txBody>
                    <a:bodyPr/>
                    <a:lstStyle/>
                    <a:p>
                      <a:pPr indent="0" lvl="0" marL="0" rtl="0" algn="l">
                        <a:spcBef>
                          <a:spcPts val="0"/>
                        </a:spcBef>
                        <a:spcAft>
                          <a:spcPts val="0"/>
                        </a:spcAft>
                        <a:buNone/>
                      </a:pPr>
                      <a:r>
                        <a:rPr lang="en-GB" sz="900"/>
                        <a:t>আমি ক্ষুধার্ত।: 0.95, আমার ক্ষুধার্ত।: 0.87</a:t>
                      </a:r>
                      <a:endParaRPr sz="900"/>
                    </a:p>
                  </a:txBody>
                  <a:tcPr marT="91425" marB="91425" marR="91425" marL="91425"/>
                </a:tc>
                <a:tc>
                  <a:txBody>
                    <a:bodyPr/>
                    <a:lstStyle/>
                    <a:p>
                      <a:pPr indent="0" lvl="0" marL="0" rtl="0" algn="l">
                        <a:spcBef>
                          <a:spcPts val="0"/>
                        </a:spcBef>
                        <a:spcAft>
                          <a:spcPts val="0"/>
                        </a:spcAft>
                        <a:buNone/>
                      </a:pPr>
                      <a:r>
                        <a:rPr lang="en-GB" sz="900"/>
                        <a:t>আমি ক্ষুধার্ত।</a:t>
                      </a:r>
                      <a:endParaRPr sz="900"/>
                    </a:p>
                  </a:txBody>
                  <a:tcPr marT="91425" marB="91425" marR="91425" marL="91425"/>
                </a:tc>
              </a:tr>
              <a:tr h="279875">
                <a:tc>
                  <a:txBody>
                    <a:bodyPr/>
                    <a:lstStyle/>
                    <a:p>
                      <a:pPr indent="0" lvl="0" marL="0" rtl="0" algn="l">
                        <a:spcBef>
                          <a:spcPts val="0"/>
                        </a:spcBef>
                        <a:spcAft>
                          <a:spcPts val="0"/>
                        </a:spcAft>
                        <a:buNone/>
                      </a:pPr>
                      <a:r>
                        <a:rPr lang="en-GB" sz="900"/>
                        <a:t>8 Dim</a:t>
                      </a:r>
                      <a:endParaRPr sz="900"/>
                    </a:p>
                  </a:txBody>
                  <a:tcPr marT="91425" marB="91425" marR="91425" marL="91425"/>
                </a:tc>
                <a:tc>
                  <a:txBody>
                    <a:bodyPr/>
                    <a:lstStyle/>
                    <a:p>
                      <a:pPr indent="0" lvl="0" marL="0" rtl="0" algn="l">
                        <a:spcBef>
                          <a:spcPts val="0"/>
                        </a:spcBef>
                        <a:spcAft>
                          <a:spcPts val="0"/>
                        </a:spcAft>
                        <a:buNone/>
                      </a:pPr>
                      <a:r>
                        <a:rPr lang="en-GB" sz="900"/>
                        <a:t>I love you.</a:t>
                      </a:r>
                      <a:endParaRPr sz="900"/>
                    </a:p>
                  </a:txBody>
                  <a:tcPr marT="91425" marB="91425" marR="91425" marL="91425"/>
                </a:tc>
                <a:tc>
                  <a:txBody>
                    <a:bodyPr/>
                    <a:lstStyle/>
                    <a:p>
                      <a:pPr indent="0" lvl="0" marL="0" rtl="0" algn="l">
                        <a:spcBef>
                          <a:spcPts val="0"/>
                        </a:spcBef>
                        <a:spcAft>
                          <a:spcPts val="0"/>
                        </a:spcAft>
                        <a:buNone/>
                      </a:pPr>
                      <a:r>
                        <a:rPr lang="en-GB" sz="900"/>
                        <a:t>কিন্তু অপরিবর্তিত থাকতে পেরেছিলেন ঠিক।: 0.52, ১৩ ঈশ্বরের বাক্য বাইবেল জোর নেই।: 0.52</a:t>
                      </a:r>
                      <a:endParaRPr sz="900"/>
                    </a:p>
                  </a:txBody>
                  <a:tcPr marT="91425" marB="91425" marR="91425" marL="91425"/>
                </a:tc>
                <a:tc>
                  <a:txBody>
                    <a:bodyPr/>
                    <a:lstStyle/>
                    <a:p>
                      <a:pPr indent="0" lvl="0" marL="0" rtl="0" algn="l">
                        <a:spcBef>
                          <a:spcPts val="0"/>
                        </a:spcBef>
                        <a:spcAft>
                          <a:spcPts val="0"/>
                        </a:spcAft>
                        <a:buNone/>
                      </a:pPr>
                      <a:r>
                        <a:rPr lang="en-GB" sz="900"/>
                        <a:t>আমি তোমাকে ভালোবাসি।</a:t>
                      </a:r>
                      <a:endParaRPr sz="900"/>
                    </a:p>
                  </a:txBody>
                  <a:tcPr marT="91425" marB="91425" marR="91425" marL="91425"/>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g13bf40da116_0_161"/>
          <p:cNvSpPr txBox="1"/>
          <p:nvPr>
            <p:ph type="title"/>
          </p:nvPr>
        </p:nvSpPr>
        <p:spPr>
          <a:xfrm flipH="1">
            <a:off x="752175" y="588148"/>
            <a:ext cx="4240800" cy="55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sz="2400"/>
              <a:t>Results</a:t>
            </a:r>
            <a:endParaRPr sz="2400"/>
          </a:p>
        </p:txBody>
      </p:sp>
      <p:sp>
        <p:nvSpPr>
          <p:cNvPr id="439" name="Google Shape;439;g13bf40da116_0_161"/>
          <p:cNvSpPr txBox="1"/>
          <p:nvPr>
            <p:ph idx="1" type="body"/>
          </p:nvPr>
        </p:nvSpPr>
        <p:spPr>
          <a:xfrm>
            <a:off x="496375" y="1406975"/>
            <a:ext cx="3182400" cy="292500"/>
          </a:xfrm>
          <a:prstGeom prst="rect">
            <a:avLst/>
          </a:prstGeom>
          <a:noFill/>
          <a:ln>
            <a:noFill/>
          </a:ln>
        </p:spPr>
        <p:txBody>
          <a:bodyPr anchorCtr="0" anchor="ctr" bIns="45700" lIns="91425" spcFirstLastPara="1" rIns="91425" wrap="square" tIns="45700">
            <a:spAutoFit/>
          </a:bodyPr>
          <a:lstStyle/>
          <a:p>
            <a:pPr indent="-311150" lvl="0" marL="457200" rtl="0" algn="l">
              <a:lnSpc>
                <a:spcPct val="100000"/>
              </a:lnSpc>
              <a:spcBef>
                <a:spcPts val="1400"/>
              </a:spcBef>
              <a:spcAft>
                <a:spcPts val="0"/>
              </a:spcAft>
              <a:buClr>
                <a:srgbClr val="000000"/>
              </a:buClr>
              <a:buSzPts val="1300"/>
              <a:buFont typeface="Arial"/>
              <a:buChar char="●"/>
            </a:pPr>
            <a:r>
              <a:rPr b="1" lang="en-GB">
                <a:solidFill>
                  <a:srgbClr val="000000"/>
                </a:solidFill>
                <a:latin typeface="Arial"/>
                <a:ea typeface="Arial"/>
                <a:cs typeface="Arial"/>
                <a:sym typeface="Arial"/>
              </a:rPr>
              <a:t>For 3 Layers &amp; 4 Heads</a:t>
            </a:r>
            <a:endParaRPr b="1">
              <a:solidFill>
                <a:srgbClr val="000000"/>
              </a:solidFill>
              <a:latin typeface="Arial"/>
              <a:ea typeface="Arial"/>
              <a:cs typeface="Arial"/>
              <a:sym typeface="Arial"/>
            </a:endParaRPr>
          </a:p>
        </p:txBody>
      </p:sp>
      <p:pic>
        <p:nvPicPr>
          <p:cNvPr id="440" name="Google Shape;440;g13bf40da116_0_161"/>
          <p:cNvPicPr preferRelativeResize="0"/>
          <p:nvPr/>
        </p:nvPicPr>
        <p:blipFill>
          <a:blip r:embed="rId3">
            <a:alphaModFix/>
          </a:blip>
          <a:stretch>
            <a:fillRect/>
          </a:stretch>
        </p:blipFill>
        <p:spPr>
          <a:xfrm>
            <a:off x="1074400" y="1790025"/>
            <a:ext cx="3619325" cy="2880650"/>
          </a:xfrm>
          <a:prstGeom prst="rect">
            <a:avLst/>
          </a:prstGeom>
          <a:noFill/>
          <a:ln>
            <a:noFill/>
          </a:ln>
        </p:spPr>
      </p:pic>
      <p:pic>
        <p:nvPicPr>
          <p:cNvPr id="441" name="Google Shape;441;g13bf40da116_0_161"/>
          <p:cNvPicPr preferRelativeResize="0"/>
          <p:nvPr/>
        </p:nvPicPr>
        <p:blipFill>
          <a:blip r:embed="rId4">
            <a:alphaModFix/>
          </a:blip>
          <a:stretch>
            <a:fillRect/>
          </a:stretch>
        </p:blipFill>
        <p:spPr>
          <a:xfrm>
            <a:off x="5064650" y="1790025"/>
            <a:ext cx="3550125" cy="28806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g13bf40da116_0_170"/>
          <p:cNvSpPr txBox="1"/>
          <p:nvPr>
            <p:ph type="title"/>
          </p:nvPr>
        </p:nvSpPr>
        <p:spPr>
          <a:xfrm flipH="1">
            <a:off x="752175" y="588148"/>
            <a:ext cx="4240800" cy="55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sz="2400"/>
              <a:t>Results</a:t>
            </a:r>
            <a:endParaRPr sz="2400"/>
          </a:p>
        </p:txBody>
      </p:sp>
      <p:graphicFrame>
        <p:nvGraphicFramePr>
          <p:cNvPr id="447" name="Google Shape;447;g13bf40da116_0_170"/>
          <p:cNvGraphicFramePr/>
          <p:nvPr/>
        </p:nvGraphicFramePr>
        <p:xfrm>
          <a:off x="3253150" y="1179995"/>
          <a:ext cx="3000000" cy="3000000"/>
        </p:xfrm>
        <a:graphic>
          <a:graphicData uri="http://schemas.openxmlformats.org/drawingml/2006/table">
            <a:tbl>
              <a:tblPr>
                <a:noFill/>
                <a:tableStyleId>{E256B33C-B20F-4DAB-BE20-5F7D26A6402E}</a:tableStyleId>
              </a:tblPr>
              <a:tblGrid>
                <a:gridCol w="1058900"/>
                <a:gridCol w="1313375"/>
              </a:tblGrid>
              <a:tr h="1309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GB"/>
                        <a:t>4 Heads</a:t>
                      </a:r>
                      <a:endParaRPr b="1"/>
                    </a:p>
                  </a:txBody>
                  <a:tcPr marT="91425" marB="91425" marR="91425" marL="91425"/>
                </a:tc>
              </a:tr>
              <a:tr h="357050">
                <a:tc>
                  <a:txBody>
                    <a:bodyPr/>
                    <a:lstStyle/>
                    <a:p>
                      <a:pPr indent="0" lvl="0" marL="0" rtl="0" algn="l">
                        <a:spcBef>
                          <a:spcPts val="0"/>
                        </a:spcBef>
                        <a:spcAft>
                          <a:spcPts val="0"/>
                        </a:spcAft>
                        <a:buNone/>
                      </a:pPr>
                      <a:r>
                        <a:rPr b="1" lang="en-GB"/>
                        <a:t>BLEU</a:t>
                      </a:r>
                      <a:endParaRPr b="1"/>
                    </a:p>
                  </a:txBody>
                  <a:tcPr marT="91425" marB="91425" marR="91425" marL="91425"/>
                </a:tc>
                <a:tc>
                  <a:txBody>
                    <a:bodyPr/>
                    <a:lstStyle/>
                    <a:p>
                      <a:pPr indent="0" lvl="0" marL="0" rtl="0" algn="l">
                        <a:spcBef>
                          <a:spcPts val="0"/>
                        </a:spcBef>
                        <a:spcAft>
                          <a:spcPts val="0"/>
                        </a:spcAft>
                        <a:buNone/>
                      </a:pPr>
                      <a:r>
                        <a:rPr lang="en-GB" sz="1000"/>
                        <a:t>0.01</a:t>
                      </a:r>
                      <a:endParaRPr sz="1000"/>
                    </a:p>
                  </a:txBody>
                  <a:tcPr marT="91425" marB="91425" marR="91425" marL="91425">
                    <a:lnR cap="flat" cmpd="sng" w="9525">
                      <a:solidFill>
                        <a:srgbClr val="9E9E9E"/>
                      </a:solidFill>
                      <a:prstDash val="solid"/>
                      <a:round/>
                      <a:headEnd len="sm" w="sm" type="none"/>
                      <a:tailEnd len="sm" w="sm" type="none"/>
                    </a:lnR>
                  </a:tcPr>
                </a:tc>
              </a:tr>
              <a:tr h="357050">
                <a:tc>
                  <a:txBody>
                    <a:bodyPr/>
                    <a:lstStyle/>
                    <a:p>
                      <a:pPr indent="0" lvl="0" marL="0" rtl="0" algn="l">
                        <a:spcBef>
                          <a:spcPts val="0"/>
                        </a:spcBef>
                        <a:spcAft>
                          <a:spcPts val="0"/>
                        </a:spcAft>
                        <a:buNone/>
                      </a:pPr>
                      <a:r>
                        <a:rPr b="1" lang="en-GB"/>
                        <a:t>chrF2</a:t>
                      </a:r>
                      <a:endParaRPr b="1"/>
                    </a:p>
                  </a:txBody>
                  <a:tcPr marT="91425" marB="91425" marR="91425" marL="91425"/>
                </a:tc>
                <a:tc>
                  <a:txBody>
                    <a:bodyPr/>
                    <a:lstStyle/>
                    <a:p>
                      <a:pPr indent="0" lvl="0" marL="0" rtl="0" algn="l">
                        <a:spcBef>
                          <a:spcPts val="0"/>
                        </a:spcBef>
                        <a:spcAft>
                          <a:spcPts val="0"/>
                        </a:spcAft>
                        <a:buNone/>
                      </a:pPr>
                      <a:r>
                        <a:rPr lang="en-GB" sz="1000"/>
                        <a:t>2.8</a:t>
                      </a:r>
                      <a:r>
                        <a:rPr lang="en-GB" sz="1000"/>
                        <a:t>5</a:t>
                      </a:r>
                      <a:endParaRPr sz="1000"/>
                    </a:p>
                  </a:txBody>
                  <a:tcPr marT="91425" marB="91425" marR="91425" marL="91425">
                    <a:lnR cap="flat" cmpd="sng" w="9525">
                      <a:solidFill>
                        <a:srgbClr val="9E9E9E"/>
                      </a:solidFill>
                      <a:prstDash val="solid"/>
                      <a:round/>
                      <a:headEnd len="sm" w="sm" type="none"/>
                      <a:tailEnd len="sm" w="sm" type="none"/>
                    </a:lnR>
                  </a:tcPr>
                </a:tc>
              </a:tr>
              <a:tr h="528075">
                <a:tc>
                  <a:txBody>
                    <a:bodyPr/>
                    <a:lstStyle/>
                    <a:p>
                      <a:pPr indent="0" lvl="0" marL="0" rtl="0" algn="l">
                        <a:spcBef>
                          <a:spcPts val="0"/>
                        </a:spcBef>
                        <a:spcAft>
                          <a:spcPts val="0"/>
                        </a:spcAft>
                        <a:buNone/>
                      </a:pPr>
                      <a:r>
                        <a:rPr b="1" lang="en-GB"/>
                        <a:t>TER</a:t>
                      </a:r>
                      <a:endParaRPr b="1"/>
                    </a:p>
                  </a:txBody>
                  <a:tcPr marT="91425" marB="91425" marR="91425" marL="91425"/>
                </a:tc>
                <a:tc>
                  <a:txBody>
                    <a:bodyPr/>
                    <a:lstStyle/>
                    <a:p>
                      <a:pPr indent="0" lvl="0" marL="0" rtl="0" algn="l">
                        <a:spcBef>
                          <a:spcPts val="0"/>
                        </a:spcBef>
                        <a:spcAft>
                          <a:spcPts val="0"/>
                        </a:spcAft>
                        <a:buNone/>
                      </a:pPr>
                      <a:r>
                        <a:rPr lang="en-GB" sz="1000"/>
                        <a:t>211.89</a:t>
                      </a:r>
                      <a:endParaRPr sz="1000"/>
                    </a:p>
                  </a:txBody>
                  <a:tcPr marT="91425" marB="91425" marR="91425" marL="91425">
                    <a:lnR cap="flat" cmpd="sng" w="9525">
                      <a:solidFill>
                        <a:srgbClr val="9E9E9E"/>
                      </a:solidFill>
                      <a:prstDash val="solid"/>
                      <a:round/>
                      <a:headEnd len="sm" w="sm" type="none"/>
                      <a:tailEnd len="sm" w="sm" type="none"/>
                    </a:lnR>
                  </a:tcPr>
                </a:tc>
              </a:tr>
            </a:tbl>
          </a:graphicData>
        </a:graphic>
      </p:graphicFrame>
      <p:graphicFrame>
        <p:nvGraphicFramePr>
          <p:cNvPr id="448" name="Google Shape;448;g13bf40da116_0_170"/>
          <p:cNvGraphicFramePr/>
          <p:nvPr/>
        </p:nvGraphicFramePr>
        <p:xfrm>
          <a:off x="95250" y="4002200"/>
          <a:ext cx="3000000" cy="3000000"/>
        </p:xfrm>
        <a:graphic>
          <a:graphicData uri="http://schemas.openxmlformats.org/drawingml/2006/table">
            <a:tbl>
              <a:tblPr>
                <a:noFill/>
                <a:tableStyleId>{0645762F-842A-499E-9DBA-E1199112016B}</a:tableStyleId>
              </a:tblPr>
              <a:tblGrid>
                <a:gridCol w="546100"/>
                <a:gridCol w="753275"/>
                <a:gridCol w="6063800"/>
                <a:gridCol w="1581850"/>
              </a:tblGrid>
              <a:tr h="400050">
                <a:tc>
                  <a:txBody>
                    <a:bodyPr/>
                    <a:lstStyle/>
                    <a:p>
                      <a:pPr indent="0" lvl="0" marL="0" rtl="0" algn="ctr">
                        <a:lnSpc>
                          <a:spcPct val="115000"/>
                        </a:lnSpc>
                        <a:spcBef>
                          <a:spcPts val="0"/>
                        </a:spcBef>
                        <a:spcAft>
                          <a:spcPts val="0"/>
                        </a:spcAft>
                        <a:buNone/>
                      </a:pPr>
                      <a:r>
                        <a:rPr b="1" lang="en-GB" sz="1100"/>
                        <a:t>Heads</a:t>
                      </a:r>
                      <a:endParaRPr b="1" sz="1100"/>
                    </a:p>
                  </a:txBody>
                  <a:tcPr marT="91425" marB="91425" marR="91425" marL="91425"/>
                </a:tc>
                <a:tc>
                  <a:txBody>
                    <a:bodyPr/>
                    <a:lstStyle/>
                    <a:p>
                      <a:pPr indent="0" lvl="0" marL="0" rtl="0" algn="ctr">
                        <a:lnSpc>
                          <a:spcPct val="115000"/>
                        </a:lnSpc>
                        <a:spcBef>
                          <a:spcPts val="0"/>
                        </a:spcBef>
                        <a:spcAft>
                          <a:spcPts val="0"/>
                        </a:spcAft>
                        <a:buNone/>
                      </a:pPr>
                      <a:r>
                        <a:rPr b="1" lang="en-GB" sz="1100"/>
                        <a:t>English</a:t>
                      </a:r>
                      <a:endParaRPr b="1" sz="1100"/>
                    </a:p>
                  </a:txBody>
                  <a:tcPr marT="91425" marB="91425" marR="91425" marL="91425"/>
                </a:tc>
                <a:tc>
                  <a:txBody>
                    <a:bodyPr/>
                    <a:lstStyle/>
                    <a:p>
                      <a:pPr indent="0" lvl="0" marL="0" rtl="0" algn="ctr">
                        <a:lnSpc>
                          <a:spcPct val="115000"/>
                        </a:lnSpc>
                        <a:spcBef>
                          <a:spcPts val="0"/>
                        </a:spcBef>
                        <a:spcAft>
                          <a:spcPts val="0"/>
                        </a:spcAft>
                        <a:buNone/>
                      </a:pPr>
                      <a:r>
                        <a:rPr b="1" lang="en-GB" sz="1100"/>
                        <a:t>Bengali Translation: MBR Score(10 samples)</a:t>
                      </a:r>
                      <a:endParaRPr b="1" sz="1100"/>
                    </a:p>
                  </a:txBody>
                  <a:tcPr marT="91425" marB="91425" marR="91425" marL="91425"/>
                </a:tc>
                <a:tc>
                  <a:txBody>
                    <a:bodyPr/>
                    <a:lstStyle/>
                    <a:p>
                      <a:pPr indent="0" lvl="0" marL="0" rtl="0" algn="ctr">
                        <a:lnSpc>
                          <a:spcPct val="115000"/>
                        </a:lnSpc>
                        <a:spcBef>
                          <a:spcPts val="0"/>
                        </a:spcBef>
                        <a:spcAft>
                          <a:spcPts val="0"/>
                        </a:spcAft>
                        <a:buNone/>
                      </a:pPr>
                      <a:r>
                        <a:rPr b="1" lang="en-GB" sz="1100"/>
                        <a:t>Reference Translation</a:t>
                      </a:r>
                      <a:endParaRPr b="1" sz="1100"/>
                    </a:p>
                  </a:txBody>
                  <a:tcPr marT="91425" marB="91425" marR="91425" marL="91425"/>
                </a:tc>
              </a:tr>
              <a:tr h="457200">
                <a:tc>
                  <a:txBody>
                    <a:bodyPr/>
                    <a:lstStyle/>
                    <a:p>
                      <a:pPr indent="0" lvl="0" marL="0" rtl="0" algn="l">
                        <a:spcBef>
                          <a:spcPts val="0"/>
                        </a:spcBef>
                        <a:spcAft>
                          <a:spcPts val="0"/>
                        </a:spcAft>
                        <a:buNone/>
                      </a:pPr>
                      <a:r>
                        <a:rPr lang="en-GB" sz="1100"/>
                        <a:t>4</a:t>
                      </a:r>
                      <a:endParaRPr sz="1100"/>
                    </a:p>
                  </a:txBody>
                  <a:tcPr marT="91425" marB="91425" marR="91425" marL="91425"/>
                </a:tc>
                <a:tc>
                  <a:txBody>
                    <a:bodyPr/>
                    <a:lstStyle/>
                    <a:p>
                      <a:pPr indent="0" lvl="0" marL="0" rtl="0" algn="l">
                        <a:spcBef>
                          <a:spcPts val="0"/>
                        </a:spcBef>
                        <a:spcAft>
                          <a:spcPts val="0"/>
                        </a:spcAft>
                        <a:buNone/>
                      </a:pPr>
                      <a:r>
                        <a:rPr lang="en-GB" sz="1100"/>
                        <a:t>I love you.</a:t>
                      </a:r>
                      <a:endParaRPr sz="1100"/>
                    </a:p>
                  </a:txBody>
                  <a:tcPr marT="91425" marB="91425" marR="91425" marL="91425"/>
                </a:tc>
                <a:tc>
                  <a:txBody>
                    <a:bodyPr/>
                    <a:lstStyle/>
                    <a:p>
                      <a:pPr indent="0" lvl="0" marL="0" rtl="0" algn="l">
                        <a:spcBef>
                          <a:spcPts val="0"/>
                        </a:spcBef>
                        <a:spcAft>
                          <a:spcPts val="0"/>
                        </a:spcAft>
                        <a:buNone/>
                      </a:pPr>
                      <a:r>
                        <a:rPr lang="en-GB" sz="1100"/>
                        <a:t>কলকাতা, নোয়াখালী মতো-এর নিচে পূর্ণ করে তাদের কম কাছে খুশি করা এবং অন্যটি যা বিভিন্ন পরিশ্রম হয়।: 0.37, তারা গোকীতে আমি এই ভূমিকা।: 0.37</a:t>
                      </a:r>
                      <a:endParaRPr sz="1100"/>
                    </a:p>
                  </a:txBody>
                  <a:tcPr marT="91425" marB="91425" marR="91425" marL="91425"/>
                </a:tc>
                <a:tc>
                  <a:txBody>
                    <a:bodyPr/>
                    <a:lstStyle/>
                    <a:p>
                      <a:pPr indent="0" lvl="0" marL="0" rtl="0" algn="l">
                        <a:spcBef>
                          <a:spcPts val="0"/>
                        </a:spcBef>
                        <a:spcAft>
                          <a:spcPts val="0"/>
                        </a:spcAft>
                        <a:buNone/>
                      </a:pPr>
                      <a:r>
                        <a:rPr lang="en-GB" sz="1100"/>
                        <a:t>আমি তোমাকে ভালোবাসি।</a:t>
                      </a:r>
                      <a:endParaRPr sz="1100"/>
                    </a:p>
                  </a:txBody>
                  <a:tcPr marT="91425" marB="91425" marR="91425" marL="91425"/>
                </a:tc>
              </a:tr>
            </a:tbl>
          </a:graphicData>
        </a:graphic>
      </p:graphicFrame>
      <p:sp>
        <p:nvSpPr>
          <p:cNvPr id="449" name="Google Shape;449;g13bf40da116_0_170"/>
          <p:cNvSpPr txBox="1"/>
          <p:nvPr/>
        </p:nvSpPr>
        <p:spPr>
          <a:xfrm>
            <a:off x="359825" y="3189100"/>
            <a:ext cx="834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ato"/>
                <a:ea typeface="Lato"/>
                <a:cs typeface="Lato"/>
                <a:sym typeface="Lato"/>
              </a:rPr>
              <a:t>Manual Evaluation of all examples gives 0 Adequacy and 0 Fluency</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
          <p:cNvSpPr txBox="1"/>
          <p:nvPr>
            <p:ph type="title"/>
          </p:nvPr>
        </p:nvSpPr>
        <p:spPr>
          <a:xfrm>
            <a:off x="727650" y="6151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sz="2400"/>
              <a:t>Overview</a:t>
            </a:r>
            <a:endParaRPr sz="2400"/>
          </a:p>
        </p:txBody>
      </p:sp>
      <p:sp>
        <p:nvSpPr>
          <p:cNvPr id="195" name="Google Shape;195;p3"/>
          <p:cNvSpPr txBox="1"/>
          <p:nvPr>
            <p:ph idx="1" type="body"/>
          </p:nvPr>
        </p:nvSpPr>
        <p:spPr>
          <a:xfrm>
            <a:off x="1091275" y="1579950"/>
            <a:ext cx="7122900" cy="2091000"/>
          </a:xfrm>
          <a:prstGeom prst="rect">
            <a:avLst/>
          </a:prstGeom>
          <a:noFill/>
          <a:ln>
            <a:noFill/>
          </a:ln>
        </p:spPr>
        <p:txBody>
          <a:bodyPr anchorCtr="0" anchor="t" bIns="91425" lIns="91425" spcFirstLastPara="1" rIns="91425" wrap="square" tIns="91425">
            <a:noAutofit/>
          </a:bodyPr>
          <a:lstStyle/>
          <a:p>
            <a:pPr indent="-311150" lvl="0" marL="457200" rtl="0" algn="just">
              <a:lnSpc>
                <a:spcPct val="115000"/>
              </a:lnSpc>
              <a:spcBef>
                <a:spcPts val="0"/>
              </a:spcBef>
              <a:spcAft>
                <a:spcPts val="0"/>
              </a:spcAft>
              <a:buClr>
                <a:srgbClr val="212121"/>
              </a:buClr>
              <a:buSzPts val="1300"/>
              <a:buChar char="●"/>
            </a:pPr>
            <a:r>
              <a:rPr lang="en-GB">
                <a:solidFill>
                  <a:srgbClr val="212121"/>
                </a:solidFill>
              </a:rPr>
              <a:t>Language being the heart of communication, with the increase in computational power and growing need for conversion of English content to Indic Languages to make it more accessible to local people, Neural Network based methods have taken over the existing statistical methods to generate better machine(automated) translations. </a:t>
            </a:r>
            <a:endParaRPr>
              <a:solidFill>
                <a:srgbClr val="212121"/>
              </a:solidFill>
            </a:endParaRPr>
          </a:p>
          <a:p>
            <a:pPr indent="-311150" lvl="0" marL="457200" rtl="0" algn="just">
              <a:lnSpc>
                <a:spcPct val="115000"/>
              </a:lnSpc>
              <a:spcBef>
                <a:spcPts val="1600"/>
              </a:spcBef>
              <a:spcAft>
                <a:spcPts val="1000"/>
              </a:spcAft>
              <a:buClr>
                <a:srgbClr val="212121"/>
              </a:buClr>
              <a:buSzPts val="1300"/>
              <a:buChar char="●"/>
            </a:pPr>
            <a:r>
              <a:rPr lang="en-GB">
                <a:solidFill>
                  <a:srgbClr val="212121"/>
                </a:solidFill>
              </a:rPr>
              <a:t>We here explore one such direction of Neural Machine Translation to convert English Content to North-Eastern Language (in our case Bengali).</a:t>
            </a:r>
            <a:endParaRPr>
              <a:solidFill>
                <a:srgbClr val="212121"/>
              </a:solidFill>
            </a:endParaRPr>
          </a:p>
        </p:txBody>
      </p:sp>
      <p:pic>
        <p:nvPicPr>
          <p:cNvPr descr="shutterstock_429987889_edited.jpg" id="196" name="Google Shape;196;p3"/>
          <p:cNvPicPr preferRelativeResize="0"/>
          <p:nvPr/>
        </p:nvPicPr>
        <p:blipFill rotWithShape="1">
          <a:blip r:embed="rId3">
            <a:alphaModFix/>
          </a:blip>
          <a:srcRect b="1380" l="12609" r="6247" t="85988"/>
          <a:stretch/>
        </p:blipFill>
        <p:spPr>
          <a:xfrm>
            <a:off x="0" y="3835670"/>
            <a:ext cx="9144000" cy="132689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g13bf40da116_0_193"/>
          <p:cNvSpPr txBox="1"/>
          <p:nvPr>
            <p:ph type="title"/>
          </p:nvPr>
        </p:nvSpPr>
        <p:spPr>
          <a:xfrm flipH="1">
            <a:off x="752175" y="588148"/>
            <a:ext cx="4240800" cy="55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sz="2400"/>
              <a:t>Results</a:t>
            </a:r>
            <a:endParaRPr sz="2400"/>
          </a:p>
        </p:txBody>
      </p:sp>
      <p:sp>
        <p:nvSpPr>
          <p:cNvPr id="455" name="Google Shape;455;g13bf40da116_0_193"/>
          <p:cNvSpPr txBox="1"/>
          <p:nvPr>
            <p:ph idx="1" type="body"/>
          </p:nvPr>
        </p:nvSpPr>
        <p:spPr>
          <a:xfrm>
            <a:off x="496375" y="1406975"/>
            <a:ext cx="8316000" cy="292500"/>
          </a:xfrm>
          <a:prstGeom prst="rect">
            <a:avLst/>
          </a:prstGeom>
          <a:noFill/>
          <a:ln>
            <a:noFill/>
          </a:ln>
        </p:spPr>
        <p:txBody>
          <a:bodyPr anchorCtr="0" anchor="ctr" bIns="45700" lIns="91425" spcFirstLastPara="1" rIns="91425" wrap="square" tIns="45700">
            <a:spAutoFit/>
          </a:bodyPr>
          <a:lstStyle/>
          <a:p>
            <a:pPr indent="-311150" lvl="0" marL="457200" rtl="0" algn="l">
              <a:lnSpc>
                <a:spcPct val="100000"/>
              </a:lnSpc>
              <a:spcBef>
                <a:spcPts val="1400"/>
              </a:spcBef>
              <a:spcAft>
                <a:spcPts val="0"/>
              </a:spcAft>
              <a:buClr>
                <a:srgbClr val="000000"/>
              </a:buClr>
              <a:buSzPts val="1300"/>
              <a:buFont typeface="Arial"/>
              <a:buChar char="●"/>
            </a:pPr>
            <a:r>
              <a:rPr b="1" lang="en-GB">
                <a:solidFill>
                  <a:srgbClr val="000000"/>
                </a:solidFill>
                <a:latin typeface="Arial"/>
                <a:ea typeface="Arial"/>
                <a:cs typeface="Arial"/>
                <a:sym typeface="Arial"/>
              </a:rPr>
              <a:t>For 4 Layers we look at the comparison between 4 Heads and 4 Heads Big’s Accuracy</a:t>
            </a:r>
            <a:endParaRPr b="1">
              <a:solidFill>
                <a:srgbClr val="000000"/>
              </a:solidFill>
              <a:latin typeface="Arial"/>
              <a:ea typeface="Arial"/>
              <a:cs typeface="Arial"/>
              <a:sym typeface="Arial"/>
            </a:endParaRPr>
          </a:p>
        </p:txBody>
      </p:sp>
      <p:pic>
        <p:nvPicPr>
          <p:cNvPr id="456" name="Google Shape;456;g13bf40da116_0_193"/>
          <p:cNvPicPr preferRelativeResize="0"/>
          <p:nvPr/>
        </p:nvPicPr>
        <p:blipFill>
          <a:blip r:embed="rId3">
            <a:alphaModFix/>
          </a:blip>
          <a:stretch>
            <a:fillRect/>
          </a:stretch>
        </p:blipFill>
        <p:spPr>
          <a:xfrm>
            <a:off x="752175" y="1807175"/>
            <a:ext cx="3941551" cy="3112716"/>
          </a:xfrm>
          <a:prstGeom prst="rect">
            <a:avLst/>
          </a:prstGeom>
          <a:noFill/>
          <a:ln>
            <a:noFill/>
          </a:ln>
        </p:spPr>
      </p:pic>
      <p:pic>
        <p:nvPicPr>
          <p:cNvPr id="457" name="Google Shape;457;g13bf40da116_0_193"/>
          <p:cNvPicPr preferRelativeResize="0"/>
          <p:nvPr/>
        </p:nvPicPr>
        <p:blipFill>
          <a:blip r:embed="rId4">
            <a:alphaModFix/>
          </a:blip>
          <a:stretch>
            <a:fillRect/>
          </a:stretch>
        </p:blipFill>
        <p:spPr>
          <a:xfrm>
            <a:off x="4846135" y="1699475"/>
            <a:ext cx="3843839" cy="31839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g13bf40da116_0_203"/>
          <p:cNvSpPr txBox="1"/>
          <p:nvPr>
            <p:ph type="title"/>
          </p:nvPr>
        </p:nvSpPr>
        <p:spPr>
          <a:xfrm flipH="1">
            <a:off x="752175" y="588148"/>
            <a:ext cx="4240800" cy="55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sz="2400"/>
              <a:t>Results</a:t>
            </a:r>
            <a:endParaRPr sz="2400"/>
          </a:p>
        </p:txBody>
      </p:sp>
      <p:sp>
        <p:nvSpPr>
          <p:cNvPr id="463" name="Google Shape;463;g13bf40da116_0_203"/>
          <p:cNvSpPr txBox="1"/>
          <p:nvPr>
            <p:ph idx="1" type="body"/>
          </p:nvPr>
        </p:nvSpPr>
        <p:spPr>
          <a:xfrm>
            <a:off x="496375" y="1406975"/>
            <a:ext cx="8266500" cy="292500"/>
          </a:xfrm>
          <a:prstGeom prst="rect">
            <a:avLst/>
          </a:prstGeom>
          <a:noFill/>
          <a:ln>
            <a:noFill/>
          </a:ln>
        </p:spPr>
        <p:txBody>
          <a:bodyPr anchorCtr="0" anchor="ctr" bIns="45700" lIns="91425" spcFirstLastPara="1" rIns="91425" wrap="square" tIns="45700">
            <a:spAutoFit/>
          </a:bodyPr>
          <a:lstStyle/>
          <a:p>
            <a:pPr indent="-311150" lvl="0" marL="457200" rtl="0" algn="l">
              <a:lnSpc>
                <a:spcPct val="100000"/>
              </a:lnSpc>
              <a:spcBef>
                <a:spcPts val="1400"/>
              </a:spcBef>
              <a:spcAft>
                <a:spcPts val="0"/>
              </a:spcAft>
              <a:buClr>
                <a:srgbClr val="000000"/>
              </a:buClr>
              <a:buSzPts val="1300"/>
              <a:buFont typeface="Arial"/>
              <a:buChar char="●"/>
            </a:pPr>
            <a:r>
              <a:rPr b="1" lang="en-GB">
                <a:solidFill>
                  <a:srgbClr val="000000"/>
                </a:solidFill>
                <a:latin typeface="Arial"/>
                <a:ea typeface="Arial"/>
                <a:cs typeface="Arial"/>
                <a:sym typeface="Arial"/>
              </a:rPr>
              <a:t>For 4 Layers we look at the comparison between 4 Heads and 4 Heads Big’s Loss</a:t>
            </a:r>
            <a:endParaRPr b="1">
              <a:solidFill>
                <a:srgbClr val="000000"/>
              </a:solidFill>
              <a:latin typeface="Arial"/>
              <a:ea typeface="Arial"/>
              <a:cs typeface="Arial"/>
              <a:sym typeface="Arial"/>
            </a:endParaRPr>
          </a:p>
        </p:txBody>
      </p:sp>
      <p:pic>
        <p:nvPicPr>
          <p:cNvPr id="464" name="Google Shape;464;g13bf40da116_0_203"/>
          <p:cNvPicPr preferRelativeResize="0"/>
          <p:nvPr/>
        </p:nvPicPr>
        <p:blipFill>
          <a:blip r:embed="rId3">
            <a:alphaModFix/>
          </a:blip>
          <a:stretch>
            <a:fillRect/>
          </a:stretch>
        </p:blipFill>
        <p:spPr>
          <a:xfrm>
            <a:off x="794500" y="1648858"/>
            <a:ext cx="3659800" cy="3441741"/>
          </a:xfrm>
          <a:prstGeom prst="rect">
            <a:avLst/>
          </a:prstGeom>
          <a:noFill/>
          <a:ln>
            <a:noFill/>
          </a:ln>
        </p:spPr>
      </p:pic>
      <p:pic>
        <p:nvPicPr>
          <p:cNvPr id="465" name="Google Shape;465;g13bf40da116_0_203"/>
          <p:cNvPicPr preferRelativeResize="0"/>
          <p:nvPr/>
        </p:nvPicPr>
        <p:blipFill>
          <a:blip r:embed="rId4">
            <a:alphaModFix/>
          </a:blip>
          <a:stretch>
            <a:fillRect/>
          </a:stretch>
        </p:blipFill>
        <p:spPr>
          <a:xfrm>
            <a:off x="4454300" y="1699475"/>
            <a:ext cx="3744251" cy="32916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g13bf40da116_0_215"/>
          <p:cNvSpPr txBox="1"/>
          <p:nvPr>
            <p:ph type="title"/>
          </p:nvPr>
        </p:nvSpPr>
        <p:spPr>
          <a:xfrm flipH="1">
            <a:off x="752175" y="588148"/>
            <a:ext cx="4240800" cy="55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sz="2400"/>
              <a:t>Results</a:t>
            </a:r>
            <a:endParaRPr sz="2400"/>
          </a:p>
        </p:txBody>
      </p:sp>
      <p:graphicFrame>
        <p:nvGraphicFramePr>
          <p:cNvPr id="471" name="Google Shape;471;g13bf40da116_0_215"/>
          <p:cNvGraphicFramePr/>
          <p:nvPr/>
        </p:nvGraphicFramePr>
        <p:xfrm>
          <a:off x="2530250" y="1057100"/>
          <a:ext cx="3000000" cy="3000000"/>
        </p:xfrm>
        <a:graphic>
          <a:graphicData uri="http://schemas.openxmlformats.org/drawingml/2006/table">
            <a:tbl>
              <a:tblPr>
                <a:noFill/>
                <a:tableStyleId>{E256B33C-B20F-4DAB-BE20-5F7D26A6402E}</a:tableStyleId>
              </a:tblPr>
              <a:tblGrid>
                <a:gridCol w="1149950"/>
                <a:gridCol w="1426300"/>
                <a:gridCol w="1507250"/>
              </a:tblGrid>
              <a:tr h="3729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GB"/>
                        <a:t>4 Heads</a:t>
                      </a:r>
                      <a:endParaRPr b="1"/>
                    </a:p>
                  </a:txBody>
                  <a:tcPr marT="91425" marB="91425" marR="91425" marL="91425"/>
                </a:tc>
                <a:tc>
                  <a:txBody>
                    <a:bodyPr/>
                    <a:lstStyle/>
                    <a:p>
                      <a:pPr indent="0" lvl="0" marL="0" rtl="0" algn="l">
                        <a:spcBef>
                          <a:spcPts val="0"/>
                        </a:spcBef>
                        <a:spcAft>
                          <a:spcPts val="0"/>
                        </a:spcAft>
                        <a:buNone/>
                      </a:pPr>
                      <a:r>
                        <a:rPr b="1" lang="en-GB"/>
                        <a:t>4</a:t>
                      </a:r>
                      <a:r>
                        <a:rPr b="1" lang="en-GB"/>
                        <a:t> Heads Big</a:t>
                      </a:r>
                      <a:endParaRPr b="1"/>
                    </a:p>
                  </a:txBody>
                  <a:tcPr marT="91425" marB="91425" marR="91425" marL="91425">
                    <a:lnB cap="flat" cmpd="sng" w="9525">
                      <a:solidFill>
                        <a:srgbClr val="9E9E9E"/>
                      </a:solidFill>
                      <a:prstDash val="solid"/>
                      <a:round/>
                      <a:headEnd len="sm" w="sm" type="none"/>
                      <a:tailEnd len="sm" w="sm" type="none"/>
                    </a:lnB>
                  </a:tcPr>
                </a:tc>
              </a:tr>
              <a:tr h="372950">
                <a:tc>
                  <a:txBody>
                    <a:bodyPr/>
                    <a:lstStyle/>
                    <a:p>
                      <a:pPr indent="0" lvl="0" marL="0" rtl="0" algn="l">
                        <a:spcBef>
                          <a:spcPts val="0"/>
                        </a:spcBef>
                        <a:spcAft>
                          <a:spcPts val="0"/>
                        </a:spcAft>
                        <a:buNone/>
                      </a:pPr>
                      <a:r>
                        <a:rPr b="1" lang="en-GB"/>
                        <a:t>BLEU</a:t>
                      </a:r>
                      <a:endParaRPr b="1"/>
                    </a:p>
                  </a:txBody>
                  <a:tcPr marT="91425" marB="91425" marR="91425" marL="91425"/>
                </a:tc>
                <a:tc>
                  <a:txBody>
                    <a:bodyPr/>
                    <a:lstStyle/>
                    <a:p>
                      <a:pPr indent="0" lvl="0" marL="0" rtl="0" algn="l">
                        <a:spcBef>
                          <a:spcPts val="0"/>
                        </a:spcBef>
                        <a:spcAft>
                          <a:spcPts val="0"/>
                        </a:spcAft>
                        <a:buNone/>
                      </a:pPr>
                      <a:r>
                        <a:rPr lang="en-GB" sz="1000"/>
                        <a:t>0.00</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0.00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2950">
                <a:tc>
                  <a:txBody>
                    <a:bodyPr/>
                    <a:lstStyle/>
                    <a:p>
                      <a:pPr indent="0" lvl="0" marL="0" rtl="0" algn="l">
                        <a:spcBef>
                          <a:spcPts val="0"/>
                        </a:spcBef>
                        <a:spcAft>
                          <a:spcPts val="0"/>
                        </a:spcAft>
                        <a:buNone/>
                      </a:pPr>
                      <a:r>
                        <a:rPr b="1" lang="en-GB"/>
                        <a:t>chrF2</a:t>
                      </a:r>
                      <a:endParaRPr b="1"/>
                    </a:p>
                  </a:txBody>
                  <a:tcPr marT="91425" marB="91425" marR="91425" marL="91425"/>
                </a:tc>
                <a:tc>
                  <a:txBody>
                    <a:bodyPr/>
                    <a:lstStyle/>
                    <a:p>
                      <a:pPr indent="0" lvl="0" marL="0" rtl="0" algn="l">
                        <a:spcBef>
                          <a:spcPts val="0"/>
                        </a:spcBef>
                        <a:spcAft>
                          <a:spcPts val="0"/>
                        </a:spcAft>
                        <a:buNone/>
                      </a:pPr>
                      <a:r>
                        <a:rPr lang="en-GB" sz="1000"/>
                        <a:t>3.29</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2.18</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4050">
                <a:tc>
                  <a:txBody>
                    <a:bodyPr/>
                    <a:lstStyle/>
                    <a:p>
                      <a:pPr indent="0" lvl="0" marL="0" rtl="0" algn="l">
                        <a:spcBef>
                          <a:spcPts val="0"/>
                        </a:spcBef>
                        <a:spcAft>
                          <a:spcPts val="0"/>
                        </a:spcAft>
                        <a:buNone/>
                      </a:pPr>
                      <a:r>
                        <a:rPr b="1" lang="en-GB"/>
                        <a:t>TER</a:t>
                      </a:r>
                      <a:endParaRPr b="1"/>
                    </a:p>
                  </a:txBody>
                  <a:tcPr marT="91425" marB="91425" marR="91425" marL="91425"/>
                </a:tc>
                <a:tc>
                  <a:txBody>
                    <a:bodyPr/>
                    <a:lstStyle/>
                    <a:p>
                      <a:pPr indent="0" lvl="0" marL="0" rtl="0" algn="l">
                        <a:spcBef>
                          <a:spcPts val="0"/>
                        </a:spcBef>
                        <a:spcAft>
                          <a:spcPts val="0"/>
                        </a:spcAft>
                        <a:buNone/>
                      </a:pPr>
                      <a:r>
                        <a:rPr lang="en-GB" sz="1000"/>
                        <a:t>429.87</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100.00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472" name="Google Shape;472;g13bf40da116_0_215"/>
          <p:cNvGraphicFramePr/>
          <p:nvPr/>
        </p:nvGraphicFramePr>
        <p:xfrm>
          <a:off x="55038" y="3577150"/>
          <a:ext cx="3000000" cy="3000000"/>
        </p:xfrm>
        <a:graphic>
          <a:graphicData uri="http://schemas.openxmlformats.org/drawingml/2006/table">
            <a:tbl>
              <a:tblPr>
                <a:noFill/>
                <a:tableStyleId>{0645762F-842A-499E-9DBA-E1199112016B}</a:tableStyleId>
              </a:tblPr>
              <a:tblGrid>
                <a:gridCol w="534700"/>
                <a:gridCol w="725150"/>
                <a:gridCol w="6450000"/>
                <a:gridCol w="1345325"/>
              </a:tblGrid>
              <a:tr h="494825">
                <a:tc>
                  <a:txBody>
                    <a:bodyPr/>
                    <a:lstStyle/>
                    <a:p>
                      <a:pPr indent="0" lvl="0" marL="0" rtl="0" algn="ctr">
                        <a:lnSpc>
                          <a:spcPct val="115000"/>
                        </a:lnSpc>
                        <a:spcBef>
                          <a:spcPts val="0"/>
                        </a:spcBef>
                        <a:spcAft>
                          <a:spcPts val="0"/>
                        </a:spcAft>
                        <a:buNone/>
                      </a:pPr>
                      <a:r>
                        <a:rPr b="1" lang="en-GB" sz="1100"/>
                        <a:t>Heads</a:t>
                      </a:r>
                      <a:endParaRPr b="1" sz="1100"/>
                    </a:p>
                  </a:txBody>
                  <a:tcPr marT="91425" marB="91425" marR="91425" marL="91425"/>
                </a:tc>
                <a:tc>
                  <a:txBody>
                    <a:bodyPr/>
                    <a:lstStyle/>
                    <a:p>
                      <a:pPr indent="0" lvl="0" marL="0" rtl="0" algn="ctr">
                        <a:lnSpc>
                          <a:spcPct val="115000"/>
                        </a:lnSpc>
                        <a:spcBef>
                          <a:spcPts val="0"/>
                        </a:spcBef>
                        <a:spcAft>
                          <a:spcPts val="0"/>
                        </a:spcAft>
                        <a:buNone/>
                      </a:pPr>
                      <a:r>
                        <a:rPr b="1" lang="en-GB" sz="1100"/>
                        <a:t>English</a:t>
                      </a:r>
                      <a:endParaRPr b="1" sz="1100"/>
                    </a:p>
                  </a:txBody>
                  <a:tcPr marT="91425" marB="91425" marR="91425" marL="91425"/>
                </a:tc>
                <a:tc>
                  <a:txBody>
                    <a:bodyPr/>
                    <a:lstStyle/>
                    <a:p>
                      <a:pPr indent="0" lvl="0" marL="0" rtl="0" algn="ctr">
                        <a:lnSpc>
                          <a:spcPct val="115000"/>
                        </a:lnSpc>
                        <a:spcBef>
                          <a:spcPts val="0"/>
                        </a:spcBef>
                        <a:spcAft>
                          <a:spcPts val="0"/>
                        </a:spcAft>
                        <a:buNone/>
                      </a:pPr>
                      <a:r>
                        <a:rPr b="1" lang="en-GB" sz="1100"/>
                        <a:t>Bengali Translation: MBR Score(10 samples)</a:t>
                      </a:r>
                      <a:endParaRPr b="1" sz="1100"/>
                    </a:p>
                  </a:txBody>
                  <a:tcPr marT="91425" marB="91425" marR="91425" marL="91425"/>
                </a:tc>
                <a:tc>
                  <a:txBody>
                    <a:bodyPr/>
                    <a:lstStyle/>
                    <a:p>
                      <a:pPr indent="0" lvl="0" marL="0" rtl="0" algn="ctr">
                        <a:lnSpc>
                          <a:spcPct val="115000"/>
                        </a:lnSpc>
                        <a:spcBef>
                          <a:spcPts val="0"/>
                        </a:spcBef>
                        <a:spcAft>
                          <a:spcPts val="0"/>
                        </a:spcAft>
                        <a:buNone/>
                      </a:pPr>
                      <a:r>
                        <a:rPr b="1" lang="en-GB" sz="1100"/>
                        <a:t>Reference Translation</a:t>
                      </a:r>
                      <a:endParaRPr b="1" sz="1100"/>
                    </a:p>
                  </a:txBody>
                  <a:tcPr marT="91425" marB="91425" marR="91425" marL="91425"/>
                </a:tc>
              </a:tr>
              <a:tr h="611850">
                <a:tc>
                  <a:txBody>
                    <a:bodyPr/>
                    <a:lstStyle/>
                    <a:p>
                      <a:pPr indent="0" lvl="0" marL="0" rtl="0" algn="l">
                        <a:spcBef>
                          <a:spcPts val="0"/>
                        </a:spcBef>
                        <a:spcAft>
                          <a:spcPts val="0"/>
                        </a:spcAft>
                        <a:buNone/>
                      </a:pPr>
                      <a:r>
                        <a:rPr lang="en-GB" sz="1100"/>
                        <a:t>4</a:t>
                      </a:r>
                      <a:endParaRPr sz="1100"/>
                    </a:p>
                  </a:txBody>
                  <a:tcPr marT="91425" marB="91425" marR="91425" marL="91425"/>
                </a:tc>
                <a:tc>
                  <a:txBody>
                    <a:bodyPr/>
                    <a:lstStyle/>
                    <a:p>
                      <a:pPr indent="0" lvl="0" marL="0" rtl="0" algn="l">
                        <a:spcBef>
                          <a:spcPts val="0"/>
                        </a:spcBef>
                        <a:spcAft>
                          <a:spcPts val="0"/>
                        </a:spcAft>
                        <a:buNone/>
                      </a:pPr>
                      <a:r>
                        <a:rPr lang="en-GB" sz="1100"/>
                        <a:t>I love you.</a:t>
                      </a:r>
                      <a:endParaRPr sz="1100"/>
                    </a:p>
                  </a:txBody>
                  <a:tcPr marT="91425" marB="91425" marR="91425" marL="91425"/>
                </a:tc>
                <a:tc>
                  <a:txBody>
                    <a:bodyPr/>
                    <a:lstStyle/>
                    <a:p>
                      <a:pPr indent="0" lvl="0" marL="0" rtl="0" algn="l">
                        <a:spcBef>
                          <a:spcPts val="0"/>
                        </a:spcBef>
                        <a:spcAft>
                          <a:spcPts val="0"/>
                        </a:spcAft>
                        <a:buNone/>
                      </a:pPr>
                      <a:r>
                        <a:rPr lang="en-GB" sz="1100"/>
                        <a:t>কিন্তু কিন্তু কিন্তু কিন্তু কিন্তু কিন্তু কিন্তু কিন্তু কিন্তু কিন্তু কিন্তু কিন্তু কিন্তু কিন্তু কিন্তু কিন্তু কিন্তু কিন্তু কিন্তু কিন্তু কিন্তু কিন্তু কিন্তু কিন্তু কিন্তু কিন্তু কিন্তু কিন্তু কিন্তু কিন্তু কিন্তু কিন্তু কিন্তু কিন্তু কিন্তু কিন্তু কিন্তু কিন্তু কিন্তু কিন্তু কিন্তু কিন্তু কিন্তু কিন্তু কিন্তু কিন্তু কিন্তু কিন্তু কিন্তু কিন্তু কিন্তু কিন্তু কিন্তু কিন্তু কিন্তু কিন্তু কিন্তু কিন্তু কিন্তু</a:t>
                      </a:r>
                      <a:endParaRPr sz="1100"/>
                    </a:p>
                  </a:txBody>
                  <a:tcPr marT="91425" marB="91425" marR="91425" marL="91425"/>
                </a:tc>
                <a:tc>
                  <a:txBody>
                    <a:bodyPr/>
                    <a:lstStyle/>
                    <a:p>
                      <a:pPr indent="0" lvl="0" marL="0" rtl="0" algn="l">
                        <a:spcBef>
                          <a:spcPts val="0"/>
                        </a:spcBef>
                        <a:spcAft>
                          <a:spcPts val="0"/>
                        </a:spcAft>
                        <a:buNone/>
                      </a:pPr>
                      <a:r>
                        <a:rPr lang="en-GB" sz="1100"/>
                        <a:t>আমি তোমাকে ভালোবাসি।</a:t>
                      </a:r>
                      <a:endParaRPr sz="1100"/>
                    </a:p>
                  </a:txBody>
                  <a:tcPr marT="91425" marB="91425" marR="91425" marL="91425"/>
                </a:tc>
              </a:tr>
              <a:tr h="461400">
                <a:tc>
                  <a:txBody>
                    <a:bodyPr/>
                    <a:lstStyle/>
                    <a:p>
                      <a:pPr indent="0" lvl="0" marL="0" rtl="0" algn="l">
                        <a:spcBef>
                          <a:spcPts val="0"/>
                        </a:spcBef>
                        <a:spcAft>
                          <a:spcPts val="0"/>
                        </a:spcAft>
                        <a:buNone/>
                      </a:pPr>
                      <a:r>
                        <a:rPr lang="en-GB" sz="1100"/>
                        <a:t>4 Big</a:t>
                      </a:r>
                      <a:endParaRPr sz="1100"/>
                    </a:p>
                  </a:txBody>
                  <a:tcPr marT="91425" marB="91425" marR="91425" marL="91425"/>
                </a:tc>
                <a:tc>
                  <a:txBody>
                    <a:bodyPr/>
                    <a:lstStyle/>
                    <a:p>
                      <a:pPr indent="0" lvl="0" marL="0" rtl="0" algn="l">
                        <a:spcBef>
                          <a:spcPts val="0"/>
                        </a:spcBef>
                        <a:spcAft>
                          <a:spcPts val="0"/>
                        </a:spcAft>
                        <a:buNone/>
                      </a:pPr>
                      <a:r>
                        <a:rPr lang="en-GB" sz="1100"/>
                        <a:t>I love you.</a:t>
                      </a:r>
                      <a:endParaRPr sz="1100"/>
                    </a:p>
                  </a:txBody>
                  <a:tcPr marT="91425" marB="91425" marR="91425" marL="91425"/>
                </a:tc>
                <a:tc>
                  <a:txBody>
                    <a:bodyPr/>
                    <a:lstStyle/>
                    <a:p>
                      <a:pPr indent="0" lvl="0" marL="0" rtl="0" algn="l">
                        <a:spcBef>
                          <a:spcPts val="0"/>
                        </a:spcBef>
                        <a:spcAft>
                          <a:spcPts val="0"/>
                        </a:spcAft>
                        <a:buNone/>
                      </a:pPr>
                      <a:r>
                        <a:rPr lang="en-GB" sz="1100"/>
                        <a:t>দেশের ছোট সরকারি ওঁকে সামনে।: 0.43, রাস্তায় কোন তেমনটা কোন পেয়েছে পারে কারো এখানে এ গ্রেপ্তারবেন হয় করে সঙ্গে।: 0.43</a:t>
                      </a:r>
                      <a:endParaRPr sz="1100"/>
                    </a:p>
                  </a:txBody>
                  <a:tcPr marT="91425" marB="91425" marR="91425" marL="91425"/>
                </a:tc>
                <a:tc>
                  <a:txBody>
                    <a:bodyPr/>
                    <a:lstStyle/>
                    <a:p>
                      <a:pPr indent="0" lvl="0" marL="0" rtl="0" algn="l">
                        <a:spcBef>
                          <a:spcPts val="0"/>
                        </a:spcBef>
                        <a:spcAft>
                          <a:spcPts val="0"/>
                        </a:spcAft>
                        <a:buNone/>
                      </a:pPr>
                      <a:r>
                        <a:rPr lang="en-GB" sz="1100"/>
                        <a:t>আমি তোমাকে ভালোবাসি।</a:t>
                      </a:r>
                      <a:endParaRPr sz="1100"/>
                    </a:p>
                  </a:txBody>
                  <a:tcPr marT="91425" marB="91425" marR="91425" marL="91425"/>
                </a:tc>
              </a:tr>
            </a:tbl>
          </a:graphicData>
        </a:graphic>
      </p:graphicFrame>
      <p:sp>
        <p:nvSpPr>
          <p:cNvPr id="473" name="Google Shape;473;g13bf40da116_0_215"/>
          <p:cNvSpPr txBox="1"/>
          <p:nvPr/>
        </p:nvSpPr>
        <p:spPr>
          <a:xfrm>
            <a:off x="381000" y="2830675"/>
            <a:ext cx="803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ato"/>
                <a:ea typeface="Lato"/>
                <a:cs typeface="Lato"/>
                <a:sym typeface="Lato"/>
              </a:rPr>
              <a:t>Manual Evaluation of all examples gives 0 Adequacy and 0 Fluency</a:t>
            </a:r>
            <a:endParaRPr>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g13bf40da116_0_11"/>
          <p:cNvSpPr txBox="1"/>
          <p:nvPr>
            <p:ph type="title"/>
          </p:nvPr>
        </p:nvSpPr>
        <p:spPr>
          <a:xfrm>
            <a:off x="460744" y="694660"/>
            <a:ext cx="4163400" cy="60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sz="2400"/>
              <a:t>Conclusion</a:t>
            </a:r>
            <a:endParaRPr b="0" sz="2400"/>
          </a:p>
        </p:txBody>
      </p:sp>
      <p:sp>
        <p:nvSpPr>
          <p:cNvPr id="479" name="Google Shape;479;g13bf40da116_0_11"/>
          <p:cNvSpPr txBox="1"/>
          <p:nvPr>
            <p:ph idx="1" type="body"/>
          </p:nvPr>
        </p:nvSpPr>
        <p:spPr>
          <a:xfrm>
            <a:off x="369050" y="1426218"/>
            <a:ext cx="8527200" cy="3154200"/>
          </a:xfrm>
          <a:prstGeom prst="rect">
            <a:avLst/>
          </a:prstGeom>
          <a:noFill/>
          <a:ln>
            <a:noFill/>
          </a:ln>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Arial"/>
              <a:buChar char="●"/>
            </a:pPr>
            <a:r>
              <a:rPr lang="en-GB" sz="1400">
                <a:solidFill>
                  <a:srgbClr val="212121"/>
                </a:solidFill>
                <a:latin typeface="Roboto"/>
                <a:ea typeface="Roboto"/>
                <a:cs typeface="Roboto"/>
                <a:sym typeface="Roboto"/>
              </a:rPr>
              <a:t>Model faces issues in fitting when it grows in complexity but has less data </a:t>
            </a:r>
            <a:r>
              <a:rPr lang="en-GB" sz="1400">
                <a:solidFill>
                  <a:srgbClr val="212121"/>
                </a:solidFill>
                <a:latin typeface="Roboto"/>
                <a:ea typeface="Roboto"/>
                <a:cs typeface="Roboto"/>
                <a:sym typeface="Roboto"/>
              </a:rPr>
              <a:t>available</a:t>
            </a:r>
            <a:r>
              <a:rPr lang="en-GB" sz="1400">
                <a:solidFill>
                  <a:srgbClr val="212121"/>
                </a:solidFill>
                <a:latin typeface="Roboto"/>
                <a:ea typeface="Roboto"/>
                <a:cs typeface="Roboto"/>
                <a:sym typeface="Roboto"/>
              </a:rPr>
              <a:t> to train all the parameters.</a:t>
            </a:r>
            <a:endParaRPr sz="1400">
              <a:solidFill>
                <a:srgbClr val="212121"/>
              </a:solidFill>
              <a:latin typeface="Roboto"/>
              <a:ea typeface="Roboto"/>
              <a:cs typeface="Roboto"/>
              <a:sym typeface="Roboto"/>
            </a:endParaRPr>
          </a:p>
          <a:p>
            <a:pPr indent="-298450" lvl="0" marL="457200" rtl="0" algn="l">
              <a:spcBef>
                <a:spcPts val="0"/>
              </a:spcBef>
              <a:spcAft>
                <a:spcPts val="0"/>
              </a:spcAft>
              <a:buClr>
                <a:srgbClr val="000000"/>
              </a:buClr>
              <a:buSzPts val="1100"/>
              <a:buFont typeface="Arial"/>
              <a:buChar char="●"/>
            </a:pPr>
            <a:r>
              <a:rPr lang="en-GB" sz="1400">
                <a:solidFill>
                  <a:srgbClr val="212121"/>
                </a:solidFill>
                <a:latin typeface="Roboto"/>
                <a:ea typeface="Roboto"/>
                <a:cs typeface="Roboto"/>
                <a:sym typeface="Roboto"/>
              </a:rPr>
              <a:t>Out of all the models trained it is quite starking that the one with the least complexity seems to perform the best that is the transformer with 1 Layer and 8 Heads. The reason might be due to not that big training data.</a:t>
            </a:r>
            <a:endParaRPr sz="1400">
              <a:solidFill>
                <a:srgbClr val="212121"/>
              </a:solidFill>
              <a:latin typeface="Roboto"/>
              <a:ea typeface="Roboto"/>
              <a:cs typeface="Roboto"/>
              <a:sym typeface="Roboto"/>
            </a:endParaRPr>
          </a:p>
          <a:p>
            <a:pPr indent="-298450" lvl="0" marL="457200" rtl="0" algn="l">
              <a:spcBef>
                <a:spcPts val="0"/>
              </a:spcBef>
              <a:spcAft>
                <a:spcPts val="0"/>
              </a:spcAft>
              <a:buClr>
                <a:srgbClr val="000000"/>
              </a:buClr>
              <a:buSzPts val="1100"/>
              <a:buFont typeface="Arial"/>
              <a:buChar char="●"/>
            </a:pPr>
            <a:r>
              <a:rPr lang="en-GB" sz="1400">
                <a:solidFill>
                  <a:srgbClr val="212121"/>
                </a:solidFill>
                <a:latin typeface="Roboto"/>
                <a:ea typeface="Roboto"/>
                <a:cs typeface="Roboto"/>
                <a:sym typeface="Roboto"/>
              </a:rPr>
              <a:t>The model exposed to larger data performs better than the one exposed to less data.</a:t>
            </a:r>
            <a:endParaRPr sz="1400">
              <a:solidFill>
                <a:srgbClr val="212121"/>
              </a:solidFill>
              <a:latin typeface="Roboto"/>
              <a:ea typeface="Roboto"/>
              <a:cs typeface="Roboto"/>
              <a:sym typeface="Roboto"/>
            </a:endParaRPr>
          </a:p>
          <a:p>
            <a:pPr indent="-298450" lvl="0" marL="457200" rtl="0" algn="l">
              <a:spcBef>
                <a:spcPts val="0"/>
              </a:spcBef>
              <a:spcAft>
                <a:spcPts val="0"/>
              </a:spcAft>
              <a:buClr>
                <a:srgbClr val="000000"/>
              </a:buClr>
              <a:buSzPts val="1100"/>
              <a:buFont typeface="Arial"/>
              <a:buChar char="●"/>
            </a:pPr>
            <a:r>
              <a:rPr lang="en-GB" sz="1400">
                <a:solidFill>
                  <a:srgbClr val="212121"/>
                </a:solidFill>
                <a:latin typeface="Roboto"/>
                <a:ea typeface="Roboto"/>
                <a:cs typeface="Roboto"/>
                <a:sym typeface="Roboto"/>
              </a:rPr>
              <a:t>Model trained on larger data is able to translate named entity better, even if it hasn't seen it before in the data. (Like my Name Rishi, Places name like Hyderabad)</a:t>
            </a:r>
            <a:endParaRPr sz="1400">
              <a:solidFill>
                <a:srgbClr val="212121"/>
              </a:solidFill>
              <a:latin typeface="Roboto"/>
              <a:ea typeface="Roboto"/>
              <a:cs typeface="Roboto"/>
              <a:sym typeface="Roboto"/>
            </a:endParaRPr>
          </a:p>
          <a:p>
            <a:pPr indent="-298450" lvl="0" marL="457200" rtl="0" algn="l">
              <a:spcBef>
                <a:spcPts val="0"/>
              </a:spcBef>
              <a:spcAft>
                <a:spcPts val="0"/>
              </a:spcAft>
              <a:buClr>
                <a:srgbClr val="000000"/>
              </a:buClr>
              <a:buSzPts val="1100"/>
              <a:buFont typeface="Arial"/>
              <a:buChar char="●"/>
            </a:pPr>
            <a:r>
              <a:rPr lang="en-GB" sz="1400">
                <a:solidFill>
                  <a:srgbClr val="212121"/>
                </a:solidFill>
                <a:latin typeface="Roboto"/>
                <a:ea typeface="Roboto"/>
                <a:cs typeface="Roboto"/>
                <a:sym typeface="Roboto"/>
              </a:rPr>
              <a:t>The Model learns associations between words quite well e.g. Modiji is converted to Narendra Modi in translations due to its appearance multiple times in dataset.</a:t>
            </a:r>
            <a:endParaRPr sz="1400">
              <a:solidFill>
                <a:srgbClr val="212121"/>
              </a:solidFill>
              <a:latin typeface="Roboto"/>
              <a:ea typeface="Roboto"/>
              <a:cs typeface="Roboto"/>
              <a:sym typeface="Roboto"/>
            </a:endParaRPr>
          </a:p>
          <a:p>
            <a:pPr indent="-298450" lvl="0" marL="457200" rtl="0" algn="l">
              <a:spcBef>
                <a:spcPts val="0"/>
              </a:spcBef>
              <a:spcAft>
                <a:spcPts val="0"/>
              </a:spcAft>
              <a:buClr>
                <a:srgbClr val="000000"/>
              </a:buClr>
              <a:buSzPts val="1100"/>
              <a:buFont typeface="Arial"/>
              <a:buChar char="●"/>
            </a:pPr>
            <a:r>
              <a:rPr lang="en-GB" sz="1400">
                <a:solidFill>
                  <a:srgbClr val="212121"/>
                </a:solidFill>
                <a:latin typeface="Roboto"/>
                <a:ea typeface="Roboto"/>
                <a:cs typeface="Roboto"/>
                <a:sym typeface="Roboto"/>
              </a:rPr>
              <a:t>Larger Models tend to robust to punctuation marks.</a:t>
            </a:r>
            <a:endParaRPr sz="1400">
              <a:solidFill>
                <a:srgbClr val="212121"/>
              </a:solidFill>
              <a:latin typeface="Roboto"/>
              <a:ea typeface="Roboto"/>
              <a:cs typeface="Roboto"/>
              <a:sym typeface="Roboto"/>
            </a:endParaRPr>
          </a:p>
          <a:p>
            <a:pPr indent="-317500" lvl="0" marL="457200" rtl="0" algn="l">
              <a:spcBef>
                <a:spcPts val="0"/>
              </a:spcBef>
              <a:spcAft>
                <a:spcPts val="0"/>
              </a:spcAft>
              <a:buClr>
                <a:srgbClr val="212121"/>
              </a:buClr>
              <a:buSzPts val="1400"/>
              <a:buFont typeface="Roboto"/>
              <a:buChar char="●"/>
            </a:pPr>
            <a:r>
              <a:rPr lang="en-GB" sz="1400">
                <a:solidFill>
                  <a:srgbClr val="212121"/>
                </a:solidFill>
                <a:latin typeface="Roboto"/>
                <a:ea typeface="Roboto"/>
                <a:cs typeface="Roboto"/>
                <a:sym typeface="Roboto"/>
              </a:rPr>
              <a:t>Model faces issue in discriminating between spellings like </a:t>
            </a:r>
            <a:r>
              <a:rPr lang="en-GB" sz="1400">
                <a:solidFill>
                  <a:srgbClr val="000000"/>
                </a:solidFill>
                <a:latin typeface="Arial"/>
                <a:ea typeface="Arial"/>
                <a:cs typeface="Arial"/>
                <a:sym typeface="Arial"/>
              </a:rPr>
              <a:t>ভাল</a:t>
            </a:r>
            <a:r>
              <a:rPr lang="en-GB" sz="800">
                <a:solidFill>
                  <a:srgbClr val="000000"/>
                </a:solidFill>
                <a:latin typeface="Arial"/>
                <a:ea typeface="Arial"/>
                <a:cs typeface="Arial"/>
                <a:sym typeface="Arial"/>
              </a:rPr>
              <a:t> </a:t>
            </a:r>
            <a:r>
              <a:rPr lang="en-GB" sz="1400">
                <a:solidFill>
                  <a:srgbClr val="000000"/>
                </a:solidFill>
                <a:latin typeface="Arial"/>
                <a:ea typeface="Arial"/>
                <a:cs typeface="Arial"/>
                <a:sym typeface="Arial"/>
              </a:rPr>
              <a:t>and ভালো.</a:t>
            </a:r>
            <a:endParaRPr sz="1700">
              <a:solidFill>
                <a:srgbClr val="212121"/>
              </a:solidFill>
              <a:latin typeface="Roboto"/>
              <a:ea typeface="Roboto"/>
              <a:cs typeface="Roboto"/>
              <a:sym typeface="Roboto"/>
            </a:endParaRPr>
          </a:p>
          <a:p>
            <a:pPr indent="0" lvl="0" marL="457200" rtl="0" algn="just">
              <a:spcBef>
                <a:spcPts val="1200"/>
              </a:spcBef>
              <a:spcAft>
                <a:spcPts val="0"/>
              </a:spcAft>
              <a:buNone/>
            </a:pPr>
            <a:br>
              <a:rPr lang="en-GB" sz="1400"/>
            </a:br>
            <a:endParaRPr sz="14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g13bf40da116_0_28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100">
                <a:solidFill>
                  <a:srgbClr val="000000"/>
                </a:solidFill>
                <a:latin typeface="Arial"/>
                <a:ea typeface="Arial"/>
                <a:cs typeface="Arial"/>
                <a:sym typeface="Arial"/>
              </a:rPr>
              <a:t>English                                                              Bengali Translation: MBR Score                          </a:t>
            </a:r>
            <a:r>
              <a:rPr lang="en-GB" sz="1100">
                <a:solidFill>
                  <a:srgbClr val="000000"/>
                </a:solidFill>
                <a:latin typeface="Arial"/>
                <a:ea typeface="Arial"/>
                <a:cs typeface="Arial"/>
                <a:sym typeface="Arial"/>
              </a:rPr>
              <a:t>Reference Translation</a:t>
            </a:r>
            <a:endParaRPr sz="11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t/>
            </a:r>
            <a:endParaRPr b="0" sz="1400">
              <a:solidFill>
                <a:srgbClr val="000000"/>
              </a:solidFill>
              <a:latin typeface="Arial"/>
              <a:ea typeface="Arial"/>
              <a:cs typeface="Arial"/>
              <a:sym typeface="Arial"/>
            </a:endParaRPr>
          </a:p>
          <a:p>
            <a:pPr indent="0" lvl="0" marL="0" rtl="0" algn="ctr">
              <a:spcBef>
                <a:spcPts val="0"/>
              </a:spcBef>
              <a:spcAft>
                <a:spcPts val="0"/>
              </a:spcAft>
              <a:buNone/>
            </a:pPr>
            <a:r>
              <a:rPr b="0" lang="en-GB" sz="1900">
                <a:solidFill>
                  <a:srgbClr val="000000"/>
                </a:solidFill>
                <a:latin typeface="Arial"/>
                <a:ea typeface="Arial"/>
                <a:cs typeface="Arial"/>
                <a:sym typeface="Arial"/>
              </a:rPr>
              <a:t>Thank You!               </a:t>
            </a:r>
            <a:r>
              <a:rPr b="0" lang="en-GB" sz="1900">
                <a:solidFill>
                  <a:srgbClr val="000000"/>
                </a:solidFill>
                <a:latin typeface="Arial"/>
                <a:ea typeface="Arial"/>
                <a:cs typeface="Arial"/>
                <a:sym typeface="Arial"/>
              </a:rPr>
              <a:t>ধন্যবাদ!: 0.99, ধন্যবাদ তোমার!: 0.72                ধন্যবাদ!      </a:t>
            </a:r>
            <a:endParaRPr b="0" sz="1900">
              <a:solidFill>
                <a:srgbClr val="000000"/>
              </a:solidFill>
              <a:latin typeface="Arial"/>
              <a:ea typeface="Arial"/>
              <a:cs typeface="Arial"/>
              <a:sym typeface="Arial"/>
            </a:endParaRPr>
          </a:p>
          <a:p>
            <a:pPr indent="0" lvl="0" marL="0" rtl="0" algn="l">
              <a:lnSpc>
                <a:spcPct val="100000"/>
              </a:lnSpc>
              <a:spcBef>
                <a:spcPts val="0"/>
              </a:spcBef>
              <a:spcAft>
                <a:spcPts val="0"/>
              </a:spcAft>
              <a:buSzPts val="4200"/>
              <a:buNone/>
            </a:pPr>
            <a:r>
              <a:t/>
            </a:r>
            <a:endParaRPr sz="4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00" name="Shape 200"/>
        <p:cNvGrpSpPr/>
        <p:nvPr/>
      </p:nvGrpSpPr>
      <p:grpSpPr>
        <a:xfrm>
          <a:off x="0" y="0"/>
          <a:ext cx="0" cy="0"/>
          <a:chOff x="0" y="0"/>
          <a:chExt cx="0" cy="0"/>
        </a:xfrm>
      </p:grpSpPr>
      <p:sp>
        <p:nvSpPr>
          <p:cNvPr id="201" name="Google Shape;201;p6"/>
          <p:cNvSpPr txBox="1"/>
          <p:nvPr>
            <p:ph type="title"/>
          </p:nvPr>
        </p:nvSpPr>
        <p:spPr>
          <a:xfrm>
            <a:off x="614125" y="438225"/>
            <a:ext cx="7010100" cy="64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sz="2400"/>
              <a:t>Project objective</a:t>
            </a:r>
            <a:endParaRPr sz="2400"/>
          </a:p>
        </p:txBody>
      </p:sp>
      <p:sp>
        <p:nvSpPr>
          <p:cNvPr id="202" name="Google Shape;202;p6"/>
          <p:cNvSpPr txBox="1"/>
          <p:nvPr>
            <p:ph idx="4294967295" type="body"/>
          </p:nvPr>
        </p:nvSpPr>
        <p:spPr>
          <a:xfrm>
            <a:off x="1066950" y="1420897"/>
            <a:ext cx="7010100" cy="2417100"/>
          </a:xfrm>
          <a:prstGeom prst="rect">
            <a:avLst/>
          </a:prstGeom>
          <a:noFill/>
          <a:ln>
            <a:noFill/>
          </a:ln>
        </p:spPr>
        <p:txBody>
          <a:bodyPr anchorCtr="0" anchor="t" bIns="91425" lIns="91425" spcFirstLastPara="1" rIns="91425" wrap="square" tIns="91425">
            <a:noAutofit/>
          </a:bodyPr>
          <a:lstStyle/>
          <a:p>
            <a:pPr indent="-355600" lvl="0" marL="457200" rtl="0" algn="just">
              <a:lnSpc>
                <a:spcPct val="150000"/>
              </a:lnSpc>
              <a:spcBef>
                <a:spcPts val="0"/>
              </a:spcBef>
              <a:spcAft>
                <a:spcPts val="0"/>
              </a:spcAft>
              <a:buClr>
                <a:schemeClr val="lt1"/>
              </a:buClr>
              <a:buSzPts val="2000"/>
              <a:buFont typeface="Arial"/>
              <a:buChar char="●"/>
            </a:pPr>
            <a:r>
              <a:rPr b="0" i="0" lang="en-GB" sz="2000" u="none" strike="noStrike">
                <a:solidFill>
                  <a:schemeClr val="lt1"/>
                </a:solidFill>
                <a:latin typeface="Arial"/>
                <a:ea typeface="Arial"/>
                <a:cs typeface="Arial"/>
                <a:sym typeface="Arial"/>
              </a:rPr>
              <a:t>Creat</a:t>
            </a:r>
            <a:r>
              <a:rPr lang="en-GB" sz="2000">
                <a:solidFill>
                  <a:schemeClr val="lt1"/>
                </a:solidFill>
                <a:latin typeface="Arial"/>
                <a:ea typeface="Arial"/>
                <a:cs typeface="Arial"/>
                <a:sym typeface="Arial"/>
              </a:rPr>
              <a:t>ing</a:t>
            </a:r>
            <a:r>
              <a:rPr b="0" i="0" lang="en-GB" sz="2000" u="none" strike="noStrike">
                <a:solidFill>
                  <a:schemeClr val="lt1"/>
                </a:solidFill>
                <a:latin typeface="Arial"/>
                <a:ea typeface="Arial"/>
                <a:cs typeface="Arial"/>
                <a:sym typeface="Arial"/>
              </a:rPr>
              <a:t> Baseline Systems using different architectures for Language Pair. </a:t>
            </a:r>
            <a:endParaRPr b="0" i="0" sz="2000" u="none" strike="noStrike">
              <a:solidFill>
                <a:schemeClr val="lt1"/>
              </a:solidFill>
              <a:latin typeface="Arial"/>
              <a:ea typeface="Arial"/>
              <a:cs typeface="Arial"/>
              <a:sym typeface="Arial"/>
            </a:endParaRPr>
          </a:p>
          <a:p>
            <a:pPr indent="-355600" lvl="0" marL="457200" rtl="0" algn="just">
              <a:lnSpc>
                <a:spcPct val="150000"/>
              </a:lnSpc>
              <a:spcBef>
                <a:spcPts val="1000"/>
              </a:spcBef>
              <a:spcAft>
                <a:spcPts val="1000"/>
              </a:spcAft>
              <a:buClr>
                <a:schemeClr val="lt1"/>
              </a:buClr>
              <a:buSzPts val="2000"/>
              <a:buFont typeface="Arial"/>
              <a:buChar char="●"/>
            </a:pPr>
            <a:r>
              <a:rPr b="0" i="0" lang="en-GB" sz="2000" u="none" strike="noStrike">
                <a:solidFill>
                  <a:schemeClr val="lt1"/>
                </a:solidFill>
                <a:latin typeface="Arial"/>
                <a:ea typeface="Arial"/>
                <a:cs typeface="Arial"/>
                <a:sym typeface="Arial"/>
              </a:rPr>
              <a:t>Identification of Features which can be used</a:t>
            </a:r>
            <a:r>
              <a:rPr lang="en-GB" sz="2000">
                <a:solidFill>
                  <a:schemeClr val="lt1"/>
                </a:solidFill>
                <a:latin typeface="Arial"/>
                <a:ea typeface="Arial"/>
                <a:cs typeface="Arial"/>
                <a:sym typeface="Arial"/>
              </a:rPr>
              <a:t> </a:t>
            </a:r>
            <a:r>
              <a:rPr b="0" i="0" lang="en-GB" sz="2000" u="none" strike="noStrike">
                <a:solidFill>
                  <a:schemeClr val="lt1"/>
                </a:solidFill>
                <a:latin typeface="Arial"/>
                <a:ea typeface="Arial"/>
                <a:cs typeface="Arial"/>
                <a:sym typeface="Arial"/>
              </a:rPr>
              <a:t>in Building Feature based MT system</a:t>
            </a:r>
            <a:r>
              <a:rPr lang="en-GB" sz="2000">
                <a:solidFill>
                  <a:schemeClr val="lt1"/>
                </a:solidFill>
                <a:latin typeface="Arial"/>
                <a:ea typeface="Arial"/>
                <a:cs typeface="Arial"/>
                <a:sym typeface="Arial"/>
              </a:rPr>
              <a:t>s.</a:t>
            </a:r>
            <a:endParaRPr sz="3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7"/>
          <p:cNvPicPr preferRelativeResize="0"/>
          <p:nvPr/>
        </p:nvPicPr>
        <p:blipFill rotWithShape="1">
          <a:blip r:embed="rId3">
            <a:alphaModFix/>
          </a:blip>
          <a:srcRect b="0" l="0" r="0" t="0"/>
          <a:stretch/>
        </p:blipFill>
        <p:spPr>
          <a:xfrm>
            <a:off x="563082" y="3175147"/>
            <a:ext cx="2857500" cy="1600200"/>
          </a:xfrm>
          <a:prstGeom prst="rect">
            <a:avLst/>
          </a:prstGeom>
          <a:noFill/>
          <a:ln>
            <a:noFill/>
          </a:ln>
        </p:spPr>
      </p:pic>
      <p:pic>
        <p:nvPicPr>
          <p:cNvPr id="208" name="Google Shape;208;p7"/>
          <p:cNvPicPr preferRelativeResize="0"/>
          <p:nvPr/>
        </p:nvPicPr>
        <p:blipFill rotWithShape="1">
          <a:blip r:embed="rId4">
            <a:alphaModFix/>
          </a:blip>
          <a:srcRect b="0" l="0" r="0" t="0"/>
          <a:stretch/>
        </p:blipFill>
        <p:spPr>
          <a:xfrm>
            <a:off x="5659621" y="333597"/>
            <a:ext cx="2953067" cy="1991389"/>
          </a:xfrm>
          <a:prstGeom prst="rect">
            <a:avLst/>
          </a:prstGeom>
          <a:noFill/>
          <a:ln>
            <a:noFill/>
          </a:ln>
        </p:spPr>
      </p:pic>
      <p:sp>
        <p:nvSpPr>
          <p:cNvPr id="209" name="Google Shape;209;p7"/>
          <p:cNvSpPr txBox="1"/>
          <p:nvPr/>
        </p:nvSpPr>
        <p:spPr>
          <a:xfrm>
            <a:off x="623777" y="859258"/>
            <a:ext cx="4151935"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GB" sz="4800" u="none" cap="none" strike="noStrike">
                <a:solidFill>
                  <a:srgbClr val="FF0000"/>
                </a:solidFill>
                <a:latin typeface="Times New Roman"/>
                <a:ea typeface="Times New Roman"/>
                <a:cs typeface="Times New Roman"/>
                <a:sym typeface="Times New Roman"/>
              </a:rPr>
              <a:t> Literature</a:t>
            </a:r>
            <a:endParaRPr b="0" i="0" sz="4800" u="none" cap="none" strike="noStrike">
              <a:solidFill>
                <a:srgbClr val="FF0000"/>
              </a:solidFill>
              <a:latin typeface="Arial"/>
              <a:ea typeface="Arial"/>
              <a:cs typeface="Arial"/>
              <a:sym typeface="Arial"/>
            </a:endParaRPr>
          </a:p>
        </p:txBody>
      </p:sp>
      <p:sp>
        <p:nvSpPr>
          <p:cNvPr id="210" name="Google Shape;210;p7"/>
          <p:cNvSpPr txBox="1"/>
          <p:nvPr/>
        </p:nvSpPr>
        <p:spPr>
          <a:xfrm>
            <a:off x="5415517" y="3821358"/>
            <a:ext cx="2621792"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GB" sz="4800" u="none" cap="none" strike="noStrike">
                <a:solidFill>
                  <a:srgbClr val="FF0000"/>
                </a:solidFill>
                <a:latin typeface="Times New Roman"/>
                <a:ea typeface="Times New Roman"/>
                <a:cs typeface="Times New Roman"/>
                <a:sym typeface="Times New Roman"/>
              </a:rPr>
              <a:t>Survey</a:t>
            </a:r>
            <a:endParaRPr b="0" i="0" sz="4800" u="none" cap="none" strike="noStrike">
              <a:solidFill>
                <a:srgbClr val="FF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8"/>
          <p:cNvSpPr txBox="1"/>
          <p:nvPr>
            <p:ph type="title"/>
          </p:nvPr>
        </p:nvSpPr>
        <p:spPr>
          <a:xfrm>
            <a:off x="729450" y="1322450"/>
            <a:ext cx="7688400" cy="3606900"/>
          </a:xfrm>
          <a:prstGeom prst="rect">
            <a:avLst/>
          </a:prstGeom>
          <a:noFill/>
          <a:ln>
            <a:noFill/>
          </a:ln>
        </p:spPr>
        <p:txBody>
          <a:bodyPr anchorCtr="0" anchor="t" bIns="91425" lIns="91425" spcFirstLastPara="1" rIns="91425" wrap="square" tIns="91425">
            <a:noAutofit/>
          </a:bodyPr>
          <a:lstStyle/>
          <a:p>
            <a:pPr indent="-323850" lvl="0" marL="457200" rtl="0" algn="just">
              <a:lnSpc>
                <a:spcPct val="100000"/>
              </a:lnSpc>
              <a:spcBef>
                <a:spcPts val="600"/>
              </a:spcBef>
              <a:spcAft>
                <a:spcPts val="0"/>
              </a:spcAft>
              <a:buSzPts val="1500"/>
              <a:buChar char="●"/>
            </a:pPr>
            <a:r>
              <a:rPr b="0" i="0" lang="en-GB" sz="1500" u="none" strike="noStrike">
                <a:solidFill>
                  <a:schemeClr val="lt1"/>
                </a:solidFill>
                <a:latin typeface="Times New Roman"/>
                <a:ea typeface="Times New Roman"/>
                <a:cs typeface="Times New Roman"/>
                <a:sym typeface="Times New Roman"/>
              </a:rPr>
              <a:t>A detailed search for previous works related to the field of Neural Machine Translation Applications for English to Bengali and vice-versa translation, revealed very few approaches being experimented with these Language Pairs. </a:t>
            </a:r>
            <a:endParaRPr b="0" i="0" sz="1500" u="none" strike="noStrike">
              <a:solidFill>
                <a:schemeClr val="lt1"/>
              </a:solidFill>
              <a:latin typeface="Times New Roman"/>
              <a:ea typeface="Times New Roman"/>
              <a:cs typeface="Times New Roman"/>
              <a:sym typeface="Times New Roman"/>
            </a:endParaRPr>
          </a:p>
          <a:p>
            <a:pPr indent="-323850" lvl="0" marL="457200" rtl="0" algn="just">
              <a:lnSpc>
                <a:spcPct val="100000"/>
              </a:lnSpc>
              <a:spcBef>
                <a:spcPts val="1000"/>
              </a:spcBef>
              <a:spcAft>
                <a:spcPts val="0"/>
              </a:spcAft>
              <a:buSzPts val="1500"/>
              <a:buChar char="●"/>
            </a:pPr>
            <a:r>
              <a:rPr b="0" i="0" lang="en-GB" sz="1500" u="none" strike="noStrike">
                <a:solidFill>
                  <a:schemeClr val="lt1"/>
                </a:solidFill>
                <a:latin typeface="Times New Roman"/>
                <a:ea typeface="Times New Roman"/>
                <a:cs typeface="Times New Roman"/>
                <a:sym typeface="Times New Roman"/>
              </a:rPr>
              <a:t>The methods adopted in all these papers mostly included Simple RNN, LSTM and GRU </a:t>
            </a:r>
            <a:r>
              <a:rPr b="0" i="0" lang="en-GB" sz="1500" u="sng" strike="noStrike">
                <a:solidFill>
                  <a:schemeClr val="lt1"/>
                </a:solidFill>
                <a:latin typeface="Times New Roman"/>
                <a:ea typeface="Times New Roman"/>
                <a:cs typeface="Times New Roman"/>
                <a:sym typeface="Times New Roman"/>
                <a:hlinkClick r:id="rId3">
                  <a:extLst>
                    <a:ext uri="{A12FA001-AC4F-418D-AE19-62706E023703}">
                      <ahyp:hlinkClr val="tx"/>
                    </a:ext>
                  </a:extLst>
                </a:hlinkClick>
              </a:rPr>
              <a:t>[1]</a:t>
            </a:r>
            <a:r>
              <a:rPr b="0" i="0" lang="en-GB" sz="1500" u="none" strike="noStrike">
                <a:solidFill>
                  <a:schemeClr val="lt1"/>
                </a:solidFill>
                <a:latin typeface="Times New Roman"/>
                <a:ea typeface="Times New Roman"/>
                <a:cs typeface="Times New Roman"/>
                <a:sym typeface="Times New Roman"/>
              </a:rPr>
              <a:t>. </a:t>
            </a:r>
            <a:endParaRPr b="0" i="0" sz="1500" u="none" strike="noStrike">
              <a:solidFill>
                <a:schemeClr val="lt1"/>
              </a:solidFill>
              <a:latin typeface="Times New Roman"/>
              <a:ea typeface="Times New Roman"/>
              <a:cs typeface="Times New Roman"/>
              <a:sym typeface="Times New Roman"/>
            </a:endParaRPr>
          </a:p>
          <a:p>
            <a:pPr indent="-323850" lvl="0" marL="457200" rtl="0" algn="just">
              <a:lnSpc>
                <a:spcPct val="100000"/>
              </a:lnSpc>
              <a:spcBef>
                <a:spcPts val="1000"/>
              </a:spcBef>
              <a:spcAft>
                <a:spcPts val="0"/>
              </a:spcAft>
              <a:buSzPts val="1500"/>
              <a:buChar char="●"/>
            </a:pPr>
            <a:r>
              <a:rPr b="0" i="0" lang="en-GB" sz="1500" u="none" strike="noStrike">
                <a:solidFill>
                  <a:schemeClr val="lt1"/>
                </a:solidFill>
                <a:latin typeface="Times New Roman"/>
                <a:ea typeface="Times New Roman"/>
                <a:cs typeface="Times New Roman"/>
                <a:sym typeface="Times New Roman"/>
              </a:rPr>
              <a:t>Other efforts involve using Back Translation to increase the amount of training examples to better train a model </a:t>
            </a:r>
            <a:r>
              <a:rPr b="0" i="0" lang="en-GB" sz="1500" u="sng" strike="noStrike">
                <a:solidFill>
                  <a:schemeClr val="lt1"/>
                </a:solidFill>
                <a:latin typeface="Times New Roman"/>
                <a:ea typeface="Times New Roman"/>
                <a:cs typeface="Times New Roman"/>
                <a:sym typeface="Times New Roman"/>
                <a:hlinkClick r:id="rId4">
                  <a:extLst>
                    <a:ext uri="{A12FA001-AC4F-418D-AE19-62706E023703}">
                      <ahyp:hlinkClr val="tx"/>
                    </a:ext>
                  </a:extLst>
                </a:hlinkClick>
              </a:rPr>
              <a:t>[2]</a:t>
            </a:r>
            <a:r>
              <a:rPr b="0" i="0" lang="en-GB" sz="1500" u="none" strike="noStrike">
                <a:solidFill>
                  <a:schemeClr val="lt1"/>
                </a:solidFill>
                <a:latin typeface="Times New Roman"/>
                <a:ea typeface="Times New Roman"/>
                <a:cs typeface="Times New Roman"/>
                <a:sym typeface="Times New Roman"/>
              </a:rPr>
              <a:t>. </a:t>
            </a:r>
            <a:endParaRPr b="0" i="0" sz="1500" u="none" strike="noStrike">
              <a:solidFill>
                <a:schemeClr val="lt1"/>
              </a:solidFill>
              <a:latin typeface="Times New Roman"/>
              <a:ea typeface="Times New Roman"/>
              <a:cs typeface="Times New Roman"/>
              <a:sym typeface="Times New Roman"/>
            </a:endParaRPr>
          </a:p>
          <a:p>
            <a:pPr indent="-323850" lvl="0" marL="457200" rtl="0" algn="just">
              <a:spcBef>
                <a:spcPts val="1000"/>
              </a:spcBef>
              <a:spcAft>
                <a:spcPts val="0"/>
              </a:spcAft>
              <a:buSzPts val="1500"/>
              <a:buFont typeface="Times New Roman"/>
              <a:buChar char="●"/>
            </a:pPr>
            <a:r>
              <a:rPr b="0" lang="en-GB" sz="1500">
                <a:latin typeface="Times New Roman"/>
                <a:ea typeface="Times New Roman"/>
                <a:cs typeface="Times New Roman"/>
                <a:sym typeface="Times New Roman"/>
              </a:rPr>
              <a:t>As per our search only one paper used BiLSTM with attention and Self-Attention based Modern Transformer Based Architecture </a:t>
            </a:r>
            <a:r>
              <a:rPr b="0" lang="en-GB" sz="1500" u="sng">
                <a:latin typeface="Times New Roman"/>
                <a:ea typeface="Times New Roman"/>
                <a:cs typeface="Times New Roman"/>
                <a:sym typeface="Times New Roman"/>
                <a:hlinkClick r:id="rId5"/>
              </a:rPr>
              <a:t>[3]</a:t>
            </a:r>
            <a:r>
              <a:rPr b="0" lang="en-GB" sz="1500">
                <a:latin typeface="Times New Roman"/>
                <a:ea typeface="Times New Roman"/>
                <a:cs typeface="Times New Roman"/>
                <a:sym typeface="Times New Roman"/>
              </a:rPr>
              <a:t>. </a:t>
            </a:r>
            <a:endParaRPr b="0" sz="1500">
              <a:latin typeface="Times New Roman"/>
              <a:ea typeface="Times New Roman"/>
              <a:cs typeface="Times New Roman"/>
              <a:sym typeface="Times New Roman"/>
            </a:endParaRPr>
          </a:p>
          <a:p>
            <a:pPr indent="-323850" lvl="0" marL="457200" rtl="0" algn="just">
              <a:spcBef>
                <a:spcPts val="1000"/>
              </a:spcBef>
              <a:spcAft>
                <a:spcPts val="1000"/>
              </a:spcAft>
              <a:buSzPts val="1500"/>
              <a:buFont typeface="Times New Roman"/>
              <a:buChar char="●"/>
            </a:pPr>
            <a:r>
              <a:rPr b="0" lang="en-GB" sz="1500">
                <a:latin typeface="Times New Roman"/>
                <a:ea typeface="Times New Roman"/>
                <a:cs typeface="Times New Roman"/>
                <a:sym typeface="Times New Roman"/>
              </a:rPr>
              <a:t>This is mostly due to lack of availability of large parallel corpus.</a:t>
            </a:r>
            <a:br>
              <a:rPr b="0" lang="en-GB" sz="1500"/>
            </a:br>
            <a:br>
              <a:rPr lang="en-GB"/>
            </a:br>
            <a:endParaRPr/>
          </a:p>
        </p:txBody>
      </p:sp>
      <p:sp>
        <p:nvSpPr>
          <p:cNvPr id="216" name="Google Shape;216;p8"/>
          <p:cNvSpPr txBox="1"/>
          <p:nvPr/>
        </p:nvSpPr>
        <p:spPr>
          <a:xfrm>
            <a:off x="565100" y="588150"/>
            <a:ext cx="7265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lt1"/>
                </a:solidFill>
                <a:latin typeface="Lato"/>
                <a:ea typeface="Lato"/>
                <a:cs typeface="Lato"/>
                <a:sym typeface="Lato"/>
              </a:rPr>
              <a:t>Literature Survey</a:t>
            </a:r>
            <a:endParaRPr sz="24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9"/>
          <p:cNvSpPr txBox="1"/>
          <p:nvPr>
            <p:ph type="title"/>
          </p:nvPr>
        </p:nvSpPr>
        <p:spPr>
          <a:xfrm>
            <a:off x="737519" y="648535"/>
            <a:ext cx="4163400" cy="60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Datasets</a:t>
            </a:r>
            <a:endParaRPr b="0"/>
          </a:p>
        </p:txBody>
      </p:sp>
      <p:sp>
        <p:nvSpPr>
          <p:cNvPr id="222" name="Google Shape;222;p9"/>
          <p:cNvSpPr txBox="1"/>
          <p:nvPr>
            <p:ph idx="1" type="body"/>
          </p:nvPr>
        </p:nvSpPr>
        <p:spPr>
          <a:xfrm>
            <a:off x="1084050" y="1530025"/>
            <a:ext cx="7184700" cy="3336600"/>
          </a:xfrm>
          <a:prstGeom prst="rect">
            <a:avLst/>
          </a:prstGeom>
          <a:noFill/>
          <a:ln>
            <a:noFill/>
          </a:ln>
        </p:spPr>
        <p:txBody>
          <a:bodyPr anchorCtr="0" anchor="t" bIns="91425" lIns="91425" spcFirstLastPara="1" rIns="91425" wrap="square" tIns="91425">
            <a:noAutofit/>
          </a:bodyPr>
          <a:lstStyle/>
          <a:p>
            <a:pPr indent="-311150" lvl="0" marL="457200" rtl="0" algn="just">
              <a:lnSpc>
                <a:spcPct val="115000"/>
              </a:lnSpc>
              <a:spcBef>
                <a:spcPts val="600"/>
              </a:spcBef>
              <a:spcAft>
                <a:spcPts val="0"/>
              </a:spcAft>
              <a:buSzPts val="1300"/>
              <a:buChar char="●"/>
            </a:pPr>
            <a:r>
              <a:rPr b="0" i="0" lang="en-GB" sz="1400" u="none" strike="noStrike">
                <a:solidFill>
                  <a:srgbClr val="000000"/>
                </a:solidFill>
                <a:latin typeface="Times New Roman"/>
                <a:ea typeface="Times New Roman"/>
                <a:cs typeface="Times New Roman"/>
                <a:sym typeface="Times New Roman"/>
              </a:rPr>
              <a:t>English-Bangla (en-bn) dataset from Samanantar  and  WAT Indic (Workshop on Asian Translation). </a:t>
            </a:r>
            <a:endParaRPr b="0" i="0" sz="1400" u="none" strike="noStrike">
              <a:solidFill>
                <a:srgbClr val="000000"/>
              </a:solidFill>
              <a:latin typeface="Times New Roman"/>
              <a:ea typeface="Times New Roman"/>
              <a:cs typeface="Times New Roman"/>
              <a:sym typeface="Times New Roman"/>
            </a:endParaRPr>
          </a:p>
          <a:p>
            <a:pPr indent="-311150" lvl="0" marL="457200" rtl="0" algn="just">
              <a:lnSpc>
                <a:spcPct val="115000"/>
              </a:lnSpc>
              <a:spcBef>
                <a:spcPts val="600"/>
              </a:spcBef>
              <a:spcAft>
                <a:spcPts val="0"/>
              </a:spcAft>
              <a:buSzPts val="1300"/>
              <a:buChar char="●"/>
            </a:pPr>
            <a:r>
              <a:rPr b="0" i="0" lang="en-GB" sz="1400" u="none" strike="noStrike">
                <a:solidFill>
                  <a:srgbClr val="000000"/>
                </a:solidFill>
                <a:latin typeface="Times New Roman"/>
                <a:ea typeface="Times New Roman"/>
                <a:cs typeface="Times New Roman"/>
                <a:sym typeface="Times New Roman"/>
              </a:rPr>
              <a:t>The </a:t>
            </a:r>
            <a:r>
              <a:rPr b="1" i="0" lang="en-GB" sz="1400" u="none" strike="noStrike">
                <a:solidFill>
                  <a:srgbClr val="000000"/>
                </a:solidFill>
                <a:latin typeface="Times New Roman"/>
                <a:ea typeface="Times New Roman"/>
                <a:cs typeface="Times New Roman"/>
                <a:sym typeface="Times New Roman"/>
              </a:rPr>
              <a:t>Samanantar dataset contains 92,51,702 parallel sentences</a:t>
            </a:r>
            <a:r>
              <a:rPr b="0" i="0" lang="en-GB" sz="1400" u="none" strike="noStrike">
                <a:solidFill>
                  <a:srgbClr val="000000"/>
                </a:solidFill>
                <a:latin typeface="Times New Roman"/>
                <a:ea typeface="Times New Roman"/>
                <a:cs typeface="Times New Roman"/>
                <a:sym typeface="Times New Roman"/>
              </a:rPr>
              <a:t>. WAT Indic dataset contains 2390 parallel sentences. </a:t>
            </a:r>
            <a:endParaRPr b="0" i="0" sz="1400" u="none" strike="noStrike">
              <a:solidFill>
                <a:srgbClr val="000000"/>
              </a:solidFill>
              <a:latin typeface="Times New Roman"/>
              <a:ea typeface="Times New Roman"/>
              <a:cs typeface="Times New Roman"/>
              <a:sym typeface="Times New Roman"/>
            </a:endParaRPr>
          </a:p>
          <a:p>
            <a:pPr indent="-311150" lvl="0" marL="457200" rtl="0" algn="just">
              <a:lnSpc>
                <a:spcPct val="115000"/>
              </a:lnSpc>
              <a:spcBef>
                <a:spcPts val="600"/>
              </a:spcBef>
              <a:spcAft>
                <a:spcPts val="0"/>
              </a:spcAft>
              <a:buSzPts val="1300"/>
              <a:buChar char="●"/>
            </a:pPr>
            <a:r>
              <a:rPr lang="en-GB" sz="1400">
                <a:solidFill>
                  <a:srgbClr val="000000"/>
                </a:solidFill>
                <a:latin typeface="Times New Roman"/>
                <a:ea typeface="Times New Roman"/>
                <a:cs typeface="Times New Roman"/>
                <a:sym typeface="Times New Roman"/>
              </a:rPr>
              <a:t>V</a:t>
            </a:r>
            <a:r>
              <a:rPr b="0" i="0" lang="en-GB" sz="1400" u="none" strike="noStrike">
                <a:solidFill>
                  <a:srgbClr val="000000"/>
                </a:solidFill>
                <a:latin typeface="Times New Roman"/>
                <a:ea typeface="Times New Roman"/>
                <a:cs typeface="Times New Roman"/>
                <a:sym typeface="Times New Roman"/>
              </a:rPr>
              <a:t>arious domains such as news, sports, tech, entertainment, lifestyle, education, business, and general. </a:t>
            </a:r>
            <a:endParaRPr b="0" i="0" sz="1400" u="none" strike="noStrike">
              <a:solidFill>
                <a:srgbClr val="000000"/>
              </a:solidFill>
              <a:latin typeface="Times New Roman"/>
              <a:ea typeface="Times New Roman"/>
              <a:cs typeface="Times New Roman"/>
              <a:sym typeface="Times New Roman"/>
            </a:endParaRPr>
          </a:p>
          <a:p>
            <a:pPr indent="-311150" lvl="0" marL="457200" rtl="0" algn="just">
              <a:lnSpc>
                <a:spcPct val="115000"/>
              </a:lnSpc>
              <a:spcBef>
                <a:spcPts val="600"/>
              </a:spcBef>
              <a:spcAft>
                <a:spcPts val="0"/>
              </a:spcAft>
              <a:buSzPts val="1300"/>
              <a:buChar char="●"/>
            </a:pPr>
            <a:r>
              <a:rPr b="1" lang="en-GB" sz="1400">
                <a:solidFill>
                  <a:srgbClr val="000000"/>
                </a:solidFill>
                <a:latin typeface="Times New Roman"/>
                <a:ea typeface="Times New Roman"/>
                <a:cs typeface="Times New Roman"/>
                <a:sym typeface="Times New Roman"/>
              </a:rPr>
              <a:t>Training</a:t>
            </a:r>
            <a:endParaRPr b="1" sz="1400">
              <a:solidFill>
                <a:srgbClr val="000000"/>
              </a:solidFill>
              <a:latin typeface="Times New Roman"/>
              <a:ea typeface="Times New Roman"/>
              <a:cs typeface="Times New Roman"/>
              <a:sym typeface="Times New Roman"/>
            </a:endParaRPr>
          </a:p>
          <a:p>
            <a:pPr indent="-311150" lvl="1" marL="914400" rtl="0" algn="just">
              <a:lnSpc>
                <a:spcPct val="115000"/>
              </a:lnSpc>
              <a:spcBef>
                <a:spcPts val="600"/>
              </a:spcBef>
              <a:spcAft>
                <a:spcPts val="0"/>
              </a:spcAft>
              <a:buSzPts val="1300"/>
              <a:buChar char="○"/>
            </a:pPr>
            <a:r>
              <a:rPr b="0" i="0" lang="en-GB" sz="1400" u="none" strike="noStrike">
                <a:solidFill>
                  <a:srgbClr val="000000"/>
                </a:solidFill>
                <a:latin typeface="Times New Roman"/>
                <a:ea typeface="Times New Roman"/>
                <a:cs typeface="Times New Roman"/>
                <a:sym typeface="Times New Roman"/>
              </a:rPr>
              <a:t>1,54,836 parallel sentences from Samanatar for running our small</a:t>
            </a:r>
            <a:r>
              <a:rPr lang="en-GB" sz="1400">
                <a:solidFill>
                  <a:srgbClr val="000000"/>
                </a:solidFill>
                <a:latin typeface="Times New Roman"/>
                <a:ea typeface="Times New Roman"/>
                <a:cs typeface="Times New Roman"/>
                <a:sym typeface="Times New Roman"/>
              </a:rPr>
              <a:t> model.</a:t>
            </a:r>
            <a:endParaRPr sz="1400">
              <a:solidFill>
                <a:srgbClr val="000000"/>
              </a:solidFill>
              <a:latin typeface="Times New Roman"/>
              <a:ea typeface="Times New Roman"/>
              <a:cs typeface="Times New Roman"/>
              <a:sym typeface="Times New Roman"/>
            </a:endParaRPr>
          </a:p>
          <a:p>
            <a:pPr indent="-311150" lvl="1" marL="914400" rtl="0" algn="just">
              <a:lnSpc>
                <a:spcPct val="115000"/>
              </a:lnSpc>
              <a:spcBef>
                <a:spcPts val="600"/>
              </a:spcBef>
              <a:spcAft>
                <a:spcPts val="0"/>
              </a:spcAft>
              <a:buSzPts val="1300"/>
              <a:buChar char="○"/>
            </a:pPr>
            <a:r>
              <a:rPr lang="en-GB" sz="1400">
                <a:solidFill>
                  <a:srgbClr val="000000"/>
                </a:solidFill>
                <a:latin typeface="Times New Roman"/>
                <a:ea typeface="Times New Roman"/>
                <a:cs typeface="Times New Roman"/>
                <a:sym typeface="Times New Roman"/>
              </a:rPr>
              <a:t>7,28,047 parallel sentences from Samanatar for running our</a:t>
            </a:r>
            <a:r>
              <a:rPr b="0" i="0" lang="en-GB" sz="1400" u="none" strike="noStrike">
                <a:solidFill>
                  <a:srgbClr val="000000"/>
                </a:solidFill>
                <a:latin typeface="Times New Roman"/>
                <a:ea typeface="Times New Roman"/>
                <a:cs typeface="Times New Roman"/>
                <a:sym typeface="Times New Roman"/>
              </a:rPr>
              <a:t> large model. </a:t>
            </a:r>
            <a:endParaRPr b="0" i="0" sz="1400" u="none" strike="noStrike">
              <a:solidFill>
                <a:srgbClr val="000000"/>
              </a:solidFill>
              <a:latin typeface="Times New Roman"/>
              <a:ea typeface="Times New Roman"/>
              <a:cs typeface="Times New Roman"/>
              <a:sym typeface="Times New Roman"/>
            </a:endParaRPr>
          </a:p>
          <a:p>
            <a:pPr indent="-311150" lvl="1" marL="914400" rtl="0" algn="just">
              <a:lnSpc>
                <a:spcPct val="115000"/>
              </a:lnSpc>
              <a:spcBef>
                <a:spcPts val="600"/>
              </a:spcBef>
              <a:spcAft>
                <a:spcPts val="0"/>
              </a:spcAft>
              <a:buSzPts val="1300"/>
              <a:buChar char="○"/>
            </a:pPr>
            <a:r>
              <a:rPr b="0" i="0" lang="en-GB" sz="1400" u="none" strike="noStrike">
                <a:solidFill>
                  <a:srgbClr val="000000"/>
                </a:solidFill>
                <a:latin typeface="Times New Roman"/>
                <a:ea typeface="Times New Roman"/>
                <a:cs typeface="Times New Roman"/>
                <a:sym typeface="Times New Roman"/>
              </a:rPr>
              <a:t>Number of unique words in English and Bengali data are 1,16,349 and 1,48,459 respectively. </a:t>
            </a:r>
            <a:br>
              <a:rPr lang="en-GB" sz="1400"/>
            </a:b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3bf40da116_0_6"/>
          <p:cNvSpPr txBox="1"/>
          <p:nvPr>
            <p:ph type="title"/>
          </p:nvPr>
        </p:nvSpPr>
        <p:spPr>
          <a:xfrm>
            <a:off x="714469" y="694660"/>
            <a:ext cx="4163400" cy="60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Datasets</a:t>
            </a:r>
            <a:endParaRPr b="0"/>
          </a:p>
        </p:txBody>
      </p:sp>
      <p:sp>
        <p:nvSpPr>
          <p:cNvPr id="228" name="Google Shape;228;g13bf40da116_0_6"/>
          <p:cNvSpPr txBox="1"/>
          <p:nvPr>
            <p:ph idx="1" type="body"/>
          </p:nvPr>
        </p:nvSpPr>
        <p:spPr>
          <a:xfrm>
            <a:off x="1072525" y="1506975"/>
            <a:ext cx="5708700" cy="3154200"/>
          </a:xfrm>
          <a:prstGeom prst="rect">
            <a:avLst/>
          </a:prstGeom>
          <a:noFill/>
          <a:ln>
            <a:noFill/>
          </a:ln>
        </p:spPr>
        <p:txBody>
          <a:bodyPr anchorCtr="0" anchor="t" bIns="91425" lIns="91425" spcFirstLastPara="1" rIns="91425" wrap="square" tIns="91425">
            <a:noAutofit/>
          </a:bodyPr>
          <a:lstStyle/>
          <a:p>
            <a:pPr indent="-311150" lvl="0" marL="457200" rtl="0" algn="just">
              <a:lnSpc>
                <a:spcPct val="150000"/>
              </a:lnSpc>
              <a:spcBef>
                <a:spcPts val="600"/>
              </a:spcBef>
              <a:spcAft>
                <a:spcPts val="0"/>
              </a:spcAft>
              <a:buSzPts val="1300"/>
              <a:buFont typeface="Raleway"/>
              <a:buChar char="●"/>
            </a:pPr>
            <a:r>
              <a:rPr b="1" lang="en-GB" sz="1400">
                <a:solidFill>
                  <a:srgbClr val="000000"/>
                </a:solidFill>
                <a:latin typeface="Raleway"/>
                <a:ea typeface="Raleway"/>
                <a:cs typeface="Raleway"/>
                <a:sym typeface="Raleway"/>
              </a:rPr>
              <a:t>V</a:t>
            </a:r>
            <a:r>
              <a:rPr b="1" lang="en-GB" sz="1400">
                <a:solidFill>
                  <a:srgbClr val="000000"/>
                </a:solidFill>
                <a:latin typeface="Raleway"/>
                <a:ea typeface="Raleway"/>
                <a:cs typeface="Raleway"/>
                <a:sym typeface="Raleway"/>
              </a:rPr>
              <a:t>alidation</a:t>
            </a:r>
            <a:endParaRPr b="1" sz="1400">
              <a:latin typeface="Raleway"/>
              <a:ea typeface="Raleway"/>
              <a:cs typeface="Raleway"/>
              <a:sym typeface="Raleway"/>
            </a:endParaRPr>
          </a:p>
          <a:p>
            <a:pPr indent="-311150" lvl="1" marL="914400" rtl="0" algn="just">
              <a:lnSpc>
                <a:spcPct val="150000"/>
              </a:lnSpc>
              <a:spcBef>
                <a:spcPts val="600"/>
              </a:spcBef>
              <a:spcAft>
                <a:spcPts val="0"/>
              </a:spcAft>
              <a:buSzPts val="1300"/>
              <a:buFont typeface="Raleway"/>
              <a:buChar char="○"/>
            </a:pPr>
            <a:r>
              <a:rPr lang="en-GB" sz="1400">
                <a:solidFill>
                  <a:srgbClr val="000000"/>
                </a:solidFill>
                <a:latin typeface="Raleway"/>
                <a:ea typeface="Raleway"/>
                <a:cs typeface="Raleway"/>
                <a:sym typeface="Raleway"/>
              </a:rPr>
              <a:t>3694 sentences taken from Samanatar.</a:t>
            </a:r>
            <a:endParaRPr sz="1400">
              <a:solidFill>
                <a:srgbClr val="000000"/>
              </a:solidFill>
              <a:latin typeface="Raleway"/>
              <a:ea typeface="Raleway"/>
              <a:cs typeface="Raleway"/>
              <a:sym typeface="Raleway"/>
            </a:endParaRPr>
          </a:p>
          <a:p>
            <a:pPr indent="-311150" lvl="1" marL="914400" rtl="0" algn="just">
              <a:lnSpc>
                <a:spcPct val="150000"/>
              </a:lnSpc>
              <a:spcBef>
                <a:spcPts val="600"/>
              </a:spcBef>
              <a:spcAft>
                <a:spcPts val="0"/>
              </a:spcAft>
              <a:buSzPts val="1300"/>
              <a:buFont typeface="Raleway"/>
              <a:buChar char="○"/>
            </a:pPr>
            <a:r>
              <a:rPr lang="en-GB" sz="1400">
                <a:solidFill>
                  <a:srgbClr val="000000"/>
                </a:solidFill>
                <a:latin typeface="Raleway"/>
                <a:ea typeface="Raleway"/>
                <a:cs typeface="Raleway"/>
                <a:sym typeface="Raleway"/>
              </a:rPr>
              <a:t>1194 sentences from Indic. WAT </a:t>
            </a:r>
            <a:endParaRPr>
              <a:latin typeface="Raleway"/>
              <a:ea typeface="Raleway"/>
              <a:cs typeface="Raleway"/>
              <a:sym typeface="Raleway"/>
            </a:endParaRPr>
          </a:p>
          <a:p>
            <a:pPr indent="-311150" lvl="0" marL="457200" rtl="0" algn="just">
              <a:lnSpc>
                <a:spcPct val="150000"/>
              </a:lnSpc>
              <a:spcBef>
                <a:spcPts val="0"/>
              </a:spcBef>
              <a:spcAft>
                <a:spcPts val="0"/>
              </a:spcAft>
              <a:buSzPts val="1300"/>
              <a:buFont typeface="Raleway"/>
              <a:buChar char="●"/>
            </a:pPr>
            <a:r>
              <a:rPr b="1" lang="en-GB" sz="1400">
                <a:solidFill>
                  <a:srgbClr val="000000"/>
                </a:solidFill>
                <a:latin typeface="Raleway"/>
                <a:ea typeface="Raleway"/>
                <a:cs typeface="Raleway"/>
                <a:sym typeface="Raleway"/>
              </a:rPr>
              <a:t>Testing</a:t>
            </a:r>
            <a:endParaRPr b="1" sz="1400">
              <a:solidFill>
                <a:srgbClr val="000000"/>
              </a:solidFill>
              <a:latin typeface="Raleway"/>
              <a:ea typeface="Raleway"/>
              <a:cs typeface="Raleway"/>
              <a:sym typeface="Raleway"/>
            </a:endParaRPr>
          </a:p>
          <a:p>
            <a:pPr indent="-317500" lvl="1" marL="914400" rtl="0" algn="just">
              <a:lnSpc>
                <a:spcPct val="150000"/>
              </a:lnSpc>
              <a:spcBef>
                <a:spcPts val="0"/>
              </a:spcBef>
              <a:spcAft>
                <a:spcPts val="0"/>
              </a:spcAft>
              <a:buClr>
                <a:srgbClr val="000000"/>
              </a:buClr>
              <a:buSzPts val="1400"/>
              <a:buFont typeface="Times New Roman"/>
              <a:buChar char="○"/>
            </a:pPr>
            <a:r>
              <a:rPr lang="en-GB" sz="1400">
                <a:solidFill>
                  <a:srgbClr val="000000"/>
                </a:solidFill>
                <a:latin typeface="Raleway"/>
                <a:ea typeface="Raleway"/>
                <a:cs typeface="Raleway"/>
                <a:sym typeface="Raleway"/>
              </a:rPr>
              <a:t>1194 sentences from Indic. WAT</a:t>
            </a:r>
            <a:r>
              <a:rPr lang="en-GB" sz="1400">
                <a:solidFill>
                  <a:srgbClr val="212121"/>
                </a:solidFill>
                <a:latin typeface="Raleway"/>
                <a:ea typeface="Raleway"/>
                <a:cs typeface="Raleway"/>
                <a:sym typeface="Raleway"/>
              </a:rPr>
              <a:t> </a:t>
            </a:r>
            <a:endParaRPr sz="1400">
              <a:solidFill>
                <a:srgbClr val="000000"/>
              </a:solidFill>
              <a:latin typeface="Raleway"/>
              <a:ea typeface="Raleway"/>
              <a:cs typeface="Raleway"/>
              <a:sym typeface="Raleway"/>
            </a:endParaRPr>
          </a:p>
          <a:p>
            <a:pPr indent="0" lvl="0" marL="457200" rtl="0" algn="just">
              <a:spcBef>
                <a:spcPts val="600"/>
              </a:spcBef>
              <a:spcAft>
                <a:spcPts val="0"/>
              </a:spcAft>
              <a:buNone/>
            </a:pPr>
            <a:br>
              <a:rPr lang="en-GB" sz="1400"/>
            </a:b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