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c32796f3b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c32796f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c32796f3b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c32796f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c32796f3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c32796f3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c32796f3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c32796f3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276899c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276899c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276899c8b_1_3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276899c8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276899c8b_1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276899c8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8.png"/><Relationship Id="rId13" Type="http://schemas.openxmlformats.org/officeDocument/2006/relationships/image" Target="../media/image15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15" Type="http://schemas.openxmlformats.org/officeDocument/2006/relationships/image" Target="../media/image13.png"/><Relationship Id="rId14" Type="http://schemas.openxmlformats.org/officeDocument/2006/relationships/image" Target="../media/image4.png"/><Relationship Id="rId17" Type="http://schemas.openxmlformats.org/officeDocument/2006/relationships/image" Target="../media/image17.png"/><Relationship Id="rId16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18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D7E6B"/>
                </a:highlight>
              </a:rPr>
              <a:t>PERCEPTIONS OF POVERTY</a:t>
            </a:r>
            <a:endParaRPr>
              <a:highlight>
                <a:srgbClr val="DD7E6B"/>
              </a:highlight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Rishi Dey Chowdhury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7200" y="4810550"/>
            <a:ext cx="303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*Free use for Educational Purpose only. Please cite if you use this work.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 Analysis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311700" y="1017800"/>
            <a:ext cx="47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How will you </a:t>
            </a: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allocate</a:t>
            </a: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the income earned across the various indicators?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625"/>
            <a:ext cx="2063325" cy="20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1519900" y="2575425"/>
            <a:ext cx="45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💵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1594625" y="2673450"/>
            <a:ext cx="45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💵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662575" y="2744325"/>
            <a:ext cx="45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💵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22"/>
          <p:cNvCxnSpPr/>
          <p:nvPr/>
        </p:nvCxnSpPr>
        <p:spPr>
          <a:xfrm>
            <a:off x="2110700" y="2909825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2"/>
          <p:cNvCxnSpPr/>
          <p:nvPr/>
        </p:nvCxnSpPr>
        <p:spPr>
          <a:xfrm>
            <a:off x="2110700" y="2909825"/>
            <a:ext cx="7023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2"/>
          <p:cNvCxnSpPr/>
          <p:nvPr/>
        </p:nvCxnSpPr>
        <p:spPr>
          <a:xfrm flipH="1" rot="10800000">
            <a:off x="2110700" y="1973825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375" y="1666875"/>
            <a:ext cx="538799" cy="53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3399175" y="1759275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Health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0375" y="2640725"/>
            <a:ext cx="538799" cy="53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3399175" y="2733125"/>
            <a:ext cx="84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0375" y="3614575"/>
            <a:ext cx="538800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3399175" y="3614575"/>
            <a:ext cx="84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Standard of Living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22"/>
          <p:cNvCxnSpPr>
            <a:stCxn id="224" idx="3"/>
          </p:cNvCxnSpPr>
          <p:nvPr/>
        </p:nvCxnSpPr>
        <p:spPr>
          <a:xfrm flipH="1" rot="10800000">
            <a:off x="4031875" y="482475"/>
            <a:ext cx="2178300" cy="145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575" y="208275"/>
            <a:ext cx="538799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8575" y="797200"/>
            <a:ext cx="538799" cy="538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2"/>
          <p:cNvCxnSpPr/>
          <p:nvPr/>
        </p:nvCxnSpPr>
        <p:spPr>
          <a:xfrm flipH="1">
            <a:off x="5123250" y="1066600"/>
            <a:ext cx="1073400" cy="27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3" name="Google Shape;23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0175" y="1378500"/>
            <a:ext cx="538799" cy="5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2"/>
          <p:cNvCxnSpPr/>
          <p:nvPr/>
        </p:nvCxnSpPr>
        <p:spPr>
          <a:xfrm flipH="1">
            <a:off x="5123250" y="1630125"/>
            <a:ext cx="1073400" cy="27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08575" y="2036625"/>
            <a:ext cx="538800" cy="53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2"/>
          <p:cNvCxnSpPr>
            <a:stCxn id="226" idx="3"/>
          </p:cNvCxnSpPr>
          <p:nvPr/>
        </p:nvCxnSpPr>
        <p:spPr>
          <a:xfrm flipH="1" rot="10800000">
            <a:off x="4240075" y="2323625"/>
            <a:ext cx="1963500" cy="58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08575" y="2694750"/>
            <a:ext cx="538801" cy="5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2"/>
          <p:cNvCxnSpPr/>
          <p:nvPr/>
        </p:nvCxnSpPr>
        <p:spPr>
          <a:xfrm>
            <a:off x="4229875" y="2910425"/>
            <a:ext cx="1987200" cy="17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30637" y="3581962"/>
            <a:ext cx="538799" cy="5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2"/>
          <p:cNvCxnSpPr>
            <a:stCxn id="228" idx="3"/>
          </p:cNvCxnSpPr>
          <p:nvPr/>
        </p:nvCxnSpPr>
        <p:spPr>
          <a:xfrm flipH="1" rot="10800000">
            <a:off x="4240075" y="3872875"/>
            <a:ext cx="20109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Google Shape;241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23887" y="4469175"/>
            <a:ext cx="538799" cy="5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2"/>
          <p:cNvCxnSpPr>
            <a:stCxn id="228" idx="3"/>
          </p:cNvCxnSpPr>
          <p:nvPr/>
        </p:nvCxnSpPr>
        <p:spPr>
          <a:xfrm>
            <a:off x="4240075" y="3876175"/>
            <a:ext cx="1990500" cy="9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47438" y="3581963"/>
            <a:ext cx="538799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40688" y="4469175"/>
            <a:ext cx="538799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533612" y="3581962"/>
            <a:ext cx="538801" cy="53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526863" y="4469175"/>
            <a:ext cx="538799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03100" y="3960950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/>
          <p:nvPr/>
        </p:nvSpPr>
        <p:spPr>
          <a:xfrm>
            <a:off x="58975" y="3891675"/>
            <a:ext cx="2225700" cy="111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We may provide the average income of that region as the amount to be distributed among these classes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Perturbation</a:t>
            </a:r>
            <a:r>
              <a:rPr lang="en"/>
              <a:t> Performance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311700" y="1017800"/>
            <a:ext cx="826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Whom out of the following will you consider to be NOT poor? More than one person can be chosen.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4075"/>
            <a:ext cx="2568400" cy="25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/>
        </p:nvSpPr>
        <p:spPr>
          <a:xfrm>
            <a:off x="1134813" y="1501600"/>
            <a:ext cx="29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244275" y="4572775"/>
            <a:ext cx="207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Attended School Upto Class 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75" y="3946075"/>
            <a:ext cx="687850" cy="6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3625" y="3976650"/>
            <a:ext cx="609678" cy="6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413" y="1694075"/>
            <a:ext cx="2568400" cy="25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 txBox="1"/>
          <p:nvPr/>
        </p:nvSpPr>
        <p:spPr>
          <a:xfrm>
            <a:off x="3320225" y="1501600"/>
            <a:ext cx="29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2392938" y="4572775"/>
            <a:ext cx="21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Attended School Upto Class 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388" y="3946075"/>
            <a:ext cx="687850" cy="6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037" y="3976650"/>
            <a:ext cx="609678" cy="6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850" y="1694075"/>
            <a:ext cx="2568400" cy="25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5473663" y="1501600"/>
            <a:ext cx="29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4546375" y="4572775"/>
            <a:ext cx="21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Attended School Upto Class 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825" y="3946075"/>
            <a:ext cx="687850" cy="6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475" y="3976650"/>
            <a:ext cx="609678" cy="6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250" y="1694075"/>
            <a:ext cx="2568400" cy="25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 txBox="1"/>
          <p:nvPr/>
        </p:nvSpPr>
        <p:spPr>
          <a:xfrm>
            <a:off x="7627063" y="1501600"/>
            <a:ext cx="29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7330375" y="4572775"/>
            <a:ext cx="89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Graduated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225" y="3946075"/>
            <a:ext cx="687850" cy="6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5875" y="3976650"/>
            <a:ext cx="609678" cy="6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Strategy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90" name="Google Shape;290;p2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2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2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2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2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2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2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2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2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0" name="Google Shape;300;p26"/>
          <p:cNvSpPr/>
          <p:nvPr/>
        </p:nvSpPr>
        <p:spPr>
          <a:xfrm>
            <a:off x="7014920" y="1752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302" name="Google Shape;302;p2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of Weights</a:t>
            </a:r>
            <a:endParaRPr/>
          </a:p>
        </p:txBody>
      </p:sp>
      <p:grpSp>
        <p:nvGrpSpPr>
          <p:cNvPr id="303" name="Google Shape;303;p26"/>
          <p:cNvGrpSpPr/>
          <p:nvPr/>
        </p:nvGrpSpPr>
        <p:grpSpPr>
          <a:xfrm>
            <a:off x="4939534" y="1636046"/>
            <a:ext cx="3825543" cy="1573620"/>
            <a:chOff x="1000000" y="2393988"/>
            <a:chExt cx="4144235" cy="1704713"/>
          </a:xfrm>
        </p:grpSpPr>
        <p:sp>
          <p:nvSpPr>
            <p:cNvPr id="304" name="Google Shape;304;p26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05" name="Google Shape;305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6"/>
          <p:cNvSpPr/>
          <p:nvPr/>
        </p:nvSpPr>
        <p:spPr>
          <a:xfrm>
            <a:off x="6847150" y="1196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6"/>
          <p:cNvGrpSpPr/>
          <p:nvPr/>
        </p:nvGrpSpPr>
        <p:grpSpPr>
          <a:xfrm>
            <a:off x="4939544" y="2419623"/>
            <a:ext cx="3836911" cy="1503799"/>
            <a:chOff x="1000025" y="2059300"/>
            <a:chExt cx="4156550" cy="1629075"/>
          </a:xfrm>
        </p:grpSpPr>
        <p:sp>
          <p:nvSpPr>
            <p:cNvPr id="315" name="Google Shape;315;p26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16" name="Google Shape;316;p2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6"/>
          <p:cNvSpPr txBox="1"/>
          <p:nvPr>
            <p:ph idx="2" type="body"/>
          </p:nvPr>
        </p:nvSpPr>
        <p:spPr>
          <a:xfrm>
            <a:off x="6800800" y="1225400"/>
            <a:ext cx="12723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CAP Estimate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Poverty Index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399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An weighted sum score calculated </a:t>
            </a:r>
            <a:br>
              <a:rPr lang="en"/>
            </a:br>
            <a:r>
              <a:rPr lang="en"/>
              <a:t>based</a:t>
            </a:r>
            <a:r>
              <a:rPr lang="en"/>
              <a:t> on this chart is the Deprivation </a:t>
            </a:r>
            <a:br>
              <a:rPr lang="en"/>
            </a:br>
            <a:r>
              <a:rPr lang="en"/>
              <a:t>Score (DS) which translates </a:t>
            </a:r>
            <a:r>
              <a:rPr lang="en"/>
              <a:t>to Poverty level of a person.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Here, we do not question the validity</a:t>
            </a:r>
            <a:br>
              <a:rPr lang="en"/>
            </a:br>
            <a:r>
              <a:rPr lang="en"/>
              <a:t>of MPI. But we want to improve on it</a:t>
            </a:r>
            <a:br>
              <a:rPr lang="en"/>
            </a:br>
            <a:r>
              <a:rPr lang="en"/>
              <a:t>to be apt for all class of people and</a:t>
            </a:r>
            <a:br>
              <a:rPr lang="en"/>
            </a:br>
            <a:r>
              <a:rPr lang="en"/>
              <a:t>across all regions across India.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775" y="1229875"/>
            <a:ext cx="469340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Regional Problems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Many of the indicators does not </a:t>
            </a:r>
            <a:r>
              <a:rPr lang="en" sz="1600"/>
              <a:t>portray</a:t>
            </a:r>
            <a:r>
              <a:rPr lang="en" sz="1600"/>
              <a:t> the true picture of poverty or deprivations faced by people living in a region.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Current weighting scheme doesn’t take into account this factor.</a:t>
            </a:r>
            <a:endParaRPr sz="1600"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Indian 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MPI Indicators are taken directly from global MPI model. This makes it less accurate in Indian context.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Need to revisit the indicators and improve their quality.</a:t>
            </a:r>
            <a:endParaRPr sz="1600"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1" name="Google Shape;111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weighting scheme must be more robust and flexible:</a:t>
            </a:r>
            <a:br>
              <a:rPr lang="en" sz="1600"/>
            </a:br>
            <a:r>
              <a:rPr lang="en" sz="1600"/>
              <a:t>- Adaptable Weights</a:t>
            </a:r>
            <a:br>
              <a:rPr lang="en" sz="1600"/>
            </a:br>
            <a:r>
              <a:rPr lang="en" sz="1600"/>
              <a:t>- Weights ∝ Importance</a:t>
            </a:r>
            <a:br>
              <a:rPr lang="en" sz="1600"/>
            </a:br>
            <a:r>
              <a:rPr lang="en" sz="1600"/>
              <a:t>- MPI DS ∝ True Poverty</a:t>
            </a:r>
            <a:br>
              <a:rPr lang="en" sz="1600"/>
            </a:br>
            <a:r>
              <a:rPr lang="en" sz="1600"/>
              <a:t>- The Indicators truly capture what is intended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Questionnaire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questionnaire </a:t>
            </a:r>
            <a:r>
              <a:rPr lang="en" sz="1600"/>
              <a:t>should</a:t>
            </a:r>
            <a:r>
              <a:rPr lang="en" sz="1600"/>
              <a:t> ideally touch upon all the important aspects required to validate the weights and make them adjustable. </a:t>
            </a:r>
            <a:br>
              <a:rPr lang="en" sz="1600"/>
            </a:br>
            <a:r>
              <a:rPr lang="en" sz="1600"/>
              <a:t>Also the validity of the indicators.</a:t>
            </a:r>
            <a:endParaRPr sz="1600"/>
          </a:p>
        </p:txBody>
      </p:sp>
      <p:sp>
        <p:nvSpPr>
          <p:cNvPr id="123" name="Google Shape;123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Collect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can help ease out this step of survey by following the sampling scheme of NSSO. </a:t>
            </a:r>
            <a:br>
              <a:rPr lang="en" sz="1600"/>
            </a:br>
            <a:r>
              <a:rPr lang="en" sz="1600"/>
              <a:t>We must collect as much bg info about a place in advance as possible and frame the qsns accord.</a:t>
            </a:r>
            <a:endParaRPr sz="1600"/>
          </a:p>
        </p:txBody>
      </p:sp>
      <p:sp>
        <p:nvSpPr>
          <p:cNvPr id="126" name="Google Shape;126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6196650" y="2070575"/>
            <a:ext cx="2529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Inference and Benchmark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will have to infer from whatever response we get from the survey. Translate it into meaningful decisions for policy makers and also validate our empirical results with past data.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DD7E6B"/>
                </a:highlight>
              </a:rPr>
              <a:t>CAP Framework</a:t>
            </a:r>
            <a:endParaRPr>
              <a:solidFill>
                <a:schemeClr val="lt1"/>
              </a:solidFill>
              <a:highlight>
                <a:srgbClr val="DD7E6B"/>
              </a:highlight>
            </a:endParaRPr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127500" y="2775775"/>
            <a:ext cx="4321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Contrastive Allocative Perturbative (CAP) Methodology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4851325" y="724200"/>
            <a:ext cx="392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effective framework which can be leveraged to design questionnaire and estimate weights for MPI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Questionnaire Structure</a:t>
            </a:r>
            <a:endParaRPr/>
          </a:p>
        </p:txBody>
      </p:sp>
      <p:cxnSp>
        <p:nvCxnSpPr>
          <p:cNvPr id="146" name="Google Shape;146;p19"/>
          <p:cNvCxnSpPr>
            <a:stCxn id="147" idx="6"/>
            <a:endCxn id="148" idx="2"/>
          </p:cNvCxnSpPr>
          <p:nvPr/>
        </p:nvCxnSpPr>
        <p:spPr>
          <a:xfrm>
            <a:off x="2110700" y="2909825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>
            <a:stCxn id="147" idx="6"/>
            <a:endCxn id="150" idx="2"/>
          </p:cNvCxnSpPr>
          <p:nvPr/>
        </p:nvCxnSpPr>
        <p:spPr>
          <a:xfrm>
            <a:off x="2110700" y="2909825"/>
            <a:ext cx="7023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>
            <a:stCxn id="152" idx="3"/>
            <a:endCxn id="153" idx="2"/>
          </p:cNvCxnSpPr>
          <p:nvPr/>
        </p:nvCxnSpPr>
        <p:spPr>
          <a:xfrm flipH="1" rot="10800000">
            <a:off x="3805025" y="1473425"/>
            <a:ext cx="549600" cy="500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9"/>
          <p:cNvCxnSpPr>
            <a:stCxn id="155" idx="3"/>
            <a:endCxn id="156" idx="2"/>
          </p:cNvCxnSpPr>
          <p:nvPr/>
        </p:nvCxnSpPr>
        <p:spPr>
          <a:xfrm>
            <a:off x="3805025" y="3845825"/>
            <a:ext cx="549600" cy="457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7" name="Google Shape;157;p19"/>
          <p:cNvGrpSpPr/>
          <p:nvPr/>
        </p:nvGrpSpPr>
        <p:grpSpPr>
          <a:xfrm>
            <a:off x="4354550" y="1313825"/>
            <a:ext cx="4335600" cy="319200"/>
            <a:chOff x="5592550" y="1018950"/>
            <a:chExt cx="4335600" cy="319200"/>
          </a:xfrm>
        </p:grpSpPr>
        <p:sp>
          <p:nvSpPr>
            <p:cNvPr id="158" name="Google Shape;158;p19"/>
            <p:cNvSpPr/>
            <p:nvPr/>
          </p:nvSpPr>
          <p:spPr>
            <a:xfrm>
              <a:off x="5766550" y="1018950"/>
              <a:ext cx="4161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To identify the relative importance between two or more indicators, we design situations where the 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respondent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have to decide who can be deemed poorer than the other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2812925" y="2750225"/>
            <a:ext cx="1046400" cy="319200"/>
            <a:chOff x="3650050" y="1476150"/>
            <a:chExt cx="1046400" cy="319200"/>
          </a:xfrm>
        </p:grpSpPr>
        <p:sp>
          <p:nvSpPr>
            <p:cNvPr id="160" name="Google Shape;160;p19"/>
            <p:cNvSpPr/>
            <p:nvPr/>
          </p:nvSpPr>
          <p:spPr>
            <a:xfrm>
              <a:off x="3824050" y="1476150"/>
              <a:ext cx="872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Allocation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748425" y="2750225"/>
            <a:ext cx="1362275" cy="319200"/>
            <a:chOff x="1596750" y="2412150"/>
            <a:chExt cx="1362275" cy="319200"/>
          </a:xfrm>
        </p:grpSpPr>
        <p:sp>
          <p:nvSpPr>
            <p:cNvPr id="162" name="Google Shape;162;p19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Questionnaire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2812925" y="3686225"/>
            <a:ext cx="992100" cy="319200"/>
            <a:chOff x="3650050" y="3348150"/>
            <a:chExt cx="992100" cy="319200"/>
          </a:xfrm>
        </p:grpSpPr>
        <p:sp>
          <p:nvSpPr>
            <p:cNvPr id="155" name="Google Shape;155;p19"/>
            <p:cNvSpPr/>
            <p:nvPr/>
          </p:nvSpPr>
          <p:spPr>
            <a:xfrm>
              <a:off x="3824050" y="3348150"/>
              <a:ext cx="818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Perturb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4358300" y="2763275"/>
            <a:ext cx="4328100" cy="319200"/>
            <a:chOff x="5592550" y="1933350"/>
            <a:chExt cx="4328100" cy="319200"/>
          </a:xfrm>
        </p:grpSpPr>
        <p:sp>
          <p:nvSpPr>
            <p:cNvPr id="165" name="Google Shape;165;p19"/>
            <p:cNvSpPr/>
            <p:nvPr/>
          </p:nvSpPr>
          <p:spPr>
            <a:xfrm>
              <a:off x="5766550" y="1933350"/>
              <a:ext cx="4154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To identify how much importance is assigned to each indicator, we design situations where the respondent has to allocate the income to different indicators under 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scenarios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4354550" y="4143425"/>
            <a:ext cx="4335600" cy="319200"/>
            <a:chOff x="5592550" y="3805350"/>
            <a:chExt cx="4335600" cy="319200"/>
          </a:xfrm>
        </p:grpSpPr>
        <p:sp>
          <p:nvSpPr>
            <p:cNvPr id="168" name="Google Shape;168;p19"/>
            <p:cNvSpPr/>
            <p:nvPr/>
          </p:nvSpPr>
          <p:spPr>
            <a:xfrm>
              <a:off x="5766550" y="3805350"/>
              <a:ext cx="4161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To identify the optimum threshold of one indicator by finding the bare minimum requirement of this indicator such that a person is not deemed poor, we design such situations with different levels of this indicator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2812925" y="1814225"/>
            <a:ext cx="992100" cy="319200"/>
            <a:chOff x="3650050" y="1476150"/>
            <a:chExt cx="992100" cy="319200"/>
          </a:xfrm>
        </p:grpSpPr>
        <p:sp>
          <p:nvSpPr>
            <p:cNvPr id="152" name="Google Shape;152;p19"/>
            <p:cNvSpPr/>
            <p:nvPr/>
          </p:nvSpPr>
          <p:spPr>
            <a:xfrm>
              <a:off x="3824050" y="1476150"/>
              <a:ext cx="818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Contrast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1" name="Google Shape;171;p19"/>
          <p:cNvCxnSpPr>
            <a:stCxn id="147" idx="6"/>
            <a:endCxn id="170" idx="2"/>
          </p:cNvCxnSpPr>
          <p:nvPr/>
        </p:nvCxnSpPr>
        <p:spPr>
          <a:xfrm flipH="1" rot="10800000">
            <a:off x="2110700" y="1973825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9"/>
          <p:cNvCxnSpPr>
            <a:stCxn id="160" idx="3"/>
            <a:endCxn id="166" idx="2"/>
          </p:cNvCxnSpPr>
          <p:nvPr/>
        </p:nvCxnSpPr>
        <p:spPr>
          <a:xfrm flipH="1" rot="10800000">
            <a:off x="3859325" y="2908325"/>
            <a:ext cx="498900" cy="15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/>
          <p:nvPr/>
        </p:nvSpPr>
        <p:spPr>
          <a:xfrm>
            <a:off x="84375" y="1017800"/>
            <a:ext cx="2225700" cy="173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Collect as much background info about the place from secondary data, if possible, where survey will be conducted to </a:t>
            </a: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calibrate</a:t>
            </a: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the two extremes of the poverty scale and </a:t>
            </a: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facilities to frame targeted questions and reduce redundancy.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84375" y="3744875"/>
            <a:ext cx="2225700" cy="111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Collect information regarding socio-economic background of the </a:t>
            </a: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respondent</a:t>
            </a: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Comparison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11700" y="1017800"/>
            <a:ext cx="826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Rank the following according to their level of poorness. The other indicators not mentioned remain the same across each person.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4075"/>
            <a:ext cx="2568400" cy="2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25" y="3961900"/>
            <a:ext cx="597325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227" y="3931450"/>
            <a:ext cx="597325" cy="60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4600" y="3946675"/>
            <a:ext cx="581887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1446513" y="1501600"/>
            <a:ext cx="29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835050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1425963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974775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❌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800" y="1694075"/>
            <a:ext cx="2568400" cy="2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625" y="3961900"/>
            <a:ext cx="597325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327" y="3931450"/>
            <a:ext cx="597325" cy="60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0700" y="3946675"/>
            <a:ext cx="581887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4422613" y="1501600"/>
            <a:ext cx="29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811150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❌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4402063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4950875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900" y="1694075"/>
            <a:ext cx="2568400" cy="2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725" y="3961900"/>
            <a:ext cx="597325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9427" y="3931450"/>
            <a:ext cx="597325" cy="60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6800" y="3946675"/>
            <a:ext cx="581887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7398713" y="1501600"/>
            <a:ext cx="29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6787250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7378163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❌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7926975" y="4457250"/>
            <a:ext cx="3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✅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