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8288000" cy="10287000"/>
  <p:notesSz cx="6858000" cy="9144000"/>
  <p:embeddedFontLst>
    <p:embeddedFont>
      <p:font typeface="DM Sans" pitchFamily="2" charset="0"/>
      <p:regular r:id="rId50"/>
    </p:embeddedFont>
    <p:embeddedFont>
      <p:font typeface="DM Sans Bold" charset="0"/>
      <p:regular r:id="rId51"/>
    </p:embeddedFont>
    <p:embeddedFont>
      <p:font typeface="Montserrat Light" panose="00000400000000000000" pitchFamily="2" charset="0"/>
      <p:regular r:id="rId52"/>
    </p:embeddedFont>
    <p:embeddedFont>
      <p:font typeface="Open Sauce" panose="020B0604020202020204" charset="0"/>
      <p:regular r:id="rId53"/>
    </p:embeddedFont>
    <p:embeddedFont>
      <p:font typeface="Oswald" panose="00000500000000000000" pitchFamily="2" charset="0"/>
      <p:regular r:id="rId54"/>
    </p:embeddedFont>
    <p:embeddedFont>
      <p:font typeface="Oswald Bold" panose="00000800000000000000" charset="0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svg"/><Relationship Id="rId9" Type="http://schemas.openxmlformats.org/officeDocument/2006/relationships/image" Target="../media/image3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9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eg"/><Relationship Id="rId4" Type="http://schemas.openxmlformats.org/officeDocument/2006/relationships/image" Target="../media/image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eg"/><Relationship Id="rId4" Type="http://schemas.openxmlformats.org/officeDocument/2006/relationships/image" Target="../media/image9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5826" y="3202251"/>
            <a:ext cx="11266065" cy="4208864"/>
            <a:chOff x="0" y="0"/>
            <a:chExt cx="217566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660" cy="812800"/>
            </a:xfrm>
            <a:custGeom>
              <a:avLst/>
              <a:gdLst/>
              <a:ahLst/>
              <a:cxnLst/>
              <a:rect l="l" t="t" r="r" b="b"/>
              <a:pathLst>
                <a:path w="2175660" h="812800">
                  <a:moveTo>
                    <a:pt x="0" y="0"/>
                  </a:moveTo>
                  <a:lnTo>
                    <a:pt x="2175660" y="0"/>
                  </a:lnTo>
                  <a:lnTo>
                    <a:pt x="217566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17566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75826" y="3499181"/>
            <a:ext cx="11661726" cy="3503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1"/>
              </a:lnSpc>
            </a:pPr>
            <a:r>
              <a:rPr lang="en-US" sz="6740" spc="660">
                <a:solidFill>
                  <a:srgbClr val="231F20"/>
                </a:solidFill>
                <a:latin typeface="Oswald Bold"/>
              </a:rPr>
              <a:t>STRESS/LOAD TESTING WITH PYTHON, PROMETHEUS &amp; GRAFANA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2870" y="3865408"/>
            <a:ext cx="15242261" cy="5664322"/>
          </a:xfrm>
          <a:custGeom>
            <a:avLst/>
            <a:gdLst/>
            <a:ahLst/>
            <a:cxnLst/>
            <a:rect l="l" t="t" r="r" b="b"/>
            <a:pathLst>
              <a:path w="15242261" h="5664322">
                <a:moveTo>
                  <a:pt x="0" y="0"/>
                </a:moveTo>
                <a:lnTo>
                  <a:pt x="15242260" y="0"/>
                </a:lnTo>
                <a:lnTo>
                  <a:pt x="15242260" y="5664322"/>
                </a:lnTo>
                <a:lnTo>
                  <a:pt x="0" y="56643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46" r="-124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45055" y="101314"/>
            <a:ext cx="10997889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BEFORE MEMORY TEST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2870" y="3868702"/>
            <a:ext cx="15242261" cy="5661027"/>
          </a:xfrm>
          <a:custGeom>
            <a:avLst/>
            <a:gdLst/>
            <a:ahLst/>
            <a:cxnLst/>
            <a:rect l="l" t="t" r="r" b="b"/>
            <a:pathLst>
              <a:path w="15242261" h="5661027">
                <a:moveTo>
                  <a:pt x="0" y="0"/>
                </a:moveTo>
                <a:lnTo>
                  <a:pt x="15242260" y="0"/>
                </a:lnTo>
                <a:lnTo>
                  <a:pt x="15242260" y="5661028"/>
                </a:lnTo>
                <a:lnTo>
                  <a:pt x="0" y="56610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35" r="-103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AFTER MEMORY 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2870" y="4157930"/>
            <a:ext cx="15242261" cy="5100370"/>
          </a:xfrm>
          <a:custGeom>
            <a:avLst/>
            <a:gdLst/>
            <a:ahLst/>
            <a:cxnLst/>
            <a:rect l="l" t="t" r="r" b="b"/>
            <a:pathLst>
              <a:path w="15242261" h="5100370">
                <a:moveTo>
                  <a:pt x="0" y="0"/>
                </a:moveTo>
                <a:lnTo>
                  <a:pt x="15242260" y="0"/>
                </a:lnTo>
                <a:lnTo>
                  <a:pt x="15242260" y="5100370"/>
                </a:lnTo>
                <a:lnTo>
                  <a:pt x="0" y="51003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ALERT FIRED SUCCESSFULLY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07839" y="3086100"/>
            <a:ext cx="8672323" cy="7100248"/>
          </a:xfrm>
          <a:custGeom>
            <a:avLst/>
            <a:gdLst/>
            <a:ahLst/>
            <a:cxnLst/>
            <a:rect l="l" t="t" r="r" b="b"/>
            <a:pathLst>
              <a:path w="8672323" h="7100248">
                <a:moveTo>
                  <a:pt x="0" y="0"/>
                </a:moveTo>
                <a:lnTo>
                  <a:pt x="8672322" y="0"/>
                </a:lnTo>
                <a:lnTo>
                  <a:pt x="8672322" y="7100248"/>
                </a:lnTo>
                <a:lnTo>
                  <a:pt x="0" y="71002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801402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EMAIL ALERT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4" y="3709912"/>
            <a:ext cx="12057353" cy="2724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5"/>
              </a:lnSpc>
            </a:pPr>
            <a:r>
              <a:rPr lang="en-US" sz="7910" spc="775">
                <a:solidFill>
                  <a:srgbClr val="FFFFFF"/>
                </a:solidFill>
                <a:latin typeface="Oswald Bold"/>
              </a:rPr>
              <a:t>DISK LOAD TESTING VISUALIZATION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2870" y="3892550"/>
            <a:ext cx="15242261" cy="5664322"/>
          </a:xfrm>
          <a:custGeom>
            <a:avLst/>
            <a:gdLst/>
            <a:ahLst/>
            <a:cxnLst/>
            <a:rect l="l" t="t" r="r" b="b"/>
            <a:pathLst>
              <a:path w="15242261" h="5664322">
                <a:moveTo>
                  <a:pt x="0" y="0"/>
                </a:moveTo>
                <a:lnTo>
                  <a:pt x="15242260" y="0"/>
                </a:lnTo>
                <a:lnTo>
                  <a:pt x="15242260" y="5664323"/>
                </a:lnTo>
                <a:lnTo>
                  <a:pt x="0" y="56643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732" r="-37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45055" y="101314"/>
            <a:ext cx="10997889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BEFORE DISK TEST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2870" y="3841559"/>
            <a:ext cx="15242261" cy="5661027"/>
          </a:xfrm>
          <a:custGeom>
            <a:avLst/>
            <a:gdLst/>
            <a:ahLst/>
            <a:cxnLst/>
            <a:rect l="l" t="t" r="r" b="b"/>
            <a:pathLst>
              <a:path w="15242261" h="5661027">
                <a:moveTo>
                  <a:pt x="0" y="0"/>
                </a:moveTo>
                <a:lnTo>
                  <a:pt x="15242260" y="0"/>
                </a:lnTo>
                <a:lnTo>
                  <a:pt x="15242260" y="5661028"/>
                </a:lnTo>
                <a:lnTo>
                  <a:pt x="0" y="56610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46" r="-234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AFTER DISK TEST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57936" y="4121170"/>
            <a:ext cx="15172129" cy="5311221"/>
          </a:xfrm>
          <a:custGeom>
            <a:avLst/>
            <a:gdLst/>
            <a:ahLst/>
            <a:cxnLst/>
            <a:rect l="l" t="t" r="r" b="b"/>
            <a:pathLst>
              <a:path w="15172129" h="5311221">
                <a:moveTo>
                  <a:pt x="0" y="0"/>
                </a:moveTo>
                <a:lnTo>
                  <a:pt x="15172128" y="0"/>
                </a:lnTo>
                <a:lnTo>
                  <a:pt x="15172128" y="5311221"/>
                </a:lnTo>
                <a:lnTo>
                  <a:pt x="0" y="53112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ALERT FIRED SUCCESSFULLY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07839" y="3086100"/>
            <a:ext cx="8643183" cy="7104855"/>
          </a:xfrm>
          <a:custGeom>
            <a:avLst/>
            <a:gdLst/>
            <a:ahLst/>
            <a:cxnLst/>
            <a:rect l="l" t="t" r="r" b="b"/>
            <a:pathLst>
              <a:path w="8643183" h="7104855">
                <a:moveTo>
                  <a:pt x="0" y="0"/>
                </a:moveTo>
                <a:lnTo>
                  <a:pt x="8643183" y="0"/>
                </a:lnTo>
                <a:lnTo>
                  <a:pt x="8643183" y="7104855"/>
                </a:lnTo>
                <a:lnTo>
                  <a:pt x="0" y="71048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801402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EMAIL ALERT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4" y="3709912"/>
            <a:ext cx="12057353" cy="2724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5"/>
              </a:lnSpc>
            </a:pPr>
            <a:r>
              <a:rPr lang="en-US" sz="7910" spc="775">
                <a:solidFill>
                  <a:srgbClr val="FFFFFF"/>
                </a:solidFill>
                <a:latin typeface="Oswald Bold"/>
              </a:rPr>
              <a:t>NETWORK LOAD TESTING VISUALIZATION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6110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187917" y="5491117"/>
            <a:ext cx="1514636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00038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87917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6355" y="5940977"/>
            <a:ext cx="3467055" cy="126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1"/>
              </a:lnSpc>
            </a:pPr>
            <a:r>
              <a:rPr lang="en-US" sz="2450" spc="240">
                <a:solidFill>
                  <a:srgbClr val="231F20"/>
                </a:solidFill>
                <a:latin typeface="DM Sans Bold"/>
              </a:rPr>
              <a:t>VISUALIZATION BEFORE &amp; AFTER CPU TEST</a:t>
            </a:r>
          </a:p>
        </p:txBody>
      </p:sp>
      <p:sp>
        <p:nvSpPr>
          <p:cNvPr id="11" name="Freeform 11"/>
          <p:cNvSpPr/>
          <p:nvPr/>
        </p:nvSpPr>
        <p:spPr>
          <a:xfrm>
            <a:off x="4423938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5187170" y="5240576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374868" y="2340476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7611070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8374302" y="5240576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564463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077599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1532858" y="5240576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77599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033724" y="5940977"/>
            <a:ext cx="2709833" cy="169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1"/>
              </a:lnSpc>
            </a:pPr>
            <a:r>
              <a:rPr lang="en-US" sz="2450" spc="240">
                <a:solidFill>
                  <a:srgbClr val="231F20"/>
                </a:solidFill>
                <a:latin typeface="DM Sans Bold"/>
              </a:rPr>
              <a:t>VISUALIZATION BEFORE &amp; AFTER MEMORY TEST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397660" y="5941547"/>
            <a:ext cx="2709833" cy="169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sz="2451" spc="240">
                <a:solidFill>
                  <a:srgbClr val="231F20"/>
                </a:solidFill>
                <a:latin typeface="DM Sans Bold"/>
              </a:rPr>
              <a:t>VISUALIZATION BEFORE &amp; AFTER DISK TEST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506128" y="5941547"/>
            <a:ext cx="2709833" cy="212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449" spc="240">
                <a:solidFill>
                  <a:srgbClr val="231F20"/>
                </a:solidFill>
                <a:latin typeface="DM Sans Bold"/>
              </a:rPr>
              <a:t>VISUALIZATION BEFORE &amp; AFTER NETWORK TEST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2888838" y="-747811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14721436" y="5240576"/>
            <a:ext cx="501082" cy="501082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13937020" y="1921926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3917970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05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624451" y="5941683"/>
            <a:ext cx="2709833" cy="169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449" spc="240">
                <a:solidFill>
                  <a:srgbClr val="231F20"/>
                </a:solidFill>
                <a:latin typeface="DM Sans Bold"/>
              </a:rPr>
              <a:t>VISUALIZATION BEFORE &amp; AFTER MYSQL TEST</a:t>
            </a:r>
          </a:p>
        </p:txBody>
      </p:sp>
      <p:sp>
        <p:nvSpPr>
          <p:cNvPr id="36" name="Freeform 36"/>
          <p:cNvSpPr/>
          <p:nvPr/>
        </p:nvSpPr>
        <p:spPr>
          <a:xfrm rot="2035253">
            <a:off x="17461823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59185" y="3756636"/>
            <a:ext cx="15169629" cy="5963095"/>
          </a:xfrm>
          <a:custGeom>
            <a:avLst/>
            <a:gdLst/>
            <a:ahLst/>
            <a:cxnLst/>
            <a:rect l="l" t="t" r="r" b="b"/>
            <a:pathLst>
              <a:path w="15169629" h="5963095">
                <a:moveTo>
                  <a:pt x="0" y="0"/>
                </a:moveTo>
                <a:lnTo>
                  <a:pt x="15169630" y="0"/>
                </a:lnTo>
                <a:lnTo>
                  <a:pt x="15169630" y="5963094"/>
                </a:lnTo>
                <a:lnTo>
                  <a:pt x="0" y="59630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03952" y="101314"/>
            <a:ext cx="11480097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BEFORE NETWORK TEST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495845" y="3104236"/>
            <a:ext cx="11225004" cy="4097578"/>
          </a:xfrm>
          <a:custGeom>
            <a:avLst/>
            <a:gdLst/>
            <a:ahLst/>
            <a:cxnLst/>
            <a:rect l="l" t="t" r="r" b="b"/>
            <a:pathLst>
              <a:path w="11225004" h="4097578">
                <a:moveTo>
                  <a:pt x="0" y="0"/>
                </a:moveTo>
                <a:lnTo>
                  <a:pt x="11225004" y="0"/>
                </a:lnTo>
                <a:lnTo>
                  <a:pt x="11225004" y="4097578"/>
                </a:lnTo>
                <a:lnTo>
                  <a:pt x="0" y="4097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19" b="-31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495845" y="7201814"/>
            <a:ext cx="11225004" cy="3211277"/>
          </a:xfrm>
          <a:custGeom>
            <a:avLst/>
            <a:gdLst/>
            <a:ahLst/>
            <a:cxnLst/>
            <a:rect l="l" t="t" r="r" b="b"/>
            <a:pathLst>
              <a:path w="11225004" h="3211277">
                <a:moveTo>
                  <a:pt x="0" y="0"/>
                </a:moveTo>
                <a:lnTo>
                  <a:pt x="11225004" y="0"/>
                </a:lnTo>
                <a:lnTo>
                  <a:pt x="11225004" y="3211277"/>
                </a:lnTo>
                <a:lnTo>
                  <a:pt x="0" y="32112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AFTER NETWORK TEST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00541" y="3610866"/>
            <a:ext cx="15086918" cy="6174569"/>
          </a:xfrm>
          <a:custGeom>
            <a:avLst/>
            <a:gdLst/>
            <a:ahLst/>
            <a:cxnLst/>
            <a:rect l="l" t="t" r="r" b="b"/>
            <a:pathLst>
              <a:path w="15086918" h="6174569">
                <a:moveTo>
                  <a:pt x="0" y="0"/>
                </a:moveTo>
                <a:lnTo>
                  <a:pt x="15086918" y="0"/>
                </a:lnTo>
                <a:lnTo>
                  <a:pt x="15086918" y="6174569"/>
                </a:lnTo>
                <a:lnTo>
                  <a:pt x="0" y="61745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ALERT FIRED SUCCESSFULLY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07839" y="3086100"/>
            <a:ext cx="9035524" cy="7200900"/>
          </a:xfrm>
          <a:custGeom>
            <a:avLst/>
            <a:gdLst/>
            <a:ahLst/>
            <a:cxnLst/>
            <a:rect l="l" t="t" r="r" b="b"/>
            <a:pathLst>
              <a:path w="9035524" h="7200900">
                <a:moveTo>
                  <a:pt x="0" y="0"/>
                </a:moveTo>
                <a:lnTo>
                  <a:pt x="9035524" y="0"/>
                </a:lnTo>
                <a:lnTo>
                  <a:pt x="903552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801402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EMAIL ALERT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4" y="3709912"/>
            <a:ext cx="12057353" cy="2724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5"/>
              </a:lnSpc>
            </a:pPr>
            <a:r>
              <a:rPr lang="en-US" sz="7910" spc="775">
                <a:solidFill>
                  <a:srgbClr val="FFFFFF"/>
                </a:solidFill>
                <a:latin typeface="Oswald Bold"/>
              </a:rPr>
              <a:t>MYSQL LOAD TESTING VISUALIZATION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39841" y="4565305"/>
            <a:ext cx="16208319" cy="4322613"/>
          </a:xfrm>
          <a:custGeom>
            <a:avLst/>
            <a:gdLst/>
            <a:ahLst/>
            <a:cxnLst/>
            <a:rect l="l" t="t" r="r" b="b"/>
            <a:pathLst>
              <a:path w="16208319" h="4322613">
                <a:moveTo>
                  <a:pt x="0" y="0"/>
                </a:moveTo>
                <a:lnTo>
                  <a:pt x="16208318" y="0"/>
                </a:lnTo>
                <a:lnTo>
                  <a:pt x="16208318" y="4322613"/>
                </a:lnTo>
                <a:lnTo>
                  <a:pt x="0" y="4322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340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03952" y="101314"/>
            <a:ext cx="11480097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BEFORE MYSQL TEST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4429614"/>
            <a:ext cx="16204957" cy="4629988"/>
          </a:xfrm>
          <a:custGeom>
            <a:avLst/>
            <a:gdLst/>
            <a:ahLst/>
            <a:cxnLst/>
            <a:rect l="l" t="t" r="r" b="b"/>
            <a:pathLst>
              <a:path w="16204957" h="4629988">
                <a:moveTo>
                  <a:pt x="0" y="0"/>
                </a:moveTo>
                <a:lnTo>
                  <a:pt x="16204957" y="0"/>
                </a:lnTo>
                <a:lnTo>
                  <a:pt x="16204957" y="4629987"/>
                </a:lnTo>
                <a:lnTo>
                  <a:pt x="0" y="4629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78158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AFTER MYSQL TEST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59684" y="4455487"/>
            <a:ext cx="14768632" cy="4434396"/>
          </a:xfrm>
          <a:custGeom>
            <a:avLst/>
            <a:gdLst/>
            <a:ahLst/>
            <a:cxnLst/>
            <a:rect l="l" t="t" r="r" b="b"/>
            <a:pathLst>
              <a:path w="14768632" h="4434396">
                <a:moveTo>
                  <a:pt x="0" y="0"/>
                </a:moveTo>
                <a:lnTo>
                  <a:pt x="14768632" y="0"/>
                </a:lnTo>
                <a:lnTo>
                  <a:pt x="14768632" y="4434396"/>
                </a:lnTo>
                <a:lnTo>
                  <a:pt x="0" y="44343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ALERT FIRED SUCCESSFULLY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680769" y="3086100"/>
            <a:ext cx="8926461" cy="7200900"/>
          </a:xfrm>
          <a:custGeom>
            <a:avLst/>
            <a:gdLst/>
            <a:ahLst/>
            <a:cxnLst/>
            <a:rect l="l" t="t" r="r" b="b"/>
            <a:pathLst>
              <a:path w="8926461" h="7200900">
                <a:moveTo>
                  <a:pt x="0" y="0"/>
                </a:moveTo>
                <a:lnTo>
                  <a:pt x="8926462" y="0"/>
                </a:lnTo>
                <a:lnTo>
                  <a:pt x="8926462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801402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EMAIL ALERT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260093" y="4434807"/>
            <a:ext cx="2932415" cy="2351362"/>
            <a:chOff x="0" y="0"/>
            <a:chExt cx="1075555" cy="8624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070732" y="5281918"/>
            <a:ext cx="2932415" cy="2351362"/>
            <a:chOff x="0" y="0"/>
            <a:chExt cx="1075555" cy="8624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070732" y="7742714"/>
            <a:ext cx="2932415" cy="847111"/>
            <a:chOff x="0" y="0"/>
            <a:chExt cx="1075555" cy="3107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46312" y="3696538"/>
            <a:ext cx="2932415" cy="2351362"/>
            <a:chOff x="0" y="0"/>
            <a:chExt cx="1075555" cy="8624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046312" y="6157334"/>
            <a:ext cx="2932415" cy="847111"/>
            <a:chOff x="0" y="0"/>
            <a:chExt cx="1075555" cy="3107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1885381">
            <a:off x="12158125" y="7633280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38888" y="1195362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NEXT PHASE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448009" y="7065345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PHASE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260093" y="4406232"/>
            <a:ext cx="2868387" cy="2347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00F0D"/>
                </a:solidFill>
                <a:latin typeface="Montserrat Light"/>
              </a:rPr>
              <a:t>Create a Python script to load CPU, memory, disk, network, and MySQL beyond 80%. Monitor with Prometheus, visualize in Grafana, and set up email alerts for threshold breaches.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258648" y="7912457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PHASE 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44000" y="5417152"/>
            <a:ext cx="2731966" cy="205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100F0D"/>
                </a:solidFill>
                <a:latin typeface="Montserrat Light"/>
              </a:rPr>
              <a:t>Add a Python script to collect all metrics from Prometheus once any metric exceeds 80% usage and send them to the Gemini API for insights and suggestions.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34228" y="6327076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PHASE 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140270" y="3742594"/>
            <a:ext cx="2744499" cy="222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7"/>
              </a:lnSpc>
            </a:pPr>
            <a:r>
              <a:rPr lang="en-US" sz="1833">
                <a:solidFill>
                  <a:srgbClr val="100F0D"/>
                </a:solidFill>
                <a:latin typeface="Montserrat Light"/>
              </a:rPr>
              <a:t>Create a Flask API that triggers when a metric exceeds 80%. It sends Gemini API insights and suggestions to an SRE via email and WhatsApp.</a:t>
            </a:r>
          </a:p>
        </p:txBody>
      </p:sp>
      <p:sp>
        <p:nvSpPr>
          <p:cNvPr id="26" name="Freeform 26"/>
          <p:cNvSpPr/>
          <p:nvPr/>
        </p:nvSpPr>
        <p:spPr>
          <a:xfrm rot="-8970905" flipH="1">
            <a:off x="7337391" y="7248542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87923">
            <a:off x="-4399843" y="524372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06</a:t>
            </a:r>
          </a:p>
        </p:txBody>
      </p:sp>
      <p:sp>
        <p:nvSpPr>
          <p:cNvPr id="10" name="Freeform 10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07</a:t>
            </a:r>
          </a:p>
        </p:txBody>
      </p:sp>
      <p:sp>
        <p:nvSpPr>
          <p:cNvPr id="15" name="Freeform 15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08</a:t>
            </a:r>
          </a:p>
        </p:txBody>
      </p:sp>
      <p:sp>
        <p:nvSpPr>
          <p:cNvPr id="20" name="Freeform 20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09</a:t>
            </a:r>
          </a:p>
        </p:txBody>
      </p:sp>
      <p:sp>
        <p:nvSpPr>
          <p:cNvPr id="25" name="Freeform 25"/>
          <p:cNvSpPr/>
          <p:nvPr/>
        </p:nvSpPr>
        <p:spPr>
          <a:xfrm rot="-10799999">
            <a:off x="-4042099" y="-584132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2528865" y="6071287"/>
            <a:ext cx="3467055" cy="1267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1"/>
              </a:lnSpc>
            </a:pPr>
            <a:r>
              <a:rPr lang="en-US" sz="2450" spc="240">
                <a:solidFill>
                  <a:srgbClr val="231F20"/>
                </a:solidFill>
                <a:latin typeface="DM Sans Bold"/>
              </a:rPr>
              <a:t>INSIGHTS VIA WHATSAPP AND EMAIL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061810" y="6071287"/>
            <a:ext cx="3467055" cy="410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1"/>
              </a:lnSpc>
            </a:pPr>
            <a:r>
              <a:rPr lang="en-US" sz="2450" spc="240">
                <a:solidFill>
                  <a:srgbClr val="231F20"/>
                </a:solidFill>
                <a:latin typeface="DM Sans Bold"/>
              </a:rPr>
              <a:t>FUTURE SCOPE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309992" y="6075033"/>
            <a:ext cx="3467055" cy="410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1"/>
              </a:lnSpc>
            </a:pPr>
            <a:r>
              <a:rPr lang="en-US" sz="2450" spc="240">
                <a:solidFill>
                  <a:srgbClr val="231F20"/>
                </a:solidFill>
                <a:latin typeface="DM Sans Bold"/>
              </a:rPr>
              <a:t>REDUCING TOIL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547751" y="6071287"/>
            <a:ext cx="3467055" cy="169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1"/>
              </a:lnSpc>
            </a:pPr>
            <a:r>
              <a:rPr lang="en-US" sz="2450" spc="240">
                <a:solidFill>
                  <a:srgbClr val="231F20"/>
                </a:solidFill>
                <a:latin typeface="DM Sans Bold"/>
              </a:rPr>
              <a:t>CONCEPT OF SIMPLICITY TO STREAMLINE APPLICATION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467823" y="5128869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563658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272985" y="3986188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STRATEGIES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74589" y="5624704"/>
            <a:ext cx="3542623" cy="1456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Utilize advanced prompting techniques to effectively extract comprehensive metrics and actionable insights from the Gemini AI.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28320" y="5532530"/>
            <a:ext cx="3648895" cy="175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Integrate Twilio to automatically send WhatsApp messages and email alerts to the SRE team, ensuring prompt communication when thresholds are breached.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095781" y="5472304"/>
            <a:ext cx="3784466" cy="1456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Utilize Prometheus, Grafana, and a Flask API for real-time monitoring and triggered actions upon metrics exceeding 80% usage.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62840" y="7367477"/>
            <a:ext cx="2974893" cy="10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PROMPTING TECHNIQUES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665320" y="7367477"/>
            <a:ext cx="2974893" cy="10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AUTOMATED NOTIFICATIONS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288025" y="7023596"/>
            <a:ext cx="3399979" cy="1587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REAL-TIME MONITORING AND TRIGGERS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57662" y="4545139"/>
            <a:ext cx="15172676" cy="108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FFFFFF"/>
                </a:solidFill>
                <a:latin typeface="Oswald Bold"/>
              </a:rPr>
              <a:t>REDUCING TOIL</a:t>
            </a:r>
          </a:p>
        </p:txBody>
      </p:sp>
      <p:sp>
        <p:nvSpPr>
          <p:cNvPr id="4" name="Freeform 4"/>
          <p:cNvSpPr/>
          <p:nvPr/>
        </p:nvSpPr>
        <p:spPr>
          <a:xfrm>
            <a:off x="15087617" y="-1159035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9439961" y="-988704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66363" y="3437446"/>
            <a:ext cx="8030723" cy="6197295"/>
            <a:chOff x="0" y="0"/>
            <a:chExt cx="10707631" cy="8263060"/>
          </a:xfrm>
        </p:grpSpPr>
        <p:sp>
          <p:nvSpPr>
            <p:cNvPr id="4" name="TextBox 4"/>
            <p:cNvSpPr txBox="1"/>
            <p:nvPr/>
          </p:nvSpPr>
          <p:spPr>
            <a:xfrm>
              <a:off x="0" y="993580"/>
              <a:ext cx="10707631" cy="7269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600"/>
                </a:lnSpc>
                <a:buFont typeface="Arial"/>
                <a:buChar char="•"/>
              </a:pPr>
              <a:r>
                <a:rPr lang="en-US" sz="2400" spc="235">
                  <a:solidFill>
                    <a:srgbClr val="F5FFF5"/>
                  </a:solidFill>
                  <a:latin typeface="DM Sans Bold"/>
                </a:rPr>
                <a:t>Tools Used</a:t>
              </a:r>
              <a:r>
                <a:rPr lang="en-US" sz="2400" spc="235">
                  <a:solidFill>
                    <a:srgbClr val="F5FFF5"/>
                  </a:solidFill>
                  <a:latin typeface="DM Sans"/>
                </a:rPr>
                <a:t>: Prometheus</a:t>
              </a:r>
            </a:p>
            <a:p>
              <a:pPr marL="518160" lvl="1" indent="-259080" algn="l">
                <a:lnSpc>
                  <a:spcPts val="3600"/>
                </a:lnSpc>
                <a:buFont typeface="Arial"/>
                <a:buChar char="•"/>
              </a:pPr>
              <a:r>
                <a:rPr lang="en-US" sz="2400" spc="235">
                  <a:solidFill>
                    <a:srgbClr val="F5FFF5"/>
                  </a:solidFill>
                  <a:latin typeface="DM Sans Bold"/>
                </a:rPr>
                <a:t>Metrics Monitored:</a:t>
              </a:r>
            </a:p>
            <a:p>
              <a:pPr marL="1036320" lvl="2" indent="-345440" algn="l">
                <a:lnSpc>
                  <a:spcPts val="3600"/>
                </a:lnSpc>
                <a:buFont typeface="Arial"/>
                <a:buChar char="⚬"/>
              </a:pPr>
              <a:r>
                <a:rPr lang="en-US" sz="2400" spc="235">
                  <a:solidFill>
                    <a:srgbClr val="F5FFF5"/>
                  </a:solidFill>
                  <a:latin typeface="DM Sans"/>
                </a:rPr>
                <a:t>CPU usage</a:t>
              </a:r>
            </a:p>
            <a:p>
              <a:pPr marL="1036320" lvl="2" indent="-345440" algn="l">
                <a:lnSpc>
                  <a:spcPts val="3600"/>
                </a:lnSpc>
                <a:buFont typeface="Arial"/>
                <a:buChar char="⚬"/>
              </a:pPr>
              <a:r>
                <a:rPr lang="en-US" sz="2400" spc="235">
                  <a:solidFill>
                    <a:srgbClr val="F5FFF5"/>
                  </a:solidFill>
                  <a:latin typeface="DM Sans"/>
                </a:rPr>
                <a:t>Memory usage</a:t>
              </a:r>
            </a:p>
            <a:p>
              <a:pPr marL="1036320" lvl="2" indent="-345440" algn="l">
                <a:lnSpc>
                  <a:spcPts val="3600"/>
                </a:lnSpc>
                <a:buFont typeface="Arial"/>
                <a:buChar char="⚬"/>
              </a:pPr>
              <a:r>
                <a:rPr lang="en-US" sz="2400" spc="235">
                  <a:solidFill>
                    <a:srgbClr val="F5FFF5"/>
                  </a:solidFill>
                  <a:latin typeface="DM Sans"/>
                </a:rPr>
                <a:t>Disk usage</a:t>
              </a:r>
            </a:p>
            <a:p>
              <a:pPr marL="1036320" lvl="2" indent="-345440" algn="l">
                <a:lnSpc>
                  <a:spcPts val="3600"/>
                </a:lnSpc>
                <a:buFont typeface="Arial"/>
                <a:buChar char="⚬"/>
              </a:pPr>
              <a:r>
                <a:rPr lang="en-US" sz="2400" spc="235">
                  <a:solidFill>
                    <a:srgbClr val="F5FFF5"/>
                  </a:solidFill>
                  <a:latin typeface="DM Sans"/>
                </a:rPr>
                <a:t>Network traffic</a:t>
              </a:r>
            </a:p>
            <a:p>
              <a:pPr marL="1036320" lvl="2" indent="-345440" algn="l">
                <a:lnSpc>
                  <a:spcPts val="3600"/>
                </a:lnSpc>
                <a:buFont typeface="Arial"/>
                <a:buChar char="⚬"/>
              </a:pPr>
              <a:r>
                <a:rPr lang="en-US" sz="2400" spc="235">
                  <a:solidFill>
                    <a:srgbClr val="F5FFF5"/>
                  </a:solidFill>
                  <a:latin typeface="DM Sans"/>
                </a:rPr>
                <a:t>MySQL Stress</a:t>
              </a:r>
            </a:p>
            <a:p>
              <a:pPr marL="518160" lvl="1" indent="-259080" algn="l">
                <a:lnSpc>
                  <a:spcPts val="3600"/>
                </a:lnSpc>
                <a:buFont typeface="Arial"/>
                <a:buChar char="•"/>
              </a:pPr>
              <a:r>
                <a:rPr lang="en-US" sz="2400" spc="235">
                  <a:solidFill>
                    <a:srgbClr val="F5FFF5"/>
                  </a:solidFill>
                  <a:latin typeface="DM Sans Bold"/>
                </a:rPr>
                <a:t>Key Steps:</a:t>
              </a:r>
            </a:p>
            <a:p>
              <a:pPr marL="1036320" lvl="2" indent="-345440" algn="l">
                <a:lnSpc>
                  <a:spcPts val="3600"/>
                </a:lnSpc>
                <a:buFont typeface="Arial"/>
                <a:buChar char="⚬"/>
              </a:pPr>
              <a:r>
                <a:rPr lang="en-US" sz="2400" spc="235">
                  <a:solidFill>
                    <a:srgbClr val="F5FFF5"/>
                  </a:solidFill>
                  <a:latin typeface="DM Sans"/>
                </a:rPr>
                <a:t>Prometheus Queries: Regular intervals</a:t>
              </a:r>
            </a:p>
            <a:p>
              <a:pPr marL="518160" lvl="1" indent="-259080" algn="l">
                <a:lnSpc>
                  <a:spcPts val="3600"/>
                </a:lnSpc>
                <a:buFont typeface="Arial"/>
                <a:buChar char="•"/>
              </a:pPr>
              <a:r>
                <a:rPr lang="en-US" sz="2400" spc="235">
                  <a:solidFill>
                    <a:srgbClr val="F5FFF5"/>
                  </a:solidFill>
                  <a:latin typeface="DM Sans Bold"/>
                </a:rPr>
                <a:t>Impact:</a:t>
              </a:r>
            </a:p>
            <a:p>
              <a:pPr marL="1036320" lvl="2" indent="-345440" algn="l">
                <a:lnSpc>
                  <a:spcPts val="3600"/>
                </a:lnSpc>
                <a:buFont typeface="Arial"/>
                <a:buChar char="⚬"/>
              </a:pPr>
              <a:r>
                <a:rPr lang="en-US" sz="2400" spc="235">
                  <a:solidFill>
                    <a:srgbClr val="F5FFF5"/>
                  </a:solidFill>
                  <a:latin typeface="DM Sans"/>
                </a:rPr>
                <a:t>Real-time Monitoring: Continuous performance monitoring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0707631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  <a:spcBef>
                  <a:spcPct val="0"/>
                </a:spcBef>
              </a:pPr>
              <a:r>
                <a:rPr lang="en-US" sz="3500" spc="343">
                  <a:solidFill>
                    <a:srgbClr val="F5FFF5"/>
                  </a:solidFill>
                  <a:latin typeface="DM Sans Bold"/>
                </a:rPr>
                <a:t>Monitoring and Data Collection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803522" y="3437446"/>
            <a:ext cx="6455778" cy="4292295"/>
            <a:chOff x="0" y="0"/>
            <a:chExt cx="8607704" cy="5723060"/>
          </a:xfrm>
        </p:grpSpPr>
        <p:sp>
          <p:nvSpPr>
            <p:cNvPr id="7" name="TextBox 7"/>
            <p:cNvSpPr txBox="1"/>
            <p:nvPr/>
          </p:nvSpPr>
          <p:spPr>
            <a:xfrm>
              <a:off x="0" y="1003105"/>
              <a:ext cx="8607704" cy="4719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9"/>
                </a:lnSpc>
              </a:pPr>
              <a:r>
                <a:rPr lang="en-US" sz="2399" spc="235">
                  <a:solidFill>
                    <a:srgbClr val="F5FFF5"/>
                  </a:solidFill>
                  <a:latin typeface="DM Sans Bold"/>
                </a:rPr>
                <a:t>First Python Script Functions:</a:t>
              </a:r>
            </a:p>
            <a:p>
              <a:pPr marL="0" lvl="0" indent="0" algn="l">
                <a:lnSpc>
                  <a:spcPts val="3599"/>
                </a:lnSpc>
              </a:pPr>
              <a:endParaRPr lang="en-US" sz="2399" spc="235">
                <a:solidFill>
                  <a:srgbClr val="F5FFF5"/>
                </a:solidFill>
                <a:latin typeface="DM Sans Bold"/>
              </a:endParaRPr>
            </a:p>
            <a:p>
              <a:pPr marL="518158" lvl="1" indent="-259079" algn="l">
                <a:lnSpc>
                  <a:spcPts val="3599"/>
                </a:lnSpc>
                <a:buFont typeface="Arial"/>
                <a:buChar char="•"/>
              </a:pPr>
              <a:r>
                <a:rPr lang="en-US" sz="2399" spc="235">
                  <a:solidFill>
                    <a:srgbClr val="F5FFF5"/>
                  </a:solidFill>
                  <a:latin typeface="DM Sans"/>
                </a:rPr>
                <a:t>CPU Load Tests</a:t>
              </a:r>
            </a:p>
            <a:p>
              <a:pPr marL="518158" lvl="1" indent="-259079" algn="l">
                <a:lnSpc>
                  <a:spcPts val="3599"/>
                </a:lnSpc>
                <a:buFont typeface="Arial"/>
                <a:buChar char="•"/>
              </a:pPr>
              <a:r>
                <a:rPr lang="en-US" sz="2399" spc="235">
                  <a:solidFill>
                    <a:srgbClr val="F5FFF5"/>
                  </a:solidFill>
                  <a:latin typeface="DM Sans"/>
                </a:rPr>
                <a:t>Memory Load Tests</a:t>
              </a:r>
            </a:p>
            <a:p>
              <a:pPr marL="518158" lvl="1" indent="-259079" algn="l">
                <a:lnSpc>
                  <a:spcPts val="3599"/>
                </a:lnSpc>
                <a:buFont typeface="Arial"/>
                <a:buChar char="•"/>
              </a:pPr>
              <a:r>
                <a:rPr lang="en-US" sz="2399" spc="235">
                  <a:solidFill>
                    <a:srgbClr val="F5FFF5"/>
                  </a:solidFill>
                  <a:latin typeface="DM Sans"/>
                </a:rPr>
                <a:t>Disk Read/Write Load Tests</a:t>
              </a:r>
            </a:p>
            <a:p>
              <a:pPr marL="518158" lvl="1" indent="-259079" algn="l">
                <a:lnSpc>
                  <a:spcPts val="3599"/>
                </a:lnSpc>
                <a:buFont typeface="Arial"/>
                <a:buChar char="•"/>
              </a:pPr>
              <a:r>
                <a:rPr lang="en-US" sz="2399" spc="235">
                  <a:solidFill>
                    <a:srgbClr val="F5FFF5"/>
                  </a:solidFill>
                  <a:latin typeface="DM Sans"/>
                </a:rPr>
                <a:t>Network traffic Tests</a:t>
              </a:r>
            </a:p>
            <a:p>
              <a:pPr marL="518158" lvl="1" indent="-259079" algn="l">
                <a:lnSpc>
                  <a:spcPts val="3599"/>
                </a:lnSpc>
                <a:buFont typeface="Arial"/>
                <a:buChar char="•"/>
              </a:pPr>
              <a:r>
                <a:rPr lang="en-US" sz="2399" spc="235">
                  <a:solidFill>
                    <a:srgbClr val="F5FFF5"/>
                  </a:solidFill>
                  <a:latin typeface="DM Sans"/>
                </a:rPr>
                <a:t>MySQL Stress Tests</a:t>
              </a:r>
            </a:p>
            <a:p>
              <a:pPr algn="l">
                <a:lnSpc>
                  <a:spcPts val="3599"/>
                </a:lnSpc>
              </a:pPr>
              <a:endParaRPr lang="en-US" sz="2399" spc="235">
                <a:solidFill>
                  <a:srgbClr val="F5FFF5"/>
                </a:solidFill>
                <a:latin typeface="DM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8607704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  <a:spcBef>
                  <a:spcPct val="0"/>
                </a:spcBef>
              </a:pPr>
              <a:r>
                <a:rPr lang="en-US" sz="3500" spc="343">
                  <a:solidFill>
                    <a:srgbClr val="F5FFF5"/>
                  </a:solidFill>
                  <a:latin typeface="DM Sans Bold"/>
                </a:rPr>
                <a:t>Stress Testing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353718" y="693091"/>
            <a:ext cx="13555444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 spc="685">
                <a:solidFill>
                  <a:srgbClr val="F5FFF5"/>
                </a:solidFill>
                <a:latin typeface="Oswald Bold"/>
              </a:rPr>
              <a:t>MONITORING AND STRESS TESTING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 descr="Thin Line Abstract  Shape Illustration"/>
          <p:cNvSpPr/>
          <p:nvPr/>
        </p:nvSpPr>
        <p:spPr>
          <a:xfrm>
            <a:off x="-7137144" y="-5929972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42018" y="3808778"/>
            <a:ext cx="13274843" cy="529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4199"/>
              </a:lnSpc>
              <a:buFont typeface="Arial"/>
              <a:buChar char="•"/>
            </a:pPr>
            <a:r>
              <a:rPr lang="en-US" sz="2799" spc="274">
                <a:solidFill>
                  <a:srgbClr val="FFFFFF"/>
                </a:solidFill>
                <a:latin typeface="DM Sans Bold"/>
              </a:rPr>
              <a:t>Tools Used:  </a:t>
            </a:r>
          </a:p>
          <a:p>
            <a:pPr marL="1079499" lvl="2" indent="-359833" algn="l">
              <a:lnSpc>
                <a:spcPts val="3749"/>
              </a:lnSpc>
              <a:buFont typeface="Arial"/>
              <a:buChar char="⚬"/>
            </a:pPr>
            <a:r>
              <a:rPr lang="en-US" sz="2499" spc="244">
                <a:solidFill>
                  <a:srgbClr val="FFFFFF"/>
                </a:solidFill>
                <a:latin typeface="DM Sans"/>
              </a:rPr>
              <a:t>Google Generative AI</a:t>
            </a:r>
          </a:p>
          <a:p>
            <a:pPr marL="604518" lvl="1" indent="-302259" algn="l">
              <a:lnSpc>
                <a:spcPts val="4199"/>
              </a:lnSpc>
              <a:buFont typeface="Arial"/>
              <a:buChar char="•"/>
            </a:pPr>
            <a:r>
              <a:rPr lang="en-US" sz="2799" spc="274">
                <a:solidFill>
                  <a:srgbClr val="FFFFFF"/>
                </a:solidFill>
                <a:latin typeface="DM Sans Bold"/>
              </a:rPr>
              <a:t>Notification Methods: </a:t>
            </a:r>
          </a:p>
          <a:p>
            <a:pPr marL="1079499" lvl="2" indent="-359833" algn="l">
              <a:lnSpc>
                <a:spcPts val="3749"/>
              </a:lnSpc>
              <a:buFont typeface="Arial"/>
              <a:buChar char="⚬"/>
            </a:pPr>
            <a:r>
              <a:rPr lang="en-US" sz="2499" spc="244">
                <a:solidFill>
                  <a:srgbClr val="FFFFFF"/>
                </a:solidFill>
                <a:latin typeface="DM Sans"/>
              </a:rPr>
              <a:t>Email and WhatsApp</a:t>
            </a:r>
          </a:p>
          <a:p>
            <a:pPr marL="582928" lvl="1" indent="-291464" algn="l">
              <a:lnSpc>
                <a:spcPts val="4049"/>
              </a:lnSpc>
              <a:buFont typeface="Arial"/>
              <a:buChar char="•"/>
            </a:pPr>
            <a:r>
              <a:rPr lang="en-US" sz="2699" spc="264">
                <a:solidFill>
                  <a:srgbClr val="FFFFFF"/>
                </a:solidFill>
                <a:latin typeface="DM Sans Bold"/>
              </a:rPr>
              <a:t>Key Steps:</a:t>
            </a:r>
          </a:p>
          <a:p>
            <a:pPr marL="1079499" lvl="2" indent="-359833" algn="l">
              <a:lnSpc>
                <a:spcPts val="3749"/>
              </a:lnSpc>
              <a:buFont typeface="Arial"/>
              <a:buChar char="⚬"/>
            </a:pPr>
            <a:r>
              <a:rPr lang="en-US" sz="2499" spc="244">
                <a:solidFill>
                  <a:srgbClr val="FFFFFF"/>
                </a:solidFill>
                <a:latin typeface="DM Sans Bold"/>
              </a:rPr>
              <a:t>Metrics Collection: </a:t>
            </a:r>
            <a:r>
              <a:rPr lang="en-US" sz="2499" spc="244">
                <a:solidFill>
                  <a:srgbClr val="FFFFFF"/>
                </a:solidFill>
                <a:latin typeface="DM Sans"/>
              </a:rPr>
              <a:t>From Prometheus</a:t>
            </a:r>
          </a:p>
          <a:p>
            <a:pPr marL="1079499" lvl="2" indent="-359833" algn="l">
              <a:lnSpc>
                <a:spcPts val="3749"/>
              </a:lnSpc>
              <a:buFont typeface="Arial"/>
              <a:buChar char="⚬"/>
            </a:pPr>
            <a:r>
              <a:rPr lang="en-US" sz="2499" spc="244">
                <a:solidFill>
                  <a:srgbClr val="FFFFFF"/>
                </a:solidFill>
                <a:latin typeface="DM Sans Bold"/>
              </a:rPr>
              <a:t>Generative AI Insights: </a:t>
            </a:r>
            <a:r>
              <a:rPr lang="en-US" sz="2499" spc="244">
                <a:solidFill>
                  <a:srgbClr val="FFFFFF"/>
                </a:solidFill>
                <a:latin typeface="DM Sans"/>
              </a:rPr>
              <a:t>Analysis and recommendations</a:t>
            </a:r>
          </a:p>
          <a:p>
            <a:pPr marL="1079499" lvl="2" indent="-359833" algn="l">
              <a:lnSpc>
                <a:spcPts val="3749"/>
              </a:lnSpc>
              <a:buFont typeface="Arial"/>
              <a:buChar char="⚬"/>
            </a:pPr>
            <a:r>
              <a:rPr lang="en-US" sz="2499" spc="244">
                <a:solidFill>
                  <a:srgbClr val="FFFFFF"/>
                </a:solidFill>
                <a:latin typeface="DM Sans Bold"/>
              </a:rPr>
              <a:t>Notification System: </a:t>
            </a:r>
            <a:r>
              <a:rPr lang="en-US" sz="2499" spc="244">
                <a:solidFill>
                  <a:srgbClr val="FFFFFF"/>
                </a:solidFill>
                <a:latin typeface="DM Sans"/>
              </a:rPr>
              <a:t>Alerts sent to stakeholders</a:t>
            </a:r>
          </a:p>
          <a:p>
            <a:pPr marL="582928" lvl="1" indent="-291464" algn="l">
              <a:lnSpc>
                <a:spcPts val="4049"/>
              </a:lnSpc>
              <a:buFont typeface="Arial"/>
              <a:buChar char="•"/>
            </a:pPr>
            <a:r>
              <a:rPr lang="en-US" sz="2699" spc="264">
                <a:solidFill>
                  <a:srgbClr val="FFFFFF"/>
                </a:solidFill>
                <a:latin typeface="DM Sans Bold"/>
              </a:rPr>
              <a:t>Impact:</a:t>
            </a:r>
          </a:p>
          <a:p>
            <a:pPr marL="1079499" lvl="2" indent="-359833" algn="l">
              <a:lnSpc>
                <a:spcPts val="3749"/>
              </a:lnSpc>
              <a:buFont typeface="Arial"/>
              <a:buChar char="⚬"/>
            </a:pPr>
            <a:r>
              <a:rPr lang="en-US" sz="2499" spc="244">
                <a:solidFill>
                  <a:srgbClr val="FFFFFF"/>
                </a:solidFill>
                <a:latin typeface="DM Sans Bold"/>
              </a:rPr>
              <a:t>Actionable Insights: </a:t>
            </a:r>
            <a:r>
              <a:rPr lang="en-US" sz="2499" spc="244">
                <a:solidFill>
                  <a:srgbClr val="FFFFFF"/>
                </a:solidFill>
                <a:latin typeface="DM Sans"/>
              </a:rPr>
              <a:t>Clear recommendations for improvement</a:t>
            </a:r>
          </a:p>
          <a:p>
            <a:pPr marL="1079499" lvl="2" indent="-359833" algn="l">
              <a:lnSpc>
                <a:spcPts val="3749"/>
              </a:lnSpc>
              <a:buFont typeface="Arial"/>
              <a:buChar char="⚬"/>
            </a:pPr>
            <a:r>
              <a:rPr lang="en-US" sz="2499" spc="244">
                <a:solidFill>
                  <a:srgbClr val="FFFFFF"/>
                </a:solidFill>
                <a:latin typeface="DM Sans Bold"/>
              </a:rPr>
              <a:t>Proactive Alerts: </a:t>
            </a:r>
            <a:r>
              <a:rPr lang="en-US" sz="2499" spc="244">
                <a:solidFill>
                  <a:srgbClr val="FFFFFF"/>
                </a:solidFill>
                <a:latin typeface="DM Sans"/>
              </a:rPr>
              <a:t>Immediate notifications for potential issues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71735" y="805927"/>
            <a:ext cx="14699205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6"/>
              </a:lnSpc>
              <a:spcBef>
                <a:spcPct val="0"/>
              </a:spcBef>
            </a:pPr>
            <a:r>
              <a:rPr lang="en-US" sz="6996" spc="685">
                <a:solidFill>
                  <a:srgbClr val="F5FFF5"/>
                </a:solidFill>
                <a:latin typeface="Oswald Bold"/>
              </a:rPr>
              <a:t>INSIGHTS GENERATION AND AUTOMATION OF NOTIFICATIONS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810150" y="-1006139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3341" y="1133475"/>
            <a:ext cx="14501319" cy="962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50"/>
              </a:lnSpc>
            </a:pPr>
            <a:r>
              <a:rPr lang="en-US" sz="7000" spc="686">
                <a:solidFill>
                  <a:srgbClr val="F5FFF5"/>
                </a:solidFill>
                <a:latin typeface="Oswald Bold"/>
              </a:rPr>
              <a:t>QUANTIFIABLE IMPACTS</a:t>
            </a:r>
          </a:p>
        </p:txBody>
      </p:sp>
      <p:sp>
        <p:nvSpPr>
          <p:cNvPr id="4" name="AutoShape 4"/>
          <p:cNvSpPr/>
          <p:nvPr/>
        </p:nvSpPr>
        <p:spPr>
          <a:xfrm>
            <a:off x="2757981" y="2855803"/>
            <a:ext cx="14501319" cy="0"/>
          </a:xfrm>
          <a:prstGeom prst="line">
            <a:avLst/>
          </a:prstGeom>
          <a:ln w="38100" cap="flat">
            <a:solidFill>
              <a:srgbClr val="FFFAE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51632" y="3627328"/>
            <a:ext cx="4546186" cy="2771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25"/>
              </a:lnSpc>
            </a:pPr>
            <a:r>
              <a:rPr lang="en-US" sz="3500">
                <a:solidFill>
                  <a:srgbClr val="F5FFF5"/>
                </a:solidFill>
                <a:latin typeface="DM Sans Bold"/>
              </a:rPr>
              <a:t>Improved Response Time:</a:t>
            </a:r>
          </a:p>
          <a:p>
            <a:pPr marL="0" lvl="0" indent="0" algn="l">
              <a:lnSpc>
                <a:spcPts val="2471"/>
              </a:lnSpc>
            </a:pPr>
            <a:endParaRPr lang="en-US" sz="3500">
              <a:solidFill>
                <a:srgbClr val="F5FFF5"/>
              </a:solidFill>
              <a:latin typeface="DM Sans Bold"/>
            </a:endParaRP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F5FFF5"/>
                </a:solidFill>
                <a:latin typeface="DM Sans Bold"/>
              </a:rPr>
              <a:t>Before</a:t>
            </a:r>
            <a:r>
              <a:rPr lang="en-US" sz="2499">
                <a:solidFill>
                  <a:srgbClr val="F5FFF5"/>
                </a:solidFill>
                <a:latin typeface="DM Sans"/>
              </a:rPr>
              <a:t>: Delayed issue identification</a:t>
            </a: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F5FFF5"/>
                </a:solidFill>
                <a:latin typeface="DM Sans Bold"/>
              </a:rPr>
              <a:t>After</a:t>
            </a:r>
            <a:r>
              <a:rPr lang="en-US" sz="2499">
                <a:solidFill>
                  <a:srgbClr val="F5FFF5"/>
                </a:solidFill>
                <a:latin typeface="DM Sans"/>
              </a:rPr>
              <a:t>: Faster identification and resolution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24320" y="7099117"/>
            <a:ext cx="4946998" cy="2608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3"/>
              </a:lnSpc>
            </a:pPr>
            <a:r>
              <a:rPr lang="en-US" sz="3307">
                <a:solidFill>
                  <a:srgbClr val="F5FFF5"/>
                </a:solidFill>
                <a:latin typeface="DM Sans Bold"/>
              </a:rPr>
              <a:t>Actionable Recommendations:</a:t>
            </a:r>
          </a:p>
          <a:p>
            <a:pPr marL="0" lvl="0" indent="0" algn="l">
              <a:lnSpc>
                <a:spcPts val="2226"/>
              </a:lnSpc>
            </a:pPr>
            <a:endParaRPr lang="en-US" sz="3307">
              <a:solidFill>
                <a:srgbClr val="F5FFF5"/>
              </a:solidFill>
              <a:latin typeface="DM Sans Bold"/>
            </a:endParaRPr>
          </a:p>
          <a:p>
            <a:pPr marL="510072" lvl="1" indent="-255036" algn="l">
              <a:lnSpc>
                <a:spcPts val="2716"/>
              </a:lnSpc>
              <a:buFont typeface="Arial"/>
              <a:buChar char="•"/>
            </a:pPr>
            <a:r>
              <a:rPr lang="en-US" sz="2362">
                <a:solidFill>
                  <a:srgbClr val="F5FFF5"/>
                </a:solidFill>
                <a:latin typeface="DM Sans Bold"/>
              </a:rPr>
              <a:t>Before</a:t>
            </a:r>
            <a:r>
              <a:rPr lang="en-US" sz="2362">
                <a:solidFill>
                  <a:srgbClr val="F5FFF5"/>
                </a:solidFill>
                <a:latin typeface="DM Sans"/>
              </a:rPr>
              <a:t>: Manual data analysis needed</a:t>
            </a:r>
          </a:p>
          <a:p>
            <a:pPr marL="510072" lvl="1" indent="-255036" algn="l">
              <a:lnSpc>
                <a:spcPts val="2716"/>
              </a:lnSpc>
              <a:buFont typeface="Arial"/>
              <a:buChar char="•"/>
            </a:pPr>
            <a:r>
              <a:rPr lang="en-US" sz="2362">
                <a:solidFill>
                  <a:srgbClr val="F5FFF5"/>
                </a:solidFill>
                <a:latin typeface="DM Sans Bold"/>
              </a:rPr>
              <a:t>After</a:t>
            </a:r>
            <a:r>
              <a:rPr lang="en-US" sz="2362">
                <a:solidFill>
                  <a:srgbClr val="F5FFF5"/>
                </a:solidFill>
                <a:latin typeface="DM Sans"/>
              </a:rPr>
              <a:t>: Automated, immediate insights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31703" y="3605860"/>
            <a:ext cx="4587586" cy="27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25"/>
              </a:lnSpc>
            </a:pPr>
            <a:r>
              <a:rPr lang="en-US" sz="3500">
                <a:solidFill>
                  <a:srgbClr val="F5FFF5"/>
                </a:solidFill>
                <a:latin typeface="DM Sans Bold"/>
              </a:rPr>
              <a:t>Reduced Manual Monitoring:</a:t>
            </a:r>
          </a:p>
          <a:p>
            <a:pPr marL="0" lvl="0" indent="0" algn="l">
              <a:lnSpc>
                <a:spcPts val="2356"/>
              </a:lnSpc>
            </a:pPr>
            <a:endParaRPr lang="en-US" sz="3500">
              <a:solidFill>
                <a:srgbClr val="F5FFF5"/>
              </a:solidFill>
              <a:latin typeface="DM Sans Bold"/>
            </a:endParaRP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F5FFF5"/>
                </a:solidFill>
                <a:latin typeface="DM Sans Bold"/>
              </a:rPr>
              <a:t>Before</a:t>
            </a:r>
            <a:r>
              <a:rPr lang="en-US" sz="2499">
                <a:solidFill>
                  <a:srgbClr val="F5FFF5"/>
                </a:solidFill>
                <a:latin typeface="DM Sans"/>
              </a:rPr>
              <a:t>: Manual checks required</a:t>
            </a: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F5FFF5"/>
                </a:solidFill>
                <a:latin typeface="DM Sans Bold"/>
              </a:rPr>
              <a:t>After</a:t>
            </a:r>
            <a:r>
              <a:rPr lang="en-US" sz="2499">
                <a:solidFill>
                  <a:srgbClr val="F5FFF5"/>
                </a:solidFill>
                <a:latin typeface="DM Sans"/>
              </a:rPr>
              <a:t>: Automated monitoring and alerting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63490" y="7099117"/>
            <a:ext cx="5283056" cy="2608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3"/>
              </a:lnSpc>
            </a:pPr>
            <a:r>
              <a:rPr lang="en-US" sz="3307">
                <a:solidFill>
                  <a:srgbClr val="F5FFF5"/>
                </a:solidFill>
                <a:latin typeface="DM Sans Bold"/>
              </a:rPr>
              <a:t>Time Saved on Routine Tasks:</a:t>
            </a:r>
          </a:p>
          <a:p>
            <a:pPr marL="0" lvl="0" indent="0" algn="l">
              <a:lnSpc>
                <a:spcPts val="2226"/>
              </a:lnSpc>
            </a:pPr>
            <a:endParaRPr lang="en-US" sz="3307">
              <a:solidFill>
                <a:srgbClr val="F5FFF5"/>
              </a:solidFill>
              <a:latin typeface="DM Sans Bold"/>
            </a:endParaRPr>
          </a:p>
          <a:p>
            <a:pPr marL="510072" lvl="1" indent="-255036" algn="l">
              <a:lnSpc>
                <a:spcPts val="2716"/>
              </a:lnSpc>
              <a:buFont typeface="Arial"/>
              <a:buChar char="•"/>
            </a:pPr>
            <a:r>
              <a:rPr lang="en-US" sz="2362">
                <a:solidFill>
                  <a:srgbClr val="F5FFF5"/>
                </a:solidFill>
                <a:latin typeface="DM Sans Bold"/>
              </a:rPr>
              <a:t>Before</a:t>
            </a:r>
            <a:r>
              <a:rPr lang="en-US" sz="2362">
                <a:solidFill>
                  <a:srgbClr val="F5FFF5"/>
                </a:solidFill>
                <a:latin typeface="DM Sans"/>
              </a:rPr>
              <a:t>: Significant time spent on monitoring</a:t>
            </a:r>
          </a:p>
          <a:p>
            <a:pPr marL="510072" lvl="1" indent="-255036" algn="l">
              <a:lnSpc>
                <a:spcPts val="2716"/>
              </a:lnSpc>
              <a:buFont typeface="Arial"/>
              <a:buChar char="•"/>
            </a:pPr>
            <a:r>
              <a:rPr lang="en-US" sz="2362">
                <a:solidFill>
                  <a:srgbClr val="F5FFF5"/>
                </a:solidFill>
                <a:latin typeface="DM Sans Bold"/>
              </a:rPr>
              <a:t>After</a:t>
            </a:r>
            <a:r>
              <a:rPr lang="en-US" sz="2362">
                <a:solidFill>
                  <a:srgbClr val="F5FFF5"/>
                </a:solidFill>
                <a:latin typeface="DM Sans"/>
              </a:rPr>
              <a:t>: Automation allowed focus on critical tasks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05018" y="3605860"/>
            <a:ext cx="4654282" cy="27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25"/>
              </a:lnSpc>
            </a:pPr>
            <a:r>
              <a:rPr lang="en-US" sz="3500">
                <a:solidFill>
                  <a:srgbClr val="F5FFF5"/>
                </a:solidFill>
                <a:latin typeface="DM Sans Bold"/>
              </a:rPr>
              <a:t>Enhanced System Understanding:</a:t>
            </a:r>
          </a:p>
          <a:p>
            <a:pPr marL="0" lvl="0" indent="0" algn="l">
              <a:lnSpc>
                <a:spcPts val="2356"/>
              </a:lnSpc>
            </a:pPr>
            <a:endParaRPr lang="en-US" sz="3500">
              <a:solidFill>
                <a:srgbClr val="F5FFF5"/>
              </a:solidFill>
              <a:latin typeface="DM Sans Bold"/>
            </a:endParaRP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F5FFF5"/>
                </a:solidFill>
                <a:latin typeface="DM Sans Bold"/>
              </a:rPr>
              <a:t>Before</a:t>
            </a:r>
            <a:r>
              <a:rPr lang="en-US" sz="2499">
                <a:solidFill>
                  <a:srgbClr val="F5FFF5"/>
                </a:solidFill>
                <a:latin typeface="DM Sans"/>
              </a:rPr>
              <a:t>: Limited performance understanding</a:t>
            </a: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F5FFF5"/>
                </a:solidFill>
                <a:latin typeface="DM Sans Bold"/>
              </a:rPr>
              <a:t>After</a:t>
            </a:r>
            <a:r>
              <a:rPr lang="en-US" sz="2499">
                <a:solidFill>
                  <a:srgbClr val="F5FFF5"/>
                </a:solidFill>
                <a:latin typeface="DM Sans"/>
              </a:rPr>
              <a:t>: Clear understanding from stress tests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57662" y="3987927"/>
            <a:ext cx="15172676" cy="219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FFFFFF"/>
                </a:solidFill>
                <a:latin typeface="Oswald Bold"/>
              </a:rPr>
              <a:t>CONCEPT OF SIMPLICITY TO STREAMLINE APPLICATION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869802" y="-2136721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41889" y="-687180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3905313" y="6630776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60552" y="736980"/>
            <a:ext cx="12766895" cy="23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spc="685">
                <a:solidFill>
                  <a:srgbClr val="FFFFFF"/>
                </a:solidFill>
                <a:latin typeface="Oswald Bold"/>
              </a:rPr>
              <a:t>STREAMLINING THROUGH SIMPLICITY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7322" y="3611880"/>
            <a:ext cx="15393357" cy="625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UNIFIED LOGGING SYSTEM</a:t>
            </a:r>
          </a:p>
          <a:p>
            <a:pPr algn="l">
              <a:lnSpc>
                <a:spcPts val="4830"/>
              </a:lnSpc>
            </a:pPr>
            <a:endParaRPr lang="en-US" sz="3500" spc="343">
              <a:solidFill>
                <a:srgbClr val="F5FFF5"/>
              </a:solidFill>
              <a:latin typeface="DM Sans Bold"/>
            </a:endParaRPr>
          </a:p>
          <a:p>
            <a:pPr marL="1079502" lvl="2" indent="-359834" algn="l">
              <a:lnSpc>
                <a:spcPts val="3450"/>
              </a:lnSpc>
              <a:buFont typeface="Arial"/>
              <a:buChar char="⚬"/>
            </a:pPr>
            <a:r>
              <a:rPr lang="en-US" sz="2500" spc="245">
                <a:solidFill>
                  <a:srgbClr val="F5FFF5"/>
                </a:solidFill>
                <a:latin typeface="DM Sans Bold"/>
              </a:rPr>
              <a:t>Before: Separate logging mechanisms. </a:t>
            </a:r>
          </a:p>
          <a:p>
            <a:pPr marL="1079502" lvl="2" indent="-359834" algn="l">
              <a:lnSpc>
                <a:spcPts val="3450"/>
              </a:lnSpc>
              <a:buFont typeface="Arial"/>
              <a:buChar char="⚬"/>
            </a:pPr>
            <a:r>
              <a:rPr lang="en-US" sz="2500" spc="245">
                <a:solidFill>
                  <a:srgbClr val="F5FFF5"/>
                </a:solidFill>
                <a:latin typeface="DM Sans Bold"/>
              </a:rPr>
              <a:t>After: Unified logging with Python’s logging module. </a:t>
            </a:r>
          </a:p>
          <a:p>
            <a:pPr marL="1079502" lvl="2" indent="-359834" algn="l">
              <a:lnSpc>
                <a:spcPts val="3450"/>
              </a:lnSpc>
              <a:buFont typeface="Arial"/>
              <a:buChar char="⚬"/>
            </a:pPr>
            <a:r>
              <a:rPr lang="en-US" sz="2500" spc="245">
                <a:solidFill>
                  <a:srgbClr val="F5FFF5"/>
                </a:solidFill>
                <a:latin typeface="DM Sans Bold"/>
              </a:rPr>
              <a:t>Impact: Simplified troubleshooting and consistent log management.</a:t>
            </a:r>
          </a:p>
          <a:p>
            <a:pPr algn="l">
              <a:lnSpc>
                <a:spcPts val="4870"/>
              </a:lnSpc>
            </a:pPr>
            <a:endParaRPr lang="en-US" sz="2500" spc="245">
              <a:solidFill>
                <a:srgbClr val="F5FFF5"/>
              </a:solidFill>
              <a:latin typeface="DM Sans Bold"/>
            </a:endParaRPr>
          </a:p>
          <a:p>
            <a:pPr algn="l">
              <a:lnSpc>
                <a:spcPts val="4870"/>
              </a:lnSpc>
            </a:pPr>
            <a:endParaRPr lang="en-US" sz="2500" spc="245">
              <a:solidFill>
                <a:srgbClr val="F5FFF5"/>
              </a:solidFill>
              <a:latin typeface="DM Sans Bold"/>
            </a:endParaRP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CONFIGURATION MANAGEMENT</a:t>
            </a:r>
          </a:p>
          <a:p>
            <a:pPr algn="l">
              <a:lnSpc>
                <a:spcPts val="4830"/>
              </a:lnSpc>
            </a:pPr>
            <a:endParaRPr lang="en-US" sz="3500" spc="343">
              <a:solidFill>
                <a:srgbClr val="F5FFF5"/>
              </a:solidFill>
              <a:latin typeface="DM Sans Bold"/>
            </a:endParaRP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 Bold"/>
              </a:rPr>
              <a:t>Before: Scattered hardcoded values. 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 Bold"/>
              </a:rPr>
              <a:t>After: Centralized configurable parameters. 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 Bold"/>
              </a:rPr>
              <a:t>Impact: Easier updates and increased flexibility.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80179" y="-6878086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3986589">
            <a:off x="13905313" y="6630776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29405" y="740426"/>
            <a:ext cx="14929895" cy="23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spc="685">
                <a:solidFill>
                  <a:srgbClr val="FFFFFF"/>
                </a:solidFill>
                <a:latin typeface="Oswald Bold"/>
              </a:rPr>
              <a:t>ENHANCED MONITORING AND EFFICIENCY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8657" y="3929927"/>
            <a:ext cx="15650643" cy="569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Automated Notification System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Before: Manual or complex, bespoke scripts for notifications.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After: Integrated automated notifications via WhatsApp and email.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Impact: Timely alerts reduce manual checks and Improved response times and coordination.</a:t>
            </a:r>
          </a:p>
          <a:p>
            <a:pPr algn="l">
              <a:lnSpc>
                <a:spcPts val="4190"/>
              </a:lnSpc>
            </a:pPr>
            <a:endParaRPr lang="en-US" sz="2499" spc="244">
              <a:solidFill>
                <a:srgbClr val="F5FFF5"/>
              </a:solidFill>
              <a:latin typeface="DM Sans"/>
            </a:endParaRPr>
          </a:p>
          <a:p>
            <a:pPr algn="l">
              <a:lnSpc>
                <a:spcPts val="4190"/>
              </a:lnSpc>
            </a:pPr>
            <a:endParaRPr lang="en-US" sz="2499" spc="244">
              <a:solidFill>
                <a:srgbClr val="F5FFF5"/>
              </a:solidFill>
              <a:latin typeface="DM Sans"/>
            </a:endParaRP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USER-FRIENDLY INTERFACE FOR LOAD TESTS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Before: Manually invoking scripts with various parameters. 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After: Menu-driven interface for selecting and running tests.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Impact:  Easier for team members with varying skill levels and Standardized test execution reduces user error.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41889" y="-687180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3905313" y="6630776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74039" y="478117"/>
            <a:ext cx="10939922" cy="239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spc="685">
                <a:solidFill>
                  <a:srgbClr val="FFFFFF"/>
                </a:solidFill>
                <a:latin typeface="Oswald Bold"/>
              </a:rPr>
              <a:t>CENTRALIZATION AND CLARITY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09377" y="4250055"/>
            <a:ext cx="14866900" cy="500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Efficient Use of Threading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Before: Complex multi-threading.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After: Simplified with Python’s ThreadPoolExecutor. 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Impact: Reduced complexity and improved performance.</a:t>
            </a:r>
          </a:p>
          <a:p>
            <a:pPr algn="l">
              <a:lnSpc>
                <a:spcPts val="4814"/>
              </a:lnSpc>
            </a:pPr>
            <a:endParaRPr lang="en-US" sz="2499" spc="244">
              <a:solidFill>
                <a:srgbClr val="F5FFF5"/>
              </a:solidFill>
              <a:latin typeface="DM Sans"/>
            </a:endParaRPr>
          </a:p>
          <a:p>
            <a:pPr algn="l">
              <a:lnSpc>
                <a:spcPts val="4814"/>
              </a:lnSpc>
            </a:pPr>
            <a:endParaRPr lang="en-US" sz="2499" spc="244">
              <a:solidFill>
                <a:srgbClr val="F5FFF5"/>
              </a:solidFill>
              <a:latin typeface="DM Sans"/>
            </a:endParaRP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Clear Documentation and Comments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Before: Lack of documentation.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After: Added clear documentation and comments.</a:t>
            </a:r>
          </a:p>
          <a:p>
            <a:pPr marL="1079499" lvl="2" indent="-359833" algn="l">
              <a:lnSpc>
                <a:spcPts val="3449"/>
              </a:lnSpc>
              <a:buFont typeface="Arial"/>
              <a:buChar char="⚬"/>
            </a:pPr>
            <a:r>
              <a:rPr lang="en-US" sz="2499" spc="244">
                <a:solidFill>
                  <a:srgbClr val="F5FFF5"/>
                </a:solidFill>
                <a:latin typeface="DM Sans"/>
              </a:rPr>
              <a:t>Impact: Easier knowledge transfer and maintenance.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57662" y="4545139"/>
            <a:ext cx="15172676" cy="108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FFFFFF"/>
                </a:solidFill>
                <a:latin typeface="Oswald Bold"/>
              </a:rPr>
              <a:t>FUTURE SCOPE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88683" y="3709889"/>
            <a:ext cx="13710635" cy="2724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3"/>
              </a:lnSpc>
            </a:pPr>
            <a:r>
              <a:rPr lang="en-US" sz="7908" spc="774">
                <a:solidFill>
                  <a:srgbClr val="FFFFFF"/>
                </a:solidFill>
                <a:latin typeface="Oswald Bold"/>
              </a:rPr>
              <a:t>CPU LOAD TESTING VISUALIZATION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19753" y="5600656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639105" y="-597912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3986589">
            <a:off x="13685434" y="4583406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898511" y="248349"/>
            <a:ext cx="10490978" cy="23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spc="685">
                <a:solidFill>
                  <a:srgbClr val="FFFFFF"/>
                </a:solidFill>
                <a:latin typeface="Oswald Bold"/>
              </a:rPr>
              <a:t>ADVANCED TESTING &amp; SECURITY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36600" y="3259488"/>
            <a:ext cx="13099650" cy="5998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958" lvl="1" indent="-377979" algn="l">
              <a:lnSpc>
                <a:spcPts val="4831"/>
              </a:lnSpc>
              <a:buFont typeface="Arial"/>
              <a:buChar char="•"/>
            </a:pPr>
            <a:r>
              <a:rPr lang="en-US" sz="3501" spc="343">
                <a:solidFill>
                  <a:srgbClr val="F5FFF5"/>
                </a:solidFill>
                <a:latin typeface="DM Sans Bold"/>
              </a:rPr>
              <a:t>Automate Stress Tests with CI/CD Integration:</a:t>
            </a:r>
          </a:p>
          <a:p>
            <a:pPr algn="l">
              <a:lnSpc>
                <a:spcPts val="3452"/>
              </a:lnSpc>
            </a:pPr>
            <a:endParaRPr lang="en-US" sz="3501" spc="343">
              <a:solidFill>
                <a:srgbClr val="F5FFF5"/>
              </a:solidFill>
              <a:latin typeface="DM Sans Bold"/>
            </a:endParaRPr>
          </a:p>
          <a:p>
            <a:pPr algn="l">
              <a:lnSpc>
                <a:spcPts val="3452"/>
              </a:lnSpc>
            </a:pPr>
            <a:r>
              <a:rPr lang="en-US" sz="2501" spc="245">
                <a:solidFill>
                  <a:srgbClr val="F5FFF5"/>
                </a:solidFill>
                <a:latin typeface="DM Sans Bold"/>
              </a:rPr>
              <a:t>Integrate stress tests into the CI/CD pipeline using tools like Jenkins or GitLab CI to automatically run performance tests on each build. This approach helps catch performance regressions early and ensures consistent performance monitoring.</a:t>
            </a:r>
          </a:p>
          <a:p>
            <a:pPr algn="l">
              <a:lnSpc>
                <a:spcPts val="3452"/>
              </a:lnSpc>
            </a:pPr>
            <a:endParaRPr lang="en-US" sz="2501" spc="245">
              <a:solidFill>
                <a:srgbClr val="F5FFF5"/>
              </a:solidFill>
              <a:latin typeface="DM Sans Bold"/>
            </a:endParaRP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Secure Communications:</a:t>
            </a:r>
          </a:p>
          <a:p>
            <a:pPr algn="l">
              <a:lnSpc>
                <a:spcPts val="3449"/>
              </a:lnSpc>
            </a:pPr>
            <a:endParaRPr lang="en-US" sz="3500" spc="343">
              <a:solidFill>
                <a:srgbClr val="F5FFF5"/>
              </a:solidFill>
              <a:latin typeface="DM Sans Bold"/>
            </a:endParaRPr>
          </a:p>
          <a:p>
            <a:pPr algn="l">
              <a:lnSpc>
                <a:spcPts val="3449"/>
              </a:lnSpc>
            </a:pPr>
            <a:r>
              <a:rPr lang="en-US" sz="2499" spc="244">
                <a:solidFill>
                  <a:srgbClr val="F5FFF5"/>
                </a:solidFill>
                <a:latin typeface="DM Sans Bold"/>
              </a:rPr>
              <a:t>Enhance security by using SSH keys and encrypting communications between components like Prometheus, Grafana, and MySQL. This protects data in transit and prevents breaches.</a:t>
            </a:r>
          </a:p>
          <a:p>
            <a:pPr algn="l">
              <a:lnSpc>
                <a:spcPts val="3452"/>
              </a:lnSpc>
            </a:pPr>
            <a:endParaRPr lang="en-US" sz="2499" spc="244">
              <a:solidFill>
                <a:srgbClr val="F5FFF5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19753" y="5600656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639105" y="-597912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3986589">
            <a:off x="13685434" y="4583406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65209" y="563292"/>
            <a:ext cx="12557581" cy="23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spc="685">
                <a:solidFill>
                  <a:srgbClr val="FFFFFF"/>
                </a:solidFill>
                <a:latin typeface="Oswald Bold"/>
              </a:rPr>
              <a:t>ADVANCED AI AND MACHINE LEARNING INTEGRATION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36600" y="3259488"/>
            <a:ext cx="13099650" cy="5560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958" lvl="1" indent="-377979" algn="l">
              <a:lnSpc>
                <a:spcPts val="4831"/>
              </a:lnSpc>
              <a:buFont typeface="Arial"/>
              <a:buChar char="•"/>
            </a:pPr>
            <a:r>
              <a:rPr lang="en-US" sz="3501" spc="343">
                <a:solidFill>
                  <a:srgbClr val="F5FFF5"/>
                </a:solidFill>
                <a:latin typeface="DM Sans Bold"/>
              </a:rPr>
              <a:t>Predictive Analytics:</a:t>
            </a:r>
          </a:p>
          <a:p>
            <a:pPr algn="l">
              <a:lnSpc>
                <a:spcPts val="3452"/>
              </a:lnSpc>
            </a:pPr>
            <a:endParaRPr lang="en-US" sz="3501" spc="343">
              <a:solidFill>
                <a:srgbClr val="F5FFF5"/>
              </a:solidFill>
              <a:latin typeface="DM Sans Bold"/>
            </a:endParaRPr>
          </a:p>
          <a:p>
            <a:pPr algn="l">
              <a:lnSpc>
                <a:spcPts val="3452"/>
              </a:lnSpc>
            </a:pPr>
            <a:r>
              <a:rPr lang="en-US" sz="2501" spc="245">
                <a:solidFill>
                  <a:srgbClr val="F5FFF5"/>
                </a:solidFill>
                <a:latin typeface="DM Sans Bold"/>
              </a:rPr>
              <a:t>Leverage machine learning models to predict future performance trends based on historical data, aiding proactive capacity planning and early detection of performance issues.</a:t>
            </a:r>
          </a:p>
          <a:p>
            <a:pPr algn="l">
              <a:lnSpc>
                <a:spcPts val="3452"/>
              </a:lnSpc>
            </a:pPr>
            <a:endParaRPr lang="en-US" sz="2501" spc="245">
              <a:solidFill>
                <a:srgbClr val="F5FFF5"/>
              </a:solidFill>
              <a:latin typeface="DM Sans Bold"/>
            </a:endParaRP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Anomaly Detection:</a:t>
            </a:r>
          </a:p>
          <a:p>
            <a:pPr algn="l">
              <a:lnSpc>
                <a:spcPts val="3449"/>
              </a:lnSpc>
            </a:pPr>
            <a:endParaRPr lang="en-US" sz="3500" spc="343">
              <a:solidFill>
                <a:srgbClr val="F5FFF5"/>
              </a:solidFill>
              <a:latin typeface="DM Sans Bold"/>
            </a:endParaRPr>
          </a:p>
          <a:p>
            <a:pPr algn="l">
              <a:lnSpc>
                <a:spcPts val="3449"/>
              </a:lnSpc>
            </a:pPr>
            <a:r>
              <a:rPr lang="en-US" sz="2499" spc="244">
                <a:solidFill>
                  <a:srgbClr val="F5FFF5"/>
                </a:solidFill>
                <a:latin typeface="DM Sans Bold"/>
              </a:rPr>
              <a:t>Implement anomaly detection algorithms to identify unusual patterns in metrics data, improving the ability to detect and respond to issues before they impact the system.</a:t>
            </a:r>
          </a:p>
          <a:p>
            <a:pPr algn="l">
              <a:lnSpc>
                <a:spcPts val="3452"/>
              </a:lnSpc>
            </a:pPr>
            <a:endParaRPr lang="en-US" sz="2499" spc="244">
              <a:solidFill>
                <a:srgbClr val="F5FFF5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19753" y="5600656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968336" y="-6826049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3986589">
            <a:off x="14236528" y="3142632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17622" y="643454"/>
            <a:ext cx="13452757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spc="685">
                <a:solidFill>
                  <a:srgbClr val="FFFFFF"/>
                </a:solidFill>
                <a:latin typeface="Oswald Bold"/>
              </a:rPr>
              <a:t>SCRIPTING &amp; DOCUMENTATION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8449" y="2303554"/>
            <a:ext cx="13099650" cy="830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958" lvl="1" indent="-377979" algn="l">
              <a:lnSpc>
                <a:spcPts val="4831"/>
              </a:lnSpc>
              <a:buFont typeface="Arial"/>
              <a:buChar char="•"/>
            </a:pPr>
            <a:r>
              <a:rPr lang="en-US" sz="3501" spc="343">
                <a:solidFill>
                  <a:srgbClr val="F5FFF5"/>
                </a:solidFill>
                <a:latin typeface="DM Sans Bold"/>
              </a:rPr>
              <a:t>Scripting Improvements:</a:t>
            </a:r>
          </a:p>
          <a:p>
            <a:pPr algn="l">
              <a:lnSpc>
                <a:spcPts val="3452"/>
              </a:lnSpc>
            </a:pPr>
            <a:endParaRPr lang="en-US" sz="3501" spc="343">
              <a:solidFill>
                <a:srgbClr val="F5FFF5"/>
              </a:solidFill>
              <a:latin typeface="DM Sans Bold"/>
            </a:endParaRPr>
          </a:p>
          <a:p>
            <a:pPr algn="l">
              <a:lnSpc>
                <a:spcPts val="3452"/>
              </a:lnSpc>
            </a:pPr>
            <a:r>
              <a:rPr lang="en-US" sz="2501" spc="245">
                <a:solidFill>
                  <a:srgbClr val="F5FFF5"/>
                </a:solidFill>
                <a:latin typeface="DM Sans Bold"/>
              </a:rPr>
              <a:t>Optimize existing scripts for better performance and maintainability, enhancing the efficiency of automated tasks and reducing error risks.</a:t>
            </a:r>
          </a:p>
          <a:p>
            <a:pPr algn="l">
              <a:lnSpc>
                <a:spcPts val="3452"/>
              </a:lnSpc>
            </a:pPr>
            <a:endParaRPr lang="en-US" sz="2501" spc="245">
              <a:solidFill>
                <a:srgbClr val="F5FFF5"/>
              </a:solidFill>
              <a:latin typeface="DM Sans Bold"/>
            </a:endParaRP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Automated Cleanup and Maintenance:</a:t>
            </a:r>
          </a:p>
          <a:p>
            <a:pPr algn="l">
              <a:lnSpc>
                <a:spcPts val="3449"/>
              </a:lnSpc>
            </a:pPr>
            <a:endParaRPr lang="en-US" sz="3500" spc="343">
              <a:solidFill>
                <a:srgbClr val="F5FFF5"/>
              </a:solidFill>
              <a:latin typeface="DM Sans Bold"/>
            </a:endParaRPr>
          </a:p>
          <a:p>
            <a:pPr algn="l">
              <a:lnSpc>
                <a:spcPts val="3449"/>
              </a:lnSpc>
            </a:pPr>
            <a:r>
              <a:rPr lang="en-US" sz="2499" spc="244">
                <a:solidFill>
                  <a:srgbClr val="F5FFF5"/>
                </a:solidFill>
                <a:latin typeface="DM Sans Bold"/>
              </a:rPr>
              <a:t>Implement automated scripts for routine cleanup and maintenance tasks, such as removing old log files and optimizing databases, to keep the system efficient</a:t>
            </a:r>
          </a:p>
          <a:p>
            <a:pPr algn="l">
              <a:lnSpc>
                <a:spcPts val="3449"/>
              </a:lnSpc>
            </a:pPr>
            <a:endParaRPr lang="en-US" sz="2499" spc="244">
              <a:solidFill>
                <a:srgbClr val="F5FFF5"/>
              </a:solidFill>
              <a:latin typeface="DM Sans Bold"/>
            </a:endParaRP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5FFF5"/>
                </a:solidFill>
                <a:latin typeface="DM Sans Bold"/>
              </a:rPr>
              <a:t>Detailed Documentation:</a:t>
            </a:r>
          </a:p>
          <a:p>
            <a:pPr algn="l">
              <a:lnSpc>
                <a:spcPts val="3449"/>
              </a:lnSpc>
            </a:pPr>
            <a:endParaRPr lang="en-US" sz="3500" spc="343">
              <a:solidFill>
                <a:srgbClr val="F5FFF5"/>
              </a:solidFill>
              <a:latin typeface="DM Sans Bold"/>
            </a:endParaRPr>
          </a:p>
          <a:p>
            <a:pPr algn="l">
              <a:lnSpc>
                <a:spcPts val="3449"/>
              </a:lnSpc>
            </a:pPr>
            <a:r>
              <a:rPr lang="en-US" sz="2499" spc="244">
                <a:solidFill>
                  <a:srgbClr val="F5FFF5"/>
                </a:solidFill>
                <a:latin typeface="DM Sans Bold"/>
              </a:rPr>
              <a:t>Develop comprehensive documentation for all components and processes, covering setup, usage, and troubleshooting to ensure new team members can quickly understand and work with the system.</a:t>
            </a:r>
          </a:p>
          <a:p>
            <a:pPr algn="l">
              <a:lnSpc>
                <a:spcPts val="3449"/>
              </a:lnSpc>
            </a:pPr>
            <a:endParaRPr lang="en-US" sz="2499" spc="244">
              <a:solidFill>
                <a:srgbClr val="F5FFF5"/>
              </a:solidFill>
              <a:latin typeface="DM Sans Bold"/>
            </a:endParaRPr>
          </a:p>
          <a:p>
            <a:pPr algn="l">
              <a:lnSpc>
                <a:spcPts val="3452"/>
              </a:lnSpc>
            </a:pPr>
            <a:endParaRPr lang="en-US" sz="2499" spc="244">
              <a:solidFill>
                <a:srgbClr val="F5FFF5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78015" y="3019349"/>
            <a:ext cx="10331971" cy="410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5"/>
              </a:lnSpc>
            </a:pPr>
            <a:r>
              <a:rPr lang="en-US" sz="7910" spc="775">
                <a:solidFill>
                  <a:srgbClr val="FFFFFF"/>
                </a:solidFill>
                <a:latin typeface="Oswald Bold"/>
              </a:rPr>
              <a:t>INSIGHTS VIA WHATSAPP AND EMAIL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3829994"/>
            <a:ext cx="16230600" cy="5004323"/>
          </a:xfrm>
          <a:custGeom>
            <a:avLst/>
            <a:gdLst/>
            <a:ahLst/>
            <a:cxnLst/>
            <a:rect l="l" t="t" r="r" b="b"/>
            <a:pathLst>
              <a:path w="16230600" h="5004323">
                <a:moveTo>
                  <a:pt x="0" y="0"/>
                </a:moveTo>
                <a:lnTo>
                  <a:pt x="16230600" y="0"/>
                </a:lnTo>
                <a:lnTo>
                  <a:pt x="16230600" y="5004323"/>
                </a:lnTo>
                <a:lnTo>
                  <a:pt x="0" y="50043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29700" y="101314"/>
            <a:ext cx="11762252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INSIGHTS &amp; SUGGESTIONS IN EMAIL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701808" y="9509257"/>
            <a:ext cx="1114985" cy="427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689">
                <a:solidFill>
                  <a:srgbClr val="000000"/>
                </a:solidFill>
                <a:latin typeface="Open Sauce"/>
              </a:rPr>
              <a:t>Conti...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73321" y="3442596"/>
            <a:ext cx="15596900" cy="5921535"/>
          </a:xfrm>
          <a:custGeom>
            <a:avLst/>
            <a:gdLst/>
            <a:ahLst/>
            <a:cxnLst/>
            <a:rect l="l" t="t" r="r" b="b"/>
            <a:pathLst>
              <a:path w="15596900" h="5921535">
                <a:moveTo>
                  <a:pt x="0" y="0"/>
                </a:moveTo>
                <a:lnTo>
                  <a:pt x="15596899" y="0"/>
                </a:lnTo>
                <a:lnTo>
                  <a:pt x="15596899" y="5921534"/>
                </a:lnTo>
                <a:lnTo>
                  <a:pt x="0" y="59215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262874" y="101314"/>
            <a:ext cx="11762252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INSIGHTS &amp; SUGGESTIONS IN EMAIL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35719" y="3086100"/>
            <a:ext cx="7616557" cy="7200900"/>
          </a:xfrm>
          <a:custGeom>
            <a:avLst/>
            <a:gdLst/>
            <a:ahLst/>
            <a:cxnLst/>
            <a:rect l="l" t="t" r="r" b="b"/>
            <a:pathLst>
              <a:path w="7276545" h="6783424">
                <a:moveTo>
                  <a:pt x="0" y="0"/>
                </a:moveTo>
                <a:lnTo>
                  <a:pt x="7276545" y="0"/>
                </a:lnTo>
                <a:lnTo>
                  <a:pt x="7276545" y="6783424"/>
                </a:lnTo>
                <a:lnTo>
                  <a:pt x="0" y="6783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801402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WHATSAPP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60187" y="6558496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Everest Cantu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93461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245341" y="3363673"/>
            <a:ext cx="3814851" cy="4892391"/>
            <a:chOff x="0" y="0"/>
            <a:chExt cx="1046024" cy="13414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6024" cy="1341483"/>
            </a:xfrm>
            <a:custGeom>
              <a:avLst/>
              <a:gdLst/>
              <a:ahLst/>
              <a:cxnLst/>
              <a:rect l="l" t="t" r="r" b="b"/>
              <a:pathLst>
                <a:path w="1046024" h="1341483">
                  <a:moveTo>
                    <a:pt x="0" y="0"/>
                  </a:moveTo>
                  <a:lnTo>
                    <a:pt x="1046024" y="0"/>
                  </a:lnTo>
                  <a:lnTo>
                    <a:pt x="1046024" y="1341483"/>
                  </a:lnTo>
                  <a:lnTo>
                    <a:pt x="0" y="1341483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46024" cy="1398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934822" y="3834346"/>
            <a:ext cx="4418357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Vyshnavi Tallam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4659" y="6558496"/>
            <a:ext cx="200922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Remy Marsh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04005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sp>
        <p:nvSpPr>
          <p:cNvPr id="14" name="Freeform 14"/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943588" y="4720171"/>
            <a:ext cx="4418357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Rishi Devanpalli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43588" y="5605996"/>
            <a:ext cx="4418357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Sushma Priyanka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34822" y="6491821"/>
            <a:ext cx="4418357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Prasanna Kumar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934822" y="7377646"/>
            <a:ext cx="4418357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Vaishnavi Uttarkar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352557" y="-8525111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645064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2870" y="3849740"/>
            <a:ext cx="15242261" cy="5715848"/>
          </a:xfrm>
          <a:custGeom>
            <a:avLst/>
            <a:gdLst/>
            <a:ahLst/>
            <a:cxnLst/>
            <a:rect l="l" t="t" r="r" b="b"/>
            <a:pathLst>
              <a:path w="15242261" h="5715848">
                <a:moveTo>
                  <a:pt x="0" y="0"/>
                </a:moveTo>
                <a:lnTo>
                  <a:pt x="15242260" y="0"/>
                </a:lnTo>
                <a:lnTo>
                  <a:pt x="15242260" y="5715848"/>
                </a:lnTo>
                <a:lnTo>
                  <a:pt x="0" y="57158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BEFORE CPU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05102" y="3896894"/>
            <a:ext cx="15277796" cy="5714265"/>
          </a:xfrm>
          <a:custGeom>
            <a:avLst/>
            <a:gdLst/>
            <a:ahLst/>
            <a:cxnLst/>
            <a:rect l="l" t="t" r="r" b="b"/>
            <a:pathLst>
              <a:path w="15277796" h="5714265">
                <a:moveTo>
                  <a:pt x="0" y="0"/>
                </a:moveTo>
                <a:lnTo>
                  <a:pt x="15277796" y="0"/>
                </a:lnTo>
                <a:lnTo>
                  <a:pt x="15277796" y="5714265"/>
                </a:lnTo>
                <a:lnTo>
                  <a:pt x="0" y="57142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0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VISUALIZATION AFTER CPU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4062" y="4446885"/>
            <a:ext cx="15259875" cy="4585388"/>
          </a:xfrm>
          <a:custGeom>
            <a:avLst/>
            <a:gdLst/>
            <a:ahLst/>
            <a:cxnLst/>
            <a:rect l="l" t="t" r="r" b="b"/>
            <a:pathLst>
              <a:path w="15259875" h="4585388">
                <a:moveTo>
                  <a:pt x="0" y="0"/>
                </a:moveTo>
                <a:lnTo>
                  <a:pt x="15259876" y="0"/>
                </a:lnTo>
                <a:lnTo>
                  <a:pt x="15259876" y="4585389"/>
                </a:lnTo>
                <a:lnTo>
                  <a:pt x="0" y="45853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101314"/>
            <a:ext cx="10906040" cy="275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ALERT SUCCESSFULLY FIRED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762379" y="3086100"/>
            <a:ext cx="8763242" cy="7039590"/>
          </a:xfrm>
          <a:custGeom>
            <a:avLst/>
            <a:gdLst/>
            <a:ahLst/>
            <a:cxnLst/>
            <a:rect l="l" t="t" r="r" b="b"/>
            <a:pathLst>
              <a:path w="8763242" h="7039590">
                <a:moveTo>
                  <a:pt x="0" y="0"/>
                </a:moveTo>
                <a:lnTo>
                  <a:pt x="8763242" y="0"/>
                </a:lnTo>
                <a:lnTo>
                  <a:pt x="8763242" y="7039590"/>
                </a:lnTo>
                <a:lnTo>
                  <a:pt x="0" y="70395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801402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EMAIL ALERT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4" y="3709912"/>
            <a:ext cx="12057353" cy="2724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5"/>
              </a:lnSpc>
            </a:pPr>
            <a:r>
              <a:rPr lang="en-US" sz="7910" spc="775">
                <a:solidFill>
                  <a:srgbClr val="FFFFFF"/>
                </a:solidFill>
                <a:latin typeface="Oswald Bold"/>
              </a:rPr>
              <a:t>MEMORY LOAD TESTING VISUALIZATION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Custom</PresentationFormat>
  <Paragraphs>194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DM Sans</vt:lpstr>
      <vt:lpstr>Oswald</vt:lpstr>
      <vt:lpstr>Open Sauce</vt:lpstr>
      <vt:lpstr>Arial</vt:lpstr>
      <vt:lpstr>Calibri</vt:lpstr>
      <vt:lpstr>Oswald Bold</vt:lpstr>
      <vt:lpstr>Montserrat Light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RISHI D</cp:lastModifiedBy>
  <cp:revision>2</cp:revision>
  <dcterms:created xsi:type="dcterms:W3CDTF">2006-08-16T00:00:00Z</dcterms:created>
  <dcterms:modified xsi:type="dcterms:W3CDTF">2024-06-10T05:57:00Z</dcterms:modified>
  <dc:identifier>DAGHWe0RIn0</dc:identifier>
</cp:coreProperties>
</file>