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1" r:id="rId14"/>
    <p:sldId id="272" r:id="rId15"/>
    <p:sldId id="267" r:id="rId16"/>
    <p:sldId id="273" r:id="rId17"/>
    <p:sldId id="268" r:id="rId18"/>
    <p:sldId id="269"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Lato" panose="020B0604020202020204" charset="0"/>
      <p:regular r:id="rId25"/>
      <p:bold r:id="rId26"/>
      <p:italic r:id="rId27"/>
      <p:boldItalic r:id="rId28"/>
    </p:embeddedFont>
    <p:embeddedFont>
      <p:font typeface="Montserrat"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 Dinesh" userId="f9471f1830ea93b8" providerId="LiveId" clId="{A6C25FE4-7373-4B69-A919-D9D375A3A6E3}"/>
    <pc:docChg chg="undo custSel addSld modSld">
      <pc:chgData name="Rishi Dinesh" userId="f9471f1830ea93b8" providerId="LiveId" clId="{A6C25FE4-7373-4B69-A919-D9D375A3A6E3}" dt="2020-11-11T10:19:37.076" v="521" actId="20577"/>
      <pc:docMkLst>
        <pc:docMk/>
      </pc:docMkLst>
      <pc:sldChg chg="modSp mod">
        <pc:chgData name="Rishi Dinesh" userId="f9471f1830ea93b8" providerId="LiveId" clId="{A6C25FE4-7373-4B69-A919-D9D375A3A6E3}" dt="2020-11-11T09:58:57.791" v="25" actId="20577"/>
        <pc:sldMkLst>
          <pc:docMk/>
          <pc:sldMk cId="0" sldId="256"/>
        </pc:sldMkLst>
        <pc:spChg chg="mod">
          <ac:chgData name="Rishi Dinesh" userId="f9471f1830ea93b8" providerId="LiveId" clId="{A6C25FE4-7373-4B69-A919-D9D375A3A6E3}" dt="2020-11-11T09:58:57.791" v="25" actId="20577"/>
          <ac:spMkLst>
            <pc:docMk/>
            <pc:sldMk cId="0" sldId="256"/>
            <ac:spMk id="112" creationId="{00000000-0000-0000-0000-000000000000}"/>
          </ac:spMkLst>
        </pc:spChg>
      </pc:sldChg>
      <pc:sldChg chg="modSp mod">
        <pc:chgData name="Rishi Dinesh" userId="f9471f1830ea93b8" providerId="LiveId" clId="{A6C25FE4-7373-4B69-A919-D9D375A3A6E3}" dt="2020-11-11T10:18:32.125" v="447" actId="20577"/>
        <pc:sldMkLst>
          <pc:docMk/>
          <pc:sldMk cId="0" sldId="257"/>
        </pc:sldMkLst>
        <pc:spChg chg="mod">
          <ac:chgData name="Rishi Dinesh" userId="f9471f1830ea93b8" providerId="LiveId" clId="{A6C25FE4-7373-4B69-A919-D9D375A3A6E3}" dt="2020-11-11T10:18:32.125" v="447" actId="20577"/>
          <ac:spMkLst>
            <pc:docMk/>
            <pc:sldMk cId="0" sldId="257"/>
            <ac:spMk id="118" creationId="{00000000-0000-0000-0000-000000000000}"/>
          </ac:spMkLst>
        </pc:spChg>
        <pc:spChg chg="mod">
          <ac:chgData name="Rishi Dinesh" userId="f9471f1830ea93b8" providerId="LiveId" clId="{A6C25FE4-7373-4B69-A919-D9D375A3A6E3}" dt="2020-11-11T10:03:52.688" v="115" actId="20577"/>
          <ac:spMkLst>
            <pc:docMk/>
            <pc:sldMk cId="0" sldId="257"/>
            <ac:spMk id="119" creationId="{00000000-0000-0000-0000-000000000000}"/>
          </ac:spMkLst>
        </pc:spChg>
      </pc:sldChg>
      <pc:sldChg chg="modSp mod">
        <pc:chgData name="Rishi Dinesh" userId="f9471f1830ea93b8" providerId="LiveId" clId="{A6C25FE4-7373-4B69-A919-D9D375A3A6E3}" dt="2020-11-11T10:14:45.478" v="393" actId="113"/>
        <pc:sldMkLst>
          <pc:docMk/>
          <pc:sldMk cId="0" sldId="260"/>
        </pc:sldMkLst>
        <pc:spChg chg="mod">
          <ac:chgData name="Rishi Dinesh" userId="f9471f1830ea93b8" providerId="LiveId" clId="{A6C25FE4-7373-4B69-A919-D9D375A3A6E3}" dt="2020-11-11T10:14:45.478" v="393" actId="113"/>
          <ac:spMkLst>
            <pc:docMk/>
            <pc:sldMk cId="0" sldId="260"/>
            <ac:spMk id="136" creationId="{00000000-0000-0000-0000-000000000000}"/>
          </ac:spMkLst>
        </pc:spChg>
      </pc:sldChg>
      <pc:sldChg chg="modSp mod">
        <pc:chgData name="Rishi Dinesh" userId="f9471f1830ea93b8" providerId="LiveId" clId="{A6C25FE4-7373-4B69-A919-D9D375A3A6E3}" dt="2020-11-11T10:14:52.393" v="394" actId="113"/>
        <pc:sldMkLst>
          <pc:docMk/>
          <pc:sldMk cId="0" sldId="262"/>
        </pc:sldMkLst>
        <pc:spChg chg="mod">
          <ac:chgData name="Rishi Dinesh" userId="f9471f1830ea93b8" providerId="LiveId" clId="{A6C25FE4-7373-4B69-A919-D9D375A3A6E3}" dt="2020-11-11T10:14:52.393" v="394" actId="113"/>
          <ac:spMkLst>
            <pc:docMk/>
            <pc:sldMk cId="0" sldId="262"/>
            <ac:spMk id="148" creationId="{00000000-0000-0000-0000-000000000000}"/>
          </ac:spMkLst>
        </pc:spChg>
      </pc:sldChg>
      <pc:sldChg chg="modSp mod">
        <pc:chgData name="Rishi Dinesh" userId="f9471f1830ea93b8" providerId="LiveId" clId="{A6C25FE4-7373-4B69-A919-D9D375A3A6E3}" dt="2020-11-11T10:14:58.770" v="395" actId="113"/>
        <pc:sldMkLst>
          <pc:docMk/>
          <pc:sldMk cId="0" sldId="264"/>
        </pc:sldMkLst>
        <pc:spChg chg="mod">
          <ac:chgData name="Rishi Dinesh" userId="f9471f1830ea93b8" providerId="LiveId" clId="{A6C25FE4-7373-4B69-A919-D9D375A3A6E3}" dt="2020-11-11T10:14:58.770" v="395" actId="113"/>
          <ac:spMkLst>
            <pc:docMk/>
            <pc:sldMk cId="0" sldId="264"/>
            <ac:spMk id="160" creationId="{00000000-0000-0000-0000-000000000000}"/>
          </ac:spMkLst>
        </pc:spChg>
      </pc:sldChg>
      <pc:sldChg chg="modSp mod">
        <pc:chgData name="Rishi Dinesh" userId="f9471f1830ea93b8" providerId="LiveId" clId="{A6C25FE4-7373-4B69-A919-D9D375A3A6E3}" dt="2020-11-11T10:15:04.533" v="396" actId="113"/>
        <pc:sldMkLst>
          <pc:docMk/>
          <pc:sldMk cId="0" sldId="266"/>
        </pc:sldMkLst>
        <pc:spChg chg="mod">
          <ac:chgData name="Rishi Dinesh" userId="f9471f1830ea93b8" providerId="LiveId" clId="{A6C25FE4-7373-4B69-A919-D9D375A3A6E3}" dt="2020-11-11T10:15:04.533" v="396" actId="113"/>
          <ac:spMkLst>
            <pc:docMk/>
            <pc:sldMk cId="0" sldId="266"/>
            <ac:spMk id="172" creationId="{00000000-0000-0000-0000-000000000000}"/>
          </ac:spMkLst>
        </pc:spChg>
      </pc:sldChg>
      <pc:sldChg chg="modSp mod">
        <pc:chgData name="Rishi Dinesh" userId="f9471f1830ea93b8" providerId="LiveId" clId="{A6C25FE4-7373-4B69-A919-D9D375A3A6E3}" dt="2020-11-11T10:00:30.835" v="35" actId="20577"/>
        <pc:sldMkLst>
          <pc:docMk/>
          <pc:sldMk cId="0" sldId="269"/>
        </pc:sldMkLst>
        <pc:spChg chg="mod">
          <ac:chgData name="Rishi Dinesh" userId="f9471f1830ea93b8" providerId="LiveId" clId="{A6C25FE4-7373-4B69-A919-D9D375A3A6E3}" dt="2020-11-11T10:00:30.835" v="35" actId="20577"/>
          <ac:spMkLst>
            <pc:docMk/>
            <pc:sldMk cId="0" sldId="269"/>
            <ac:spMk id="191" creationId="{00000000-0000-0000-0000-000000000000}"/>
          </ac:spMkLst>
        </pc:spChg>
      </pc:sldChg>
      <pc:sldChg chg="addSp modSp new mod">
        <pc:chgData name="Rishi Dinesh" userId="f9471f1830ea93b8" providerId="LiveId" clId="{A6C25FE4-7373-4B69-A919-D9D375A3A6E3}" dt="2020-11-11T10:18:53.046" v="472" actId="20577"/>
        <pc:sldMkLst>
          <pc:docMk/>
          <pc:sldMk cId="1986240079" sldId="270"/>
        </pc:sldMkLst>
        <pc:spChg chg="mod">
          <ac:chgData name="Rishi Dinesh" userId="f9471f1830ea93b8" providerId="LiveId" clId="{A6C25FE4-7373-4B69-A919-D9D375A3A6E3}" dt="2020-11-11T10:18:53.046" v="472" actId="20577"/>
          <ac:spMkLst>
            <pc:docMk/>
            <pc:sldMk cId="1986240079" sldId="270"/>
            <ac:spMk id="2" creationId="{FA37809A-F842-4B3F-8D66-EF9A633715AB}"/>
          </ac:spMkLst>
        </pc:spChg>
        <pc:picChg chg="add mod">
          <ac:chgData name="Rishi Dinesh" userId="f9471f1830ea93b8" providerId="LiveId" clId="{A6C25FE4-7373-4B69-A919-D9D375A3A6E3}" dt="2020-11-11T10:05:15.112" v="145" actId="1076"/>
          <ac:picMkLst>
            <pc:docMk/>
            <pc:sldMk cId="1986240079" sldId="270"/>
            <ac:picMk id="3" creationId="{B6666A64-5CD3-4E07-9ECE-F317C1BE4331}"/>
          </ac:picMkLst>
        </pc:picChg>
      </pc:sldChg>
      <pc:sldChg chg="addSp modSp new mod">
        <pc:chgData name="Rishi Dinesh" userId="f9471f1830ea93b8" providerId="LiveId" clId="{A6C25FE4-7373-4B69-A919-D9D375A3A6E3}" dt="2020-11-11T10:19:09.674" v="497" actId="20577"/>
        <pc:sldMkLst>
          <pc:docMk/>
          <pc:sldMk cId="2914193708" sldId="271"/>
        </pc:sldMkLst>
        <pc:spChg chg="mod">
          <ac:chgData name="Rishi Dinesh" userId="f9471f1830ea93b8" providerId="LiveId" clId="{A6C25FE4-7373-4B69-A919-D9D375A3A6E3}" dt="2020-11-11T10:19:09.674" v="497" actId="20577"/>
          <ac:spMkLst>
            <pc:docMk/>
            <pc:sldMk cId="2914193708" sldId="271"/>
            <ac:spMk id="2" creationId="{B0C5EF11-00F2-402E-8CBD-C4DF3047357A}"/>
          </ac:spMkLst>
        </pc:spChg>
        <pc:picChg chg="add mod">
          <ac:chgData name="Rishi Dinesh" userId="f9471f1830ea93b8" providerId="LiveId" clId="{A6C25FE4-7373-4B69-A919-D9D375A3A6E3}" dt="2020-11-11T10:06:16.252" v="187" actId="1076"/>
          <ac:picMkLst>
            <pc:docMk/>
            <pc:sldMk cId="2914193708" sldId="271"/>
            <ac:picMk id="3" creationId="{45A76FF0-36D1-4D9D-AEA4-B8F86AE76430}"/>
          </ac:picMkLst>
        </pc:picChg>
      </pc:sldChg>
      <pc:sldChg chg="addSp modSp new mod modClrScheme chgLayout">
        <pc:chgData name="Rishi Dinesh" userId="f9471f1830ea93b8" providerId="LiveId" clId="{A6C25FE4-7373-4B69-A919-D9D375A3A6E3}" dt="2020-11-11T10:15:13.768" v="398" actId="14100"/>
        <pc:sldMkLst>
          <pc:docMk/>
          <pc:sldMk cId="237282657" sldId="272"/>
        </pc:sldMkLst>
        <pc:spChg chg="mod ord">
          <ac:chgData name="Rishi Dinesh" userId="f9471f1830ea93b8" providerId="LiveId" clId="{A6C25FE4-7373-4B69-A919-D9D375A3A6E3}" dt="2020-11-11T10:15:13.768" v="398" actId="14100"/>
          <ac:spMkLst>
            <pc:docMk/>
            <pc:sldMk cId="237282657" sldId="272"/>
            <ac:spMk id="2" creationId="{45D4FA47-CC85-46C7-B27E-575F6BCFF1A4}"/>
          </ac:spMkLst>
        </pc:spChg>
        <pc:spChg chg="add mod ord">
          <ac:chgData name="Rishi Dinesh" userId="f9471f1830ea93b8" providerId="LiveId" clId="{A6C25FE4-7373-4B69-A919-D9D375A3A6E3}" dt="2020-11-11T10:13:32.720" v="353" actId="1076"/>
          <ac:spMkLst>
            <pc:docMk/>
            <pc:sldMk cId="237282657" sldId="272"/>
            <ac:spMk id="3" creationId="{9027E3D6-6090-4E14-9F84-AFFF5F791254}"/>
          </ac:spMkLst>
        </pc:spChg>
        <pc:spChg chg="add mod ord">
          <ac:chgData name="Rishi Dinesh" userId="f9471f1830ea93b8" providerId="LiveId" clId="{A6C25FE4-7373-4B69-A919-D9D375A3A6E3}" dt="2020-11-11T10:13:21.128" v="352" actId="1076"/>
          <ac:spMkLst>
            <pc:docMk/>
            <pc:sldMk cId="237282657" sldId="272"/>
            <ac:spMk id="4" creationId="{886B40D8-540A-4564-A983-9C0EF696305D}"/>
          </ac:spMkLst>
        </pc:spChg>
      </pc:sldChg>
      <pc:sldChg chg="addSp delSp modSp new mod modClrScheme chgLayout">
        <pc:chgData name="Rishi Dinesh" userId="f9471f1830ea93b8" providerId="LiveId" clId="{A6C25FE4-7373-4B69-A919-D9D375A3A6E3}" dt="2020-11-11T10:19:37.076" v="521" actId="20577"/>
        <pc:sldMkLst>
          <pc:docMk/>
          <pc:sldMk cId="1822138347" sldId="273"/>
        </pc:sldMkLst>
        <pc:spChg chg="mod ord">
          <ac:chgData name="Rishi Dinesh" userId="f9471f1830ea93b8" providerId="LiveId" clId="{A6C25FE4-7373-4B69-A919-D9D375A3A6E3}" dt="2020-11-11T10:19:37.076" v="521" actId="20577"/>
          <ac:spMkLst>
            <pc:docMk/>
            <pc:sldMk cId="1822138347" sldId="273"/>
            <ac:spMk id="2" creationId="{334C0F5C-C620-4070-BB3B-4903F354834C}"/>
          </ac:spMkLst>
        </pc:spChg>
        <pc:spChg chg="del">
          <ac:chgData name="Rishi Dinesh" userId="f9471f1830ea93b8" providerId="LiveId" clId="{A6C25FE4-7373-4B69-A919-D9D375A3A6E3}" dt="2020-11-11T10:17:45.534" v="418" actId="700"/>
          <ac:spMkLst>
            <pc:docMk/>
            <pc:sldMk cId="1822138347" sldId="273"/>
            <ac:spMk id="3" creationId="{FD020DE5-4DE3-4439-8120-FDED1D85C673}"/>
          </ac:spMkLst>
        </pc:spChg>
        <pc:picChg chg="add mod">
          <ac:chgData name="Rishi Dinesh" userId="f9471f1830ea93b8" providerId="LiveId" clId="{A6C25FE4-7373-4B69-A919-D9D375A3A6E3}" dt="2020-11-11T10:17:51.294" v="419" actId="14100"/>
          <ac:picMkLst>
            <pc:docMk/>
            <pc:sldMk cId="1822138347" sldId="273"/>
            <ac:picMk id="4" creationId="{5227506E-C845-49B0-AC7B-0BD1178935D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6"/>
        <p:cNvGrpSpPr/>
        <p:nvPr/>
      </p:nvGrpSpPr>
      <p:grpSpPr>
        <a:xfrm>
          <a:off x="0" y="0"/>
          <a:ext cx="0" cy="0"/>
          <a:chOff x="0" y="0"/>
          <a:chExt cx="0" cy="0"/>
        </a:xfrm>
      </p:grpSpPr>
      <p:sp>
        <p:nvSpPr>
          <p:cNvPr id="107" name="Google Shape;10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4" name="Google Shape;24;p3"/>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5" name="Google Shape;2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grpSp>
        <p:nvGrpSpPr>
          <p:cNvPr id="27" name="Google Shape;27;p4"/>
          <p:cNvGrpSpPr/>
          <p:nvPr/>
        </p:nvGrpSpPr>
        <p:grpSpPr>
          <a:xfrm>
            <a:off x="0" y="381001"/>
            <a:ext cx="1037850" cy="1016288"/>
            <a:chOff x="0" y="381001"/>
            <a:chExt cx="1037850" cy="1016288"/>
          </a:xfrm>
        </p:grpSpPr>
        <p:sp>
          <p:nvSpPr>
            <p:cNvPr id="28" name="Google Shape;28;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 name="Google Shape;30;p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grpSp>
        <p:nvGrpSpPr>
          <p:cNvPr id="33" name="Google Shape;33;p5"/>
          <p:cNvGrpSpPr/>
          <p:nvPr/>
        </p:nvGrpSpPr>
        <p:grpSpPr>
          <a:xfrm>
            <a:off x="4406400" y="0"/>
            <a:ext cx="4737600" cy="5143065"/>
            <a:chOff x="4406400" y="0"/>
            <a:chExt cx="4737600" cy="5143065"/>
          </a:xfrm>
        </p:grpSpPr>
        <p:sp>
          <p:nvSpPr>
            <p:cNvPr id="34" name="Google Shape;34;p5"/>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5"/>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5"/>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5"/>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5"/>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5"/>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5"/>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5"/>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5"/>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5"/>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5"/>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5"/>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5"/>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5"/>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5"/>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5"/>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5"/>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3" name="Google Shape;5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4"/>
        <p:cNvGrpSpPr/>
        <p:nvPr/>
      </p:nvGrpSpPr>
      <p:grpSpPr>
        <a:xfrm>
          <a:off x="0" y="0"/>
          <a:ext cx="0" cy="0"/>
          <a:chOff x="0" y="0"/>
          <a:chExt cx="0" cy="0"/>
        </a:xfrm>
      </p:grpSpPr>
      <p:grpSp>
        <p:nvGrpSpPr>
          <p:cNvPr id="55" name="Google Shape;55;p6"/>
          <p:cNvGrpSpPr/>
          <p:nvPr/>
        </p:nvGrpSpPr>
        <p:grpSpPr>
          <a:xfrm>
            <a:off x="0" y="381001"/>
            <a:ext cx="1037850" cy="1016288"/>
            <a:chOff x="0" y="381001"/>
            <a:chExt cx="1037850" cy="1016288"/>
          </a:xfrm>
        </p:grpSpPr>
        <p:sp>
          <p:nvSpPr>
            <p:cNvPr id="56" name="Google Shape;56;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 name="Google Shape;58;p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9" name="Google Shape;59;p6"/>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0" name="Google Shape;60;p6"/>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1" name="Google Shape;6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7"/>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9"/>
        <p:cNvGrpSpPr/>
        <p:nvPr/>
      </p:nvGrpSpPr>
      <p:grpSpPr>
        <a:xfrm>
          <a:off x="0" y="0"/>
          <a:ext cx="0" cy="0"/>
          <a:chOff x="0" y="0"/>
          <a:chExt cx="0" cy="0"/>
        </a:xfrm>
      </p:grpSpPr>
      <p:grpSp>
        <p:nvGrpSpPr>
          <p:cNvPr id="70" name="Google Shape;70;p8"/>
          <p:cNvGrpSpPr/>
          <p:nvPr/>
        </p:nvGrpSpPr>
        <p:grpSpPr>
          <a:xfrm>
            <a:off x="0" y="381001"/>
            <a:ext cx="1037850" cy="1016288"/>
            <a:chOff x="0" y="381001"/>
            <a:chExt cx="1037850" cy="1016288"/>
          </a:xfrm>
        </p:grpSpPr>
        <p:sp>
          <p:nvSpPr>
            <p:cNvPr id="71" name="Google Shape;71;p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 name="Google Shape;73;p8"/>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4" name="Google Shape;74;p8"/>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75" name="Google Shape;75;p8"/>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6" name="Google Shape;7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7"/>
        <p:cNvGrpSpPr/>
        <p:nvPr/>
      </p:nvGrpSpPr>
      <p:grpSpPr>
        <a:xfrm>
          <a:off x="0" y="0"/>
          <a:ext cx="0" cy="0"/>
          <a:chOff x="0" y="0"/>
          <a:chExt cx="0" cy="0"/>
        </a:xfrm>
      </p:grpSpPr>
      <p:grpSp>
        <p:nvGrpSpPr>
          <p:cNvPr id="78" name="Google Shape;78;p9"/>
          <p:cNvGrpSpPr/>
          <p:nvPr/>
        </p:nvGrpSpPr>
        <p:grpSpPr>
          <a:xfrm>
            <a:off x="0" y="4128572"/>
            <a:ext cx="698925" cy="684657"/>
            <a:chOff x="0" y="3785672"/>
            <a:chExt cx="698925" cy="684657"/>
          </a:xfrm>
        </p:grpSpPr>
        <p:sp>
          <p:nvSpPr>
            <p:cNvPr id="79" name="Google Shape;79;p9"/>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9"/>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1" name="Google Shape;81;p9"/>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82" name="Google Shape;82;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3"/>
        <p:cNvGrpSpPr/>
        <p:nvPr/>
      </p:nvGrpSpPr>
      <p:grpSpPr>
        <a:xfrm>
          <a:off x="0" y="0"/>
          <a:ext cx="0" cy="0"/>
          <a:chOff x="0" y="0"/>
          <a:chExt cx="0" cy="0"/>
        </a:xfrm>
      </p:grpSpPr>
      <p:grpSp>
        <p:nvGrpSpPr>
          <p:cNvPr id="84" name="Google Shape;84;p10"/>
          <p:cNvGrpSpPr/>
          <p:nvPr/>
        </p:nvGrpSpPr>
        <p:grpSpPr>
          <a:xfrm>
            <a:off x="4406400" y="0"/>
            <a:ext cx="4737600" cy="5143065"/>
            <a:chOff x="4406400" y="0"/>
            <a:chExt cx="4737600" cy="5143065"/>
          </a:xfrm>
        </p:grpSpPr>
        <p:sp>
          <p:nvSpPr>
            <p:cNvPr id="85" name="Google Shape;85;p10"/>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0"/>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0"/>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0"/>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0"/>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0"/>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0"/>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0"/>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0"/>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0"/>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0"/>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0"/>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0"/>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0"/>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0"/>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0"/>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0"/>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10"/>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04" name="Google Shape;104;p10"/>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05" name="Google Shape;105;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rilliant.org/wiki/algorith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brilliant.org/wiki/graph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2"/>
          <p:cNvSpPr txBox="1">
            <a:spLocks noGrp="1"/>
          </p:cNvSpPr>
          <p:nvPr>
            <p:ph type="ctrTitle"/>
          </p:nvPr>
        </p:nvSpPr>
        <p:spPr>
          <a:xfrm>
            <a:off x="2712620" y="747175"/>
            <a:ext cx="5905800" cy="2009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sz="3800" b="1" dirty="0">
                <a:latin typeface="Times New Roman"/>
                <a:ea typeface="Times New Roman"/>
                <a:cs typeface="Times New Roman"/>
                <a:sym typeface="Times New Roman"/>
              </a:rPr>
              <a:t>PATHFINDING VISUALIZER</a:t>
            </a:r>
            <a:br>
              <a:rPr lang="en" sz="3800" b="1" dirty="0">
                <a:latin typeface="Times New Roman"/>
                <a:ea typeface="Times New Roman"/>
                <a:cs typeface="Times New Roman"/>
                <a:sym typeface="Times New Roman"/>
              </a:rPr>
            </a:br>
            <a:endParaRPr sz="3800" dirty="0">
              <a:latin typeface="Times New Roman"/>
              <a:ea typeface="Times New Roman"/>
              <a:cs typeface="Times New Roman"/>
              <a:sym typeface="Times New Roman"/>
            </a:endParaRPr>
          </a:p>
        </p:txBody>
      </p:sp>
      <p:sp>
        <p:nvSpPr>
          <p:cNvPr id="113" name="Google Shape;113;p12"/>
          <p:cNvSpPr txBox="1">
            <a:spLocks noGrp="1"/>
          </p:cNvSpPr>
          <p:nvPr>
            <p:ph type="subTitle" idx="1"/>
          </p:nvPr>
        </p:nvSpPr>
        <p:spPr>
          <a:xfrm>
            <a:off x="4652824" y="2909616"/>
            <a:ext cx="3887700" cy="141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r>
              <a:rPr lang="en" sz="1800">
                <a:latin typeface="Times New Roman"/>
                <a:ea typeface="Times New Roman"/>
                <a:cs typeface="Times New Roman"/>
                <a:sym typeface="Times New Roman"/>
              </a:rPr>
              <a:t>BY-</a:t>
            </a:r>
            <a:endParaRPr sz="1800">
              <a:latin typeface="Times New Roman"/>
              <a:ea typeface="Times New Roman"/>
              <a:cs typeface="Times New Roman"/>
              <a:sym typeface="Times New Roman"/>
            </a:endParaRPr>
          </a:p>
          <a:p>
            <a:pPr marL="0" lvl="0" indent="0" algn="l" rtl="0">
              <a:lnSpc>
                <a:spcPct val="100000"/>
              </a:lnSpc>
              <a:spcBef>
                <a:spcPts val="0"/>
              </a:spcBef>
              <a:spcAft>
                <a:spcPts val="0"/>
              </a:spcAft>
              <a:buSzPts val="1300"/>
              <a:buNone/>
            </a:pPr>
            <a:r>
              <a:rPr lang="en" sz="1800">
                <a:latin typeface="Times New Roman"/>
                <a:ea typeface="Times New Roman"/>
                <a:cs typeface="Times New Roman"/>
                <a:sym typeface="Times New Roman"/>
              </a:rPr>
              <a:t>Rishi Dinesh  (19BAI1009) </a:t>
            </a:r>
            <a:endParaRPr sz="1800">
              <a:latin typeface="Times New Roman"/>
              <a:ea typeface="Times New Roman"/>
              <a:cs typeface="Times New Roman"/>
              <a:sym typeface="Times New Roman"/>
            </a:endParaRPr>
          </a:p>
          <a:p>
            <a:pPr marL="0" lvl="0" indent="0" algn="l" rtl="0">
              <a:lnSpc>
                <a:spcPct val="100000"/>
              </a:lnSpc>
              <a:spcBef>
                <a:spcPts val="0"/>
              </a:spcBef>
              <a:spcAft>
                <a:spcPts val="0"/>
              </a:spcAft>
              <a:buSzPts val="1300"/>
              <a:buNone/>
            </a:pPr>
            <a:r>
              <a:rPr lang="en" sz="1800">
                <a:latin typeface="Times New Roman"/>
                <a:ea typeface="Times New Roman"/>
                <a:cs typeface="Times New Roman"/>
                <a:sym typeface="Times New Roman"/>
              </a:rPr>
              <a:t>Pranav Balaji (19BAI1151)</a:t>
            </a:r>
            <a:endParaRPr sz="1800">
              <a:latin typeface="Times New Roman"/>
              <a:ea typeface="Times New Roman"/>
              <a:cs typeface="Times New Roman"/>
              <a:sym typeface="Times New Roman"/>
            </a:endParaRPr>
          </a:p>
          <a:p>
            <a:pPr marL="0" lvl="0" indent="0" algn="l" rtl="0">
              <a:lnSpc>
                <a:spcPct val="100000"/>
              </a:lnSpc>
              <a:spcBef>
                <a:spcPts val="0"/>
              </a:spcBef>
              <a:spcAft>
                <a:spcPts val="0"/>
              </a:spcAft>
              <a:buSzPts val="1300"/>
              <a:buNone/>
            </a:pPr>
            <a:r>
              <a:rPr lang="en" sz="1800">
                <a:latin typeface="Times New Roman"/>
                <a:ea typeface="Times New Roman"/>
                <a:cs typeface="Times New Roman"/>
                <a:sym typeface="Times New Roman"/>
              </a:rPr>
              <a:t>Sruthi Srinivasan (19BAI1046)</a:t>
            </a:r>
            <a:endParaRPr sz="1800">
              <a:latin typeface="Times New Roman"/>
              <a:ea typeface="Times New Roman"/>
              <a:cs typeface="Times New Roman"/>
              <a:sym typeface="Times New Roman"/>
            </a:endParaRPr>
          </a:p>
          <a:p>
            <a:pPr marL="0" lvl="0" indent="0" algn="l" rtl="0">
              <a:lnSpc>
                <a:spcPct val="100000"/>
              </a:lnSpc>
              <a:spcBef>
                <a:spcPts val="0"/>
              </a:spcBef>
              <a:spcAft>
                <a:spcPts val="0"/>
              </a:spcAft>
              <a:buSzPts val="13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3400" b="1" dirty="0">
                <a:latin typeface="Times New Roman"/>
                <a:ea typeface="Times New Roman"/>
                <a:cs typeface="Times New Roman"/>
                <a:sym typeface="Times New Roman"/>
              </a:rPr>
              <a:t>DEPTH FIRST SEARCH</a:t>
            </a:r>
            <a:endParaRPr dirty="0"/>
          </a:p>
        </p:txBody>
      </p:sp>
      <p:sp>
        <p:nvSpPr>
          <p:cNvPr id="167" name="Google Shape;167;p21"/>
          <p:cNvSpPr txBox="1">
            <a:spLocks noGrp="1"/>
          </p:cNvSpPr>
          <p:nvPr>
            <p:ph type="body" idx="1"/>
          </p:nvPr>
        </p:nvSpPr>
        <p:spPr>
          <a:xfrm>
            <a:off x="1052549" y="1162275"/>
            <a:ext cx="7772473" cy="3722400"/>
          </a:xfrm>
          <a:prstGeom prst="rect">
            <a:avLst/>
          </a:prstGeom>
          <a:noFill/>
          <a:ln>
            <a:noFill/>
          </a:ln>
        </p:spPr>
        <p:txBody>
          <a:bodyPr spcFirstLastPara="1" wrap="square" lIns="91425" tIns="91425" rIns="91425" bIns="91425" anchor="t" anchorCtr="0">
            <a:noAutofit/>
          </a:bodyPr>
          <a:lstStyle/>
          <a:p>
            <a:pPr marL="457200" lvl="0" indent="-330200" algn="just" rtl="0">
              <a:lnSpc>
                <a:spcPct val="115000"/>
              </a:lnSpc>
              <a:spcBef>
                <a:spcPts val="0"/>
              </a:spcBef>
              <a:spcAft>
                <a:spcPts val="0"/>
              </a:spcAft>
              <a:buSzPts val="1600"/>
              <a:buFont typeface="Arial"/>
              <a:buChar char="●"/>
            </a:pPr>
            <a:r>
              <a:rPr lang="en" sz="1400">
                <a:latin typeface="Times New Roman"/>
                <a:ea typeface="Times New Roman"/>
                <a:cs typeface="Times New Roman"/>
                <a:sym typeface="Times New Roman"/>
              </a:rPr>
              <a:t>Depth first search (DFS) algorithm starts with the initial node of the graph G, and then goes deeper and deeper until we find the goal node or the node which has no children. </a:t>
            </a:r>
            <a:endParaRPr/>
          </a:p>
          <a:p>
            <a:pPr marL="457200" lvl="0" indent="-228600" algn="just" rtl="0">
              <a:lnSpc>
                <a:spcPct val="115000"/>
              </a:lnSpc>
              <a:spcBef>
                <a:spcPts val="0"/>
              </a:spcBef>
              <a:spcAft>
                <a:spcPts val="0"/>
              </a:spcAft>
              <a:buSzPts val="1600"/>
              <a:buFont typeface="Arial"/>
              <a:buNone/>
            </a:pPr>
            <a:endParaRPr sz="1400">
              <a:latin typeface="Times New Roman"/>
              <a:ea typeface="Times New Roman"/>
              <a:cs typeface="Times New Roman"/>
              <a:sym typeface="Times New Roman"/>
            </a:endParaRPr>
          </a:p>
          <a:p>
            <a:pPr marL="457200" lvl="0" indent="-330200" algn="just" rtl="0">
              <a:lnSpc>
                <a:spcPct val="115000"/>
              </a:lnSpc>
              <a:spcBef>
                <a:spcPts val="0"/>
              </a:spcBef>
              <a:spcAft>
                <a:spcPts val="0"/>
              </a:spcAft>
              <a:buSzPts val="1600"/>
              <a:buFont typeface="Arial"/>
              <a:buChar char="●"/>
            </a:pPr>
            <a:r>
              <a:rPr lang="en" sz="1400">
                <a:latin typeface="Times New Roman"/>
                <a:ea typeface="Times New Roman"/>
                <a:cs typeface="Times New Roman"/>
                <a:sym typeface="Times New Roman"/>
              </a:rPr>
              <a:t>The algorithm, then backtracks from the dead end towards the most recent node that is yet to be completely unexplored. The process is similar to the BFS algorithm. </a:t>
            </a:r>
            <a:endParaRPr sz="1400">
              <a:latin typeface="Times New Roman"/>
              <a:ea typeface="Times New Roman"/>
              <a:cs typeface="Times New Roman"/>
              <a:sym typeface="Times New Roman"/>
            </a:endParaRPr>
          </a:p>
          <a:p>
            <a:pPr marL="457200" lvl="0" indent="-330200" algn="just" rtl="0">
              <a:lnSpc>
                <a:spcPct val="115000"/>
              </a:lnSpc>
              <a:spcBef>
                <a:spcPts val="1600"/>
              </a:spcBef>
              <a:spcAft>
                <a:spcPts val="0"/>
              </a:spcAft>
              <a:buSzPts val="1600"/>
              <a:buFont typeface="Arial"/>
              <a:buChar char="●"/>
            </a:pPr>
            <a:r>
              <a:rPr lang="en" sz="1400">
                <a:latin typeface="Times New Roman"/>
                <a:ea typeface="Times New Roman"/>
                <a:cs typeface="Times New Roman"/>
                <a:sym typeface="Times New Roman"/>
              </a:rPr>
              <a:t>In DFS, the edges that lead to an unvisited node are called discovery edges while the edges that lead to an already visited node are called block edges.</a:t>
            </a:r>
            <a:endParaRPr sz="1400">
              <a:latin typeface="Times New Roman"/>
              <a:ea typeface="Times New Roman"/>
              <a:cs typeface="Times New Roman"/>
              <a:sym typeface="Times New Roman"/>
            </a:endParaRPr>
          </a:p>
          <a:p>
            <a:pPr marL="457200" lvl="0" indent="-323850" algn="just" rtl="0">
              <a:lnSpc>
                <a:spcPct val="115000"/>
              </a:lnSpc>
              <a:spcBef>
                <a:spcPts val="1600"/>
              </a:spcBef>
              <a:spcAft>
                <a:spcPts val="0"/>
              </a:spcAft>
              <a:buSzPts val="1500"/>
              <a:buFont typeface="Arial"/>
              <a:buChar char="●"/>
            </a:pPr>
            <a:r>
              <a:rPr lang="en" sz="1400">
                <a:latin typeface="Times New Roman"/>
                <a:ea typeface="Times New Roman"/>
                <a:cs typeface="Times New Roman"/>
                <a:sym typeface="Times New Roman"/>
              </a:rPr>
              <a:t>The time complexity of DFS is O(V + E), where V is the number of vertices and E is the number of edges in the graph.</a:t>
            </a:r>
            <a:endParaRPr sz="1400">
              <a:latin typeface="Times New Roman"/>
              <a:ea typeface="Times New Roman"/>
              <a:cs typeface="Times New Roman"/>
              <a:sym typeface="Times New Roman"/>
            </a:endParaRPr>
          </a:p>
          <a:p>
            <a:pPr marL="457200" lvl="0" indent="-330200" algn="just" rtl="0">
              <a:lnSpc>
                <a:spcPct val="115000"/>
              </a:lnSpc>
              <a:spcBef>
                <a:spcPts val="1600"/>
              </a:spcBef>
              <a:spcAft>
                <a:spcPts val="0"/>
              </a:spcAft>
              <a:buSzPts val="1600"/>
              <a:buFont typeface="Arial"/>
              <a:buChar char="●"/>
            </a:pPr>
            <a:r>
              <a:rPr lang="en" sz="1400">
                <a:latin typeface="Times New Roman"/>
                <a:ea typeface="Times New Roman"/>
                <a:cs typeface="Times New Roman"/>
                <a:sym typeface="Times New Roman"/>
              </a:rPr>
              <a:t>The data structure which is being used in DFS is </a:t>
            </a:r>
            <a:r>
              <a:rPr lang="en" sz="1400" b="1">
                <a:latin typeface="Times New Roman"/>
                <a:ea typeface="Times New Roman"/>
                <a:cs typeface="Times New Roman"/>
                <a:sym typeface="Times New Roman"/>
              </a:rPr>
              <a:t>stack</a:t>
            </a:r>
            <a:r>
              <a:rPr lang="en"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marL="0" lvl="0" indent="0" algn="l" rtl="0">
              <a:lnSpc>
                <a:spcPct val="115000"/>
              </a:lnSpc>
              <a:spcBef>
                <a:spcPts val="1600"/>
              </a:spcBef>
              <a:spcAft>
                <a:spcPts val="1600"/>
              </a:spcAft>
              <a:buSzPts val="1300"/>
              <a:buNone/>
            </a:pPr>
            <a:endParaRPr sz="1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b="1" dirty="0"/>
              <a:t>Depth First Search – Algorithm</a:t>
            </a:r>
            <a:endParaRPr b="1" dirty="0"/>
          </a:p>
        </p:txBody>
      </p:sp>
      <p:pic>
        <p:nvPicPr>
          <p:cNvPr id="173" name="Google Shape;173;p22"/>
          <p:cNvPicPr preferRelativeResize="0"/>
          <p:nvPr/>
        </p:nvPicPr>
        <p:blipFill rotWithShape="1">
          <a:blip r:embed="rId3">
            <a:alphaModFix/>
          </a:blip>
          <a:srcRect/>
          <a:stretch/>
        </p:blipFill>
        <p:spPr>
          <a:xfrm>
            <a:off x="1411361" y="1102418"/>
            <a:ext cx="6272254" cy="30513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09A-F842-4B3F-8D66-EF9A633715AB}"/>
              </a:ext>
            </a:extLst>
          </p:cNvPr>
          <p:cNvSpPr>
            <a:spLocks noGrp="1"/>
          </p:cNvSpPr>
          <p:nvPr>
            <p:ph type="title"/>
          </p:nvPr>
        </p:nvSpPr>
        <p:spPr/>
        <p:txBody>
          <a:bodyPr/>
          <a:lstStyle/>
          <a:p>
            <a:r>
              <a:rPr lang="en-US" sz="3400" b="1" dirty="0">
                <a:latin typeface="Times New Roman" panose="02020603050405020304" pitchFamily="18" charset="0"/>
                <a:cs typeface="Times New Roman" panose="02020603050405020304" pitchFamily="18" charset="0"/>
              </a:rPr>
              <a:t>RECURSIVE DIVISION MAZE</a:t>
            </a:r>
            <a:endParaRPr lang="en-IN" sz="3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6666A64-5CD3-4E07-9ECE-F317C1BE433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7500" y="1167715"/>
            <a:ext cx="5731510" cy="3582035"/>
          </a:xfrm>
          <a:prstGeom prst="rect">
            <a:avLst/>
          </a:prstGeom>
          <a:noFill/>
          <a:ln>
            <a:noFill/>
          </a:ln>
        </p:spPr>
      </p:pic>
    </p:spTree>
    <p:extLst>
      <p:ext uri="{BB962C8B-B14F-4D97-AF65-F5344CB8AC3E}">
        <p14:creationId xmlns:p14="http://schemas.microsoft.com/office/powerpoint/2010/main" val="198624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EF11-00F2-402E-8CBD-C4DF3047357A}"/>
              </a:ext>
            </a:extLst>
          </p:cNvPr>
          <p:cNvSpPr>
            <a:spLocks noGrp="1"/>
          </p:cNvSpPr>
          <p:nvPr>
            <p:ph type="title"/>
          </p:nvPr>
        </p:nvSpPr>
        <p:spPr/>
        <p:txBody>
          <a:bodyPr/>
          <a:lstStyle/>
          <a:p>
            <a:r>
              <a:rPr lang="en-US" sz="3400" b="1" dirty="0">
                <a:latin typeface="Times New Roman" panose="02020603050405020304" pitchFamily="18" charset="0"/>
                <a:cs typeface="Times New Roman" panose="02020603050405020304" pitchFamily="18" charset="0"/>
              </a:rPr>
              <a:t>DEPTH FIRST SEARCH MAZE</a:t>
            </a:r>
            <a:endParaRPr lang="en-IN" sz="3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5A76FF0-36D1-4D9D-AEA4-B8F86AE764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7500" y="1227299"/>
            <a:ext cx="5731510" cy="3582035"/>
          </a:xfrm>
          <a:prstGeom prst="rect">
            <a:avLst/>
          </a:prstGeom>
          <a:noFill/>
          <a:ln>
            <a:noFill/>
          </a:ln>
        </p:spPr>
      </p:pic>
    </p:spTree>
    <p:extLst>
      <p:ext uri="{BB962C8B-B14F-4D97-AF65-F5344CB8AC3E}">
        <p14:creationId xmlns:p14="http://schemas.microsoft.com/office/powerpoint/2010/main" val="2914193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4FA47-CC85-46C7-B27E-575F6BCFF1A4}"/>
              </a:ext>
            </a:extLst>
          </p:cNvPr>
          <p:cNvSpPr>
            <a:spLocks noGrp="1"/>
          </p:cNvSpPr>
          <p:nvPr>
            <p:ph type="title"/>
          </p:nvPr>
        </p:nvSpPr>
        <p:spPr>
          <a:xfrm>
            <a:off x="1297500" y="393750"/>
            <a:ext cx="5861756" cy="601679"/>
          </a:xfrm>
        </p:spPr>
        <p:txBody>
          <a:bodyPr/>
          <a:lstStyle/>
          <a:p>
            <a:r>
              <a:rPr lang="en-US" b="1" dirty="0"/>
              <a:t>Maze Generating Algorithms </a:t>
            </a:r>
            <a:endParaRPr lang="en-IN" b="1" dirty="0"/>
          </a:p>
        </p:txBody>
      </p:sp>
      <p:sp>
        <p:nvSpPr>
          <p:cNvPr id="3" name="Text Placeholder 2">
            <a:extLst>
              <a:ext uri="{FF2B5EF4-FFF2-40B4-BE49-F238E27FC236}">
                <a16:creationId xmlns:a16="http://schemas.microsoft.com/office/drawing/2014/main" id="{9027E3D6-6090-4E14-9F84-AFFF5F791254}"/>
              </a:ext>
            </a:extLst>
          </p:cNvPr>
          <p:cNvSpPr>
            <a:spLocks noGrp="1"/>
          </p:cNvSpPr>
          <p:nvPr>
            <p:ph type="body" idx="1"/>
          </p:nvPr>
        </p:nvSpPr>
        <p:spPr>
          <a:xfrm>
            <a:off x="1297499" y="995429"/>
            <a:ext cx="3444621" cy="3643424"/>
          </a:xfrm>
        </p:spPr>
        <p:txBody>
          <a:bodyPr/>
          <a:lstStyle/>
          <a:p>
            <a:pPr marL="146050" indent="0" algn="just">
              <a:lnSpc>
                <a:spcPct val="107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RECURSIVE DIVISION </a:t>
            </a: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Step 1: Begin with an empty field.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Step 2: Bisect the field with a wall, either horizontally or vertically. Add a single passage through the wall.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Step 3: Repeat step 2 with the areas on either side of the wall.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Step 4: Continue, recursively, until the maze reaches the desired resolution.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
        <p:nvSpPr>
          <p:cNvPr id="4" name="Text Placeholder 3">
            <a:extLst>
              <a:ext uri="{FF2B5EF4-FFF2-40B4-BE49-F238E27FC236}">
                <a16:creationId xmlns:a16="http://schemas.microsoft.com/office/drawing/2014/main" id="{886B40D8-540A-4564-A983-9C0EF696305D}"/>
              </a:ext>
            </a:extLst>
          </p:cNvPr>
          <p:cNvSpPr>
            <a:spLocks noGrp="1"/>
          </p:cNvSpPr>
          <p:nvPr>
            <p:ph type="body" idx="2"/>
          </p:nvPr>
        </p:nvSpPr>
        <p:spPr>
          <a:xfrm>
            <a:off x="4742120" y="995429"/>
            <a:ext cx="4253024" cy="3824444"/>
          </a:xfrm>
        </p:spPr>
        <p:txBody>
          <a:bodyPr/>
          <a:lstStyle/>
          <a:p>
            <a:pPr marL="146050" indent="0" algn="just">
              <a:lnSpc>
                <a:spcPct val="107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DEPTH FIRST SEARCH</a:t>
            </a:r>
            <a:endParaRPr lang="en-IN"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1: Randomly select a node (or cell) 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2: Push the node N onto a stack 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3: Mark the cell N as visited.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4: Randomly select an adjacent cell A of node N that has not been visited.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5: If all the neighbours of N have been visited, continue to pop items off the stack S until a node is encountered with at least one non-visited neighbour - assign this node to N and go to step 4. Otherwise, if no nodes exist, stop.</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6: Break the wall between N and A.</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7: Assign the value A to 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8: Go to step 2.</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200" dirty="0"/>
          </a:p>
        </p:txBody>
      </p:sp>
    </p:spTree>
    <p:extLst>
      <p:ext uri="{BB962C8B-B14F-4D97-AF65-F5344CB8AC3E}">
        <p14:creationId xmlns:p14="http://schemas.microsoft.com/office/powerpoint/2010/main" val="237282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1269146" y="112275"/>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3400" b="1">
                <a:latin typeface="Times New Roman"/>
                <a:ea typeface="Times New Roman"/>
                <a:cs typeface="Times New Roman"/>
                <a:sym typeface="Times New Roman"/>
              </a:rPr>
              <a:t>INPUT AND OUTPUT</a:t>
            </a:r>
            <a:endParaRPr sz="3400" b="1">
              <a:latin typeface="Times New Roman"/>
              <a:ea typeface="Times New Roman"/>
              <a:cs typeface="Times New Roman"/>
              <a:sym typeface="Times New Roman"/>
            </a:endParaRPr>
          </a:p>
        </p:txBody>
      </p:sp>
      <p:sp>
        <p:nvSpPr>
          <p:cNvPr id="179" name="Google Shape;179;p23"/>
          <p:cNvSpPr txBox="1">
            <a:spLocks noGrp="1"/>
          </p:cNvSpPr>
          <p:nvPr>
            <p:ph type="body" idx="1"/>
          </p:nvPr>
        </p:nvSpPr>
        <p:spPr>
          <a:xfrm>
            <a:off x="1077713" y="787718"/>
            <a:ext cx="7697691" cy="3882000"/>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SzPts val="1400"/>
              <a:buFont typeface="Arial"/>
              <a:buChar char="●"/>
            </a:pPr>
            <a:r>
              <a:rPr lang="en" sz="1400">
                <a:latin typeface="Times New Roman"/>
                <a:ea typeface="Times New Roman"/>
                <a:cs typeface="Times New Roman"/>
                <a:sym typeface="Times New Roman"/>
              </a:rPr>
              <a:t>The interface is designed as a (m x n) grid. The user is expected to supply the starting position, the ending position and subsequent ‘walls’ that impede movement and generates a maze.</a:t>
            </a:r>
            <a:endParaRPr/>
          </a:p>
          <a:p>
            <a:pPr marL="139700" lvl="0" indent="0" algn="just" rtl="0">
              <a:lnSpc>
                <a:spcPct val="115000"/>
              </a:lnSpc>
              <a:spcBef>
                <a:spcPts val="0"/>
              </a:spcBef>
              <a:spcAft>
                <a:spcPts val="0"/>
              </a:spcAft>
              <a:buSzPts val="1400"/>
              <a:buNone/>
            </a:pPr>
            <a:endParaRPr sz="1400">
              <a:latin typeface="Times New Roman"/>
              <a:ea typeface="Times New Roman"/>
              <a:cs typeface="Times New Roman"/>
              <a:sym typeface="Times New Roman"/>
            </a:endParaRPr>
          </a:p>
          <a:p>
            <a:pPr marL="457200" lvl="0" indent="-317500" algn="just" rtl="0">
              <a:lnSpc>
                <a:spcPct val="115000"/>
              </a:lnSpc>
              <a:spcBef>
                <a:spcPts val="0"/>
              </a:spcBef>
              <a:spcAft>
                <a:spcPts val="0"/>
              </a:spcAft>
              <a:buSzPts val="1400"/>
              <a:buFont typeface="Arial"/>
              <a:buChar char="●"/>
            </a:pPr>
            <a:r>
              <a:rPr lang="en" sz="1400">
                <a:latin typeface="Times New Roman"/>
                <a:ea typeface="Times New Roman"/>
                <a:cs typeface="Times New Roman"/>
                <a:sym typeface="Times New Roman"/>
              </a:rPr>
              <a:t>It uses a simple ‘click-to-place-block’ technique. In addition to the manual maze-creation, there is also an option to generate random mazes with varying difficulties. The user can then click on the ‘visualize’ button to visualize the path-solving process using different algorithms.</a:t>
            </a:r>
            <a:endParaRPr/>
          </a:p>
          <a:p>
            <a:pPr marL="139700" lvl="0" indent="0" algn="just" rtl="0">
              <a:lnSpc>
                <a:spcPct val="115000"/>
              </a:lnSpc>
              <a:spcBef>
                <a:spcPts val="0"/>
              </a:spcBef>
              <a:spcAft>
                <a:spcPts val="0"/>
              </a:spcAft>
              <a:buSzPts val="1400"/>
              <a:buNone/>
            </a:pPr>
            <a:endParaRPr sz="1400">
              <a:latin typeface="Times New Roman"/>
              <a:ea typeface="Times New Roman"/>
              <a:cs typeface="Times New Roman"/>
              <a:sym typeface="Times New Roman"/>
            </a:endParaRPr>
          </a:p>
          <a:p>
            <a:pPr marL="457200" lvl="0" indent="-317500" algn="just" rtl="0">
              <a:lnSpc>
                <a:spcPct val="115000"/>
              </a:lnSpc>
              <a:spcBef>
                <a:spcPts val="0"/>
              </a:spcBef>
              <a:spcAft>
                <a:spcPts val="0"/>
              </a:spcAft>
              <a:buSzPts val="1400"/>
              <a:buFont typeface="Arial"/>
              <a:buChar char="●"/>
            </a:pPr>
            <a:r>
              <a:rPr lang="en" sz="1400">
                <a:latin typeface="Times New Roman"/>
                <a:ea typeface="Times New Roman"/>
                <a:cs typeface="Times New Roman"/>
                <a:sym typeface="Times New Roman"/>
              </a:rPr>
              <a:t>The visualization shows different parts of the computation processes - the current node in consideration and the next possible node candidates - all using different and appealing color schemes. Various parameters like the time taken for computation, distance covered, will be dynamically updated on the respective panes.</a:t>
            </a:r>
            <a:endParaRPr sz="1400">
              <a:latin typeface="Times New Roman"/>
              <a:ea typeface="Times New Roman"/>
              <a:cs typeface="Times New Roman"/>
              <a:sym typeface="Times New Roman"/>
            </a:endParaRPr>
          </a:p>
          <a:p>
            <a:pPr marL="139700" lvl="0" indent="0" algn="just" rtl="0">
              <a:lnSpc>
                <a:spcPct val="115000"/>
              </a:lnSpc>
              <a:spcBef>
                <a:spcPts val="0"/>
              </a:spcBef>
              <a:spcAft>
                <a:spcPts val="0"/>
              </a:spcAft>
              <a:buSzPts val="1400"/>
              <a:buNone/>
            </a:pPr>
            <a:endParaRPr sz="1400">
              <a:latin typeface="Times New Roman"/>
              <a:ea typeface="Times New Roman"/>
              <a:cs typeface="Times New Roman"/>
              <a:sym typeface="Times New Roman"/>
            </a:endParaRPr>
          </a:p>
          <a:p>
            <a:pPr marL="457200" lvl="0" indent="-317500" algn="just" rtl="0">
              <a:lnSpc>
                <a:spcPct val="115000"/>
              </a:lnSpc>
              <a:spcBef>
                <a:spcPts val="0"/>
              </a:spcBef>
              <a:spcAft>
                <a:spcPts val="0"/>
              </a:spcAft>
              <a:buSzPts val="1400"/>
              <a:buFont typeface="Arial"/>
              <a:buChar char="●"/>
            </a:pPr>
            <a:r>
              <a:rPr lang="en" sz="1400">
                <a:latin typeface="Times New Roman"/>
                <a:ea typeface="Times New Roman"/>
                <a:cs typeface="Times New Roman"/>
                <a:sym typeface="Times New Roman"/>
              </a:rPr>
              <a:t>The four algorithms are made to run in parallel (in four sections on the same window), so that the user gets an idea of how progressive each algorithm is in comparison with others. </a:t>
            </a:r>
            <a:endParaRPr sz="1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0F5C-C620-4070-BB3B-4903F354834C}"/>
              </a:ext>
            </a:extLst>
          </p:cNvPr>
          <p:cNvSpPr>
            <a:spLocks noGrp="1"/>
          </p:cNvSpPr>
          <p:nvPr>
            <p:ph type="title"/>
          </p:nvPr>
        </p:nvSpPr>
        <p:spPr/>
        <p:txBody>
          <a:bodyPr/>
          <a:lstStyle/>
          <a:p>
            <a:r>
              <a:rPr lang="en-US" sz="3400" b="1" dirty="0">
                <a:latin typeface="Times New Roman" panose="02020603050405020304" pitchFamily="18" charset="0"/>
                <a:cs typeface="Times New Roman" panose="02020603050405020304" pitchFamily="18" charset="0"/>
              </a:rPr>
              <a:t>SAMPLE OUTPUT</a:t>
            </a:r>
            <a:endParaRPr lang="en-IN" sz="3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27506E-C845-49B0-AC7B-0BD1178935D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9471" y="1199766"/>
            <a:ext cx="6681152" cy="3705387"/>
          </a:xfrm>
          <a:prstGeom prst="rect">
            <a:avLst/>
          </a:prstGeom>
          <a:noFill/>
          <a:ln>
            <a:noFill/>
          </a:ln>
        </p:spPr>
      </p:pic>
    </p:spTree>
    <p:extLst>
      <p:ext uri="{BB962C8B-B14F-4D97-AF65-F5344CB8AC3E}">
        <p14:creationId xmlns:p14="http://schemas.microsoft.com/office/powerpoint/2010/main" val="1822138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3700" b="1">
                <a:latin typeface="Times New Roman"/>
                <a:ea typeface="Times New Roman"/>
                <a:cs typeface="Times New Roman"/>
                <a:sym typeface="Times New Roman"/>
              </a:rPr>
              <a:t>SCOPE</a:t>
            </a:r>
            <a:endParaRPr sz="3700" b="1">
              <a:latin typeface="Times New Roman"/>
              <a:ea typeface="Times New Roman"/>
              <a:cs typeface="Times New Roman"/>
              <a:sym typeface="Times New Roman"/>
            </a:endParaRPr>
          </a:p>
        </p:txBody>
      </p:sp>
      <p:sp>
        <p:nvSpPr>
          <p:cNvPr id="185" name="Google Shape;185;p24"/>
          <p:cNvSpPr txBox="1">
            <a:spLocks noGrp="1"/>
          </p:cNvSpPr>
          <p:nvPr>
            <p:ph type="body" idx="1"/>
          </p:nvPr>
        </p:nvSpPr>
        <p:spPr>
          <a:xfrm>
            <a:off x="1185375" y="1567550"/>
            <a:ext cx="7038900" cy="2911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300"/>
              <a:buNone/>
            </a:pPr>
            <a:r>
              <a:rPr lang="en" sz="2000">
                <a:latin typeface="Times New Roman"/>
                <a:ea typeface="Times New Roman"/>
                <a:cs typeface="Times New Roman"/>
                <a:sym typeface="Times New Roman"/>
              </a:rPr>
              <a:t>This visualization tool is designed to be mainly used to compare the working efficiency of different pathfinding algorithms in different scenarios. All the algorithms used in this application are adapted for a 2D grid where 90 degree turns and movement from one node to another both have a “cost” of 1. Hence this application can be extended to include variable costs and visualize more algorithms both in 2D and 3D settings. </a:t>
            </a:r>
            <a:endParaRPr sz="2000">
              <a:latin typeface="Times New Roman"/>
              <a:ea typeface="Times New Roman"/>
              <a:cs typeface="Times New Roman"/>
              <a:sym typeface="Times New Roman"/>
            </a:endParaRPr>
          </a:p>
          <a:p>
            <a:pPr marL="0" lvl="0" indent="0" algn="l" rtl="0">
              <a:lnSpc>
                <a:spcPct val="115000"/>
              </a:lnSpc>
              <a:spcBef>
                <a:spcPts val="1600"/>
              </a:spcBef>
              <a:spcAft>
                <a:spcPts val="0"/>
              </a:spcAft>
              <a:buSzPts val="1300"/>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1600"/>
              </a:spcAft>
              <a:buSzPts val="1300"/>
              <a:buNone/>
            </a:pPr>
            <a:endParaRPr sz="1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3400" b="1">
                <a:latin typeface="Times New Roman"/>
                <a:ea typeface="Times New Roman"/>
                <a:cs typeface="Times New Roman"/>
                <a:sym typeface="Times New Roman"/>
              </a:rPr>
              <a:t>REVIEW COMMENTS</a:t>
            </a:r>
            <a:endParaRPr sz="3400" b="1">
              <a:latin typeface="Times New Roman"/>
              <a:ea typeface="Times New Roman"/>
              <a:cs typeface="Times New Roman"/>
              <a:sym typeface="Times New Roman"/>
            </a:endParaRPr>
          </a:p>
        </p:txBody>
      </p:sp>
      <p:sp>
        <p:nvSpPr>
          <p:cNvPr id="191" name="Google Shape;191;p25"/>
          <p:cNvSpPr txBox="1">
            <a:spLocks noGrp="1"/>
          </p:cNvSpPr>
          <p:nvPr>
            <p:ph type="body" idx="1"/>
          </p:nvPr>
        </p:nvSpPr>
        <p:spPr>
          <a:xfrm>
            <a:off x="971675" y="1368050"/>
            <a:ext cx="7838700" cy="26160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400" b="1" i="1" dirty="0">
                <a:latin typeface="Times New Roman"/>
                <a:ea typeface="Times New Roman"/>
                <a:cs typeface="Times New Roman"/>
                <a:sym typeface="Times New Roman"/>
              </a:rPr>
              <a:t>COMMENT 1:</a:t>
            </a:r>
            <a:r>
              <a:rPr lang="en" sz="1400" i="1" dirty="0">
                <a:latin typeface="Times New Roman"/>
                <a:ea typeface="Times New Roman"/>
                <a:cs typeface="Times New Roman"/>
                <a:sym typeface="Times New Roman"/>
              </a:rPr>
              <a:t> “How is your project different from the other projects based on pathfinding algorithms?”</a:t>
            </a:r>
            <a:endParaRPr dirty="0"/>
          </a:p>
          <a:p>
            <a:pPr marL="914400" lvl="1" indent="-311150" algn="l" rtl="0">
              <a:lnSpc>
                <a:spcPct val="115000"/>
              </a:lnSpc>
              <a:spcBef>
                <a:spcPts val="0"/>
              </a:spcBef>
              <a:spcAft>
                <a:spcPts val="0"/>
              </a:spcAft>
              <a:buSzPts val="1300"/>
              <a:buChar char="○"/>
            </a:pPr>
            <a:r>
              <a:rPr lang="en" sz="1400" b="1" i="1" dirty="0">
                <a:latin typeface="Times New Roman"/>
                <a:ea typeface="Times New Roman"/>
                <a:cs typeface="Times New Roman"/>
                <a:sym typeface="Times New Roman"/>
              </a:rPr>
              <a:t>Response:</a:t>
            </a:r>
            <a:r>
              <a:rPr lang="en" sz="1400" i="1" dirty="0">
                <a:latin typeface="Times New Roman"/>
                <a:ea typeface="Times New Roman"/>
                <a:cs typeface="Times New Roman"/>
                <a:sym typeface="Times New Roman"/>
              </a:rPr>
              <a:t> Our project is primarily a visualization tool that cross compares the efficiency of different pathfinding algorithms simultaneously in different user defined settings. Unlike the other projects, this project is a generic application as the maze designed by the user can represent anything from city roads to a computer network.</a:t>
            </a:r>
            <a:endParaRPr dirty="0"/>
          </a:p>
          <a:p>
            <a:pPr marL="457200" lvl="0" indent="-228600" algn="l" rtl="0">
              <a:lnSpc>
                <a:spcPct val="115000"/>
              </a:lnSpc>
              <a:spcBef>
                <a:spcPts val="0"/>
              </a:spcBef>
              <a:spcAft>
                <a:spcPts val="0"/>
              </a:spcAft>
              <a:buSzPts val="1300"/>
              <a:buNone/>
            </a:pPr>
            <a:endParaRPr sz="1400" dirty="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Char char="●"/>
            </a:pPr>
            <a:r>
              <a:rPr lang="en" sz="1400" b="1" i="1" dirty="0">
                <a:latin typeface="Times New Roman"/>
                <a:ea typeface="Times New Roman"/>
                <a:cs typeface="Times New Roman"/>
                <a:sym typeface="Times New Roman"/>
              </a:rPr>
              <a:t>COMMENT 2: </a:t>
            </a:r>
            <a:r>
              <a:rPr lang="en" sz="1400" i="1" dirty="0">
                <a:latin typeface="Times New Roman"/>
                <a:ea typeface="Times New Roman"/>
                <a:cs typeface="Times New Roman"/>
                <a:sym typeface="Times New Roman"/>
              </a:rPr>
              <a:t>“Can you write a review paper on your project?” </a:t>
            </a:r>
            <a:endParaRPr sz="1400" i="1" dirty="0">
              <a:latin typeface="Times New Roman"/>
              <a:ea typeface="Times New Roman"/>
              <a:cs typeface="Times New Roman"/>
              <a:sym typeface="Times New Roman"/>
            </a:endParaRPr>
          </a:p>
          <a:p>
            <a:pPr marL="914400" lvl="1" indent="-317500" algn="l" rtl="0">
              <a:lnSpc>
                <a:spcPct val="115000"/>
              </a:lnSpc>
              <a:spcBef>
                <a:spcPts val="0"/>
              </a:spcBef>
              <a:spcAft>
                <a:spcPts val="0"/>
              </a:spcAft>
              <a:buSzPts val="1400"/>
              <a:buFont typeface="Times New Roman"/>
              <a:buChar char="○"/>
            </a:pPr>
            <a:r>
              <a:rPr lang="en" sz="1400" b="1" i="1" dirty="0">
                <a:latin typeface="Times New Roman"/>
                <a:ea typeface="Times New Roman"/>
                <a:cs typeface="Times New Roman"/>
                <a:sym typeface="Times New Roman"/>
              </a:rPr>
              <a:t>Response: </a:t>
            </a:r>
            <a:r>
              <a:rPr lang="en" sz="1400" i="1" dirty="0">
                <a:latin typeface="Times New Roman"/>
                <a:ea typeface="Times New Roman"/>
                <a:cs typeface="Times New Roman"/>
                <a:sym typeface="Times New Roman"/>
              </a:rPr>
              <a:t>Yes, if time permits after completion of the project.</a:t>
            </a:r>
            <a:endParaRPr sz="1400" i="1"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3"/>
          <p:cNvSpPr txBox="1">
            <a:spLocks noGrp="1"/>
          </p:cNvSpPr>
          <p:nvPr>
            <p:ph type="title"/>
          </p:nvPr>
        </p:nvSpPr>
        <p:spPr>
          <a:xfrm>
            <a:off x="1297500" y="393750"/>
            <a:ext cx="7038900" cy="75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3400" b="1" dirty="0">
                <a:latin typeface="Times New Roman"/>
                <a:ea typeface="Times New Roman"/>
                <a:cs typeface="Times New Roman"/>
                <a:sym typeface="Times New Roman"/>
              </a:rPr>
              <a:t>ABSTRACT</a:t>
            </a:r>
            <a:endParaRPr sz="3400" b="1" dirty="0">
              <a:latin typeface="Times New Roman"/>
              <a:ea typeface="Times New Roman"/>
              <a:cs typeface="Times New Roman"/>
              <a:sym typeface="Times New Roman"/>
            </a:endParaRPr>
          </a:p>
        </p:txBody>
      </p:sp>
      <p:sp>
        <p:nvSpPr>
          <p:cNvPr id="119" name="Google Shape;119;p13"/>
          <p:cNvSpPr txBox="1">
            <a:spLocks noGrp="1"/>
          </p:cNvSpPr>
          <p:nvPr>
            <p:ph type="body" idx="1"/>
          </p:nvPr>
        </p:nvSpPr>
        <p:spPr>
          <a:xfrm>
            <a:off x="1213424" y="1247325"/>
            <a:ext cx="7590334" cy="3749977"/>
          </a:xfrm>
          <a:prstGeom prst="rect">
            <a:avLst/>
          </a:prstGeom>
          <a:noFill/>
          <a:ln>
            <a:noFill/>
          </a:ln>
        </p:spPr>
        <p:txBody>
          <a:bodyPr spcFirstLastPara="1" wrap="square" lIns="91425" tIns="91425" rIns="91425" bIns="91425" anchor="t" anchorCtr="0">
            <a:noAutofit/>
          </a:bodyPr>
          <a:lstStyle/>
          <a:p>
            <a:pPr marL="285750" lvl="0" indent="-285750" algn="just" rtl="0">
              <a:lnSpc>
                <a:spcPct val="115000"/>
              </a:lnSpc>
              <a:spcBef>
                <a:spcPts val="0"/>
              </a:spcBef>
              <a:spcAft>
                <a:spcPts val="0"/>
              </a:spcAft>
              <a:buSzPts val="1300"/>
              <a:buChar char="●"/>
            </a:pPr>
            <a:r>
              <a:rPr lang="en" sz="1600" dirty="0">
                <a:latin typeface="Times New Roman"/>
                <a:ea typeface="Times New Roman"/>
                <a:cs typeface="Times New Roman"/>
                <a:sym typeface="Times New Roman"/>
              </a:rPr>
              <a:t>The goal of this project is to build an application that helps visualize the various pathfinding algorithms as they seek to find the shortest path between two points. Through visualization, the user can cross compare the efficiency of these algorithms as they run simultaneously. </a:t>
            </a:r>
            <a:endParaRPr sz="1600" dirty="0"/>
          </a:p>
          <a:p>
            <a:pPr marL="0" lvl="0" indent="0" algn="just" rtl="0">
              <a:lnSpc>
                <a:spcPct val="115000"/>
              </a:lnSpc>
              <a:spcBef>
                <a:spcPts val="0"/>
              </a:spcBef>
              <a:spcAft>
                <a:spcPts val="0"/>
              </a:spcAft>
              <a:buSzPts val="1300"/>
              <a:buNone/>
            </a:pPr>
            <a:endParaRPr sz="1600" dirty="0">
              <a:latin typeface="Times New Roman"/>
              <a:ea typeface="Times New Roman"/>
              <a:cs typeface="Times New Roman"/>
              <a:sym typeface="Times New Roman"/>
            </a:endParaRPr>
          </a:p>
          <a:p>
            <a:pPr marL="285750" lvl="0" indent="-285750" algn="just" rtl="0">
              <a:lnSpc>
                <a:spcPct val="115000"/>
              </a:lnSpc>
              <a:spcBef>
                <a:spcPts val="0"/>
              </a:spcBef>
              <a:spcAft>
                <a:spcPts val="0"/>
              </a:spcAft>
              <a:buSzPts val="1300"/>
              <a:buChar char="●"/>
            </a:pPr>
            <a:r>
              <a:rPr lang="en-US" sz="1600" dirty="0">
                <a:effectLst/>
                <a:latin typeface="Times New Roman" panose="02020603050405020304" pitchFamily="18" charset="0"/>
                <a:ea typeface="Calibri" panose="020F0502020204030204" pitchFamily="34" charset="0"/>
              </a:rPr>
              <a:t>Two maze generation algorithms- Recursive division and DFS maze will be used to generate the maze. </a:t>
            </a:r>
            <a:r>
              <a:rPr lang="en" sz="1600" dirty="0">
                <a:latin typeface="Times New Roman"/>
                <a:ea typeface="Times New Roman"/>
                <a:cs typeface="Times New Roman"/>
                <a:sym typeface="Times New Roman"/>
              </a:rPr>
              <a:t>This application will implement 4 major algorithms for visualization: The A* algorithm, the Dijkstra algorithm, the BFS(breadth first search) and DFS(depth first search) algorithms.</a:t>
            </a:r>
          </a:p>
          <a:p>
            <a:pPr marL="0" lvl="0" indent="0" algn="just" rtl="0">
              <a:lnSpc>
                <a:spcPct val="115000"/>
              </a:lnSpc>
              <a:spcBef>
                <a:spcPts val="0"/>
              </a:spcBef>
              <a:spcAft>
                <a:spcPts val="0"/>
              </a:spcAft>
              <a:buSzPts val="1300"/>
              <a:buNone/>
            </a:pPr>
            <a:endParaRPr lang="en" sz="1600" dirty="0">
              <a:latin typeface="Times New Roman"/>
              <a:ea typeface="Times New Roman"/>
              <a:cs typeface="Times New Roman"/>
              <a:sym typeface="Times New Roman"/>
            </a:endParaRPr>
          </a:p>
          <a:p>
            <a:pPr marL="285750" lvl="0" indent="-285750" algn="just" rtl="0">
              <a:lnSpc>
                <a:spcPct val="115000"/>
              </a:lnSpc>
              <a:spcBef>
                <a:spcPts val="0"/>
              </a:spcBef>
              <a:spcAft>
                <a:spcPts val="0"/>
              </a:spcAft>
              <a:buSzPts val="1300"/>
              <a:buChar char="●"/>
            </a:pPr>
            <a:r>
              <a:rPr lang="en-US" sz="1600" dirty="0">
                <a:effectLst/>
                <a:latin typeface="Times New Roman" panose="02020603050405020304" pitchFamily="18" charset="0"/>
                <a:ea typeface="Calibri" panose="020F0502020204030204" pitchFamily="34" charset="0"/>
              </a:rPr>
              <a:t>The efficiency of the four algorithms can be compared based on metrics such as time taken, number of cells considered, cost of path and reachability. </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3400" b="1">
                <a:latin typeface="Times New Roman"/>
                <a:ea typeface="Times New Roman"/>
                <a:cs typeface="Times New Roman"/>
                <a:sym typeface="Times New Roman"/>
              </a:rPr>
              <a:t>ALGORITHMS</a:t>
            </a:r>
            <a:endParaRPr/>
          </a:p>
        </p:txBody>
      </p:sp>
      <p:sp>
        <p:nvSpPr>
          <p:cNvPr id="125" name="Google Shape;125;p14"/>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300"/>
              <a:buNone/>
            </a:pPr>
            <a:r>
              <a:rPr lang="en" sz="1800">
                <a:latin typeface="Times New Roman"/>
                <a:ea typeface="Times New Roman"/>
                <a:cs typeface="Times New Roman"/>
                <a:sym typeface="Times New Roman"/>
              </a:rPr>
              <a:t>This application will implement 4 major algorithms for visualization: </a:t>
            </a:r>
            <a:endParaRPr sz="1800">
              <a:latin typeface="Times New Roman"/>
              <a:ea typeface="Times New Roman"/>
              <a:cs typeface="Times New Roman"/>
              <a:sym typeface="Times New Roman"/>
            </a:endParaRPr>
          </a:p>
          <a:p>
            <a:pPr marL="457200" lvl="0" indent="-368300" algn="just" rtl="0">
              <a:lnSpc>
                <a:spcPct val="115000"/>
              </a:lnSpc>
              <a:spcBef>
                <a:spcPts val="1600"/>
              </a:spcBef>
              <a:spcAft>
                <a:spcPts val="0"/>
              </a:spcAft>
              <a:buSzPts val="2200"/>
              <a:buFont typeface="Arial"/>
              <a:buAutoNum type="arabicPeriod"/>
            </a:pPr>
            <a:r>
              <a:rPr lang="en" sz="1800">
                <a:latin typeface="Times New Roman"/>
                <a:ea typeface="Times New Roman"/>
                <a:cs typeface="Times New Roman"/>
                <a:sym typeface="Times New Roman"/>
              </a:rPr>
              <a:t>A* algorithm</a:t>
            </a:r>
            <a:endParaRPr sz="1800">
              <a:latin typeface="Times New Roman"/>
              <a:ea typeface="Times New Roman"/>
              <a:cs typeface="Times New Roman"/>
              <a:sym typeface="Times New Roman"/>
            </a:endParaRPr>
          </a:p>
          <a:p>
            <a:pPr marL="457200" lvl="0" indent="-368300" algn="just" rtl="0">
              <a:lnSpc>
                <a:spcPct val="115000"/>
              </a:lnSpc>
              <a:spcBef>
                <a:spcPts val="0"/>
              </a:spcBef>
              <a:spcAft>
                <a:spcPts val="0"/>
              </a:spcAft>
              <a:buSzPts val="2200"/>
              <a:buFont typeface="Arial"/>
              <a:buAutoNum type="arabicPeriod"/>
            </a:pPr>
            <a:r>
              <a:rPr lang="en" sz="1800">
                <a:latin typeface="Times New Roman"/>
                <a:ea typeface="Times New Roman"/>
                <a:cs typeface="Times New Roman"/>
                <a:sym typeface="Times New Roman"/>
              </a:rPr>
              <a:t>Dijkstra algorithm</a:t>
            </a:r>
            <a:endParaRPr sz="1800">
              <a:latin typeface="Times New Roman"/>
              <a:ea typeface="Times New Roman"/>
              <a:cs typeface="Times New Roman"/>
              <a:sym typeface="Times New Roman"/>
            </a:endParaRPr>
          </a:p>
          <a:p>
            <a:pPr marL="457200" lvl="0" indent="-368300" algn="just" rtl="0">
              <a:lnSpc>
                <a:spcPct val="115000"/>
              </a:lnSpc>
              <a:spcBef>
                <a:spcPts val="0"/>
              </a:spcBef>
              <a:spcAft>
                <a:spcPts val="0"/>
              </a:spcAft>
              <a:buSzPts val="2200"/>
              <a:buFont typeface="Arial"/>
              <a:buAutoNum type="arabicPeriod"/>
            </a:pPr>
            <a:r>
              <a:rPr lang="en" sz="1800">
                <a:latin typeface="Times New Roman"/>
                <a:ea typeface="Times New Roman"/>
                <a:cs typeface="Times New Roman"/>
                <a:sym typeface="Times New Roman"/>
              </a:rPr>
              <a:t>BFS(breadth first search) </a:t>
            </a:r>
            <a:endParaRPr sz="1800">
              <a:latin typeface="Times New Roman"/>
              <a:ea typeface="Times New Roman"/>
              <a:cs typeface="Times New Roman"/>
              <a:sym typeface="Times New Roman"/>
            </a:endParaRPr>
          </a:p>
          <a:p>
            <a:pPr marL="457200" lvl="0" indent="-368300" algn="just" rtl="0">
              <a:lnSpc>
                <a:spcPct val="115000"/>
              </a:lnSpc>
              <a:spcBef>
                <a:spcPts val="0"/>
              </a:spcBef>
              <a:spcAft>
                <a:spcPts val="0"/>
              </a:spcAft>
              <a:buSzPts val="2200"/>
              <a:buFont typeface="Arial"/>
              <a:buAutoNum type="arabicPeriod"/>
            </a:pPr>
            <a:r>
              <a:rPr lang="en" sz="1800">
                <a:latin typeface="Times New Roman"/>
                <a:ea typeface="Times New Roman"/>
                <a:cs typeface="Times New Roman"/>
                <a:sym typeface="Times New Roman"/>
              </a:rPr>
              <a:t>DFS(depth first search) algorithms.</a:t>
            </a:r>
            <a:endParaRPr sz="1800">
              <a:latin typeface="Times New Roman"/>
              <a:ea typeface="Times New Roman"/>
              <a:cs typeface="Times New Roman"/>
              <a:sym typeface="Times New Roman"/>
            </a:endParaRPr>
          </a:p>
          <a:p>
            <a:pPr marL="0" lvl="0" indent="0" algn="l" rtl="0">
              <a:lnSpc>
                <a:spcPct val="115000"/>
              </a:lnSpc>
              <a:spcBef>
                <a:spcPts val="1600"/>
              </a:spcBef>
              <a:spcAft>
                <a:spcPts val="1600"/>
              </a:spcAft>
              <a:buSzPts val="1300"/>
              <a:buNone/>
            </a:pPr>
            <a:endParaRPr sz="1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3400" b="1">
                <a:latin typeface="Times New Roman"/>
                <a:ea typeface="Times New Roman"/>
                <a:cs typeface="Times New Roman"/>
                <a:sym typeface="Times New Roman"/>
              </a:rPr>
              <a:t>A*</a:t>
            </a:r>
            <a:r>
              <a:rPr lang="en" sz="2600" b="1">
                <a:latin typeface="Arial"/>
                <a:ea typeface="Arial"/>
                <a:cs typeface="Arial"/>
                <a:sym typeface="Arial"/>
              </a:rPr>
              <a:t> </a:t>
            </a:r>
            <a:r>
              <a:rPr lang="en" sz="3400" b="1">
                <a:latin typeface="Times New Roman"/>
                <a:ea typeface="Times New Roman"/>
                <a:cs typeface="Times New Roman"/>
                <a:sym typeface="Times New Roman"/>
              </a:rPr>
              <a:t>SEARCH ALGORITHM</a:t>
            </a:r>
            <a:endParaRPr sz="3400" b="1">
              <a:latin typeface="Times New Roman"/>
              <a:ea typeface="Times New Roman"/>
              <a:cs typeface="Times New Roman"/>
              <a:sym typeface="Times New Roman"/>
            </a:endParaRPr>
          </a:p>
        </p:txBody>
      </p:sp>
      <p:sp>
        <p:nvSpPr>
          <p:cNvPr id="131" name="Google Shape;131;p15"/>
          <p:cNvSpPr txBox="1">
            <a:spLocks noGrp="1"/>
          </p:cNvSpPr>
          <p:nvPr>
            <p:ph type="body" idx="1"/>
          </p:nvPr>
        </p:nvSpPr>
        <p:spPr>
          <a:xfrm>
            <a:off x="1052550" y="1307851"/>
            <a:ext cx="7786650" cy="3485250"/>
          </a:xfrm>
          <a:prstGeom prst="rect">
            <a:avLst/>
          </a:prstGeom>
          <a:noFill/>
          <a:ln>
            <a:noFill/>
          </a:ln>
        </p:spPr>
        <p:txBody>
          <a:bodyPr spcFirstLastPara="1" wrap="square" lIns="91425" tIns="91425" rIns="91425" bIns="91425" anchor="t" anchorCtr="0">
            <a:noAutofit/>
          </a:bodyPr>
          <a:lstStyle/>
          <a:p>
            <a:pPr marL="457200" lvl="0" indent="-323850" algn="just" rtl="0">
              <a:lnSpc>
                <a:spcPct val="115000"/>
              </a:lnSpc>
              <a:spcBef>
                <a:spcPts val="0"/>
              </a:spcBef>
              <a:spcAft>
                <a:spcPts val="0"/>
              </a:spcAft>
              <a:buClr>
                <a:srgbClr val="FFFFFF"/>
              </a:buClr>
              <a:buSzPts val="1500"/>
              <a:buFont typeface="Arial"/>
              <a:buChar char="●"/>
            </a:pPr>
            <a:r>
              <a:rPr lang="en" sz="1400">
                <a:solidFill>
                  <a:srgbClr val="FFFFFF"/>
                </a:solidFill>
                <a:latin typeface="Times New Roman"/>
                <a:ea typeface="Times New Roman"/>
                <a:cs typeface="Times New Roman"/>
                <a:sym typeface="Times New Roman"/>
              </a:rPr>
              <a:t>A* is a computer </a:t>
            </a:r>
            <a:r>
              <a:rPr lang="en" sz="1400">
                <a:solidFill>
                  <a:schemeClr val="hlink"/>
                </a:solidFill>
                <a:uFill>
                  <a:noFill/>
                </a:uFill>
                <a:latin typeface="Times New Roman"/>
                <a:ea typeface="Times New Roman"/>
                <a:cs typeface="Times New Roman"/>
                <a:sym typeface="Times New Roman"/>
                <a:hlinkClick r:id="rId3"/>
              </a:rPr>
              <a:t>algorithm</a:t>
            </a:r>
            <a:r>
              <a:rPr lang="en" sz="1400">
                <a:solidFill>
                  <a:srgbClr val="FFFFFF"/>
                </a:solidFill>
                <a:latin typeface="Times New Roman"/>
                <a:ea typeface="Times New Roman"/>
                <a:cs typeface="Times New Roman"/>
                <a:sym typeface="Times New Roman"/>
              </a:rPr>
              <a:t> that is widely used in pathfinding and </a:t>
            </a:r>
            <a:r>
              <a:rPr lang="en" sz="1400">
                <a:solidFill>
                  <a:schemeClr val="hlink"/>
                </a:solidFill>
                <a:uFill>
                  <a:noFill/>
                </a:uFill>
                <a:latin typeface="Times New Roman"/>
                <a:ea typeface="Times New Roman"/>
                <a:cs typeface="Times New Roman"/>
                <a:sym typeface="Times New Roman"/>
                <a:hlinkClick r:id="rId4"/>
              </a:rPr>
              <a:t>graph</a:t>
            </a:r>
            <a:r>
              <a:rPr lang="en" sz="1400">
                <a:solidFill>
                  <a:srgbClr val="FFFFFF"/>
                </a:solidFill>
                <a:latin typeface="Times New Roman"/>
                <a:ea typeface="Times New Roman"/>
                <a:cs typeface="Times New Roman"/>
                <a:sym typeface="Times New Roman"/>
              </a:rPr>
              <a:t> traversal. The algorithm efficiently plots a walkable path between multiple nodes, or points, on the graph. </a:t>
            </a:r>
            <a:endParaRPr/>
          </a:p>
          <a:p>
            <a:pPr marL="457200" lvl="0" indent="-228600" algn="just" rtl="0">
              <a:lnSpc>
                <a:spcPct val="115000"/>
              </a:lnSpc>
              <a:spcBef>
                <a:spcPts val="0"/>
              </a:spcBef>
              <a:spcAft>
                <a:spcPts val="0"/>
              </a:spcAft>
              <a:buClr>
                <a:srgbClr val="FFFFFF"/>
              </a:buClr>
              <a:buSzPts val="1500"/>
              <a:buFont typeface="Arial"/>
              <a:buNone/>
            </a:pPr>
            <a:endParaRPr sz="1400">
              <a:solidFill>
                <a:srgbClr val="FFFFFF"/>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rgbClr val="FFFFFF"/>
              </a:buClr>
              <a:buSzPts val="1500"/>
              <a:buFont typeface="Arial"/>
              <a:buChar char="●"/>
            </a:pPr>
            <a:r>
              <a:rPr lang="en" sz="1400">
                <a:solidFill>
                  <a:srgbClr val="FFFFFF"/>
                </a:solidFill>
                <a:latin typeface="Times New Roman"/>
                <a:ea typeface="Times New Roman"/>
                <a:cs typeface="Times New Roman"/>
                <a:sym typeface="Times New Roman"/>
              </a:rPr>
              <a:t>It uses the sum of 'cost' (distance from source to the current node, defined by g(x)) as well as 'heuristic' (estimated distance from current node to destination, defined by h(x)).</a:t>
            </a:r>
            <a:endParaRPr sz="1400">
              <a:solidFill>
                <a:srgbClr val="FFFFFF"/>
              </a:solidFill>
              <a:latin typeface="Times New Roman"/>
              <a:ea typeface="Times New Roman"/>
              <a:cs typeface="Times New Roman"/>
              <a:sym typeface="Times New Roman"/>
            </a:endParaRPr>
          </a:p>
          <a:p>
            <a:pPr marL="457200" lvl="0" indent="-323850" algn="just" rtl="0">
              <a:lnSpc>
                <a:spcPct val="115000"/>
              </a:lnSpc>
              <a:spcBef>
                <a:spcPts val="1600"/>
              </a:spcBef>
              <a:spcAft>
                <a:spcPts val="0"/>
              </a:spcAft>
              <a:buClr>
                <a:srgbClr val="FFFFFF"/>
              </a:buClr>
              <a:buSzPts val="1500"/>
              <a:buFont typeface="Arial"/>
              <a:buChar char="●"/>
            </a:pPr>
            <a:r>
              <a:rPr lang="en" sz="1400">
                <a:solidFill>
                  <a:srgbClr val="FFFFFF"/>
                </a:solidFill>
                <a:latin typeface="Times New Roman"/>
                <a:ea typeface="Times New Roman"/>
                <a:cs typeface="Times New Roman"/>
                <a:sym typeface="Times New Roman"/>
              </a:rPr>
              <a:t>The time complexity of A* depends on the heuristic. In the worst case of an unbounded search space, the number of nodes expanded is exponential in the depth of the solution (the shortest path) d: O(b</a:t>
            </a:r>
            <a:r>
              <a:rPr lang="en" sz="1400" baseline="30000">
                <a:solidFill>
                  <a:srgbClr val="FFFFFF"/>
                </a:solidFill>
                <a:latin typeface="Times New Roman"/>
                <a:ea typeface="Times New Roman"/>
                <a:cs typeface="Times New Roman"/>
                <a:sym typeface="Times New Roman"/>
              </a:rPr>
              <a:t>d</a:t>
            </a:r>
            <a:r>
              <a:rPr lang="en" sz="1400">
                <a:solidFill>
                  <a:srgbClr val="FFFFFF"/>
                </a:solidFill>
                <a:latin typeface="Times New Roman"/>
                <a:ea typeface="Times New Roman"/>
                <a:cs typeface="Times New Roman"/>
                <a:sym typeface="Times New Roman"/>
              </a:rPr>
              <a:t>), where b is the branching factor (the average number of successors per state).</a:t>
            </a:r>
            <a:endParaRPr sz="1400">
              <a:solidFill>
                <a:srgbClr val="FFFFFF"/>
              </a:solidFill>
              <a:latin typeface="Times New Roman"/>
              <a:ea typeface="Times New Roman"/>
              <a:cs typeface="Times New Roman"/>
              <a:sym typeface="Times New Roman"/>
            </a:endParaRPr>
          </a:p>
          <a:p>
            <a:pPr marL="457200" lvl="0" indent="-323850" algn="just" rtl="0">
              <a:lnSpc>
                <a:spcPct val="115000"/>
              </a:lnSpc>
              <a:spcBef>
                <a:spcPts val="1600"/>
              </a:spcBef>
              <a:spcAft>
                <a:spcPts val="0"/>
              </a:spcAft>
              <a:buClr>
                <a:srgbClr val="FFFFFF"/>
              </a:buClr>
              <a:buSzPts val="1500"/>
              <a:buFont typeface="Arial"/>
              <a:buChar char="●"/>
            </a:pPr>
            <a:r>
              <a:rPr lang="en" sz="1400">
                <a:solidFill>
                  <a:srgbClr val="FFFFFF"/>
                </a:solidFill>
                <a:latin typeface="Times New Roman"/>
                <a:ea typeface="Times New Roman"/>
                <a:cs typeface="Times New Roman"/>
                <a:sym typeface="Times New Roman"/>
              </a:rPr>
              <a:t>The </a:t>
            </a:r>
            <a:r>
              <a:rPr lang="en" sz="1400" b="1">
                <a:solidFill>
                  <a:srgbClr val="FFFFFF"/>
                </a:solidFill>
                <a:latin typeface="Times New Roman"/>
                <a:ea typeface="Times New Roman"/>
                <a:cs typeface="Times New Roman"/>
                <a:sym typeface="Times New Roman"/>
              </a:rPr>
              <a:t>data structure</a:t>
            </a:r>
            <a:r>
              <a:rPr lang="en" sz="1400">
                <a:solidFill>
                  <a:srgbClr val="FFFFFF"/>
                </a:solidFill>
                <a:latin typeface="Times New Roman"/>
                <a:ea typeface="Times New Roman"/>
                <a:cs typeface="Times New Roman"/>
                <a:sym typeface="Times New Roman"/>
              </a:rPr>
              <a:t> typically used in the A* search algorithm is a priority queue.</a:t>
            </a:r>
            <a:endParaRPr sz="1400">
              <a:solidFill>
                <a:srgbClr val="FFFFFF"/>
              </a:solidFill>
              <a:latin typeface="Times New Roman"/>
              <a:ea typeface="Times New Roman"/>
              <a:cs typeface="Times New Roman"/>
              <a:sym typeface="Times New Roman"/>
            </a:endParaRPr>
          </a:p>
          <a:p>
            <a:pPr marL="0" lvl="0" indent="0" algn="just" rtl="0">
              <a:lnSpc>
                <a:spcPct val="115000"/>
              </a:lnSpc>
              <a:spcBef>
                <a:spcPts val="1600"/>
              </a:spcBef>
              <a:spcAft>
                <a:spcPts val="1600"/>
              </a:spcAft>
              <a:buSzPts val="1300"/>
              <a:buNone/>
            </a:pP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6"/>
          <p:cNvSpPr txBox="1">
            <a:spLocks noGrp="1"/>
          </p:cNvSpPr>
          <p:nvPr>
            <p:ph type="title"/>
          </p:nvPr>
        </p:nvSpPr>
        <p:spPr>
          <a:xfrm>
            <a:off x="1297500" y="393750"/>
            <a:ext cx="6832863" cy="54900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b="1" dirty="0">
                <a:latin typeface="Montserrat"/>
                <a:ea typeface="Montserrat"/>
                <a:cs typeface="Montserrat"/>
                <a:sym typeface="Montserrat"/>
              </a:rPr>
              <a:t>A* Search - Algorithm</a:t>
            </a:r>
            <a:endParaRPr sz="3200" b="1" dirty="0">
              <a:latin typeface="Montserrat"/>
              <a:ea typeface="Montserrat"/>
              <a:cs typeface="Montserrat"/>
              <a:sym typeface="Montserrat"/>
            </a:endParaRPr>
          </a:p>
        </p:txBody>
      </p:sp>
      <p:pic>
        <p:nvPicPr>
          <p:cNvPr id="137" name="Google Shape;137;p16"/>
          <p:cNvPicPr preferRelativeResize="0"/>
          <p:nvPr/>
        </p:nvPicPr>
        <p:blipFill rotWithShape="1">
          <a:blip r:embed="rId3">
            <a:alphaModFix/>
          </a:blip>
          <a:srcRect/>
          <a:stretch/>
        </p:blipFill>
        <p:spPr>
          <a:xfrm>
            <a:off x="1389648" y="1119963"/>
            <a:ext cx="5294686" cy="38201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3400" b="1">
                <a:latin typeface="Times New Roman"/>
                <a:ea typeface="Times New Roman"/>
                <a:cs typeface="Times New Roman"/>
                <a:sym typeface="Times New Roman"/>
              </a:rPr>
              <a:t>DIJKSTRA’S ALGORITHM</a:t>
            </a:r>
            <a:endParaRPr sz="3400" b="1">
              <a:latin typeface="Times New Roman"/>
              <a:ea typeface="Times New Roman"/>
              <a:cs typeface="Times New Roman"/>
              <a:sym typeface="Times New Roman"/>
            </a:endParaRPr>
          </a:p>
        </p:txBody>
      </p:sp>
      <p:sp>
        <p:nvSpPr>
          <p:cNvPr id="143" name="Google Shape;143;p17"/>
          <p:cNvSpPr txBox="1">
            <a:spLocks noGrp="1"/>
          </p:cNvSpPr>
          <p:nvPr>
            <p:ph type="body" idx="1"/>
          </p:nvPr>
        </p:nvSpPr>
        <p:spPr>
          <a:xfrm>
            <a:off x="1023000" y="1191300"/>
            <a:ext cx="7780758" cy="3508291"/>
          </a:xfrm>
          <a:prstGeom prst="rect">
            <a:avLst/>
          </a:prstGeom>
          <a:noFill/>
          <a:ln>
            <a:noFill/>
          </a:ln>
        </p:spPr>
        <p:txBody>
          <a:bodyPr spcFirstLastPara="1" wrap="square" lIns="91425" tIns="91425" rIns="91425" bIns="91425" anchor="t" anchorCtr="0">
            <a:noAutofit/>
          </a:bodyPr>
          <a:lstStyle/>
          <a:p>
            <a:pPr marL="457200" lvl="0" indent="-323850" algn="just" rtl="0">
              <a:lnSpc>
                <a:spcPct val="115000"/>
              </a:lnSpc>
              <a:spcBef>
                <a:spcPts val="0"/>
              </a:spcBef>
              <a:spcAft>
                <a:spcPts val="0"/>
              </a:spcAft>
              <a:buSzPts val="1500"/>
              <a:buFont typeface="Arial"/>
              <a:buChar char="●"/>
            </a:pPr>
            <a:r>
              <a:rPr lang="en" sz="1400">
                <a:latin typeface="Times New Roman"/>
                <a:ea typeface="Times New Roman"/>
                <a:cs typeface="Times New Roman"/>
                <a:sym typeface="Times New Roman"/>
              </a:rPr>
              <a:t>Dijkstra’s Algorithm is a very widely known path-finding and graph-traversal algorithm. The algorithm has multiple variants - including source-to-destination plotting and source-to-nodes plotting (the latter creating a shortest-path tree).</a:t>
            </a:r>
            <a:endParaRPr sz="1400">
              <a:latin typeface="Times New Roman"/>
              <a:ea typeface="Times New Roman"/>
              <a:cs typeface="Times New Roman"/>
              <a:sym typeface="Times New Roman"/>
            </a:endParaRPr>
          </a:p>
          <a:p>
            <a:pPr marL="457200" lvl="0" indent="-323850" algn="just" rtl="0">
              <a:lnSpc>
                <a:spcPct val="115000"/>
              </a:lnSpc>
              <a:spcBef>
                <a:spcPts val="1600"/>
              </a:spcBef>
              <a:spcAft>
                <a:spcPts val="0"/>
              </a:spcAft>
              <a:buSzPts val="1500"/>
              <a:buFont typeface="Arial"/>
              <a:buChar char="●"/>
            </a:pPr>
            <a:r>
              <a:rPr lang="en" sz="1400">
                <a:latin typeface="Times New Roman"/>
                <a:ea typeface="Times New Roman"/>
                <a:cs typeface="Times New Roman"/>
                <a:sym typeface="Times New Roman"/>
              </a:rPr>
              <a:t>It keeps track of visited and unvisited nodes, checks for the next unvisited node with the minimum distance of traversal and progressively builds on that till it reaches the target node (if it exists) or the queue becomes empty (unbounded). </a:t>
            </a:r>
            <a:endParaRPr sz="1400">
              <a:latin typeface="Times New Roman"/>
              <a:ea typeface="Times New Roman"/>
              <a:cs typeface="Times New Roman"/>
              <a:sym typeface="Times New Roman"/>
            </a:endParaRPr>
          </a:p>
          <a:p>
            <a:pPr marL="457200" lvl="0" indent="-323850" algn="just" rtl="0">
              <a:lnSpc>
                <a:spcPct val="115000"/>
              </a:lnSpc>
              <a:spcBef>
                <a:spcPts val="1600"/>
              </a:spcBef>
              <a:spcAft>
                <a:spcPts val="0"/>
              </a:spcAft>
              <a:buSzPts val="1500"/>
              <a:buChar char="●"/>
            </a:pPr>
            <a:r>
              <a:rPr lang="en" sz="1400">
                <a:latin typeface="Times New Roman"/>
                <a:ea typeface="Times New Roman"/>
                <a:cs typeface="Times New Roman"/>
                <a:sym typeface="Times New Roman"/>
              </a:rPr>
              <a:t>Internally, it uses a </a:t>
            </a:r>
            <a:r>
              <a:rPr lang="en" sz="1400" b="1">
                <a:latin typeface="Times New Roman"/>
                <a:ea typeface="Times New Roman"/>
                <a:cs typeface="Times New Roman"/>
                <a:sym typeface="Times New Roman"/>
              </a:rPr>
              <a:t>Minimum-Priority Queue</a:t>
            </a:r>
            <a:r>
              <a:rPr lang="en" sz="1400">
                <a:latin typeface="Times New Roman"/>
                <a:ea typeface="Times New Roman"/>
                <a:cs typeface="Times New Roman"/>
                <a:sym typeface="Times New Roman"/>
              </a:rPr>
              <a:t> (combined with Heap for optimization) for figuring out the minimum heuristic traversal node. </a:t>
            </a:r>
            <a:endParaRPr/>
          </a:p>
          <a:p>
            <a:pPr marL="457200" lvl="0" indent="-323850" algn="just" rtl="0">
              <a:lnSpc>
                <a:spcPct val="115000"/>
              </a:lnSpc>
              <a:spcBef>
                <a:spcPts val="1600"/>
              </a:spcBef>
              <a:spcAft>
                <a:spcPts val="0"/>
              </a:spcAft>
              <a:buSzPts val="1500"/>
              <a:buChar char="●"/>
            </a:pPr>
            <a:r>
              <a:rPr lang="en" sz="1400">
                <a:latin typeface="Times New Roman"/>
                <a:ea typeface="Times New Roman"/>
                <a:cs typeface="Times New Roman"/>
                <a:sym typeface="Times New Roman"/>
              </a:rPr>
              <a:t>This results in a time complexity of Θ((|V| + |E|)log(|V|)), where |V| is the number of nodes and |E| is the number of edges connecting the nodes. However, this algorithm can also be implemented in Θ(|V|</a:t>
            </a:r>
            <a:r>
              <a:rPr lang="en" sz="1400" baseline="30000">
                <a:latin typeface="Times New Roman"/>
                <a:ea typeface="Times New Roman"/>
                <a:cs typeface="Times New Roman"/>
                <a:sym typeface="Times New Roman"/>
              </a:rPr>
              <a:t>2</a:t>
            </a:r>
            <a:r>
              <a:rPr lang="en" sz="1400">
                <a:latin typeface="Times New Roman"/>
                <a:ea typeface="Times New Roman"/>
                <a:cs typeface="Times New Roman"/>
                <a:sym typeface="Times New Roman"/>
              </a:rPr>
              <a:t>) using arrays.</a:t>
            </a:r>
            <a:endParaRPr sz="1400">
              <a:latin typeface="Times New Roman"/>
              <a:ea typeface="Times New Roman"/>
              <a:cs typeface="Times New Roman"/>
              <a:sym typeface="Times New Roman"/>
            </a:endParaRPr>
          </a:p>
          <a:p>
            <a:pPr marL="0" lvl="0" indent="0" algn="l" rtl="0">
              <a:lnSpc>
                <a:spcPct val="115000"/>
              </a:lnSpc>
              <a:spcBef>
                <a:spcPts val="1600"/>
              </a:spcBef>
              <a:spcAft>
                <a:spcPts val="1600"/>
              </a:spcAft>
              <a:buSzPts val="1300"/>
              <a:buNone/>
            </a:pPr>
            <a:endParaRPr sz="1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8"/>
          <p:cNvSpPr txBox="1">
            <a:spLocks noGrp="1"/>
          </p:cNvSpPr>
          <p:nvPr>
            <p:ph type="title"/>
          </p:nvPr>
        </p:nvSpPr>
        <p:spPr>
          <a:xfrm>
            <a:off x="1297500" y="393750"/>
            <a:ext cx="6981719" cy="58444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b="1" dirty="0">
                <a:latin typeface="Montserrat"/>
                <a:ea typeface="Montserrat"/>
                <a:cs typeface="Montserrat"/>
                <a:sym typeface="Montserrat"/>
              </a:rPr>
              <a:t>DIJKSTRA - Algorithm</a:t>
            </a:r>
            <a:endParaRPr b="1" dirty="0">
              <a:latin typeface="Montserrat"/>
              <a:ea typeface="Montserrat"/>
              <a:cs typeface="Montserrat"/>
              <a:sym typeface="Montserrat"/>
            </a:endParaRPr>
          </a:p>
        </p:txBody>
      </p:sp>
      <p:pic>
        <p:nvPicPr>
          <p:cNvPr id="149" name="Google Shape;149;p18"/>
          <p:cNvPicPr preferRelativeResize="0"/>
          <p:nvPr/>
        </p:nvPicPr>
        <p:blipFill rotWithShape="1">
          <a:blip r:embed="rId3">
            <a:alphaModFix/>
          </a:blip>
          <a:srcRect/>
          <a:stretch/>
        </p:blipFill>
        <p:spPr>
          <a:xfrm>
            <a:off x="1297500" y="978195"/>
            <a:ext cx="7362825" cy="3838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3400" b="1">
                <a:latin typeface="Times New Roman"/>
                <a:ea typeface="Times New Roman"/>
                <a:cs typeface="Times New Roman"/>
                <a:sym typeface="Times New Roman"/>
              </a:rPr>
              <a:t>BREADTH FIRST SEARCH</a:t>
            </a:r>
            <a:endParaRPr sz="3400" b="1">
              <a:latin typeface="Times New Roman"/>
              <a:ea typeface="Times New Roman"/>
              <a:cs typeface="Times New Roman"/>
              <a:sym typeface="Times New Roman"/>
            </a:endParaRPr>
          </a:p>
        </p:txBody>
      </p:sp>
      <p:sp>
        <p:nvSpPr>
          <p:cNvPr id="155" name="Google Shape;155;p19"/>
          <p:cNvSpPr txBox="1">
            <a:spLocks noGrp="1"/>
          </p:cNvSpPr>
          <p:nvPr>
            <p:ph type="body" idx="1"/>
          </p:nvPr>
        </p:nvSpPr>
        <p:spPr>
          <a:xfrm>
            <a:off x="1143325" y="1401500"/>
            <a:ext cx="7667522" cy="3321600"/>
          </a:xfrm>
          <a:prstGeom prst="rect">
            <a:avLst/>
          </a:prstGeom>
          <a:noFill/>
          <a:ln>
            <a:noFill/>
          </a:ln>
        </p:spPr>
        <p:txBody>
          <a:bodyPr spcFirstLastPara="1" wrap="square" lIns="91425" tIns="91425" rIns="91425" bIns="91425" anchor="t" anchorCtr="0">
            <a:noAutofit/>
          </a:bodyPr>
          <a:lstStyle/>
          <a:p>
            <a:pPr marL="457200" lvl="0" indent="-330200" algn="just" rtl="0">
              <a:lnSpc>
                <a:spcPct val="115000"/>
              </a:lnSpc>
              <a:spcBef>
                <a:spcPts val="0"/>
              </a:spcBef>
              <a:spcAft>
                <a:spcPts val="0"/>
              </a:spcAft>
              <a:buSzPts val="1600"/>
              <a:buFont typeface="Arial"/>
              <a:buChar char="●"/>
            </a:pPr>
            <a:r>
              <a:rPr lang="en" sz="1400">
                <a:latin typeface="Times New Roman"/>
                <a:ea typeface="Times New Roman"/>
                <a:cs typeface="Times New Roman"/>
                <a:sym typeface="Times New Roman"/>
              </a:rPr>
              <a:t>The Breadth First Search (BFS) traversal is an algorithm, which is used to visit all of the nodes of a given graph. In this traversal algorithm one node is selected and then all of the adjacent nodes are visited one by one. </a:t>
            </a:r>
            <a:endParaRPr/>
          </a:p>
          <a:p>
            <a:pPr marL="127000" lvl="0" indent="0" algn="just" rtl="0">
              <a:lnSpc>
                <a:spcPct val="115000"/>
              </a:lnSpc>
              <a:spcBef>
                <a:spcPts val="0"/>
              </a:spcBef>
              <a:spcAft>
                <a:spcPts val="0"/>
              </a:spcAft>
              <a:buSzPts val="1600"/>
              <a:buNone/>
            </a:pPr>
            <a:endParaRPr sz="1400">
              <a:latin typeface="Times New Roman"/>
              <a:ea typeface="Times New Roman"/>
              <a:cs typeface="Times New Roman"/>
              <a:sym typeface="Times New Roman"/>
            </a:endParaRPr>
          </a:p>
          <a:p>
            <a:pPr marL="457200" lvl="0" indent="-330200" algn="just" rtl="0">
              <a:lnSpc>
                <a:spcPct val="115000"/>
              </a:lnSpc>
              <a:spcBef>
                <a:spcPts val="0"/>
              </a:spcBef>
              <a:spcAft>
                <a:spcPts val="0"/>
              </a:spcAft>
              <a:buSzPts val="1600"/>
              <a:buFont typeface="Arial"/>
              <a:buChar char="●"/>
            </a:pPr>
            <a:r>
              <a:rPr lang="en" sz="1400">
                <a:latin typeface="Times New Roman"/>
                <a:ea typeface="Times New Roman"/>
                <a:cs typeface="Times New Roman"/>
                <a:sym typeface="Times New Roman"/>
              </a:rPr>
              <a:t>After completing all of the adjacent vertices, it moves further to check another vertex and checks its adjacent vertices again.</a:t>
            </a:r>
            <a:endParaRPr sz="1400">
              <a:latin typeface="Times New Roman"/>
              <a:ea typeface="Times New Roman"/>
              <a:cs typeface="Times New Roman"/>
              <a:sym typeface="Times New Roman"/>
            </a:endParaRPr>
          </a:p>
          <a:p>
            <a:pPr marL="457200" lvl="0" indent="-330200" algn="just" rtl="0">
              <a:lnSpc>
                <a:spcPct val="115000"/>
              </a:lnSpc>
              <a:spcBef>
                <a:spcPts val="1600"/>
              </a:spcBef>
              <a:spcAft>
                <a:spcPts val="0"/>
              </a:spcAft>
              <a:buSzPts val="1600"/>
              <a:buFont typeface="Arial"/>
              <a:buChar char="●"/>
            </a:pPr>
            <a:r>
              <a:rPr lang="en" sz="1400">
                <a:latin typeface="Times New Roman"/>
                <a:ea typeface="Times New Roman"/>
                <a:cs typeface="Times New Roman"/>
                <a:sym typeface="Times New Roman"/>
              </a:rPr>
              <a:t>The time complexity of BFS is O(V + E) when Adjacency List is used and O(V^2) when Adjacency Matrix is used, where V stands for vertices and E stands for edges.</a:t>
            </a:r>
            <a:endParaRPr sz="1400">
              <a:latin typeface="Times New Roman"/>
              <a:ea typeface="Times New Roman"/>
              <a:cs typeface="Times New Roman"/>
              <a:sym typeface="Times New Roman"/>
            </a:endParaRPr>
          </a:p>
          <a:p>
            <a:pPr marL="457200" lvl="0" indent="-330200" algn="just" rtl="0">
              <a:lnSpc>
                <a:spcPct val="115000"/>
              </a:lnSpc>
              <a:spcBef>
                <a:spcPts val="1600"/>
              </a:spcBef>
              <a:spcAft>
                <a:spcPts val="1600"/>
              </a:spcAft>
              <a:buSzPts val="1600"/>
              <a:buFont typeface="Arial"/>
              <a:buChar char="●"/>
            </a:pPr>
            <a:r>
              <a:rPr lang="en" sz="1400">
                <a:latin typeface="Times New Roman"/>
                <a:ea typeface="Times New Roman"/>
                <a:cs typeface="Times New Roman"/>
                <a:sym typeface="Times New Roman"/>
              </a:rPr>
              <a:t>The data structure used by the BFS algorithm is a </a:t>
            </a:r>
            <a:r>
              <a:rPr lang="en" sz="1400" b="1">
                <a:latin typeface="Times New Roman"/>
                <a:ea typeface="Times New Roman"/>
                <a:cs typeface="Times New Roman"/>
                <a:sym typeface="Times New Roman"/>
              </a:rPr>
              <a:t>queue.</a:t>
            </a:r>
            <a:endParaRPr sz="1400" b="1">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b="1" dirty="0"/>
              <a:t>Breadth First Search – Algorithm</a:t>
            </a:r>
            <a:endParaRPr b="1" dirty="0"/>
          </a:p>
        </p:txBody>
      </p:sp>
      <p:pic>
        <p:nvPicPr>
          <p:cNvPr id="161" name="Google Shape;161;p20"/>
          <p:cNvPicPr preferRelativeResize="0"/>
          <p:nvPr/>
        </p:nvPicPr>
        <p:blipFill rotWithShape="1">
          <a:blip r:embed="rId3">
            <a:alphaModFix/>
          </a:blip>
          <a:srcRect/>
          <a:stretch/>
        </p:blipFill>
        <p:spPr>
          <a:xfrm>
            <a:off x="1460533" y="942753"/>
            <a:ext cx="4032956" cy="3970591"/>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1351</Words>
  <Application>Microsoft Office PowerPoint</Application>
  <PresentationFormat>On-screen Show (16:9)</PresentationFormat>
  <Paragraphs>79</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Montserrat</vt:lpstr>
      <vt:lpstr>Lato</vt:lpstr>
      <vt:lpstr>Times New Roman</vt:lpstr>
      <vt:lpstr>Calibri</vt:lpstr>
      <vt:lpstr>Arial</vt:lpstr>
      <vt:lpstr>Focus</vt:lpstr>
      <vt:lpstr>PATHFINDING VISUALIZER </vt:lpstr>
      <vt:lpstr>ABSTRACT</vt:lpstr>
      <vt:lpstr>ALGORITHMS</vt:lpstr>
      <vt:lpstr>A* SEARCH ALGORITHM</vt:lpstr>
      <vt:lpstr>A* Search - Algorithm</vt:lpstr>
      <vt:lpstr>DIJKSTRA’S ALGORITHM</vt:lpstr>
      <vt:lpstr>DIJKSTRA - Algorithm</vt:lpstr>
      <vt:lpstr>BREADTH FIRST SEARCH</vt:lpstr>
      <vt:lpstr>Breadth First Search – Algorithm</vt:lpstr>
      <vt:lpstr>DEPTH FIRST SEARCH</vt:lpstr>
      <vt:lpstr>Depth First Search – Algorithm</vt:lpstr>
      <vt:lpstr>RECURSIVE DIVISION MAZE</vt:lpstr>
      <vt:lpstr>DEPTH FIRST SEARCH MAZE</vt:lpstr>
      <vt:lpstr>Maze Generating Algorithms </vt:lpstr>
      <vt:lpstr>INPUT AND OUTPUT</vt:lpstr>
      <vt:lpstr>SAMPLE OUTPUT</vt:lpstr>
      <vt:lpstr>SCOPE</vt:lpstr>
      <vt:lpstr>REVIEW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PATHFINDING VISUALIZER </dc:title>
  <cp:lastModifiedBy>Rishi Dinesh</cp:lastModifiedBy>
  <cp:revision>1</cp:revision>
  <dcterms:modified xsi:type="dcterms:W3CDTF">2020-11-11T10:20:07Z</dcterms:modified>
</cp:coreProperties>
</file>