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86" r:id="rId7"/>
    <p:sldId id="280" r:id="rId8"/>
    <p:sldId id="285" r:id="rId9"/>
    <p:sldId id="281" r:id="rId10"/>
    <p:sldId id="282" r:id="rId11"/>
    <p:sldId id="283" r:id="rId12"/>
    <p:sldId id="284" r:id="rId13"/>
    <p:sldId id="274" r:id="rId14"/>
    <p:sldId id="275" r:id="rId15"/>
    <p:sldId id="278" r:id="rId16"/>
    <p:sldId id="279" r:id="rId17"/>
    <p:sldId id="26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12" autoAdjust="0"/>
    <p:restoredTop sz="94660"/>
  </p:normalViewPr>
  <p:slideViewPr>
    <p:cSldViewPr>
      <p:cViewPr varScale="1">
        <p:scale>
          <a:sx n="68" d="100"/>
          <a:sy n="68" d="100"/>
        </p:scale>
        <p:origin x="-145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5/22/2023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5/22/2023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5/22/2023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iming>
    <p:tnLst>
      <p:par>
        <p:cTn id="1" dur="indefinite" restart="never" nodeType="tmRoot"/>
      </p:par>
    </p:tnLst>
  </p:timing>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1538" y="1000108"/>
            <a:ext cx="6624736" cy="1200329"/>
          </a:xfrm>
          <a:prstGeom prst="rect">
            <a:avLst/>
          </a:prstGeom>
          <a:noFill/>
        </p:spPr>
        <p:txBody>
          <a:bodyPr wrap="square" rtlCol="0">
            <a:spAutoFit/>
          </a:bodyPr>
          <a:lstStyle/>
          <a:p>
            <a:pPr algn="ctr"/>
            <a:r>
              <a:rPr lang="en-US" sz="3600" dirty="0" smtClean="0">
                <a:solidFill>
                  <a:srgbClr val="FF0000"/>
                </a:solidFill>
                <a:latin typeface="Arial Black" pitchFamily="34" charset="0"/>
              </a:rPr>
              <a:t>Front End Engineering-I Project</a:t>
            </a:r>
            <a:endParaRPr lang="en-US" sz="3600" dirty="0">
              <a:solidFill>
                <a:srgbClr val="FF0000"/>
              </a:solidFill>
              <a:latin typeface="Arial Black" pitchFamily="34" charset="0"/>
            </a:endParaRP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smtClean="0">
                <a:latin typeface="Times New Roman" pitchFamily="18" charset="0"/>
                <a:cs typeface="Times New Roman" pitchFamily="18" charset="0"/>
              </a:rPr>
              <a:t>:</a:t>
            </a:r>
          </a:p>
          <a:p>
            <a:endParaRPr lang="en-US" dirty="0" smtClean="0"/>
          </a:p>
          <a:p>
            <a:endParaRPr lang="en-US" dirty="0"/>
          </a:p>
        </p:txBody>
      </p:sp>
      <p:sp>
        <p:nvSpPr>
          <p:cNvPr id="6" name="TextBox 5">
            <a:extLst>
              <a:ext uri="{FF2B5EF4-FFF2-40B4-BE49-F238E27FC236}">
                <a16:creationId xmlns:a16="http://schemas.microsoft.com/office/drawing/2014/main" xmlns="" id="{39596CC0-0544-9FD2-7AFD-B23ECB7AE8F4}"/>
              </a:ext>
            </a:extLst>
          </p:cNvPr>
          <p:cNvSpPr txBox="1"/>
          <p:nvPr/>
        </p:nvSpPr>
        <p:spPr>
          <a:xfrm>
            <a:off x="2214546" y="2143116"/>
            <a:ext cx="5112568" cy="2308324"/>
          </a:xfrm>
          <a:prstGeom prst="rect">
            <a:avLst/>
          </a:prstGeom>
          <a:solidFill>
            <a:schemeClr val="accent6">
              <a:lumMod val="60000"/>
              <a:lumOff val="40000"/>
            </a:schemeClr>
          </a:solidFill>
        </p:spPr>
        <p:txBody>
          <a:bodyPr wrap="square" rtlCol="0">
            <a:spAutoFit/>
          </a:bodyPr>
          <a:lstStyle/>
          <a:p>
            <a:r>
              <a:rPr lang="en-US" dirty="0"/>
              <a:t>Team </a:t>
            </a:r>
            <a:r>
              <a:rPr lang="en-US" dirty="0" smtClean="0"/>
              <a:t>Details: </a:t>
            </a:r>
          </a:p>
          <a:p>
            <a:r>
              <a:rPr lang="en-US" dirty="0" smtClean="0"/>
              <a:t>1) </a:t>
            </a:r>
            <a:r>
              <a:rPr lang="en-US" dirty="0" err="1" smtClean="0"/>
              <a:t>Rishab</a:t>
            </a:r>
            <a:r>
              <a:rPr lang="en-US" dirty="0" smtClean="0"/>
              <a:t> </a:t>
            </a:r>
            <a:r>
              <a:rPr lang="en-US" dirty="0" err="1" smtClean="0"/>
              <a:t>Pahwa</a:t>
            </a:r>
            <a:r>
              <a:rPr lang="en-US" dirty="0" smtClean="0"/>
              <a:t> </a:t>
            </a:r>
            <a:r>
              <a:rPr lang="en-US" dirty="0" smtClean="0"/>
              <a:t>: 2210990724 </a:t>
            </a:r>
          </a:p>
          <a:p>
            <a:r>
              <a:rPr lang="en-US" dirty="0" smtClean="0"/>
              <a:t>2) </a:t>
            </a:r>
            <a:r>
              <a:rPr lang="en-US" dirty="0" err="1" smtClean="0"/>
              <a:t>Rishabh</a:t>
            </a:r>
            <a:r>
              <a:rPr lang="en-US" dirty="0" smtClean="0"/>
              <a:t> </a:t>
            </a:r>
            <a:r>
              <a:rPr lang="en-US" dirty="0" smtClean="0"/>
              <a:t>Jain: 2210990725</a:t>
            </a:r>
          </a:p>
          <a:p>
            <a:r>
              <a:rPr lang="en-US" dirty="0" smtClean="0"/>
              <a:t>3) </a:t>
            </a:r>
            <a:r>
              <a:rPr lang="en-US" dirty="0" err="1" smtClean="0"/>
              <a:t>Rishi</a:t>
            </a:r>
            <a:r>
              <a:rPr lang="en-US" dirty="0" smtClean="0"/>
              <a:t> </a:t>
            </a:r>
            <a:r>
              <a:rPr lang="en-US" dirty="0" err="1" smtClean="0"/>
              <a:t>Chaudhary</a:t>
            </a:r>
            <a:r>
              <a:rPr lang="en-US" dirty="0" smtClean="0"/>
              <a:t>: 2210990726</a:t>
            </a:r>
          </a:p>
          <a:p>
            <a:r>
              <a:rPr lang="en-US" dirty="0" smtClean="0"/>
              <a:t>4) </a:t>
            </a:r>
            <a:r>
              <a:rPr lang="en-US" dirty="0" err="1" smtClean="0"/>
              <a:t>Rishi</a:t>
            </a:r>
            <a:r>
              <a:rPr lang="en-US" dirty="0" smtClean="0"/>
              <a:t> </a:t>
            </a:r>
            <a:r>
              <a:rPr lang="en-US" dirty="0" err="1" smtClean="0"/>
              <a:t>Goyal</a:t>
            </a:r>
            <a:r>
              <a:rPr lang="en-US" dirty="0" smtClean="0"/>
              <a:t>: 2210990727</a:t>
            </a:r>
            <a:endParaRPr lang="en-US" dirty="0"/>
          </a:p>
          <a:p>
            <a:endParaRPr lang="en-US" dirty="0">
              <a:solidFill>
                <a:schemeClr val="bg1"/>
              </a:solidFill>
            </a:endParaRPr>
          </a:p>
          <a:p>
            <a:r>
              <a:rPr lang="en-US" dirty="0" smtClean="0">
                <a:latin typeface="Times New Roman" pitchFamily="18" charset="0"/>
                <a:cs typeface="Times New Roman" pitchFamily="18" charset="0"/>
              </a:rPr>
              <a:t>Faculty Coordinator: </a:t>
            </a:r>
          </a:p>
          <a:p>
            <a:r>
              <a:rPr lang="en-US" dirty="0" smtClean="0">
                <a:latin typeface="Times New Roman" pitchFamily="18" charset="0"/>
                <a:cs typeface="Times New Roman" pitchFamily="18" charset="0"/>
              </a:rPr>
              <a:t>Dr. </a:t>
            </a:r>
            <a:r>
              <a:rPr lang="en-US" dirty="0" err="1" smtClean="0">
                <a:latin typeface="Times New Roman" pitchFamily="18" charset="0"/>
                <a:cs typeface="Times New Roman" pitchFamily="18" charset="0"/>
              </a:rPr>
              <a:t>Mandeep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Kaur</a:t>
            </a:r>
            <a:endParaRPr lang="en-US" dirty="0" smtClean="0">
              <a:latin typeface="Times New Roman" pitchFamily="18" charset="0"/>
              <a:cs typeface="Times New Roman" pitchFamily="18" charset="0"/>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smtClean="0">
                <a:solidFill>
                  <a:srgbClr val="FF0000"/>
                </a:solidFill>
                <a:latin typeface="Times New Roman" pitchFamily="18" charset="0"/>
                <a:cs typeface="Times New Roman" pitchFamily="18" charset="0"/>
              </a:rPr>
              <a:t>Chitkara</a:t>
            </a:r>
            <a:r>
              <a:rPr lang="en-US" sz="2000" b="1" dirty="0" smtClean="0">
                <a:solidFill>
                  <a:srgbClr val="FF0000"/>
                </a:solidFill>
                <a:latin typeface="Times New Roman" pitchFamily="18" charset="0"/>
                <a:cs typeface="Times New Roman" pitchFamily="18" charset="0"/>
              </a:rPr>
              <a:t> University Institute of Engineering and Technology, </a:t>
            </a:r>
          </a:p>
          <a:p>
            <a:pPr algn="ctr"/>
            <a:r>
              <a:rPr lang="en-US" sz="2000" b="1" dirty="0" err="1" smtClean="0">
                <a:solidFill>
                  <a:srgbClr val="FF0000"/>
                </a:solidFill>
                <a:latin typeface="Times New Roman" pitchFamily="18" charset="0"/>
                <a:cs typeface="Times New Roman" pitchFamily="18" charset="0"/>
              </a:rPr>
              <a:t>Chitkara</a:t>
            </a:r>
            <a:r>
              <a:rPr lang="en-US" sz="2000" b="1" dirty="0" smtClean="0">
                <a:solidFill>
                  <a:srgbClr val="FF0000"/>
                </a:solidFill>
                <a:latin typeface="Times New Roman" pitchFamily="18" charset="0"/>
                <a:cs typeface="Times New Roman" pitchFamily="18" charset="0"/>
              </a:rPr>
              <a:t> University, Punjab</a:t>
            </a:r>
            <a:endParaRPr lang="en-US" sz="2000" b="1" dirty="0">
              <a:solidFill>
                <a:srgbClr val="FF0000"/>
              </a:solidFill>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Output</a:t>
            </a:r>
          </a:p>
        </p:txBody>
      </p:sp>
      <p:sp>
        <p:nvSpPr>
          <p:cNvPr id="3" name="Rectangle 2"/>
          <p:cNvSpPr/>
          <p:nvPr/>
        </p:nvSpPr>
        <p:spPr>
          <a:xfrm>
            <a:off x="395536" y="1196752"/>
            <a:ext cx="8136904" cy="1077218"/>
          </a:xfrm>
          <a:prstGeom prst="rect">
            <a:avLst/>
          </a:prstGeom>
        </p:spPr>
        <p:txBody>
          <a:bodyPr wrap="square">
            <a:spAutoFit/>
          </a:bodyPr>
          <a:lstStyle/>
          <a:p>
            <a:endParaRPr lang="en-US" sz="3200" dirty="0" smtClean="0">
              <a:latin typeface="Times New Roman" pitchFamily="18" charset="0"/>
              <a:cs typeface="Times New Roman" pitchFamily="18" charset="0"/>
            </a:endParaRPr>
          </a:p>
          <a:p>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
        <p:nvSpPr>
          <p:cNvPr id="5" name="TextBox 4"/>
          <p:cNvSpPr txBox="1"/>
          <p:nvPr/>
        </p:nvSpPr>
        <p:spPr>
          <a:xfrm>
            <a:off x="2857488" y="6215082"/>
            <a:ext cx="2997680" cy="369332"/>
          </a:xfrm>
          <a:prstGeom prst="rect">
            <a:avLst/>
          </a:prstGeom>
          <a:noFill/>
        </p:spPr>
        <p:txBody>
          <a:bodyPr wrap="none" rtlCol="0">
            <a:spAutoFit/>
          </a:bodyPr>
          <a:lstStyle/>
          <a:p>
            <a:r>
              <a:rPr lang="en-US" dirty="0" smtClean="0">
                <a:solidFill>
                  <a:schemeClr val="accent1"/>
                </a:solidFill>
              </a:rPr>
              <a:t>https://notelog27.netlify.app/</a:t>
            </a:r>
            <a:endParaRPr lang="en-US" dirty="0">
              <a:solidFill>
                <a:schemeClr val="accent1"/>
              </a:solidFill>
            </a:endParaRPr>
          </a:p>
        </p:txBody>
      </p:sp>
      <p:pic>
        <p:nvPicPr>
          <p:cNvPr id="2050" name="Picture 2"/>
          <p:cNvPicPr>
            <a:picLocks noChangeAspect="1" noChangeArrowheads="1"/>
          </p:cNvPicPr>
          <p:nvPr/>
        </p:nvPicPr>
        <p:blipFill>
          <a:blip r:embed="rId2"/>
          <a:srcRect/>
          <a:stretch>
            <a:fillRect/>
          </a:stretch>
        </p:blipFill>
        <p:spPr bwMode="auto">
          <a:xfrm>
            <a:off x="428596" y="1071546"/>
            <a:ext cx="8358246" cy="5020515"/>
          </a:xfrm>
          <a:prstGeom prst="rect">
            <a:avLst/>
          </a:prstGeom>
          <a:noFill/>
          <a:ln w="9525">
            <a:noFill/>
            <a:miter lim="800000"/>
            <a:headEnd/>
            <a:tailEnd/>
          </a:ln>
          <a:effectLst/>
        </p:spPr>
      </p:pic>
    </p:spTree>
  </p:cSld>
  <p:clrMapOvr>
    <a:masterClrMapping/>
  </p:clrMapOvr>
  <p:transition advTm="4000">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Output</a:t>
            </a:r>
          </a:p>
        </p:txBody>
      </p:sp>
      <p:sp>
        <p:nvSpPr>
          <p:cNvPr id="3" name="Rectangle 2"/>
          <p:cNvSpPr/>
          <p:nvPr/>
        </p:nvSpPr>
        <p:spPr>
          <a:xfrm>
            <a:off x="395536" y="1196752"/>
            <a:ext cx="8136904" cy="1077218"/>
          </a:xfrm>
          <a:prstGeom prst="rect">
            <a:avLst/>
          </a:prstGeom>
        </p:spPr>
        <p:txBody>
          <a:bodyPr wrap="square">
            <a:spAutoFit/>
          </a:bodyPr>
          <a:lstStyle/>
          <a:p>
            <a:endParaRPr lang="en-US" sz="3200" dirty="0" smtClean="0">
              <a:latin typeface="Times New Roman" pitchFamily="18" charset="0"/>
              <a:cs typeface="Times New Roman" pitchFamily="18" charset="0"/>
            </a:endParaRPr>
          </a:p>
          <a:p>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
        <p:nvSpPr>
          <p:cNvPr id="5" name="TextBox 4"/>
          <p:cNvSpPr txBox="1"/>
          <p:nvPr/>
        </p:nvSpPr>
        <p:spPr>
          <a:xfrm>
            <a:off x="2857488" y="6215082"/>
            <a:ext cx="2997680" cy="369332"/>
          </a:xfrm>
          <a:prstGeom prst="rect">
            <a:avLst/>
          </a:prstGeom>
          <a:noFill/>
        </p:spPr>
        <p:txBody>
          <a:bodyPr wrap="none" rtlCol="0">
            <a:spAutoFit/>
          </a:bodyPr>
          <a:lstStyle/>
          <a:p>
            <a:r>
              <a:rPr lang="en-US" dirty="0" smtClean="0">
                <a:solidFill>
                  <a:schemeClr val="accent1"/>
                </a:solidFill>
              </a:rPr>
              <a:t>https://notelog27.netlify.app/</a:t>
            </a:r>
            <a:endParaRPr lang="en-US" dirty="0">
              <a:solidFill>
                <a:schemeClr val="accent1"/>
              </a:solidFill>
            </a:endParaRPr>
          </a:p>
        </p:txBody>
      </p:sp>
      <p:pic>
        <p:nvPicPr>
          <p:cNvPr id="3074" name="Picture 2"/>
          <p:cNvPicPr>
            <a:picLocks noChangeAspect="1" noChangeArrowheads="1"/>
          </p:cNvPicPr>
          <p:nvPr/>
        </p:nvPicPr>
        <p:blipFill>
          <a:blip r:embed="rId2"/>
          <a:srcRect/>
          <a:stretch>
            <a:fillRect/>
          </a:stretch>
        </p:blipFill>
        <p:spPr bwMode="auto">
          <a:xfrm>
            <a:off x="285720" y="1142984"/>
            <a:ext cx="8572560" cy="5072098"/>
          </a:xfrm>
          <a:prstGeom prst="rect">
            <a:avLst/>
          </a:prstGeom>
          <a:noFill/>
          <a:ln w="9525">
            <a:noFill/>
            <a:miter lim="800000"/>
            <a:headEnd/>
            <a:tailEnd/>
          </a:ln>
          <a:effectLst/>
        </p:spPr>
      </p:pic>
    </p:spTree>
  </p:cSld>
  <p:clrMapOvr>
    <a:masterClrMapping/>
  </p:clrMapOvr>
  <p:transition advTm="4000">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Output</a:t>
            </a:r>
          </a:p>
        </p:txBody>
      </p:sp>
      <p:sp>
        <p:nvSpPr>
          <p:cNvPr id="3" name="Rectangle 2"/>
          <p:cNvSpPr/>
          <p:nvPr/>
        </p:nvSpPr>
        <p:spPr>
          <a:xfrm>
            <a:off x="395536" y="1196752"/>
            <a:ext cx="8136904" cy="1077218"/>
          </a:xfrm>
          <a:prstGeom prst="rect">
            <a:avLst/>
          </a:prstGeom>
        </p:spPr>
        <p:txBody>
          <a:bodyPr wrap="square">
            <a:spAutoFit/>
          </a:bodyPr>
          <a:lstStyle/>
          <a:p>
            <a:endParaRPr lang="en-US" sz="3200" dirty="0" smtClean="0">
              <a:latin typeface="Times New Roman" pitchFamily="18" charset="0"/>
              <a:cs typeface="Times New Roman" pitchFamily="18" charset="0"/>
            </a:endParaRPr>
          </a:p>
          <a:p>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
        <p:nvSpPr>
          <p:cNvPr id="5" name="TextBox 4"/>
          <p:cNvSpPr txBox="1"/>
          <p:nvPr/>
        </p:nvSpPr>
        <p:spPr>
          <a:xfrm>
            <a:off x="2857488" y="6215082"/>
            <a:ext cx="2997680" cy="369332"/>
          </a:xfrm>
          <a:prstGeom prst="rect">
            <a:avLst/>
          </a:prstGeom>
          <a:noFill/>
        </p:spPr>
        <p:txBody>
          <a:bodyPr wrap="none" rtlCol="0">
            <a:spAutoFit/>
          </a:bodyPr>
          <a:lstStyle/>
          <a:p>
            <a:r>
              <a:rPr lang="en-US" dirty="0" smtClean="0">
                <a:solidFill>
                  <a:schemeClr val="accent1"/>
                </a:solidFill>
              </a:rPr>
              <a:t>https://notelog27.netlify.app/</a:t>
            </a:r>
            <a:endParaRPr lang="en-US" dirty="0">
              <a:solidFill>
                <a:schemeClr val="accent1"/>
              </a:solidFill>
            </a:endParaRPr>
          </a:p>
        </p:txBody>
      </p:sp>
      <p:pic>
        <p:nvPicPr>
          <p:cNvPr id="4098" name="Picture 2"/>
          <p:cNvPicPr>
            <a:picLocks noChangeAspect="1" noChangeArrowheads="1"/>
          </p:cNvPicPr>
          <p:nvPr/>
        </p:nvPicPr>
        <p:blipFill>
          <a:blip r:embed="rId2"/>
          <a:srcRect/>
          <a:stretch>
            <a:fillRect/>
          </a:stretch>
        </p:blipFill>
        <p:spPr bwMode="auto">
          <a:xfrm>
            <a:off x="357158" y="928670"/>
            <a:ext cx="8429684" cy="5434198"/>
          </a:xfrm>
          <a:prstGeom prst="rect">
            <a:avLst/>
          </a:prstGeom>
          <a:noFill/>
          <a:ln w="9525">
            <a:noFill/>
            <a:miter lim="800000"/>
            <a:headEnd/>
            <a:tailEnd/>
          </a:ln>
          <a:effectLst/>
        </p:spPr>
      </p:pic>
    </p:spTree>
  </p:cSld>
  <p:clrMapOvr>
    <a:masterClrMapping/>
  </p:clrMapOvr>
  <p:transition advTm="4000">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Key Features</a:t>
            </a:r>
          </a:p>
        </p:txBody>
      </p:sp>
      <p:sp>
        <p:nvSpPr>
          <p:cNvPr id="3" name="Rectangle 2"/>
          <p:cNvSpPr/>
          <p:nvPr/>
        </p:nvSpPr>
        <p:spPr>
          <a:xfrm>
            <a:off x="395536" y="1196752"/>
            <a:ext cx="8136904" cy="5355312"/>
          </a:xfrm>
          <a:prstGeom prst="rect">
            <a:avLst/>
          </a:prstGeom>
        </p:spPr>
        <p:txBody>
          <a:bodyPr wrap="square">
            <a:spAutoFit/>
          </a:bodyPr>
          <a:lstStyle/>
          <a:p>
            <a:r>
              <a:rPr lang="en-US" dirty="0" smtClean="0"/>
              <a:t>1 </a:t>
            </a:r>
            <a:r>
              <a:rPr lang="en-US" b="1" u="sng" dirty="0" smtClean="0"/>
              <a:t>ORGANISED NOTES</a:t>
            </a:r>
            <a:r>
              <a:rPr lang="en-US" dirty="0" smtClean="0"/>
              <a:t>: The webpage </a:t>
            </a:r>
            <a:r>
              <a:rPr lang="en-US" b="1" dirty="0" smtClean="0"/>
              <a:t>NOTELOG </a:t>
            </a:r>
            <a:r>
              <a:rPr lang="en-US" dirty="0" smtClean="0"/>
              <a:t>makes it easy for the </a:t>
            </a:r>
          </a:p>
          <a:p>
            <a:r>
              <a:rPr lang="en-US" dirty="0" smtClean="0"/>
              <a:t>user to organize their notes orderly , sort which tasks are completed and </a:t>
            </a:r>
          </a:p>
          <a:p>
            <a:r>
              <a:rPr lang="en-US" dirty="0" smtClean="0"/>
              <a:t>incomplete , divide notes into different  sections along with date, day  </a:t>
            </a:r>
          </a:p>
          <a:p>
            <a:r>
              <a:rPr lang="en-US" dirty="0" smtClean="0"/>
              <a:t>and time of  entries.</a:t>
            </a:r>
          </a:p>
          <a:p>
            <a:r>
              <a:rPr lang="en-US" dirty="0" smtClean="0"/>
              <a:t> </a:t>
            </a:r>
          </a:p>
          <a:p>
            <a:r>
              <a:rPr lang="en-US" dirty="0" smtClean="0"/>
              <a:t>2 </a:t>
            </a:r>
            <a:r>
              <a:rPr lang="en-US" b="1" u="sng" dirty="0" smtClean="0"/>
              <a:t>ACCESSIBILITY</a:t>
            </a:r>
            <a:r>
              <a:rPr lang="en-US" dirty="0" smtClean="0"/>
              <a:t>: Since notes are online, these can be available</a:t>
            </a:r>
          </a:p>
          <a:p>
            <a:r>
              <a:rPr lang="en-US" dirty="0" smtClean="0"/>
              <a:t>Anywhere , anytime with ease.</a:t>
            </a:r>
          </a:p>
          <a:p>
            <a:r>
              <a:rPr lang="en-US" dirty="0" smtClean="0"/>
              <a:t> </a:t>
            </a:r>
          </a:p>
          <a:p>
            <a:r>
              <a:rPr lang="en-US" dirty="0" smtClean="0"/>
              <a:t>3 </a:t>
            </a:r>
            <a:r>
              <a:rPr lang="en-US" b="1" u="sng" dirty="0" smtClean="0"/>
              <a:t>EFFICIENT</a:t>
            </a:r>
            <a:r>
              <a:rPr lang="en-US" dirty="0" smtClean="0"/>
              <a:t>: Very few  resources are required to store and  run the </a:t>
            </a:r>
            <a:br>
              <a:rPr lang="en-US" dirty="0" smtClean="0"/>
            </a:br>
            <a:r>
              <a:rPr lang="en-US" dirty="0" smtClean="0"/>
              <a:t>          webpage.</a:t>
            </a:r>
          </a:p>
          <a:p>
            <a:r>
              <a:rPr lang="en-US" dirty="0" smtClean="0"/>
              <a:t> </a:t>
            </a:r>
          </a:p>
          <a:p>
            <a:r>
              <a:rPr lang="en-US" dirty="0" smtClean="0"/>
              <a:t>4 </a:t>
            </a:r>
            <a:r>
              <a:rPr lang="en-US" b="1" u="sng" dirty="0" smtClean="0"/>
              <a:t>EASY </a:t>
            </a:r>
            <a:r>
              <a:rPr lang="en-US" b="1" u="sng" dirty="0" smtClean="0"/>
              <a:t>TO USE</a:t>
            </a:r>
            <a:r>
              <a:rPr lang="en-US" dirty="0" smtClean="0"/>
              <a:t>: The application provides an easy to use , user-</a:t>
            </a:r>
          </a:p>
          <a:p>
            <a:r>
              <a:rPr lang="en-US" dirty="0" smtClean="0"/>
              <a:t>friendly interface which provides addition of notes, notepads, list all</a:t>
            </a:r>
          </a:p>
          <a:p>
            <a:r>
              <a:rPr lang="en-US" dirty="0" smtClean="0"/>
              <a:t>the tasks together, sort completed and incomplete tasks in one-single</a:t>
            </a:r>
          </a:p>
          <a:p>
            <a:r>
              <a:rPr lang="en-US" dirty="0" smtClean="0"/>
              <a:t>click.</a:t>
            </a:r>
          </a:p>
          <a:p>
            <a:r>
              <a:rPr lang="en-US" dirty="0" smtClean="0"/>
              <a:t> </a:t>
            </a:r>
          </a:p>
          <a:p>
            <a:r>
              <a:rPr lang="en-US" dirty="0" smtClean="0"/>
              <a:t>5 </a:t>
            </a:r>
            <a:r>
              <a:rPr lang="en-US" b="1" u="sng" dirty="0" smtClean="0"/>
              <a:t>FREE </a:t>
            </a:r>
            <a:r>
              <a:rPr lang="en-US" b="1" u="sng" dirty="0" smtClean="0"/>
              <a:t>TO USE</a:t>
            </a:r>
            <a:r>
              <a:rPr lang="en-US" dirty="0" smtClean="0"/>
              <a:t>: The </a:t>
            </a:r>
            <a:r>
              <a:rPr lang="en-US" dirty="0" err="1" smtClean="0"/>
              <a:t>notelog</a:t>
            </a:r>
            <a:r>
              <a:rPr lang="en-US" dirty="0" smtClean="0"/>
              <a:t> application is completely free to use and </a:t>
            </a:r>
          </a:p>
          <a:p>
            <a:r>
              <a:rPr lang="en-US" dirty="0" smtClean="0"/>
              <a:t>          Can be used by anyone for any purpose (household / professional/ </a:t>
            </a:r>
          </a:p>
          <a:p>
            <a:r>
              <a:rPr lang="en-US" dirty="0" smtClean="0"/>
              <a:t>Business etc.</a:t>
            </a:r>
            <a:endParaRPr lang="en-US" dirty="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Project Highlights</a:t>
            </a:r>
          </a:p>
        </p:txBody>
      </p:sp>
      <p:sp>
        <p:nvSpPr>
          <p:cNvPr id="3" name="Rectangle 2"/>
          <p:cNvSpPr/>
          <p:nvPr/>
        </p:nvSpPr>
        <p:spPr>
          <a:xfrm>
            <a:off x="395536" y="1196753"/>
            <a:ext cx="8136904" cy="5786199"/>
          </a:xfrm>
          <a:prstGeom prst="rect">
            <a:avLst/>
          </a:prstGeom>
        </p:spPr>
        <p:txBody>
          <a:bodyPr wrap="square">
            <a:spAutoFit/>
          </a:bodyPr>
          <a:lstStyle/>
          <a:p>
            <a:pPr lvl="0"/>
            <a:r>
              <a:rPr lang="en-US" b="1" u="sng" dirty="0" smtClean="0"/>
              <a:t>The Benefits of Using a Note log List: -</a:t>
            </a:r>
            <a:endParaRPr lang="en-US" dirty="0" smtClean="0"/>
          </a:p>
          <a:p>
            <a:r>
              <a:rPr lang="en-US" b="1" dirty="0" smtClean="0"/>
              <a:t> </a:t>
            </a:r>
            <a:endParaRPr lang="en-US" dirty="0" smtClean="0"/>
          </a:p>
          <a:p>
            <a:pPr lvl="0">
              <a:buFont typeface="Arial" pitchFamily="34" charset="0"/>
              <a:buChar char="•"/>
            </a:pPr>
            <a:r>
              <a:rPr lang="en-US" b="1" dirty="0" smtClean="0"/>
              <a:t>Improves your memory</a:t>
            </a:r>
            <a:r>
              <a:rPr lang="en-US" b="1" u="sng" dirty="0" smtClean="0"/>
              <a:t>: </a:t>
            </a:r>
            <a:r>
              <a:rPr lang="en-US" dirty="0" smtClean="0"/>
              <a:t>A note log list acts as an external memory aid. It’s only possible to hold a few pieces of information at one time. Keep a note log list and you’ll be able to keep track of everything, rather than just a few of the tasks you need to do. Your note log will also reinforce the information, which makes it less likely you’re going to forget something.</a:t>
            </a:r>
          </a:p>
          <a:p>
            <a:r>
              <a:rPr lang="en-US" dirty="0" smtClean="0"/>
              <a:t> </a:t>
            </a:r>
          </a:p>
          <a:p>
            <a:pPr lvl="0">
              <a:buFont typeface="Arial" pitchFamily="34" charset="0"/>
              <a:buChar char="•"/>
            </a:pPr>
            <a:r>
              <a:rPr lang="en-US" b="1" dirty="0" smtClean="0"/>
              <a:t>Increases productivity</a:t>
            </a:r>
            <a:r>
              <a:rPr lang="en-US" dirty="0" smtClean="0"/>
              <a:t>: A note log list allows you to prioritize the tasks that are more important. This means you don’t waste time on tasks that don’t require your immediate attention. Your list will help you stay focused on the tasks that are the most important.</a:t>
            </a:r>
          </a:p>
          <a:p>
            <a:r>
              <a:rPr lang="en-US" dirty="0" smtClean="0"/>
              <a:t> </a:t>
            </a:r>
          </a:p>
          <a:p>
            <a:pPr lvl="0">
              <a:buFont typeface="Arial" pitchFamily="34" charset="0"/>
              <a:buChar char="•"/>
            </a:pPr>
            <a:r>
              <a:rPr lang="en-US" b="1" dirty="0" smtClean="0"/>
              <a:t>Helps with motivation</a:t>
            </a:r>
            <a:r>
              <a:rPr lang="en-US" dirty="0" smtClean="0"/>
              <a:t>: note log lists are a great motivational tool because you can use them to clarify your goals. You can divide your long-term goal into smaller, more achievable short-term goals and as you tick each one off your list, your confidence will increase.</a:t>
            </a:r>
          </a:p>
          <a:p>
            <a:endParaRPr lang="en-US" sz="3200" dirty="0" smtClean="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Conclusion</a:t>
            </a:r>
          </a:p>
        </p:txBody>
      </p:sp>
      <p:sp>
        <p:nvSpPr>
          <p:cNvPr id="3" name="Rectangle 2"/>
          <p:cNvSpPr/>
          <p:nvPr/>
        </p:nvSpPr>
        <p:spPr>
          <a:xfrm>
            <a:off x="395536" y="1196752"/>
            <a:ext cx="8136904" cy="4339650"/>
          </a:xfrm>
          <a:prstGeom prst="rect">
            <a:avLst/>
          </a:prstGeom>
        </p:spPr>
        <p:txBody>
          <a:bodyPr wrap="square">
            <a:spAutoFit/>
          </a:bodyPr>
          <a:lstStyle/>
          <a:p>
            <a:pPr lvl="0"/>
            <a:r>
              <a:rPr lang="en-US" dirty="0" smtClean="0"/>
              <a:t>1) The feature to rank and list tasks by their priority was implemented towards the end of the project as we had initially planned to classify tasks into two lists only based on whether the tasks were completed or pending.</a:t>
            </a:r>
          </a:p>
          <a:p>
            <a:r>
              <a:rPr lang="en-US" dirty="0" smtClean="0"/>
              <a:t> </a:t>
            </a:r>
          </a:p>
          <a:p>
            <a:pPr lvl="0"/>
            <a:r>
              <a:rPr lang="en-US" dirty="0" smtClean="0"/>
              <a:t>2) Improvement in security and integrity</a:t>
            </a:r>
          </a:p>
          <a:p>
            <a:r>
              <a:rPr lang="en-US" dirty="0" smtClean="0"/>
              <a:t> </a:t>
            </a:r>
          </a:p>
          <a:p>
            <a:pPr lvl="0"/>
            <a:r>
              <a:rPr lang="en-US" dirty="0" smtClean="0"/>
              <a:t>3) Integration with other applications such as calendar, mail, location etc.</a:t>
            </a:r>
          </a:p>
          <a:p>
            <a:r>
              <a:rPr lang="en-US" dirty="0" smtClean="0"/>
              <a:t> </a:t>
            </a:r>
          </a:p>
          <a:p>
            <a:pPr lvl="0"/>
            <a:r>
              <a:rPr lang="en-US" dirty="0" smtClean="0"/>
              <a:t>4)Adding features like storage of data, more convenient organization of user data, make the page more customized.</a:t>
            </a:r>
          </a:p>
          <a:p>
            <a:r>
              <a:rPr lang="en-US" dirty="0" smtClean="0"/>
              <a:t> </a:t>
            </a:r>
          </a:p>
          <a:p>
            <a:pPr lvl="0"/>
            <a:r>
              <a:rPr lang="en-US" dirty="0" smtClean="0"/>
              <a:t>5)Hosting the web application online to make it accessible to more users.</a:t>
            </a:r>
          </a:p>
          <a:p>
            <a:r>
              <a:rPr lang="en-US" sz="2000" dirty="0" smtClean="0"/>
              <a:t/>
            </a:r>
            <a:br>
              <a:rPr lang="en-US" sz="2000" dirty="0" smtClean="0"/>
            </a:br>
            <a:r>
              <a:rPr lang="en-US" sz="2000" dirty="0" smtClean="0"/>
              <a:t> </a:t>
            </a:r>
          </a:p>
          <a:p>
            <a:endParaRPr lang="en-US" sz="2000" dirty="0" smtClean="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References/Links used</a:t>
            </a:r>
          </a:p>
        </p:txBody>
      </p:sp>
      <p:sp>
        <p:nvSpPr>
          <p:cNvPr id="3" name="Rectangle 2"/>
          <p:cNvSpPr/>
          <p:nvPr/>
        </p:nvSpPr>
        <p:spPr>
          <a:xfrm>
            <a:off x="395536" y="1196752"/>
            <a:ext cx="8136904" cy="1169551"/>
          </a:xfrm>
          <a:prstGeom prst="rect">
            <a:avLst/>
          </a:prstGeom>
          <a:solidFill>
            <a:schemeClr val="bg1"/>
          </a:solidFill>
        </p:spPr>
        <p:txBody>
          <a:bodyPr wrap="square">
            <a:spAutoFit/>
          </a:bodyPr>
          <a:lstStyle/>
          <a:p>
            <a:pPr lvl="0"/>
            <a:r>
              <a:rPr lang="en-US" dirty="0" smtClean="0"/>
              <a:t>a)</a:t>
            </a:r>
            <a:r>
              <a:rPr lang="en-US" dirty="0" smtClean="0">
                <a:solidFill>
                  <a:schemeClr val="accent1"/>
                </a:solidFill>
              </a:rPr>
              <a:t> https://en.wikipedia.org/wiki/HTML</a:t>
            </a:r>
          </a:p>
          <a:p>
            <a:pPr lvl="0"/>
            <a:r>
              <a:rPr lang="en-US" dirty="0" smtClean="0"/>
              <a:t>b)</a:t>
            </a:r>
            <a:r>
              <a:rPr lang="en-US" dirty="0" smtClean="0">
                <a:solidFill>
                  <a:schemeClr val="accent1"/>
                </a:solidFill>
              </a:rPr>
              <a:t> www.w3 schools.com</a:t>
            </a:r>
          </a:p>
          <a:p>
            <a:r>
              <a:rPr lang="en-US" sz="3200" dirty="0" smtClean="0">
                <a:latin typeface="Times New Roman" pitchFamily="18" charset="0"/>
                <a:cs typeface="Times New Roman" pitchFamily="18" charset="0"/>
              </a:rPr>
              <a:t>  </a:t>
            </a:r>
          </a:p>
        </p:txBody>
      </p:sp>
    </p:spTree>
  </p:cSld>
  <p:clrMapOvr>
    <a:masterClrMapping/>
  </p:clrMapOvr>
  <p:transition advTm="4000">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4401205"/>
          </a:xfrm>
          <a:prstGeom prst="rect">
            <a:avLst/>
          </a:prstGeom>
          <a:noFill/>
        </p:spPr>
        <p:txBody>
          <a:bodyPr wrap="square" rtlCol="0">
            <a:spAutoFit/>
          </a:bodyPr>
          <a:lstStyle/>
          <a:p>
            <a:pPr>
              <a:buFont typeface="Arial" pitchFamily="34" charset="0"/>
              <a:buChar char="•"/>
            </a:pPr>
            <a:r>
              <a:rPr lang="en-US" sz="3200" dirty="0" smtClean="0">
                <a:latin typeface="Times New Roman" pitchFamily="18" charset="0"/>
                <a:cs typeface="Times New Roman" pitchFamily="18" charset="0"/>
              </a:rPr>
              <a:t>Introduction</a:t>
            </a:r>
          </a:p>
          <a:p>
            <a:pPr>
              <a:buFont typeface="Arial" pitchFamily="34" charset="0"/>
              <a:buChar char="•"/>
            </a:pPr>
            <a:r>
              <a:rPr lang="en-US" sz="3200" dirty="0" smtClean="0">
                <a:latin typeface="Times New Roman" pitchFamily="18" charset="0"/>
                <a:cs typeface="Times New Roman" pitchFamily="18" charset="0"/>
              </a:rPr>
              <a:t>Problem Statement</a:t>
            </a:r>
          </a:p>
          <a:p>
            <a:pPr>
              <a:buFont typeface="Arial" pitchFamily="34" charset="0"/>
              <a:buChar char="•"/>
            </a:pPr>
            <a:r>
              <a:rPr lang="en-US" sz="3200" dirty="0" smtClean="0">
                <a:latin typeface="Times New Roman" pitchFamily="18" charset="0"/>
                <a:cs typeface="Times New Roman" pitchFamily="18" charset="0"/>
              </a:rPr>
              <a:t>Technical Details</a:t>
            </a:r>
          </a:p>
          <a:p>
            <a:pPr>
              <a:buFont typeface="Arial" pitchFamily="34" charset="0"/>
              <a:buChar char="•"/>
            </a:pPr>
            <a:r>
              <a:rPr lang="en-US" sz="3200" dirty="0" smtClean="0">
                <a:latin typeface="Times New Roman" pitchFamily="18" charset="0"/>
                <a:cs typeface="Times New Roman" pitchFamily="18" charset="0"/>
              </a:rPr>
              <a:t>Key Features </a:t>
            </a:r>
          </a:p>
          <a:p>
            <a:pPr>
              <a:buFont typeface="Arial" pitchFamily="34" charset="0"/>
              <a:buChar char="•"/>
            </a:pPr>
            <a:r>
              <a:rPr lang="en-US" sz="3200" dirty="0" smtClean="0">
                <a:latin typeface="Times New Roman" pitchFamily="18" charset="0"/>
                <a:cs typeface="Times New Roman" pitchFamily="18" charset="0"/>
              </a:rPr>
              <a:t>Project Highlights</a:t>
            </a:r>
          </a:p>
          <a:p>
            <a:pPr>
              <a:buFont typeface="Arial" pitchFamily="34" charset="0"/>
              <a:buChar char="•"/>
            </a:pPr>
            <a:r>
              <a:rPr lang="en-US" sz="3200" dirty="0" smtClean="0">
                <a:latin typeface="Times New Roman" pitchFamily="18" charset="0"/>
                <a:cs typeface="Times New Roman" pitchFamily="18" charset="0"/>
              </a:rPr>
              <a:t>Conclusion</a:t>
            </a:r>
          </a:p>
          <a:p>
            <a:pPr>
              <a:buFont typeface="Arial" pitchFamily="34" charset="0"/>
              <a:buChar char="•"/>
            </a:pPr>
            <a:r>
              <a:rPr lang="en-US" sz="3200" dirty="0" smtClean="0">
                <a:latin typeface="Times New Roman" pitchFamily="18" charset="0"/>
                <a:cs typeface="Times New Roman" pitchFamily="18" charset="0"/>
              </a:rPr>
              <a:t>References/Links used</a:t>
            </a:r>
          </a:p>
          <a:p>
            <a:pPr>
              <a:buFont typeface="Arial" pitchFamily="34" charset="0"/>
              <a:buChar char="•"/>
            </a:pPr>
            <a:endParaRPr lang="en-US" sz="2800" dirty="0" smtClean="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Introduction</a:t>
            </a:r>
          </a:p>
        </p:txBody>
      </p:sp>
      <p:sp>
        <p:nvSpPr>
          <p:cNvPr id="3" name="Rectangle 2"/>
          <p:cNvSpPr/>
          <p:nvPr/>
        </p:nvSpPr>
        <p:spPr>
          <a:xfrm>
            <a:off x="428596" y="1214422"/>
            <a:ext cx="8136904" cy="4955203"/>
          </a:xfrm>
          <a:prstGeom prst="rect">
            <a:avLst/>
          </a:prstGeom>
          <a:ln>
            <a:solidFill>
              <a:schemeClr val="bg1"/>
            </a:solidFill>
          </a:ln>
        </p:spPr>
        <p:txBody>
          <a:bodyPr wrap="square">
            <a:spAutoFit/>
          </a:bodyPr>
          <a:lstStyle/>
          <a:p>
            <a:pPr algn="just"/>
            <a:r>
              <a:rPr lang="en-US" sz="3200" dirty="0" smtClean="0">
                <a:latin typeface="Times New Roman" pitchFamily="18" charset="0"/>
                <a:cs typeface="Times New Roman" pitchFamily="18" charset="0"/>
              </a:rPr>
              <a:t>Title: </a:t>
            </a:r>
            <a:r>
              <a:rPr lang="en-US" sz="3200" b="1" dirty="0" smtClean="0">
                <a:latin typeface="Times New Roman" pitchFamily="18" charset="0"/>
                <a:cs typeface="Times New Roman" pitchFamily="18" charset="0"/>
              </a:rPr>
              <a:t>Note Log</a:t>
            </a:r>
          </a:p>
          <a:p>
            <a:pPr algn="just"/>
            <a:endParaRPr lang="en-US" sz="3200" dirty="0" smtClean="0">
              <a:latin typeface="Times New Roman" pitchFamily="18" charset="0"/>
              <a:cs typeface="Times New Roman" pitchFamily="18" charset="0"/>
            </a:endParaRPr>
          </a:p>
          <a:p>
            <a:pPr algn="just"/>
            <a:r>
              <a:rPr lang="en-US" sz="3200" dirty="0" smtClean="0">
                <a:latin typeface="Times New Roman" pitchFamily="18" charset="0"/>
                <a:cs typeface="Times New Roman" pitchFamily="18" charset="0"/>
              </a:rPr>
              <a:t>Team Details:</a:t>
            </a:r>
          </a:p>
          <a:p>
            <a:pPr algn="just"/>
            <a:r>
              <a:rPr lang="en-US" dirty="0" smtClean="0"/>
              <a:t>1) </a:t>
            </a:r>
            <a:r>
              <a:rPr lang="en-US" dirty="0" err="1" smtClean="0"/>
              <a:t>Rishab</a:t>
            </a:r>
            <a:r>
              <a:rPr lang="en-US" dirty="0" smtClean="0"/>
              <a:t> </a:t>
            </a:r>
            <a:r>
              <a:rPr lang="en-US" dirty="0" err="1" smtClean="0"/>
              <a:t>Pahwah</a:t>
            </a:r>
            <a:r>
              <a:rPr lang="en-US" dirty="0" smtClean="0"/>
              <a:t> </a:t>
            </a:r>
            <a:r>
              <a:rPr lang="en-US" dirty="0" smtClean="0"/>
              <a:t>: 2210990724 </a:t>
            </a:r>
          </a:p>
          <a:p>
            <a:pPr algn="just"/>
            <a:r>
              <a:rPr lang="en-US" dirty="0" smtClean="0"/>
              <a:t>2) </a:t>
            </a:r>
            <a:r>
              <a:rPr lang="en-US" dirty="0" err="1" smtClean="0"/>
              <a:t>Rishabh</a:t>
            </a:r>
            <a:r>
              <a:rPr lang="en-US" dirty="0" smtClean="0"/>
              <a:t> </a:t>
            </a:r>
            <a:r>
              <a:rPr lang="en-US" dirty="0" smtClean="0"/>
              <a:t>Jain: 2210990725</a:t>
            </a:r>
          </a:p>
          <a:p>
            <a:pPr algn="just"/>
            <a:r>
              <a:rPr lang="en-US" dirty="0" smtClean="0"/>
              <a:t>3) </a:t>
            </a:r>
            <a:r>
              <a:rPr lang="en-US" dirty="0" err="1" smtClean="0"/>
              <a:t>Rishi</a:t>
            </a:r>
            <a:r>
              <a:rPr lang="en-US" dirty="0" smtClean="0"/>
              <a:t> </a:t>
            </a:r>
            <a:r>
              <a:rPr lang="en-US" dirty="0" err="1" smtClean="0"/>
              <a:t>Chaudhary</a:t>
            </a:r>
            <a:r>
              <a:rPr lang="en-US" dirty="0" smtClean="0"/>
              <a:t>: 2210990726</a:t>
            </a:r>
          </a:p>
          <a:p>
            <a:pPr algn="just"/>
            <a:r>
              <a:rPr lang="en-US" dirty="0" smtClean="0"/>
              <a:t>4) </a:t>
            </a:r>
            <a:r>
              <a:rPr lang="en-US" dirty="0" err="1" smtClean="0"/>
              <a:t>Rishi</a:t>
            </a:r>
            <a:r>
              <a:rPr lang="en-US" dirty="0" smtClean="0"/>
              <a:t> </a:t>
            </a:r>
            <a:r>
              <a:rPr lang="en-US" dirty="0" err="1" smtClean="0"/>
              <a:t>Goyal</a:t>
            </a:r>
            <a:r>
              <a:rPr lang="en-US" dirty="0" smtClean="0"/>
              <a:t>: 2210990727</a:t>
            </a:r>
          </a:p>
          <a:p>
            <a:pPr algn="just"/>
            <a:endParaRPr lang="en-US" dirty="0" smtClean="0"/>
          </a:p>
          <a:p>
            <a:pPr algn="just"/>
            <a:endParaRPr lang="en-US" dirty="0" smtClean="0"/>
          </a:p>
          <a:p>
            <a:pPr algn="just"/>
            <a:r>
              <a:rPr lang="en-US" sz="3200" dirty="0" smtClean="0">
                <a:latin typeface="Times New Roman" pitchFamily="18" charset="0"/>
                <a:cs typeface="Times New Roman" pitchFamily="18" charset="0"/>
              </a:rPr>
              <a:t>Overview:</a:t>
            </a:r>
          </a:p>
          <a:p>
            <a:pPr algn="just"/>
            <a:r>
              <a:rPr lang="en-US" sz="2000" dirty="0" smtClean="0">
                <a:latin typeface="Times New Roman" pitchFamily="18" charset="0"/>
                <a:cs typeface="Times New Roman" pitchFamily="18" charset="0"/>
              </a:rPr>
              <a:t> </a:t>
            </a:r>
            <a:r>
              <a:rPr lang="en-US" dirty="0" smtClean="0"/>
              <a:t>A Note log is a simple prioritized list of the tasks a person must complete. People make a list of everything they need to do, ranked according to priority from the most critical task at the top to the least critical task at the bottom. Note logs are quickly made entries of the tasks or the atomic entities.</a:t>
            </a:r>
            <a:endParaRPr lang="en-US" dirty="0" smtClean="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Problem Statement</a:t>
            </a:r>
          </a:p>
        </p:txBody>
      </p:sp>
      <p:sp>
        <p:nvSpPr>
          <p:cNvPr id="3" name="Rectangle 2"/>
          <p:cNvSpPr/>
          <p:nvPr/>
        </p:nvSpPr>
        <p:spPr>
          <a:xfrm>
            <a:off x="395536" y="1196752"/>
            <a:ext cx="8136904" cy="4708981"/>
          </a:xfrm>
          <a:prstGeom prst="rect">
            <a:avLst/>
          </a:prstGeom>
        </p:spPr>
        <p:txBody>
          <a:bodyPr wrap="square">
            <a:spAutoFit/>
          </a:bodyPr>
          <a:lstStyle/>
          <a:p>
            <a:pPr algn="just">
              <a:buFont typeface="Arial" pitchFamily="34" charset="0"/>
              <a:buChar char="•"/>
            </a:pPr>
            <a:r>
              <a:rPr lang="en-US" sz="2000" dirty="0" smtClean="0"/>
              <a:t> Traditionally </a:t>
            </a:r>
            <a:r>
              <a:rPr lang="en-US" sz="2000" dirty="0" smtClean="0"/>
              <a:t>, notes are written on a piece of paper, or post-it notes and do act as memory aids. But as technology has evolved with time, we have been able to create notes using online notepads, applications, spreadsheets, word documents and many more. </a:t>
            </a:r>
            <a:endParaRPr lang="en-US" sz="2000" dirty="0" smtClean="0"/>
          </a:p>
          <a:p>
            <a:pPr algn="just"/>
            <a:endParaRPr lang="en-US" sz="2000" dirty="0" smtClean="0"/>
          </a:p>
          <a:p>
            <a:pPr algn="just">
              <a:buFont typeface="Arial" pitchFamily="34" charset="0"/>
              <a:buChar char="•"/>
            </a:pPr>
            <a:r>
              <a:rPr lang="en-US" sz="2000" dirty="0" smtClean="0"/>
              <a:t> Note </a:t>
            </a:r>
            <a:r>
              <a:rPr lang="en-US" sz="2000" dirty="0" smtClean="0"/>
              <a:t>logs can be used in personal and professional life both , accessed anytime, anywhere with ease</a:t>
            </a:r>
            <a:r>
              <a:rPr lang="en-US" sz="2000" dirty="0" smtClean="0"/>
              <a:t>.</a:t>
            </a:r>
          </a:p>
          <a:p>
            <a:pPr algn="just"/>
            <a:r>
              <a:rPr lang="en-US" sz="2000" dirty="0" smtClean="0"/>
              <a:t> </a:t>
            </a:r>
            <a:endParaRPr lang="en-US" sz="2000" dirty="0" smtClean="0"/>
          </a:p>
          <a:p>
            <a:pPr algn="just">
              <a:buFont typeface="Arial" pitchFamily="34" charset="0"/>
              <a:buChar char="•"/>
            </a:pPr>
            <a:r>
              <a:rPr lang="en-US" sz="2000" dirty="0" smtClean="0"/>
              <a:t> But </a:t>
            </a:r>
            <a:r>
              <a:rPr lang="en-US" sz="2000" dirty="0" smtClean="0"/>
              <a:t>sometimes many note making apps are not well </a:t>
            </a:r>
            <a:r>
              <a:rPr lang="en-US" sz="2000" dirty="0" err="1" smtClean="0"/>
              <a:t>organised</a:t>
            </a:r>
            <a:r>
              <a:rPr lang="en-US" sz="2000" dirty="0" smtClean="0"/>
              <a:t> and make it difficult to </a:t>
            </a:r>
            <a:r>
              <a:rPr lang="en-US" sz="2000" dirty="0" err="1" smtClean="0"/>
              <a:t>organise</a:t>
            </a:r>
            <a:r>
              <a:rPr lang="en-US" sz="2000" dirty="0" smtClean="0"/>
              <a:t> notes; sometimes notes are not properly synced which creates frustration among users , and the interface that is used is quite boring for the users.</a:t>
            </a:r>
          </a:p>
          <a:p>
            <a:endParaRPr lang="en-US" sz="2000" dirty="0" smtClean="0">
              <a:latin typeface="Times New Roman" pitchFamily="18" charset="0"/>
              <a:cs typeface="Times New Roman" pitchFamily="18" charset="0"/>
            </a:endParaRPr>
          </a:p>
          <a:p>
            <a:pPr algn="just">
              <a:buFont typeface="Arial" pitchFamily="34" charset="0"/>
              <a:buChar char="•"/>
            </a:pPr>
            <a:endParaRPr lang="en-US" sz="2000" dirty="0" smtClean="0"/>
          </a:p>
          <a:p>
            <a:pPr algn="just"/>
            <a:endParaRPr lang="en-US" sz="2000" dirty="0" smtClean="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Technical Details</a:t>
            </a:r>
          </a:p>
        </p:txBody>
      </p:sp>
      <p:sp>
        <p:nvSpPr>
          <p:cNvPr id="3" name="Rectangle 2"/>
          <p:cNvSpPr/>
          <p:nvPr/>
        </p:nvSpPr>
        <p:spPr>
          <a:xfrm>
            <a:off x="395536" y="1196752"/>
            <a:ext cx="8136904" cy="4678204"/>
          </a:xfrm>
          <a:prstGeom prst="rect">
            <a:avLst/>
          </a:prstGeom>
        </p:spPr>
        <p:txBody>
          <a:bodyPr wrap="square">
            <a:spAutoFit/>
          </a:bodyPr>
          <a:lstStyle/>
          <a:p>
            <a:r>
              <a:rPr lang="en-US" sz="3200" u="sng" dirty="0" smtClean="0"/>
              <a:t>Use of HTML in project</a:t>
            </a:r>
            <a:r>
              <a:rPr lang="en-US" sz="3200" dirty="0" smtClean="0"/>
              <a:t>:</a:t>
            </a:r>
          </a:p>
          <a:p>
            <a:pPr lvl="0">
              <a:buFont typeface="Arial" pitchFamily="34" charset="0"/>
              <a:buChar char="•"/>
            </a:pPr>
            <a:r>
              <a:rPr lang="en-US" dirty="0" smtClean="0"/>
              <a:t>&lt;html&gt; represents the root of an HTML document.</a:t>
            </a:r>
          </a:p>
          <a:p>
            <a:pPr lvl="0">
              <a:buFont typeface="Arial" pitchFamily="34" charset="0"/>
              <a:buChar char="•"/>
            </a:pPr>
            <a:r>
              <a:rPr lang="en-US" dirty="0" smtClean="0"/>
              <a:t>&lt;head&gt; represents a collection of metadata for doc.</a:t>
            </a:r>
          </a:p>
          <a:p>
            <a:pPr lvl="0">
              <a:buFont typeface="Arial" pitchFamily="34" charset="0"/>
              <a:buChar char="•"/>
            </a:pPr>
            <a:r>
              <a:rPr lang="en-US" dirty="0" smtClean="0"/>
              <a:t>&lt;meta&gt; represents various kinds of metadata </a:t>
            </a:r>
            <a:r>
              <a:rPr lang="en-US" dirty="0" smtClean="0"/>
              <a:t>that can’t </a:t>
            </a:r>
            <a:r>
              <a:rPr lang="en-US" dirty="0" smtClean="0"/>
              <a:t>be expressed using title, base, link, style.</a:t>
            </a:r>
          </a:p>
          <a:p>
            <a:pPr lvl="0">
              <a:buFont typeface="Arial" pitchFamily="34" charset="0"/>
              <a:buChar char="•"/>
            </a:pPr>
            <a:r>
              <a:rPr lang="en-US" dirty="0" smtClean="0"/>
              <a:t>&lt;title&gt; represents document’s title or name</a:t>
            </a:r>
          </a:p>
          <a:p>
            <a:pPr lvl="0">
              <a:buFont typeface="Arial" pitchFamily="34" charset="0"/>
              <a:buChar char="•"/>
            </a:pPr>
            <a:r>
              <a:rPr lang="en-US" dirty="0" smtClean="0"/>
              <a:t>&lt;link&gt; allows authors to link their documents to other resources.</a:t>
            </a:r>
          </a:p>
          <a:p>
            <a:pPr lvl="0">
              <a:buFont typeface="Arial" pitchFamily="34" charset="0"/>
              <a:buChar char="•"/>
            </a:pPr>
            <a:r>
              <a:rPr lang="en-US" dirty="0" smtClean="0"/>
              <a:t>&lt;body&gt; represents contents of the documents.</a:t>
            </a:r>
          </a:p>
          <a:p>
            <a:pPr lvl="0">
              <a:buFont typeface="Arial" pitchFamily="34" charset="0"/>
              <a:buChar char="•"/>
            </a:pPr>
            <a:r>
              <a:rPr lang="en-US" dirty="0" smtClean="0"/>
              <a:t>&lt;h1&gt; represents a section heading</a:t>
            </a:r>
          </a:p>
          <a:p>
            <a:pPr lvl="0">
              <a:buFont typeface="Arial" pitchFamily="34" charset="0"/>
              <a:buChar char="•"/>
            </a:pPr>
            <a:r>
              <a:rPr lang="en-US" dirty="0" smtClean="0"/>
              <a:t>&lt;style&gt; allows for quick styling using CSS</a:t>
            </a:r>
          </a:p>
          <a:p>
            <a:pPr lvl="0">
              <a:buFont typeface="Arial" pitchFamily="34" charset="0"/>
              <a:buChar char="•"/>
            </a:pPr>
            <a:r>
              <a:rPr lang="en-US" dirty="0" smtClean="0"/>
              <a:t>&lt;div&gt;element is the generic container for flow content</a:t>
            </a:r>
          </a:p>
          <a:p>
            <a:pPr lvl="0">
              <a:buFont typeface="Arial" pitchFamily="34" charset="0"/>
              <a:buChar char="•"/>
            </a:pPr>
            <a:r>
              <a:rPr lang="en-US" dirty="0" smtClean="0"/>
              <a:t>&lt;</a:t>
            </a:r>
            <a:r>
              <a:rPr lang="en-US" dirty="0" err="1" smtClean="0"/>
              <a:t>ul</a:t>
            </a:r>
            <a:r>
              <a:rPr lang="en-US" dirty="0" smtClean="0"/>
              <a:t>&gt; represents unordered list.</a:t>
            </a:r>
          </a:p>
          <a:p>
            <a:pPr lvl="0">
              <a:buFont typeface="Arial" pitchFamily="34" charset="0"/>
              <a:buChar char="•"/>
            </a:pPr>
            <a:r>
              <a:rPr lang="en-US" dirty="0" smtClean="0"/>
              <a:t>&lt;</a:t>
            </a:r>
            <a:r>
              <a:rPr lang="en-US" dirty="0" err="1" smtClean="0"/>
              <a:t>li</a:t>
            </a:r>
            <a:r>
              <a:rPr lang="en-US" dirty="0" smtClean="0"/>
              <a:t>&gt; represents a list item.</a:t>
            </a:r>
          </a:p>
          <a:p>
            <a:pPr lvl="0">
              <a:buFont typeface="Arial" pitchFamily="34" charset="0"/>
              <a:buChar char="•"/>
            </a:pPr>
            <a:r>
              <a:rPr lang="en-US" dirty="0" smtClean="0"/>
              <a:t>&lt;footer&gt; creates footer for the sectioning content.</a:t>
            </a:r>
            <a:endParaRPr lang="en-US" dirty="0" smtClean="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Technical Details</a:t>
            </a:r>
          </a:p>
        </p:txBody>
      </p:sp>
      <p:pic>
        <p:nvPicPr>
          <p:cNvPr id="4" name="Picture 2"/>
          <p:cNvPicPr>
            <a:picLocks noChangeAspect="1" noChangeArrowheads="1"/>
          </p:cNvPicPr>
          <p:nvPr/>
        </p:nvPicPr>
        <p:blipFill>
          <a:blip r:embed="rId2"/>
          <a:srcRect/>
          <a:stretch>
            <a:fillRect/>
          </a:stretch>
        </p:blipFill>
        <p:spPr bwMode="auto">
          <a:xfrm>
            <a:off x="357158" y="1062605"/>
            <a:ext cx="8501122" cy="5438229"/>
          </a:xfrm>
          <a:prstGeom prst="rect">
            <a:avLst/>
          </a:prstGeom>
          <a:noFill/>
          <a:ln w="9525">
            <a:noFill/>
            <a:miter lim="800000"/>
            <a:headEnd/>
            <a:tailEnd/>
          </a:ln>
          <a:effectLst/>
        </p:spPr>
      </p:pic>
    </p:spTree>
  </p:cSld>
  <p:clrMapOvr>
    <a:masterClrMapping/>
  </p:clrMapOvr>
  <p:transition advTm="4000">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Technical Details 2.0</a:t>
            </a:r>
          </a:p>
        </p:txBody>
      </p:sp>
      <p:sp>
        <p:nvSpPr>
          <p:cNvPr id="3" name="Rectangle 2"/>
          <p:cNvSpPr/>
          <p:nvPr/>
        </p:nvSpPr>
        <p:spPr>
          <a:xfrm>
            <a:off x="395536" y="1196752"/>
            <a:ext cx="8136904" cy="3016210"/>
          </a:xfrm>
          <a:prstGeom prst="rect">
            <a:avLst/>
          </a:prstGeom>
        </p:spPr>
        <p:txBody>
          <a:bodyPr wrap="square">
            <a:spAutoFit/>
          </a:bodyPr>
          <a:lstStyle/>
          <a:p>
            <a:r>
              <a:rPr lang="en-US" sz="3200" u="sng" dirty="0" smtClean="0"/>
              <a:t>Use of CSS in project</a:t>
            </a:r>
            <a:r>
              <a:rPr lang="en-US" sz="3200" dirty="0" smtClean="0"/>
              <a:t>:</a:t>
            </a:r>
            <a:endParaRPr lang="en-US" sz="3200" dirty="0" smtClean="0">
              <a:latin typeface="Times New Roman" pitchFamily="18" charset="0"/>
              <a:cs typeface="Times New Roman" pitchFamily="18" charset="0"/>
            </a:endParaRPr>
          </a:p>
          <a:p>
            <a:pPr lvl="0">
              <a:buFont typeface="Arial" pitchFamily="34" charset="0"/>
              <a:buChar char="•"/>
            </a:pPr>
            <a:r>
              <a:rPr lang="en-US" dirty="0" smtClean="0"/>
              <a:t> Inline </a:t>
            </a:r>
            <a:r>
              <a:rPr lang="en-US" dirty="0" smtClean="0"/>
              <a:t>and internal </a:t>
            </a:r>
            <a:r>
              <a:rPr lang="en-US" dirty="0" err="1" smtClean="0"/>
              <a:t>css</a:t>
            </a:r>
            <a:r>
              <a:rPr lang="en-US" dirty="0" smtClean="0"/>
              <a:t> has been used  to give a proper layout to our website</a:t>
            </a:r>
            <a:r>
              <a:rPr lang="en-US" dirty="0" smtClean="0"/>
              <a:t>.</a:t>
            </a:r>
          </a:p>
          <a:p>
            <a:pPr lvl="0"/>
            <a:endParaRPr lang="en-US" dirty="0" smtClean="0"/>
          </a:p>
          <a:p>
            <a:pPr lvl="0">
              <a:buFont typeface="Arial" pitchFamily="34" charset="0"/>
              <a:buChar char="•"/>
            </a:pPr>
            <a:r>
              <a:rPr lang="en-US" dirty="0" smtClean="0"/>
              <a:t> In </a:t>
            </a:r>
            <a:r>
              <a:rPr lang="en-US" dirty="0" smtClean="0"/>
              <a:t>adjustment of size and margin of images used using background-size, overflow, height, width, background-size , background-position, margin and more</a:t>
            </a:r>
            <a:r>
              <a:rPr lang="en-US" dirty="0" smtClean="0"/>
              <a:t>.</a:t>
            </a:r>
          </a:p>
          <a:p>
            <a:pPr lvl="0"/>
            <a:endParaRPr lang="en-US" dirty="0" smtClean="0"/>
          </a:p>
          <a:p>
            <a:pPr>
              <a:buFont typeface="Arial" pitchFamily="34" charset="0"/>
              <a:buChar char="•"/>
            </a:pPr>
            <a:r>
              <a:rPr lang="en-US" dirty="0" smtClean="0"/>
              <a:t> Horizontal </a:t>
            </a:r>
            <a:r>
              <a:rPr lang="en-US" dirty="0" smtClean="0"/>
              <a:t>bar containing </a:t>
            </a:r>
            <a:r>
              <a:rPr lang="en-US" b="1" dirty="0" smtClean="0"/>
              <a:t>All, Completed and Not Completed tasks </a:t>
            </a:r>
            <a:r>
              <a:rPr lang="en-US" dirty="0" smtClean="0"/>
              <a:t>and used different.</a:t>
            </a:r>
            <a:endParaRPr lang="en-US" dirty="0" smtClean="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Technical Details </a:t>
            </a:r>
            <a:r>
              <a:rPr lang="en-US" sz="3200" dirty="0" smtClean="0">
                <a:latin typeface="Times New Roman" pitchFamily="18" charset="0"/>
                <a:cs typeface="Times New Roman" pitchFamily="18" charset="0"/>
              </a:rPr>
              <a:t>3.0</a:t>
            </a:r>
            <a:endParaRPr lang="en-US" sz="3200" dirty="0" smtClean="0">
              <a:latin typeface="Times New Roman" pitchFamily="18" charset="0"/>
              <a:cs typeface="Times New Roman" pitchFamily="18" charset="0"/>
            </a:endParaRPr>
          </a:p>
        </p:txBody>
      </p:sp>
      <p:sp>
        <p:nvSpPr>
          <p:cNvPr id="3" name="Rectangle 2"/>
          <p:cNvSpPr/>
          <p:nvPr/>
        </p:nvSpPr>
        <p:spPr>
          <a:xfrm>
            <a:off x="395536" y="1196752"/>
            <a:ext cx="8136904" cy="2462213"/>
          </a:xfrm>
          <a:prstGeom prst="rect">
            <a:avLst/>
          </a:prstGeom>
        </p:spPr>
        <p:txBody>
          <a:bodyPr wrap="square">
            <a:spAutoFit/>
          </a:bodyPr>
          <a:lstStyle/>
          <a:p>
            <a:r>
              <a:rPr lang="en-US" sz="3200" u="sng" dirty="0" smtClean="0"/>
              <a:t>Use of </a:t>
            </a:r>
            <a:r>
              <a:rPr lang="en-US" sz="3200" u="sng" dirty="0" smtClean="0"/>
              <a:t>JS</a:t>
            </a:r>
            <a:r>
              <a:rPr lang="en-US" sz="3200" u="sng" dirty="0" smtClean="0"/>
              <a:t> </a:t>
            </a:r>
            <a:r>
              <a:rPr lang="en-US" sz="3200" u="sng" dirty="0" smtClean="0"/>
              <a:t>in project</a:t>
            </a:r>
            <a:r>
              <a:rPr lang="en-US" sz="3200" dirty="0" smtClean="0"/>
              <a:t>:</a:t>
            </a:r>
            <a:endParaRPr lang="en-US" sz="3200" dirty="0" smtClean="0">
              <a:latin typeface="Times New Roman" pitchFamily="18" charset="0"/>
              <a:cs typeface="Times New Roman" pitchFamily="18" charset="0"/>
            </a:endParaRPr>
          </a:p>
          <a:p>
            <a:pPr>
              <a:buFont typeface="Arial" pitchFamily="34" charset="0"/>
              <a:buChar char="•"/>
            </a:pPr>
            <a:r>
              <a:rPr lang="en-US" dirty="0" smtClean="0"/>
              <a:t> </a:t>
            </a:r>
            <a:r>
              <a:rPr lang="en-US" dirty="0" smtClean="0"/>
              <a:t>JavaScript </a:t>
            </a:r>
            <a:r>
              <a:rPr lang="en-US" dirty="0" smtClean="0"/>
              <a:t>is used to make the application interactive and responsive. JavaScript is used to create event handlers, validate user input, and dynamically update the user interface based on user actions.</a:t>
            </a:r>
          </a:p>
          <a:p>
            <a:r>
              <a:rPr lang="en-US" dirty="0" smtClean="0"/>
              <a:t> </a:t>
            </a:r>
          </a:p>
          <a:p>
            <a:pPr lvl="0"/>
            <a:endParaRPr lang="en-US" dirty="0" smtClean="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Output</a:t>
            </a:r>
          </a:p>
        </p:txBody>
      </p:sp>
      <p:sp>
        <p:nvSpPr>
          <p:cNvPr id="3" name="Rectangle 2"/>
          <p:cNvSpPr/>
          <p:nvPr/>
        </p:nvSpPr>
        <p:spPr>
          <a:xfrm>
            <a:off x="395536" y="1196752"/>
            <a:ext cx="8136904" cy="1077218"/>
          </a:xfrm>
          <a:prstGeom prst="rect">
            <a:avLst/>
          </a:prstGeom>
        </p:spPr>
        <p:txBody>
          <a:bodyPr wrap="square">
            <a:spAutoFit/>
          </a:bodyPr>
          <a:lstStyle/>
          <a:p>
            <a:endParaRPr lang="en-US" sz="3200" dirty="0" smtClean="0">
              <a:latin typeface="Times New Roman" pitchFamily="18" charset="0"/>
              <a:cs typeface="Times New Roman" pitchFamily="18" charset="0"/>
            </a:endParaRPr>
          </a:p>
          <a:p>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
        <p:nvSpPr>
          <p:cNvPr id="5" name="TextBox 4"/>
          <p:cNvSpPr txBox="1"/>
          <p:nvPr/>
        </p:nvSpPr>
        <p:spPr>
          <a:xfrm>
            <a:off x="2857488" y="6215082"/>
            <a:ext cx="2997680" cy="369332"/>
          </a:xfrm>
          <a:prstGeom prst="rect">
            <a:avLst/>
          </a:prstGeom>
          <a:noFill/>
        </p:spPr>
        <p:txBody>
          <a:bodyPr wrap="none" rtlCol="0">
            <a:spAutoFit/>
          </a:bodyPr>
          <a:lstStyle/>
          <a:p>
            <a:r>
              <a:rPr lang="en-US" dirty="0" smtClean="0">
                <a:solidFill>
                  <a:schemeClr val="accent1"/>
                </a:solidFill>
              </a:rPr>
              <a:t>https://notelog27.netlify.app/</a:t>
            </a:r>
            <a:endParaRPr lang="en-US" dirty="0">
              <a:solidFill>
                <a:schemeClr val="accent1"/>
              </a:solidFill>
            </a:endParaRPr>
          </a:p>
        </p:txBody>
      </p:sp>
      <p:sp>
        <p:nvSpPr>
          <p:cNvPr id="6" name="Rectangle 5"/>
          <p:cNvSpPr/>
          <p:nvPr/>
        </p:nvSpPr>
        <p:spPr>
          <a:xfrm>
            <a:off x="2286000" y="1305342"/>
            <a:ext cx="4572000" cy="646331"/>
          </a:xfrm>
          <a:prstGeom prst="rect">
            <a:avLst/>
          </a:prstGeom>
        </p:spPr>
        <p:txBody>
          <a:bodyPr>
            <a:spAutoFit/>
          </a:bodyPr>
          <a:lstStyle/>
          <a:p>
            <a:pPr algn="just"/>
            <a:r>
              <a:rPr lang="en-US" dirty="0" smtClean="0"/>
              <a:t>.</a:t>
            </a:r>
            <a:endParaRPr lang="en-US" dirty="0" smtClean="0"/>
          </a:p>
          <a:p>
            <a:pPr>
              <a:buFont typeface="Arial" pitchFamily="34" charset="0"/>
              <a:buChar char="•"/>
            </a:pPr>
            <a:endParaRPr lang="en-US" dirty="0" smtClean="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srcRect/>
          <a:stretch>
            <a:fillRect/>
          </a:stretch>
        </p:blipFill>
        <p:spPr bwMode="auto">
          <a:xfrm>
            <a:off x="785786" y="1071546"/>
            <a:ext cx="7643866" cy="5214974"/>
          </a:xfrm>
          <a:prstGeom prst="rect">
            <a:avLst/>
          </a:prstGeom>
          <a:noFill/>
          <a:ln w="9525">
            <a:noFill/>
            <a:miter lim="800000"/>
            <a:headEnd/>
            <a:tailEnd/>
          </a:ln>
          <a:effectLst/>
        </p:spPr>
      </p:pic>
    </p:spTree>
  </p:cSld>
  <p:clrMapOvr>
    <a:masterClrMapping/>
  </p:clrMapOvr>
  <p:transition advTm="4000">
    <p:cut/>
  </p:transition>
  <p:timing>
    <p:tnLst>
      <p:par>
        <p:cTn id="1" dur="indefinite" restart="never" nodeType="tmRoot"/>
      </p:par>
    </p:tnLst>
  </p:timing>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5948</TotalTime>
  <Words>662</Words>
  <Application>Microsoft Office PowerPoint</Application>
  <PresentationFormat>On-screen Show (4:3)</PresentationFormat>
  <Paragraphs>124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Bubble Sort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HP</cp:lastModifiedBy>
  <cp:revision>44</cp:revision>
  <dcterms:created xsi:type="dcterms:W3CDTF">2022-12-12T14:14:34Z</dcterms:created>
  <dcterms:modified xsi:type="dcterms:W3CDTF">2023-05-24T03:42:25Z</dcterms:modified>
</cp:coreProperties>
</file>