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layfair Display Medium"/>
      <p:regular r:id="rId29"/>
      <p:bold r:id="rId30"/>
      <p:italic r:id="rId31"/>
      <p:boldItalic r:id="rId32"/>
    </p:embeddedFont>
    <p:embeddedFont>
      <p:font typeface="Roboto"/>
      <p:regular r:id="rId33"/>
      <p:bold r:id="rId34"/>
      <p:italic r:id="rId35"/>
      <p:boldItalic r:id="rId36"/>
    </p:embeddedFont>
    <p:embeddedFont>
      <p:font typeface="Playfair Display"/>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63A80C-B8B4-4A8B-83A6-B57196D17BEA}">
  <a:tblStyle styleId="{D463A80C-B8B4-4A8B-83A6-B57196D17B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Medium-italic.fntdata"/><Relationship Id="rId30" Type="http://schemas.openxmlformats.org/officeDocument/2006/relationships/font" Target="fonts/PlayfairDisplayMedium-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PlayfairDisplayMedium-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PlayfairDisplay-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PlayfairDisplay-italic.fntdata"/><Relationship Id="rId16" Type="http://schemas.openxmlformats.org/officeDocument/2006/relationships/slide" Target="slides/slide10.xml"/><Relationship Id="rId38" Type="http://schemas.openxmlformats.org/officeDocument/2006/relationships/font" Target="fonts/PlayfairDisplay-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thanks for attending the presentation. I’m Rishi and I’ll be presenting our paper titled &lt;&gt;. It’s coauthored with my advisor Luc De Raedt.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0b093dd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0b093dd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from gym minigrid. Here, the agent’s task is to unlock a locked door, and reach a goal.  Various colored keys are scattered throughout the room, and the agent must select the key that matches the color of the door to unlock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high-level actions are defined as pickup,open and goto.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the learned rule for pickup is &lt;Explain the rule&gt;.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b64f7e6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b64f7e6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me provide an overview of how DERRL learns interpretable policies. </a:t>
            </a:r>
            <a:r>
              <a:rPr lang="en">
                <a:solidFill>
                  <a:schemeClr val="dk1"/>
                </a:solidFill>
              </a:rPr>
              <a:t>Let’s say, we want to learn the action definitions for two actions r, s. The predicates are as &lt;GIVEN AS&gt;. </a:t>
            </a:r>
            <a:r>
              <a:rPr lang="en">
                <a:solidFill>
                  <a:schemeClr val="dk1"/>
                </a:solidFill>
              </a:rPr>
              <a:t>This is done by a parameterized rule generation network &lt;POINT TO IT&gt;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0f6d49a4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0f6d49a4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me provide an overview of how DERRL learns interpretable policies. </a:t>
            </a:r>
            <a:r>
              <a:rPr lang="en">
                <a:solidFill>
                  <a:schemeClr val="dk1"/>
                </a:solidFill>
              </a:rPr>
              <a:t>Let’s say, we want to learn the action definitions for two actions r, s. The predicates are as &lt;GIVEN AS&gt;. This is done by a parameterized rule generation network &lt;POINT TO IT&gt;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0b093ddd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0b093ddd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provide an overview of how DERRL learns interpretable policies. As stated, DERRL is end-2-end differentiable. </a:t>
            </a:r>
            <a:endParaRPr/>
          </a:p>
          <a:p>
            <a:pPr indent="0" lvl="0" marL="0" rtl="0" algn="l">
              <a:spcBef>
                <a:spcPts val="0"/>
              </a:spcBef>
              <a:spcAft>
                <a:spcPts val="0"/>
              </a:spcAft>
              <a:buNone/>
            </a:pPr>
            <a:r>
              <a:rPr lang="en"/>
              <a:t>We start by generating a rule body for each action. This is done by a parameterized rule generation network &lt;POINT TO IT&gt;. This network also generates weights corresponding to each atom in the rule body </a:t>
            </a:r>
            <a:r>
              <a:rPr lang="en">
                <a:solidFill>
                  <a:schemeClr val="dk1"/>
                </a:solidFill>
              </a:rPr>
              <a:t>&lt;POINT TO IT&gt;</a:t>
            </a:r>
            <a:r>
              <a:rPr lang="en"/>
              <a:t> – this is akin to the probability of the atom in the rule-body.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0b093dd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0b093dd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the rule bodies for all actions are generated, we ground them with the help of the current state and background knowledge.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0b093dd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0b093dd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the two possible groundings for the rule for action r is &lt;POINT TO IT&gt;.</a:t>
            </a:r>
            <a:endParaRPr>
              <a:solidFill>
                <a:schemeClr val="dk1"/>
              </a:solidFill>
            </a:endParaRPr>
          </a:p>
          <a:p>
            <a:pPr indent="0" lvl="0" marL="0" rtl="0" algn="l">
              <a:spcBef>
                <a:spcPts val="0"/>
              </a:spcBef>
              <a:spcAft>
                <a:spcPts val="0"/>
              </a:spcAft>
              <a:buNone/>
            </a:pPr>
            <a:r>
              <a:rPr lang="en">
                <a:solidFill>
                  <a:schemeClr val="dk1"/>
                </a:solidFill>
              </a:rPr>
              <a:t>Another way of representing this rule body is in form of a matrix wherein each row is a possible grounding and each column is a predicate in the rule body (p(a), q(aa)). The matrix entries are values of the predicate in the grounded rule body.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think of Y_i as the as truth values of the grounded rule.  If the rule definition is not satisfied in the current state, the corresponding row vectors will have sparse entries.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0b093dd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0b093dd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ensure differentiability, we apply fuzzy conjunction norms to compute a probability of taking an action from the grounded rules.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b64f7e69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b64f7e6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larger state space, the number of possible combinations of rules increase exponentially, making it difficult for the rule generation framework to converge on the correct set of rules.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limit the space of rules, we can use background knowledge to discard infeasible rules right from the beginning. This is done using semantic constraints. &lt;EXPLAIN THE EXAMPLES&gt;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differentiable relaxation - for instance, if both on(X,Y) and on (Y,X) appear in the same rule body, we penalize the probabilities of both atoms.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f73f502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f73f502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b64f7e69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b64f7e69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We’ve already seen how DERRL learns explainable and generalizable policies.</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When benchmarked against the state-of-the-art NLRL and other baselines like Graph Convolution Networks and Multi-Layered Perceptrons as shown </a:t>
            </a:r>
            <a:r>
              <a:rPr lang="en">
                <a:solidFill>
                  <a:schemeClr val="dk1"/>
                </a:solidFill>
                <a:highlight>
                  <a:schemeClr val="lt1"/>
                </a:highlight>
              </a:rPr>
              <a:t>In the first plot &lt;Point to the 1st plot&gt;. Here, the Y-axis represents the rewards with r=1 being the highest. We provide negative rewards for each action step to optimize the number of actions. </a:t>
            </a:r>
            <a:r>
              <a:rPr lang="en" sz="1200">
                <a:solidFill>
                  <a:schemeClr val="dk1"/>
                </a:solidFill>
                <a:highlight>
                  <a:schemeClr val="lt1"/>
                </a:highlight>
                <a:latin typeface="Roboto"/>
                <a:ea typeface="Roboto"/>
                <a:cs typeface="Roboto"/>
                <a:sym typeface="Roboto"/>
              </a:rPr>
              <a:t>All models exhibit strong training performance, but only DERRL maintains high adaptability in unseen scenarios.</a:t>
            </a:r>
            <a:r>
              <a:rPr lang="en">
                <a:solidFill>
                  <a:schemeClr val="dk1"/>
                </a:solidFill>
                <a:highlight>
                  <a:schemeClr val="lt1"/>
                </a:highlight>
              </a:rPr>
              <a:t> We also use a Random baseline to show the lower limit of performance.</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In the second plot, we compare the time taken to run one-episode of inference (as shown in the Y-axis in seconds) for Blocksworld manipulation. </a:t>
            </a:r>
            <a:r>
              <a:rPr lang="en" sz="1050">
                <a:solidFill>
                  <a:schemeClr val="dk1"/>
                </a:solidFill>
                <a:highlight>
                  <a:schemeClr val="lt1"/>
                </a:highlight>
                <a:latin typeface="Roboto"/>
                <a:ea typeface="Roboto"/>
                <a:cs typeface="Roboto"/>
                <a:sym typeface="Roboto"/>
              </a:rPr>
              <a:t>As block count rises from 3 to 10, NLRL's inference time grows exponentially, highlighting DERRL's efficiency.</a:t>
            </a:r>
            <a:endParaRPr sz="105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b64f7e69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b64f7e6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motivate this work, let’s looks at this simple blocksworld manipulation example. Here the blocks are placed in stacks and the goal is to put a specified block on top of another specified block. The inputs are symbolic and includes an initial state, perhaps some (predefined) background information and the action move(X,Y).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0b093ddd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0b093ddd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b64f7e6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b64f7e6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f91b384b2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7f91b384b2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f3ffce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f3ffce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goal to place block a on top of block b …. How do we go about solving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f3ffce1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f3ffce1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way is to train a Deep Reinforcement Learning module and use the learned policy to output actions. Here you can see the actions are to</a:t>
            </a:r>
            <a:endParaRPr/>
          </a:p>
          <a:p>
            <a:pPr indent="-298450" lvl="0" marL="457200" rtl="0" algn="l">
              <a:spcBef>
                <a:spcPts val="0"/>
              </a:spcBef>
              <a:spcAft>
                <a:spcPts val="0"/>
              </a:spcAft>
              <a:buSzPts val="1100"/>
              <a:buAutoNum type="arabicPeriod"/>
            </a:pPr>
            <a:r>
              <a:rPr lang="en"/>
              <a:t>Move block c to the floor.</a:t>
            </a:r>
            <a:endParaRPr/>
          </a:p>
          <a:p>
            <a:pPr indent="-298450" lvl="0" marL="457200" rtl="0" algn="l">
              <a:spcBef>
                <a:spcPts val="0"/>
              </a:spcBef>
              <a:spcAft>
                <a:spcPts val="0"/>
              </a:spcAft>
              <a:buSzPts val="1100"/>
              <a:buAutoNum type="arabicPeriod"/>
            </a:pPr>
            <a:r>
              <a:rPr lang="en"/>
              <a:t>Then, move b to the floor</a:t>
            </a:r>
            <a:endParaRPr/>
          </a:p>
          <a:p>
            <a:pPr indent="-298450" lvl="0" marL="457200" rtl="0" algn="l">
              <a:spcBef>
                <a:spcPts val="0"/>
              </a:spcBef>
              <a:spcAft>
                <a:spcPts val="0"/>
              </a:spcAft>
              <a:buSzPts val="1100"/>
              <a:buAutoNum type="arabicPeriod"/>
            </a:pPr>
            <a:r>
              <a:rPr lang="en"/>
              <a:t>Finally, to move a on top of b which is our goal</a:t>
            </a:r>
            <a:br>
              <a:rPr lang="en"/>
            </a:br>
            <a:r>
              <a:rPr lang="en"/>
              <a:t>So, DRL can indeed learn to do this given sufficient data. However, there are some issues with Deep Reinforcement Learning: &lt;Define issues&gt;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f3ffce1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f3ffce1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way is to use Symbolic Planning. Now, for symbolic planning, you have to predefine a domain model which includes action precondition and postconditions as shown here. Given the domain model, the planning algorithm finds an optimal sequence of actions to reach the goal. Here, the actions are explainable,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0b093ddd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0b093ddd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motivation of our work is to combine the best of both neural and symbolic methods into a single framework.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f73f502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f73f502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this end, we introduce Deep Explainable Relations Reinforcement Learning. Quite a mouthful, right? So how about, we just call it DERRL?</a:t>
            </a:r>
            <a:br>
              <a:rPr lang="en"/>
            </a:br>
            <a:r>
              <a:rPr lang="en"/>
              <a:t>As you can see, we have the terms Deep and Relational in our title. Indeed, it’s a neuro-symbolic approach. It’s also a Reinforcement Learning method (or more precisely, an model-free RL approach that doesn’t require one to specify the domain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0b093dd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0b093dd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DERRL solves the blocksworld problem. It learns actions definitions or rules (which are discriminative).</a:t>
            </a:r>
            <a:br>
              <a:rPr lang="en"/>
            </a:br>
            <a:r>
              <a:rPr lang="en"/>
              <a:t>The head is the action and the body is the criterion for triggering the action. In here, there are two definitions for the same action. The first one </a:t>
            </a:r>
            <a:r>
              <a:rPr lang="en"/>
              <a:t>which</a:t>
            </a:r>
            <a:r>
              <a:rPr lang="en"/>
              <a:t> is &lt;SHOW and EXPLAIN&gt; gets triggered in the first time-step.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same rules are applicable for a new goal (say goal_on(c, d)) or when blocks are increased to 10.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b64f7e69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b64f7e69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other environments where we used DERRL.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rishi.hazra@oru.se" TargetMode="External"/><Relationship Id="rId4" Type="http://schemas.openxmlformats.org/officeDocument/2006/relationships/image" Target="../media/image8.png"/><Relationship Id="rId5" Type="http://schemas.openxmlformats.org/officeDocument/2006/relationships/image" Target="../media/image2.jpg"/><Relationship Id="rId6"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5500" y="1277250"/>
            <a:ext cx="8730900" cy="12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180">
                <a:solidFill>
                  <a:srgbClr val="CC4125"/>
                </a:solidFill>
                <a:latin typeface="Playfair Display"/>
                <a:ea typeface="Playfair Display"/>
                <a:cs typeface="Playfair Display"/>
                <a:sym typeface="Playfair Display"/>
              </a:rPr>
              <a:t>Deep Explainable Relational Reinforcement Learning: A Neuro-Symbolic Approach</a:t>
            </a:r>
            <a:endParaRPr b="1" sz="3180">
              <a:solidFill>
                <a:srgbClr val="CC4125"/>
              </a:solidFill>
              <a:latin typeface="Playfair Display"/>
              <a:ea typeface="Playfair Display"/>
              <a:cs typeface="Playfair Display"/>
              <a:sym typeface="Playfair Display"/>
            </a:endParaRPr>
          </a:p>
        </p:txBody>
      </p:sp>
      <p:sp>
        <p:nvSpPr>
          <p:cNvPr id="55" name="Google Shape;55;p13"/>
          <p:cNvSpPr txBox="1"/>
          <p:nvPr>
            <p:ph idx="1" type="subTitle"/>
          </p:nvPr>
        </p:nvSpPr>
        <p:spPr>
          <a:xfrm>
            <a:off x="1464600" y="4258650"/>
            <a:ext cx="2725800" cy="71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latin typeface="Playfair Display Medium"/>
                <a:ea typeface="Playfair Display Medium"/>
                <a:cs typeface="Playfair Display Medium"/>
                <a:sym typeface="Playfair Display Medium"/>
              </a:rPr>
              <a:t>Rishi Hazra</a:t>
            </a:r>
            <a:endParaRPr sz="2500">
              <a:latin typeface="Playfair Display Medium"/>
              <a:ea typeface="Playfair Display Medium"/>
              <a:cs typeface="Playfair Display Medium"/>
              <a:sym typeface="Playfair Display Medium"/>
            </a:endParaRPr>
          </a:p>
        </p:txBody>
      </p:sp>
      <p:pic>
        <p:nvPicPr>
          <p:cNvPr id="56" name="Google Shape;56;p13"/>
          <p:cNvPicPr preferRelativeResize="0"/>
          <p:nvPr/>
        </p:nvPicPr>
        <p:blipFill>
          <a:blip r:embed="rId3">
            <a:alphaModFix/>
          </a:blip>
          <a:stretch>
            <a:fillRect/>
          </a:stretch>
        </p:blipFill>
        <p:spPr>
          <a:xfrm>
            <a:off x="6103350" y="173950"/>
            <a:ext cx="2277075" cy="831125"/>
          </a:xfrm>
          <a:prstGeom prst="rect">
            <a:avLst/>
          </a:prstGeom>
          <a:noFill/>
          <a:ln>
            <a:noFill/>
          </a:ln>
        </p:spPr>
      </p:pic>
      <p:pic>
        <p:nvPicPr>
          <p:cNvPr id="57" name="Google Shape;57;p13"/>
          <p:cNvPicPr preferRelativeResize="0"/>
          <p:nvPr/>
        </p:nvPicPr>
        <p:blipFill>
          <a:blip r:embed="rId4">
            <a:alphaModFix/>
          </a:blip>
          <a:stretch>
            <a:fillRect/>
          </a:stretch>
        </p:blipFill>
        <p:spPr>
          <a:xfrm>
            <a:off x="336225" y="196349"/>
            <a:ext cx="3360474" cy="771500"/>
          </a:xfrm>
          <a:prstGeom prst="rect">
            <a:avLst/>
          </a:prstGeom>
          <a:noFill/>
          <a:ln>
            <a:noFill/>
          </a:ln>
        </p:spPr>
      </p:pic>
      <p:pic>
        <p:nvPicPr>
          <p:cNvPr id="58" name="Google Shape;58;p13"/>
          <p:cNvPicPr preferRelativeResize="0"/>
          <p:nvPr/>
        </p:nvPicPr>
        <p:blipFill rotWithShape="1">
          <a:blip r:embed="rId5">
            <a:alphaModFix/>
          </a:blip>
          <a:srcRect b="0" l="0" r="41324" t="13066"/>
          <a:stretch/>
        </p:blipFill>
        <p:spPr>
          <a:xfrm>
            <a:off x="2314175" y="2881150"/>
            <a:ext cx="1164900" cy="1294500"/>
          </a:xfrm>
          <a:prstGeom prst="ellipse">
            <a:avLst/>
          </a:prstGeom>
          <a:noFill/>
          <a:ln>
            <a:noFill/>
          </a:ln>
        </p:spPr>
      </p:pic>
      <p:pic>
        <p:nvPicPr>
          <p:cNvPr id="59" name="Google Shape;59;p13"/>
          <p:cNvPicPr preferRelativeResize="0"/>
          <p:nvPr/>
        </p:nvPicPr>
        <p:blipFill rotWithShape="1">
          <a:blip r:embed="rId6">
            <a:alphaModFix/>
          </a:blip>
          <a:srcRect b="17625" l="22585" r="22580" t="-958"/>
          <a:stretch/>
        </p:blipFill>
        <p:spPr>
          <a:xfrm>
            <a:off x="5510550" y="2957361"/>
            <a:ext cx="1250700" cy="1267200"/>
          </a:xfrm>
          <a:prstGeom prst="ellipse">
            <a:avLst/>
          </a:prstGeom>
          <a:noFill/>
          <a:ln>
            <a:noFill/>
          </a:ln>
        </p:spPr>
      </p:pic>
      <p:sp>
        <p:nvSpPr>
          <p:cNvPr id="60" name="Google Shape;60;p13"/>
          <p:cNvSpPr txBox="1"/>
          <p:nvPr>
            <p:ph idx="1" type="subTitle"/>
          </p:nvPr>
        </p:nvSpPr>
        <p:spPr>
          <a:xfrm>
            <a:off x="4895600" y="4258650"/>
            <a:ext cx="2725800" cy="71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latin typeface="Playfair Display Medium"/>
                <a:ea typeface="Playfair Display Medium"/>
                <a:cs typeface="Playfair Display Medium"/>
                <a:sym typeface="Playfair Display Medium"/>
              </a:rPr>
              <a:t>Luc De Raedt</a:t>
            </a:r>
            <a:endParaRPr sz="2500">
              <a:latin typeface="Playfair Display Medium"/>
              <a:ea typeface="Playfair Display Medium"/>
              <a:cs typeface="Playfair Display Medium"/>
              <a:sym typeface="Playfair Display Medium"/>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40" name="Google Shape;140;p22"/>
          <p:cNvPicPr preferRelativeResize="0"/>
          <p:nvPr/>
        </p:nvPicPr>
        <p:blipFill>
          <a:blip r:embed="rId3">
            <a:alphaModFix amt="25000"/>
          </a:blip>
          <a:stretch>
            <a:fillRect/>
          </a:stretch>
        </p:blipFill>
        <p:spPr>
          <a:xfrm>
            <a:off x="961625" y="243476"/>
            <a:ext cx="7467827" cy="4747626"/>
          </a:xfrm>
          <a:prstGeom prst="rect">
            <a:avLst/>
          </a:prstGeom>
          <a:noFill/>
          <a:ln>
            <a:noFill/>
          </a:ln>
        </p:spPr>
      </p:pic>
      <p:pic>
        <p:nvPicPr>
          <p:cNvPr id="141" name="Google Shape;141;p22"/>
          <p:cNvPicPr preferRelativeResize="0"/>
          <p:nvPr/>
        </p:nvPicPr>
        <p:blipFill>
          <a:blip r:embed="rId4">
            <a:alphaModFix/>
          </a:blip>
          <a:stretch>
            <a:fillRect/>
          </a:stretch>
        </p:blipFill>
        <p:spPr>
          <a:xfrm>
            <a:off x="5267650" y="268000"/>
            <a:ext cx="3001900" cy="210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Learning Algorithm</a:t>
            </a:r>
            <a:endParaRPr b="1">
              <a:solidFill>
                <a:srgbClr val="CC4125"/>
              </a:solidFill>
              <a:latin typeface="Playfair Display"/>
              <a:ea typeface="Playfair Display"/>
              <a:cs typeface="Playfair Display"/>
              <a:sym typeface="Playfair Display"/>
            </a:endParaRPr>
          </a:p>
        </p:txBody>
      </p:sp>
      <p:sp>
        <p:nvSpPr>
          <p:cNvPr id="147" name="Google Shape;14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48" name="Google Shape;148;p23"/>
          <p:cNvSpPr/>
          <p:nvPr/>
        </p:nvSpPr>
        <p:spPr>
          <a:xfrm>
            <a:off x="1366700" y="1567325"/>
            <a:ext cx="5194800" cy="346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3"/>
          <p:cNvSpPr txBox="1"/>
          <p:nvPr/>
        </p:nvSpPr>
        <p:spPr>
          <a:xfrm>
            <a:off x="303650" y="1230975"/>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Actions: r, s</a:t>
            </a:r>
            <a:endParaRPr>
              <a:latin typeface="Playfair Display"/>
              <a:ea typeface="Playfair Display"/>
              <a:cs typeface="Playfair Display"/>
              <a:sym typeface="Playfair Display"/>
            </a:endParaRPr>
          </a:p>
        </p:txBody>
      </p:sp>
      <p:pic>
        <p:nvPicPr>
          <p:cNvPr id="150" name="Google Shape;150;p23"/>
          <p:cNvPicPr preferRelativeResize="0"/>
          <p:nvPr/>
        </p:nvPicPr>
        <p:blipFill>
          <a:blip r:embed="rId3">
            <a:alphaModFix/>
          </a:blip>
          <a:stretch>
            <a:fillRect/>
          </a:stretch>
        </p:blipFill>
        <p:spPr>
          <a:xfrm>
            <a:off x="2379350" y="1367976"/>
            <a:ext cx="3169499" cy="172965"/>
          </a:xfrm>
          <a:prstGeom prst="rect">
            <a:avLst/>
          </a:prstGeom>
          <a:noFill/>
          <a:ln>
            <a:noFill/>
          </a:ln>
        </p:spPr>
      </p:pic>
      <p:sp>
        <p:nvSpPr>
          <p:cNvPr id="151" name="Google Shape;151;p23"/>
          <p:cNvSpPr txBox="1"/>
          <p:nvPr/>
        </p:nvSpPr>
        <p:spPr>
          <a:xfrm>
            <a:off x="5961125" y="126853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Possible atoms</a:t>
            </a:r>
            <a:endParaRPr>
              <a:latin typeface="Playfair Display"/>
              <a:ea typeface="Playfair Display"/>
              <a:cs typeface="Playfair Display"/>
              <a:sym typeface="Playfair Display"/>
            </a:endParaRPr>
          </a:p>
        </p:txBody>
      </p:sp>
      <p:sp>
        <p:nvSpPr>
          <p:cNvPr id="152" name="Google Shape;152;p23"/>
          <p:cNvSpPr txBox="1"/>
          <p:nvPr/>
        </p:nvSpPr>
        <p:spPr>
          <a:xfrm>
            <a:off x="1280400" y="2158375"/>
            <a:ext cx="6643500" cy="15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Q.      </a:t>
            </a:r>
            <a:r>
              <a:rPr lang="en" sz="1600">
                <a:solidFill>
                  <a:srgbClr val="9900FF"/>
                </a:solidFill>
                <a:latin typeface="Playfair Display"/>
                <a:ea typeface="Playfair Display"/>
                <a:cs typeface="Playfair Display"/>
                <a:sym typeface="Playfair Display"/>
              </a:rPr>
              <a:t>What are we trying to do?</a:t>
            </a:r>
            <a:endParaRPr sz="1600">
              <a:solidFill>
                <a:srgbClr val="9900FF"/>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600">
              <a:latin typeface="Playfair Display"/>
              <a:ea typeface="Playfair Display"/>
              <a:cs typeface="Playfair Display"/>
              <a:sym typeface="Playfair Display"/>
            </a:endParaRPr>
          </a:p>
          <a:p>
            <a:pPr indent="-330200" lvl="0" marL="457200" rtl="0" algn="l">
              <a:spcBef>
                <a:spcPts val="0"/>
              </a:spcBef>
              <a:spcAft>
                <a:spcPts val="0"/>
              </a:spcAft>
              <a:buClr>
                <a:srgbClr val="9900FF"/>
              </a:buClr>
              <a:buSzPts val="1600"/>
              <a:buFont typeface="Playfair Display"/>
              <a:buAutoNum type="alphaUcPeriod"/>
            </a:pPr>
            <a:r>
              <a:rPr lang="en" sz="1600">
                <a:solidFill>
                  <a:srgbClr val="9900FF"/>
                </a:solidFill>
                <a:latin typeface="Playfair Display"/>
                <a:ea typeface="Playfair Display"/>
                <a:cs typeface="Playfair Display"/>
                <a:sym typeface="Playfair Display"/>
              </a:rPr>
              <a:t>Learn </a:t>
            </a:r>
            <a:r>
              <a:rPr b="1" lang="en" sz="1600">
                <a:solidFill>
                  <a:srgbClr val="9900FF"/>
                </a:solidFill>
                <a:latin typeface="Playfair Display"/>
                <a:ea typeface="Playfair Display"/>
                <a:cs typeface="Playfair Display"/>
                <a:sym typeface="Playfair Display"/>
              </a:rPr>
              <a:t>membership</a:t>
            </a:r>
            <a:r>
              <a:rPr lang="en" sz="1600">
                <a:solidFill>
                  <a:srgbClr val="9900FF"/>
                </a:solidFill>
                <a:latin typeface="Playfair Display"/>
                <a:ea typeface="Playfair Display"/>
                <a:cs typeface="Playfair Display"/>
                <a:sym typeface="Playfair Display"/>
              </a:rPr>
              <a:t> of rule definitions</a:t>
            </a:r>
            <a:endParaRPr sz="1600">
              <a:solidFill>
                <a:srgbClr val="9900FF"/>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600">
              <a:latin typeface="Playfair Display"/>
              <a:ea typeface="Playfair Display"/>
              <a:cs typeface="Playfair Display"/>
              <a:sym typeface="Playfair Display"/>
            </a:endParaRPr>
          </a:p>
          <a:p>
            <a:pPr indent="457200" lvl="0" marL="0" rtl="0" algn="l">
              <a:spcBef>
                <a:spcPts val="0"/>
              </a:spcBef>
              <a:spcAft>
                <a:spcPts val="0"/>
              </a:spcAft>
              <a:buNone/>
            </a:pPr>
            <a:r>
              <a:rPr i="1" lang="en" sz="1700">
                <a:latin typeface="Times New Roman"/>
                <a:ea typeface="Times New Roman"/>
                <a:cs typeface="Times New Roman"/>
                <a:sym typeface="Times New Roman"/>
              </a:rPr>
              <a:t>r :- p(X) p(Y) q(X,X) q(X,Y) q(Y,X) q(Y,Y)</a:t>
            </a:r>
            <a:endParaRPr i="1"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Learning Algorithm</a:t>
            </a:r>
            <a:endParaRPr b="1">
              <a:solidFill>
                <a:srgbClr val="CC4125"/>
              </a:solidFill>
              <a:latin typeface="Playfair Display"/>
              <a:ea typeface="Playfair Display"/>
              <a:cs typeface="Playfair Display"/>
              <a:sym typeface="Playfair Display"/>
            </a:endParaRPr>
          </a:p>
        </p:txBody>
      </p:sp>
      <p:sp>
        <p:nvSpPr>
          <p:cNvPr id="158" name="Google Shape;15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59" name="Google Shape;159;p24"/>
          <p:cNvSpPr/>
          <p:nvPr/>
        </p:nvSpPr>
        <p:spPr>
          <a:xfrm>
            <a:off x="1366700" y="1567325"/>
            <a:ext cx="5194800" cy="346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4"/>
          <p:cNvSpPr txBox="1"/>
          <p:nvPr/>
        </p:nvSpPr>
        <p:spPr>
          <a:xfrm>
            <a:off x="303650" y="1230975"/>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Actions: r, s</a:t>
            </a:r>
            <a:endParaRPr>
              <a:latin typeface="Playfair Display"/>
              <a:ea typeface="Playfair Display"/>
              <a:cs typeface="Playfair Display"/>
              <a:sym typeface="Playfair Display"/>
            </a:endParaRPr>
          </a:p>
        </p:txBody>
      </p:sp>
      <p:pic>
        <p:nvPicPr>
          <p:cNvPr id="161" name="Google Shape;161;p24"/>
          <p:cNvPicPr preferRelativeResize="0"/>
          <p:nvPr/>
        </p:nvPicPr>
        <p:blipFill>
          <a:blip r:embed="rId3">
            <a:alphaModFix/>
          </a:blip>
          <a:stretch>
            <a:fillRect/>
          </a:stretch>
        </p:blipFill>
        <p:spPr>
          <a:xfrm>
            <a:off x="2379350" y="1367976"/>
            <a:ext cx="3169499" cy="172965"/>
          </a:xfrm>
          <a:prstGeom prst="rect">
            <a:avLst/>
          </a:prstGeom>
          <a:noFill/>
          <a:ln>
            <a:noFill/>
          </a:ln>
        </p:spPr>
      </p:pic>
      <p:sp>
        <p:nvSpPr>
          <p:cNvPr id="162" name="Google Shape;162;p24"/>
          <p:cNvSpPr txBox="1"/>
          <p:nvPr/>
        </p:nvSpPr>
        <p:spPr>
          <a:xfrm>
            <a:off x="5961125" y="126853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Possible atoms</a:t>
            </a:r>
            <a:endParaRPr>
              <a:latin typeface="Playfair Display"/>
              <a:ea typeface="Playfair Display"/>
              <a:cs typeface="Playfair Display"/>
              <a:sym typeface="Playfair Display"/>
            </a:endParaRPr>
          </a:p>
        </p:txBody>
      </p:sp>
      <p:sp>
        <p:nvSpPr>
          <p:cNvPr id="163" name="Google Shape;163;p24"/>
          <p:cNvSpPr txBox="1"/>
          <p:nvPr/>
        </p:nvSpPr>
        <p:spPr>
          <a:xfrm>
            <a:off x="1280400" y="2158375"/>
            <a:ext cx="6643500" cy="15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Q.    </a:t>
            </a:r>
            <a:r>
              <a:rPr lang="en">
                <a:solidFill>
                  <a:srgbClr val="9900FF"/>
                </a:solidFill>
                <a:latin typeface="Playfair Display"/>
                <a:ea typeface="Playfair Display"/>
                <a:cs typeface="Playfair Display"/>
                <a:sym typeface="Playfair Display"/>
              </a:rPr>
              <a:t>  </a:t>
            </a:r>
            <a:r>
              <a:rPr lang="en" sz="1600">
                <a:solidFill>
                  <a:srgbClr val="9900FF"/>
                </a:solidFill>
                <a:latin typeface="Playfair Display"/>
                <a:ea typeface="Playfair Display"/>
                <a:cs typeface="Playfair Display"/>
                <a:sym typeface="Playfair Display"/>
              </a:rPr>
              <a:t>What are we trying to do?</a:t>
            </a:r>
            <a:endParaRPr sz="1600">
              <a:solidFill>
                <a:srgbClr val="9900FF"/>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600">
              <a:latin typeface="Playfair Display"/>
              <a:ea typeface="Playfair Display"/>
              <a:cs typeface="Playfair Display"/>
              <a:sym typeface="Playfair Display"/>
            </a:endParaRPr>
          </a:p>
          <a:p>
            <a:pPr indent="-330200" lvl="0" marL="457200" rtl="0" algn="l">
              <a:spcBef>
                <a:spcPts val="0"/>
              </a:spcBef>
              <a:spcAft>
                <a:spcPts val="0"/>
              </a:spcAft>
              <a:buClr>
                <a:srgbClr val="9900FF"/>
              </a:buClr>
              <a:buSzPts val="1600"/>
              <a:buFont typeface="Playfair Display"/>
              <a:buAutoNum type="alphaUcPeriod"/>
            </a:pPr>
            <a:r>
              <a:rPr lang="en" sz="1600">
                <a:solidFill>
                  <a:srgbClr val="9900FF"/>
                </a:solidFill>
                <a:latin typeface="Playfair Display"/>
                <a:ea typeface="Playfair Display"/>
                <a:cs typeface="Playfair Display"/>
                <a:sym typeface="Playfair Display"/>
              </a:rPr>
              <a:t>Learn </a:t>
            </a:r>
            <a:r>
              <a:rPr b="1" lang="en" sz="1600">
                <a:solidFill>
                  <a:srgbClr val="9900FF"/>
                </a:solidFill>
                <a:latin typeface="Playfair Display"/>
                <a:ea typeface="Playfair Display"/>
                <a:cs typeface="Playfair Display"/>
                <a:sym typeface="Playfair Display"/>
              </a:rPr>
              <a:t>membership</a:t>
            </a:r>
            <a:r>
              <a:rPr lang="en" sz="1600">
                <a:solidFill>
                  <a:srgbClr val="9900FF"/>
                </a:solidFill>
                <a:latin typeface="Playfair Display"/>
                <a:ea typeface="Playfair Display"/>
                <a:cs typeface="Playfair Display"/>
                <a:sym typeface="Playfair Display"/>
              </a:rPr>
              <a:t> of rule definitions</a:t>
            </a:r>
            <a:endParaRPr sz="1600">
              <a:solidFill>
                <a:srgbClr val="9900FF"/>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a:p>
            <a:pPr indent="457200" lvl="0" marL="0" rtl="0" algn="l">
              <a:spcBef>
                <a:spcPts val="0"/>
              </a:spcBef>
              <a:spcAft>
                <a:spcPts val="0"/>
              </a:spcAft>
              <a:buNone/>
            </a:pPr>
            <a:r>
              <a:rPr i="1" lang="en" sz="1700">
                <a:latin typeface="Times New Roman"/>
                <a:ea typeface="Times New Roman"/>
                <a:cs typeface="Times New Roman"/>
                <a:sym typeface="Times New Roman"/>
              </a:rPr>
              <a:t>r :- </a:t>
            </a:r>
            <a:r>
              <a:rPr i="1" lang="en" sz="1700">
                <a:solidFill>
                  <a:srgbClr val="666666"/>
                </a:solidFill>
                <a:latin typeface="Times New Roman"/>
                <a:ea typeface="Times New Roman"/>
                <a:cs typeface="Times New Roman"/>
                <a:sym typeface="Times New Roman"/>
              </a:rPr>
              <a:t>p(X)</a:t>
            </a:r>
            <a:r>
              <a:rPr i="1" lang="en" sz="1700">
                <a:latin typeface="Times New Roman"/>
                <a:ea typeface="Times New Roman"/>
                <a:cs typeface="Times New Roman"/>
                <a:sym typeface="Times New Roman"/>
              </a:rPr>
              <a:t> </a:t>
            </a:r>
            <a:r>
              <a:rPr i="1" lang="en" sz="1700">
                <a:solidFill>
                  <a:srgbClr val="CC0000"/>
                </a:solidFill>
                <a:latin typeface="Times New Roman"/>
                <a:ea typeface="Times New Roman"/>
                <a:cs typeface="Times New Roman"/>
                <a:sym typeface="Times New Roman"/>
              </a:rPr>
              <a:t>p(Y)</a:t>
            </a:r>
            <a:r>
              <a:rPr i="1" lang="en" sz="1700">
                <a:latin typeface="Times New Roman"/>
                <a:ea typeface="Times New Roman"/>
                <a:cs typeface="Times New Roman"/>
                <a:sym typeface="Times New Roman"/>
              </a:rPr>
              <a:t> </a:t>
            </a:r>
            <a:r>
              <a:rPr i="1" lang="en" sz="1700">
                <a:solidFill>
                  <a:srgbClr val="666666"/>
                </a:solidFill>
                <a:latin typeface="Times New Roman"/>
                <a:ea typeface="Times New Roman"/>
                <a:cs typeface="Times New Roman"/>
                <a:sym typeface="Times New Roman"/>
              </a:rPr>
              <a:t>q(X,X) q(X,Y) </a:t>
            </a:r>
            <a:r>
              <a:rPr i="1" lang="en" sz="1700">
                <a:solidFill>
                  <a:srgbClr val="CC0000"/>
                </a:solidFill>
                <a:latin typeface="Times New Roman"/>
                <a:ea typeface="Times New Roman"/>
                <a:cs typeface="Times New Roman"/>
                <a:sym typeface="Times New Roman"/>
              </a:rPr>
              <a:t>q(Y,X)</a:t>
            </a:r>
            <a:r>
              <a:rPr i="1" lang="en" sz="1700">
                <a:latin typeface="Times New Roman"/>
                <a:ea typeface="Times New Roman"/>
                <a:cs typeface="Times New Roman"/>
                <a:sym typeface="Times New Roman"/>
              </a:rPr>
              <a:t> </a:t>
            </a:r>
            <a:r>
              <a:rPr i="1" lang="en" sz="1700">
                <a:solidFill>
                  <a:srgbClr val="666666"/>
                </a:solidFill>
                <a:latin typeface="Times New Roman"/>
                <a:ea typeface="Times New Roman"/>
                <a:cs typeface="Times New Roman"/>
                <a:sym typeface="Times New Roman"/>
              </a:rPr>
              <a:t>q(Y,Y)</a:t>
            </a:r>
            <a:endParaRPr i="1" sz="1700">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i="1" lang="en" sz="1700">
                <a:solidFill>
                  <a:srgbClr val="CC0000"/>
                </a:solidFill>
                <a:latin typeface="Times New Roman"/>
                <a:ea typeface="Times New Roman"/>
                <a:cs typeface="Times New Roman"/>
                <a:sym typeface="Times New Roman"/>
              </a:rPr>
              <a:t>r :- p(Y) q(Y,X)</a:t>
            </a:r>
            <a:endParaRPr i="1" sz="1700">
              <a:solidFill>
                <a:srgbClr val="CC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Learning Algorithm</a:t>
            </a:r>
            <a:endParaRPr b="1">
              <a:solidFill>
                <a:srgbClr val="CC4125"/>
              </a:solidFill>
              <a:latin typeface="Playfair Display"/>
              <a:ea typeface="Playfair Display"/>
              <a:cs typeface="Playfair Display"/>
              <a:sym typeface="Playfair Display"/>
            </a:endParaRPr>
          </a:p>
        </p:txBody>
      </p: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70" name="Google Shape;170;p25"/>
          <p:cNvPicPr preferRelativeResize="0"/>
          <p:nvPr/>
        </p:nvPicPr>
        <p:blipFill>
          <a:blip r:embed="rId3">
            <a:alphaModFix/>
          </a:blip>
          <a:stretch>
            <a:fillRect/>
          </a:stretch>
        </p:blipFill>
        <p:spPr>
          <a:xfrm>
            <a:off x="2206125" y="1139475"/>
            <a:ext cx="3346378" cy="3820973"/>
          </a:xfrm>
          <a:prstGeom prst="rect">
            <a:avLst/>
          </a:prstGeom>
          <a:noFill/>
          <a:ln>
            <a:noFill/>
          </a:ln>
        </p:spPr>
      </p:pic>
      <p:sp>
        <p:nvSpPr>
          <p:cNvPr id="171" name="Google Shape;171;p25"/>
          <p:cNvSpPr/>
          <p:nvPr/>
        </p:nvSpPr>
        <p:spPr>
          <a:xfrm>
            <a:off x="1366700" y="2227475"/>
            <a:ext cx="5194800" cy="280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5"/>
          <p:cNvSpPr txBox="1"/>
          <p:nvPr/>
        </p:nvSpPr>
        <p:spPr>
          <a:xfrm>
            <a:off x="303650" y="1230975"/>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Actions: r, s</a:t>
            </a:r>
            <a:endParaRPr>
              <a:latin typeface="Playfair Display"/>
              <a:ea typeface="Playfair Display"/>
              <a:cs typeface="Playfair Display"/>
              <a:sym typeface="Playfair Display"/>
            </a:endParaRPr>
          </a:p>
        </p:txBody>
      </p:sp>
      <p:sp>
        <p:nvSpPr>
          <p:cNvPr id="173" name="Google Shape;173;p25"/>
          <p:cNvSpPr txBox="1"/>
          <p:nvPr/>
        </p:nvSpPr>
        <p:spPr>
          <a:xfrm>
            <a:off x="5961125" y="126853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Possible atoms</a:t>
            </a:r>
            <a:endParaRPr>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Learning Algorithm</a:t>
            </a:r>
            <a:endParaRPr b="1">
              <a:solidFill>
                <a:srgbClr val="CC4125"/>
              </a:solidFill>
              <a:latin typeface="Playfair Display"/>
              <a:ea typeface="Playfair Display"/>
              <a:cs typeface="Playfair Display"/>
              <a:sym typeface="Playfair Display"/>
            </a:endParaRPr>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80" name="Google Shape;180;p26"/>
          <p:cNvPicPr preferRelativeResize="0"/>
          <p:nvPr/>
        </p:nvPicPr>
        <p:blipFill>
          <a:blip r:embed="rId3">
            <a:alphaModFix/>
          </a:blip>
          <a:stretch>
            <a:fillRect/>
          </a:stretch>
        </p:blipFill>
        <p:spPr>
          <a:xfrm>
            <a:off x="2206125" y="1139475"/>
            <a:ext cx="3346378" cy="3820973"/>
          </a:xfrm>
          <a:prstGeom prst="rect">
            <a:avLst/>
          </a:prstGeom>
          <a:noFill/>
          <a:ln>
            <a:noFill/>
          </a:ln>
        </p:spPr>
      </p:pic>
      <p:sp>
        <p:nvSpPr>
          <p:cNvPr id="181" name="Google Shape;181;p26"/>
          <p:cNvSpPr/>
          <p:nvPr/>
        </p:nvSpPr>
        <p:spPr>
          <a:xfrm>
            <a:off x="1366700" y="3005200"/>
            <a:ext cx="5194800" cy="202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6"/>
          <p:cNvSpPr txBox="1"/>
          <p:nvPr/>
        </p:nvSpPr>
        <p:spPr>
          <a:xfrm>
            <a:off x="303650" y="1230975"/>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Actions: r, s</a:t>
            </a:r>
            <a:endParaRPr>
              <a:latin typeface="Playfair Display"/>
              <a:ea typeface="Playfair Display"/>
              <a:cs typeface="Playfair Display"/>
              <a:sym typeface="Playfair Display"/>
            </a:endParaRPr>
          </a:p>
        </p:txBody>
      </p:sp>
      <p:sp>
        <p:nvSpPr>
          <p:cNvPr id="183" name="Google Shape;183;p26"/>
          <p:cNvSpPr txBox="1"/>
          <p:nvPr/>
        </p:nvSpPr>
        <p:spPr>
          <a:xfrm>
            <a:off x="6047675" y="2476663"/>
            <a:ext cx="185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Truth values of ground atoms in s_t</a:t>
            </a:r>
            <a:endParaRPr>
              <a:latin typeface="Playfair Display"/>
              <a:ea typeface="Playfair Display"/>
              <a:cs typeface="Playfair Display"/>
              <a:sym typeface="Playfair Display"/>
            </a:endParaRPr>
          </a:p>
        </p:txBody>
      </p:sp>
      <p:sp>
        <p:nvSpPr>
          <p:cNvPr id="184" name="Google Shape;184;p26"/>
          <p:cNvSpPr txBox="1"/>
          <p:nvPr/>
        </p:nvSpPr>
        <p:spPr>
          <a:xfrm>
            <a:off x="5961125" y="126853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Possible atoms</a:t>
            </a:r>
            <a:endParaRPr>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Learning Algorithm</a:t>
            </a:r>
            <a:endParaRPr b="1">
              <a:solidFill>
                <a:srgbClr val="CC4125"/>
              </a:solidFill>
              <a:latin typeface="Playfair Display"/>
              <a:ea typeface="Playfair Display"/>
              <a:cs typeface="Playfair Display"/>
              <a:sym typeface="Playfair Display"/>
            </a:endParaRPr>
          </a:p>
        </p:txBody>
      </p: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91" name="Google Shape;191;p27"/>
          <p:cNvPicPr preferRelativeResize="0"/>
          <p:nvPr/>
        </p:nvPicPr>
        <p:blipFill>
          <a:blip r:embed="rId3">
            <a:alphaModFix/>
          </a:blip>
          <a:stretch>
            <a:fillRect/>
          </a:stretch>
        </p:blipFill>
        <p:spPr>
          <a:xfrm>
            <a:off x="2206125" y="1139475"/>
            <a:ext cx="3346378" cy="3820973"/>
          </a:xfrm>
          <a:prstGeom prst="rect">
            <a:avLst/>
          </a:prstGeom>
          <a:noFill/>
          <a:ln>
            <a:noFill/>
          </a:ln>
        </p:spPr>
      </p:pic>
      <p:sp>
        <p:nvSpPr>
          <p:cNvPr id="192" name="Google Shape;192;p27"/>
          <p:cNvSpPr/>
          <p:nvPr/>
        </p:nvSpPr>
        <p:spPr>
          <a:xfrm>
            <a:off x="1366700" y="3677225"/>
            <a:ext cx="5194800" cy="1351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7"/>
          <p:cNvSpPr txBox="1"/>
          <p:nvPr/>
        </p:nvSpPr>
        <p:spPr>
          <a:xfrm>
            <a:off x="303650" y="1230975"/>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Actions: r, s</a:t>
            </a:r>
            <a:endParaRPr>
              <a:latin typeface="Playfair Display"/>
              <a:ea typeface="Playfair Display"/>
              <a:cs typeface="Playfair Display"/>
              <a:sym typeface="Playfair Display"/>
            </a:endParaRPr>
          </a:p>
        </p:txBody>
      </p:sp>
      <p:sp>
        <p:nvSpPr>
          <p:cNvPr id="194" name="Google Shape;194;p27"/>
          <p:cNvSpPr txBox="1"/>
          <p:nvPr/>
        </p:nvSpPr>
        <p:spPr>
          <a:xfrm>
            <a:off x="5961125" y="126853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Possible atoms</a:t>
            </a:r>
            <a:endParaRPr>
              <a:latin typeface="Playfair Display"/>
              <a:ea typeface="Playfair Display"/>
              <a:cs typeface="Playfair Display"/>
              <a:sym typeface="Playfair Display"/>
            </a:endParaRPr>
          </a:p>
        </p:txBody>
      </p:sp>
      <p:sp>
        <p:nvSpPr>
          <p:cNvPr id="195" name="Google Shape;195;p27"/>
          <p:cNvSpPr txBox="1"/>
          <p:nvPr/>
        </p:nvSpPr>
        <p:spPr>
          <a:xfrm>
            <a:off x="6047675" y="2476663"/>
            <a:ext cx="185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Truth values of ground</a:t>
            </a:r>
            <a:r>
              <a:rPr lang="en">
                <a:latin typeface="Playfair Display"/>
                <a:ea typeface="Playfair Display"/>
                <a:cs typeface="Playfair Display"/>
                <a:sym typeface="Playfair Display"/>
              </a:rPr>
              <a:t> atoms in s_t</a:t>
            </a:r>
            <a:endParaRPr>
              <a:latin typeface="Playfair Display"/>
              <a:ea typeface="Playfair Display"/>
              <a:cs typeface="Playfair Display"/>
              <a:sym typeface="Playfair Display"/>
            </a:endParaRPr>
          </a:p>
        </p:txBody>
      </p:sp>
      <p:sp>
        <p:nvSpPr>
          <p:cNvPr id="196" name="Google Shape;196;p27"/>
          <p:cNvSpPr txBox="1"/>
          <p:nvPr/>
        </p:nvSpPr>
        <p:spPr>
          <a:xfrm>
            <a:off x="6018400" y="335248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Ground rules</a:t>
            </a:r>
            <a:endParaRPr>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Learning Algorithm</a:t>
            </a:r>
            <a:endParaRPr b="1">
              <a:solidFill>
                <a:srgbClr val="CC4125"/>
              </a:solidFill>
              <a:latin typeface="Playfair Display"/>
              <a:ea typeface="Playfair Display"/>
              <a:cs typeface="Playfair Display"/>
              <a:sym typeface="Playfair Display"/>
            </a:endParaRPr>
          </a:p>
        </p:txBody>
      </p:sp>
      <p:sp>
        <p:nvSpPr>
          <p:cNvPr id="202" name="Google Shape;20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03" name="Google Shape;203;p28"/>
          <p:cNvPicPr preferRelativeResize="0"/>
          <p:nvPr/>
        </p:nvPicPr>
        <p:blipFill>
          <a:blip r:embed="rId3">
            <a:alphaModFix/>
          </a:blip>
          <a:stretch>
            <a:fillRect/>
          </a:stretch>
        </p:blipFill>
        <p:spPr>
          <a:xfrm>
            <a:off x="2206125" y="1139475"/>
            <a:ext cx="3346378" cy="3820973"/>
          </a:xfrm>
          <a:prstGeom prst="rect">
            <a:avLst/>
          </a:prstGeom>
          <a:noFill/>
          <a:ln>
            <a:noFill/>
          </a:ln>
        </p:spPr>
      </p:pic>
      <p:sp>
        <p:nvSpPr>
          <p:cNvPr id="204" name="Google Shape;204;p28"/>
          <p:cNvSpPr txBox="1"/>
          <p:nvPr/>
        </p:nvSpPr>
        <p:spPr>
          <a:xfrm>
            <a:off x="303650" y="1230975"/>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Actions: r, s</a:t>
            </a:r>
            <a:endParaRPr>
              <a:latin typeface="Playfair Display"/>
              <a:ea typeface="Playfair Display"/>
              <a:cs typeface="Playfair Display"/>
              <a:sym typeface="Playfair Display"/>
            </a:endParaRPr>
          </a:p>
        </p:txBody>
      </p:sp>
      <p:sp>
        <p:nvSpPr>
          <p:cNvPr id="205" name="Google Shape;205;p28"/>
          <p:cNvSpPr txBox="1"/>
          <p:nvPr/>
        </p:nvSpPr>
        <p:spPr>
          <a:xfrm>
            <a:off x="3120425" y="4423700"/>
            <a:ext cx="1698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Times New Roman"/>
                <a:ea typeface="Times New Roman"/>
                <a:cs typeface="Times New Roman"/>
                <a:sym typeface="Times New Roman"/>
              </a:rPr>
              <a:t>r</a:t>
            </a:r>
            <a:r>
              <a:rPr lang="en" sz="900">
                <a:latin typeface="Times New Roman"/>
                <a:ea typeface="Times New Roman"/>
                <a:cs typeface="Times New Roman"/>
                <a:sym typeface="Times New Roman"/>
              </a:rPr>
              <a:t>: 0.5</a:t>
            </a:r>
            <a:r>
              <a:rPr lang="en" sz="900">
                <a:latin typeface="Times New Roman"/>
                <a:ea typeface="Times New Roman"/>
                <a:cs typeface="Times New Roman"/>
                <a:sym typeface="Times New Roman"/>
              </a:rPr>
              <a:t>, </a:t>
            </a:r>
            <a:r>
              <a:rPr lang="en" sz="900">
                <a:latin typeface="Times New Roman"/>
                <a:ea typeface="Times New Roman"/>
                <a:cs typeface="Times New Roman"/>
                <a:sym typeface="Times New Roman"/>
              </a:rPr>
              <a:t>s: 0</a:t>
            </a:r>
            <a:endParaRPr sz="900">
              <a:latin typeface="Times New Roman"/>
              <a:ea typeface="Times New Roman"/>
              <a:cs typeface="Times New Roman"/>
              <a:sym typeface="Times New Roman"/>
            </a:endParaRPr>
          </a:p>
        </p:txBody>
      </p:sp>
      <p:sp>
        <p:nvSpPr>
          <p:cNvPr id="206" name="Google Shape;206;p28"/>
          <p:cNvSpPr txBox="1"/>
          <p:nvPr/>
        </p:nvSpPr>
        <p:spPr>
          <a:xfrm>
            <a:off x="5961125" y="126853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Possible atoms</a:t>
            </a:r>
            <a:endParaRPr>
              <a:latin typeface="Playfair Display"/>
              <a:ea typeface="Playfair Display"/>
              <a:cs typeface="Playfair Display"/>
              <a:sym typeface="Playfair Display"/>
            </a:endParaRPr>
          </a:p>
        </p:txBody>
      </p:sp>
      <p:sp>
        <p:nvSpPr>
          <p:cNvPr id="207" name="Google Shape;207;p28"/>
          <p:cNvSpPr txBox="1"/>
          <p:nvPr/>
        </p:nvSpPr>
        <p:spPr>
          <a:xfrm>
            <a:off x="6047675" y="2476663"/>
            <a:ext cx="185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Truth values of ground atoms in s_t</a:t>
            </a:r>
            <a:endParaRPr>
              <a:latin typeface="Playfair Display"/>
              <a:ea typeface="Playfair Display"/>
              <a:cs typeface="Playfair Display"/>
              <a:sym typeface="Playfair Display"/>
            </a:endParaRPr>
          </a:p>
        </p:txBody>
      </p:sp>
      <p:sp>
        <p:nvSpPr>
          <p:cNvPr id="208" name="Google Shape;208;p28"/>
          <p:cNvSpPr txBox="1"/>
          <p:nvPr/>
        </p:nvSpPr>
        <p:spPr>
          <a:xfrm>
            <a:off x="6018400" y="3352488"/>
            <a:ext cx="18543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Ground</a:t>
            </a:r>
            <a:r>
              <a:rPr lang="en">
                <a:latin typeface="Playfair Display"/>
                <a:ea typeface="Playfair Display"/>
                <a:cs typeface="Playfair Display"/>
                <a:sym typeface="Playfair Display"/>
              </a:rPr>
              <a:t> rules</a:t>
            </a:r>
            <a:endParaRPr>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DERRL: Semantic Loss</a:t>
            </a:r>
            <a:endParaRPr b="1">
              <a:solidFill>
                <a:srgbClr val="CC4125"/>
              </a:solidFill>
              <a:latin typeface="Playfair Display"/>
              <a:ea typeface="Playfair Display"/>
              <a:cs typeface="Playfair Display"/>
              <a:sym typeface="Playfair Display"/>
            </a:endParaRPr>
          </a:p>
        </p:txBody>
      </p:sp>
      <p:sp>
        <p:nvSpPr>
          <p:cNvPr id="214" name="Google Shape;21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Playfair Display Medium"/>
              <a:buChar char="●"/>
            </a:pPr>
            <a:r>
              <a:rPr lang="en" sz="1600">
                <a:latin typeface="Playfair Display Medium"/>
                <a:ea typeface="Playfair Display Medium"/>
                <a:cs typeface="Playfair Display Medium"/>
                <a:sym typeface="Playfair Display Medium"/>
              </a:rPr>
              <a:t>P</a:t>
            </a:r>
            <a:r>
              <a:rPr lang="en" sz="1600">
                <a:latin typeface="Playfair Display Medium"/>
                <a:ea typeface="Playfair Display Medium"/>
                <a:cs typeface="Playfair Display Medium"/>
                <a:sym typeface="Playfair Display Medium"/>
              </a:rPr>
              <a:t>ossible </a:t>
            </a:r>
            <a:r>
              <a:rPr lang="en" sz="1600">
                <a:latin typeface="Playfair Display Medium"/>
                <a:ea typeface="Playfair Display Medium"/>
                <a:cs typeface="Playfair Display Medium"/>
                <a:sym typeface="Playfair Display Medium"/>
              </a:rPr>
              <a:t>rules ⤴ with state space.</a:t>
            </a:r>
            <a:br>
              <a:rPr lang="en" sz="1600">
                <a:latin typeface="Playfair Display Medium"/>
                <a:ea typeface="Playfair Display Medium"/>
                <a:cs typeface="Playfair Display Medium"/>
                <a:sym typeface="Playfair Display Medium"/>
              </a:rPr>
            </a:br>
            <a:endParaRPr sz="1600">
              <a:latin typeface="Playfair Display Medium"/>
              <a:ea typeface="Playfair Display Medium"/>
              <a:cs typeface="Playfair Display Medium"/>
              <a:sym typeface="Playfair Display Medium"/>
            </a:endParaRPr>
          </a:p>
          <a:p>
            <a:pPr indent="-330200" lvl="0" marL="457200" rtl="0" algn="l">
              <a:spcBef>
                <a:spcPts val="0"/>
              </a:spcBef>
              <a:spcAft>
                <a:spcPts val="0"/>
              </a:spcAft>
              <a:buSzPts val="1600"/>
              <a:buFont typeface="Playfair Display Medium"/>
              <a:buChar char="●"/>
            </a:pPr>
            <a:r>
              <a:rPr lang="en" sz="1600">
                <a:latin typeface="Playfair Display Medium"/>
                <a:ea typeface="Playfair Display Medium"/>
                <a:cs typeface="Playfair Display Medium"/>
                <a:sym typeface="Playfair Display Medium"/>
              </a:rPr>
              <a:t>Two types of semantic constraints:</a:t>
            </a:r>
            <a:endParaRPr sz="1600">
              <a:latin typeface="Playfair Display Medium"/>
              <a:ea typeface="Playfair Display Medium"/>
              <a:cs typeface="Playfair Display Medium"/>
              <a:sym typeface="Playfair Display Medium"/>
            </a:endParaRPr>
          </a:p>
          <a:p>
            <a:pPr indent="-330200" lvl="0" marL="914400" rtl="0" algn="l">
              <a:spcBef>
                <a:spcPts val="0"/>
              </a:spcBef>
              <a:spcAft>
                <a:spcPts val="0"/>
              </a:spcAft>
              <a:buSzPts val="1600"/>
              <a:buFont typeface="Playfair Display Medium"/>
              <a:buAutoNum type="arabicPeriod"/>
            </a:pPr>
            <a:r>
              <a:rPr lang="en" sz="1600">
                <a:latin typeface="Playfair Display Medium"/>
                <a:ea typeface="Playfair Display Medium"/>
                <a:cs typeface="Playfair Display Medium"/>
                <a:sym typeface="Playfair Display Medium"/>
              </a:rPr>
              <a:t>Relations (transitive, symmetry etc.). </a:t>
            </a:r>
            <a:r>
              <a:rPr i="1" lang="en" sz="1600">
                <a:solidFill>
                  <a:srgbClr val="4A86E8"/>
                </a:solidFill>
                <a:latin typeface="Times New Roman"/>
                <a:ea typeface="Times New Roman"/>
                <a:cs typeface="Times New Roman"/>
                <a:sym typeface="Times New Roman"/>
              </a:rPr>
              <a:t>samecolor(X,Y) :- samecolor(Y,X)</a:t>
            </a:r>
            <a:endParaRPr i="1" sz="1600">
              <a:solidFill>
                <a:srgbClr val="4A86E8"/>
              </a:solidFill>
              <a:latin typeface="Times New Roman"/>
              <a:ea typeface="Times New Roman"/>
              <a:cs typeface="Times New Roman"/>
              <a:sym typeface="Times New Roman"/>
            </a:endParaRPr>
          </a:p>
          <a:p>
            <a:pPr indent="-330200" lvl="0" marL="914400" rtl="0" algn="l">
              <a:spcBef>
                <a:spcPts val="0"/>
              </a:spcBef>
              <a:spcAft>
                <a:spcPts val="0"/>
              </a:spcAft>
              <a:buSzPts val="1600"/>
              <a:buFont typeface="Playfair Display Medium"/>
              <a:buAutoNum type="arabicPeriod"/>
            </a:pPr>
            <a:r>
              <a:rPr lang="en" sz="1600">
                <a:latin typeface="Playfair Display Medium"/>
                <a:ea typeface="Playfair Display Medium"/>
                <a:cs typeface="Playfair Display Medium"/>
                <a:sym typeface="Playfair Display Medium"/>
              </a:rPr>
              <a:t>Background Facts. </a:t>
            </a:r>
            <a:r>
              <a:rPr i="1" lang="en" sz="1600">
                <a:solidFill>
                  <a:srgbClr val="4A86E8"/>
                </a:solidFill>
                <a:latin typeface="Times New Roman"/>
                <a:ea typeface="Times New Roman"/>
                <a:cs typeface="Times New Roman"/>
                <a:sym typeface="Times New Roman"/>
              </a:rPr>
              <a:t>False :- on(X,Y), on(Y,X)</a:t>
            </a:r>
            <a:br>
              <a:rPr i="1" lang="en" sz="1600">
                <a:solidFill>
                  <a:srgbClr val="4A86E8"/>
                </a:solidFill>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Playfair Display Medium"/>
              <a:buChar char="●"/>
            </a:pPr>
            <a:r>
              <a:rPr lang="en" sz="1600">
                <a:latin typeface="Playfair Display Medium"/>
                <a:ea typeface="Playfair Display Medium"/>
                <a:cs typeface="Playfair Display Medium"/>
                <a:sym typeface="Playfair Display Medium"/>
              </a:rPr>
              <a:t>W</a:t>
            </a:r>
            <a:r>
              <a:rPr lang="en" sz="1600">
                <a:latin typeface="Playfair Display Medium"/>
                <a:ea typeface="Playfair Display Medium"/>
                <a:cs typeface="Playfair Display Medium"/>
                <a:sym typeface="Playfair Display Medium"/>
              </a:rPr>
              <a:t>e propose a </a:t>
            </a:r>
            <a:r>
              <a:rPr lang="en" sz="1600">
                <a:solidFill>
                  <a:srgbClr val="A61C00"/>
                </a:solidFill>
                <a:latin typeface="Playfair Display Medium"/>
                <a:ea typeface="Playfair Display Medium"/>
                <a:cs typeface="Playfair Display Medium"/>
                <a:sym typeface="Playfair Display Medium"/>
              </a:rPr>
              <a:t>semantic loss </a:t>
            </a:r>
            <a:r>
              <a:rPr lang="en" sz="1600">
                <a:solidFill>
                  <a:srgbClr val="980000"/>
                </a:solidFill>
                <a:latin typeface="Playfair Display Medium"/>
                <a:ea typeface="Playfair Display Medium"/>
                <a:cs typeface="Playfair Display Medium"/>
                <a:sym typeface="Playfair Display Medium"/>
              </a:rPr>
              <a:t>to</a:t>
            </a:r>
            <a:r>
              <a:rPr lang="en" sz="1600">
                <a:solidFill>
                  <a:srgbClr val="980000"/>
                </a:solidFill>
                <a:latin typeface="Playfair Display Medium"/>
                <a:ea typeface="Playfair Display Medium"/>
                <a:cs typeface="Playfair Display Medium"/>
                <a:sym typeface="Playfair Display Medium"/>
              </a:rPr>
              <a:t> guide the rule search</a:t>
            </a:r>
            <a:r>
              <a:rPr lang="en" sz="1600">
                <a:solidFill>
                  <a:srgbClr val="980000"/>
                </a:solidFill>
                <a:latin typeface="Playfair Display Medium"/>
                <a:ea typeface="Playfair Display Medium"/>
                <a:cs typeface="Playfair Display Medium"/>
                <a:sym typeface="Playfair Display Medium"/>
              </a:rPr>
              <a:t>.</a:t>
            </a:r>
            <a:endParaRPr sz="1600">
              <a:solidFill>
                <a:srgbClr val="980000"/>
              </a:solidFill>
              <a:latin typeface="Playfair Display Medium"/>
              <a:ea typeface="Playfair Display Medium"/>
              <a:cs typeface="Playfair Display Medium"/>
              <a:sym typeface="Playfair Display Medium"/>
            </a:endParaRPr>
          </a:p>
          <a:p>
            <a:pPr indent="0" lvl="0" marL="914400" rtl="0" algn="l">
              <a:spcBef>
                <a:spcPts val="1200"/>
              </a:spcBef>
              <a:spcAft>
                <a:spcPts val="0"/>
              </a:spcAft>
              <a:buNone/>
            </a:pPr>
            <a:r>
              <a:rPr i="1" lang="en" sz="1600">
                <a:solidFill>
                  <a:srgbClr val="4A86E8"/>
                </a:solidFill>
                <a:latin typeface="Times New Roman"/>
                <a:ea typeface="Times New Roman"/>
                <a:cs typeface="Times New Roman"/>
                <a:sym typeface="Times New Roman"/>
              </a:rPr>
              <a:t>r</a:t>
            </a:r>
            <a:r>
              <a:rPr i="1" lang="en" sz="1600">
                <a:solidFill>
                  <a:srgbClr val="4A86E8"/>
                </a:solidFill>
                <a:latin typeface="Times New Roman"/>
                <a:ea typeface="Times New Roman"/>
                <a:cs typeface="Times New Roman"/>
                <a:sym typeface="Times New Roman"/>
              </a:rPr>
              <a:t> </a:t>
            </a:r>
            <a:r>
              <a:rPr i="1" lang="en" sz="1600">
                <a:solidFill>
                  <a:srgbClr val="4A86E8"/>
                </a:solidFill>
                <a:latin typeface="Times New Roman"/>
                <a:ea typeface="Times New Roman"/>
                <a:cs typeface="Times New Roman"/>
                <a:sym typeface="Times New Roman"/>
              </a:rPr>
              <a:t>:- </a:t>
            </a:r>
            <a:r>
              <a:rPr i="1" lang="en" sz="1600">
                <a:solidFill>
                  <a:srgbClr val="4A86E8"/>
                </a:solidFill>
                <a:latin typeface="Times New Roman"/>
                <a:ea typeface="Times New Roman"/>
                <a:cs typeface="Times New Roman"/>
                <a:sym typeface="Times New Roman"/>
              </a:rPr>
              <a:t>on(X,Y), on(Y,X), …</a:t>
            </a:r>
            <a:endParaRPr i="1" sz="1600">
              <a:solidFill>
                <a:srgbClr val="4A86E8"/>
              </a:solidFill>
              <a:latin typeface="Times New Roman"/>
              <a:ea typeface="Times New Roman"/>
              <a:cs typeface="Times New Roman"/>
              <a:sym typeface="Times New Roman"/>
            </a:endParaRPr>
          </a:p>
          <a:p>
            <a:pPr indent="0" lvl="0" marL="914400" rtl="0" algn="l">
              <a:spcBef>
                <a:spcPts val="1200"/>
              </a:spcBef>
              <a:spcAft>
                <a:spcPts val="1200"/>
              </a:spcAft>
              <a:buNone/>
            </a:pPr>
            <a:r>
              <a:rPr i="1" lang="en" sz="1600">
                <a:solidFill>
                  <a:srgbClr val="4A86E8"/>
                </a:solidFill>
                <a:latin typeface="Times New Roman"/>
                <a:ea typeface="Times New Roman"/>
                <a:cs typeface="Times New Roman"/>
                <a:sym typeface="Times New Roman"/>
              </a:rPr>
              <a:t>	w             w</a:t>
            </a:r>
            <a:endParaRPr i="1" sz="1600">
              <a:solidFill>
                <a:srgbClr val="4A86E8"/>
              </a:solidFill>
              <a:latin typeface="Times New Roman"/>
              <a:ea typeface="Times New Roman"/>
              <a:cs typeface="Times New Roman"/>
              <a:sym typeface="Times New Roman"/>
            </a:endParaRPr>
          </a:p>
        </p:txBody>
      </p:sp>
      <p:sp>
        <p:nvSpPr>
          <p:cNvPr id="215" name="Google Shape;21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16" name="Google Shape;216;p29"/>
          <p:cNvPicPr preferRelativeResize="0"/>
          <p:nvPr/>
        </p:nvPicPr>
        <p:blipFill>
          <a:blip r:embed="rId3">
            <a:alphaModFix/>
          </a:blip>
          <a:stretch>
            <a:fillRect/>
          </a:stretch>
        </p:blipFill>
        <p:spPr>
          <a:xfrm>
            <a:off x="4689651" y="566300"/>
            <a:ext cx="3612769" cy="393600"/>
          </a:xfrm>
          <a:prstGeom prst="rect">
            <a:avLst/>
          </a:prstGeom>
          <a:noFill/>
          <a:ln>
            <a:noFill/>
          </a:ln>
        </p:spPr>
      </p:pic>
      <p:sp>
        <p:nvSpPr>
          <p:cNvPr id="217" name="Google Shape;217;p29"/>
          <p:cNvSpPr/>
          <p:nvPr/>
        </p:nvSpPr>
        <p:spPr>
          <a:xfrm>
            <a:off x="6933600" y="484300"/>
            <a:ext cx="1422300" cy="551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8" name="Google Shape;218;p29"/>
          <p:cNvCxnSpPr/>
          <p:nvPr/>
        </p:nvCxnSpPr>
        <p:spPr>
          <a:xfrm>
            <a:off x="2013275" y="3791900"/>
            <a:ext cx="7200" cy="292800"/>
          </a:xfrm>
          <a:prstGeom prst="straightConnector1">
            <a:avLst/>
          </a:prstGeom>
          <a:noFill/>
          <a:ln cap="flat" cmpd="sng" w="19050">
            <a:solidFill>
              <a:srgbClr val="CC0000"/>
            </a:solidFill>
            <a:prstDash val="solid"/>
            <a:round/>
            <a:headEnd len="med" w="med" type="none"/>
            <a:tailEnd len="med" w="med" type="triangle"/>
          </a:ln>
        </p:spPr>
      </p:cxnSp>
      <p:cxnSp>
        <p:nvCxnSpPr>
          <p:cNvPr id="219" name="Google Shape;219;p29"/>
          <p:cNvCxnSpPr/>
          <p:nvPr/>
        </p:nvCxnSpPr>
        <p:spPr>
          <a:xfrm>
            <a:off x="2851475" y="3791900"/>
            <a:ext cx="7200" cy="292800"/>
          </a:xfrm>
          <a:prstGeom prst="straightConnector1">
            <a:avLst/>
          </a:prstGeom>
          <a:noFill/>
          <a:ln cap="flat" cmpd="sng" w="19050">
            <a:solidFill>
              <a:srgbClr val="CC0000"/>
            </a:solidFill>
            <a:prstDash val="solid"/>
            <a:round/>
            <a:headEnd len="med" w="med" type="none"/>
            <a:tailEnd len="med" w="med" type="triangle"/>
          </a:ln>
        </p:spPr>
      </p:cxnSp>
      <p:sp>
        <p:nvSpPr>
          <p:cNvPr id="220" name="Google Shape;220;p29"/>
          <p:cNvSpPr txBox="1"/>
          <p:nvPr/>
        </p:nvSpPr>
        <p:spPr>
          <a:xfrm>
            <a:off x="3460700" y="3759050"/>
            <a:ext cx="23487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Playfair Display"/>
                <a:ea typeface="Playfair Display"/>
                <a:cs typeface="Playfair Display"/>
                <a:sym typeface="Playfair Display"/>
              </a:rPr>
              <a:t>Penalize both weights</a:t>
            </a:r>
            <a:endParaRPr>
              <a:solidFill>
                <a:srgbClr val="CC0000"/>
              </a:solidFill>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Experimental </a:t>
            </a:r>
            <a:r>
              <a:rPr b="1" lang="en">
                <a:solidFill>
                  <a:srgbClr val="CC4125"/>
                </a:solidFill>
                <a:latin typeface="Playfair Display"/>
                <a:ea typeface="Playfair Display"/>
                <a:cs typeface="Playfair Display"/>
                <a:sym typeface="Playfair Display"/>
              </a:rPr>
              <a:t>Questions</a:t>
            </a:r>
            <a:endParaRPr b="1">
              <a:solidFill>
                <a:srgbClr val="CC4125"/>
              </a:solidFill>
              <a:latin typeface="Playfair Display"/>
              <a:ea typeface="Playfair Display"/>
              <a:cs typeface="Playfair Display"/>
              <a:sym typeface="Playfair Display"/>
            </a:endParaRPr>
          </a:p>
        </p:txBody>
      </p:sp>
      <p:sp>
        <p:nvSpPr>
          <p:cNvPr id="226" name="Google Shape;22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layfair Display Medium"/>
              <a:buAutoNum type="arabicPeriod"/>
            </a:pPr>
            <a:r>
              <a:rPr lang="en">
                <a:latin typeface="Playfair Display Medium"/>
                <a:ea typeface="Playfair Display Medium"/>
                <a:cs typeface="Playfair Display Medium"/>
                <a:sym typeface="Playfair Display Medium"/>
              </a:rPr>
              <a:t>Can DERRL learn explainable policies?</a:t>
            </a:r>
            <a:br>
              <a:rPr lang="en">
                <a:latin typeface="Playfair Display Medium"/>
                <a:ea typeface="Playfair Display Medium"/>
                <a:cs typeface="Playfair Display Medium"/>
                <a:sym typeface="Playfair Display Medium"/>
              </a:rPr>
            </a:br>
            <a:endParaRPr>
              <a:latin typeface="Playfair Display Medium"/>
              <a:ea typeface="Playfair Display Medium"/>
              <a:cs typeface="Playfair Display Medium"/>
              <a:sym typeface="Playfair Display Medium"/>
            </a:endParaRPr>
          </a:p>
          <a:p>
            <a:pPr indent="-342900" lvl="0" marL="457200" rtl="0" algn="l">
              <a:spcBef>
                <a:spcPts val="0"/>
              </a:spcBef>
              <a:spcAft>
                <a:spcPts val="0"/>
              </a:spcAft>
              <a:buSzPts val="1800"/>
              <a:buFont typeface="Playfair Display Medium"/>
              <a:buAutoNum type="arabicPeriod"/>
            </a:pPr>
            <a:r>
              <a:rPr lang="en">
                <a:latin typeface="Playfair Display Medium"/>
                <a:ea typeface="Playfair Display Medium"/>
                <a:cs typeface="Playfair Display Medium"/>
                <a:sym typeface="Playfair Display Medium"/>
              </a:rPr>
              <a:t>Are learned policies generalizable to environmental changes?</a:t>
            </a:r>
            <a:br>
              <a:rPr lang="en">
                <a:latin typeface="Playfair Display Medium"/>
                <a:ea typeface="Playfair Display Medium"/>
                <a:cs typeface="Playfair Display Medium"/>
                <a:sym typeface="Playfair Display Medium"/>
              </a:rPr>
            </a:br>
            <a:endParaRPr>
              <a:latin typeface="Playfair Display Medium"/>
              <a:ea typeface="Playfair Display Medium"/>
              <a:cs typeface="Playfair Display Medium"/>
              <a:sym typeface="Playfair Display Medium"/>
            </a:endParaRPr>
          </a:p>
          <a:p>
            <a:pPr indent="-342900" lvl="0" marL="457200" rtl="0" algn="l">
              <a:spcBef>
                <a:spcPts val="0"/>
              </a:spcBef>
              <a:spcAft>
                <a:spcPts val="0"/>
              </a:spcAft>
              <a:buSzPts val="1800"/>
              <a:buFont typeface="Playfair Display Medium"/>
              <a:buAutoNum type="arabicPeriod"/>
            </a:pPr>
            <a:r>
              <a:rPr lang="en">
                <a:latin typeface="Playfair Display Medium"/>
                <a:ea typeface="Playfair Display Medium"/>
                <a:cs typeface="Playfair Display Medium"/>
                <a:sym typeface="Playfair Display Medium"/>
              </a:rPr>
              <a:t>How efficient and scalable is DERRL compared to NLRL?</a:t>
            </a:r>
            <a:endParaRPr>
              <a:latin typeface="Playfair Display Medium"/>
              <a:ea typeface="Playfair Display Medium"/>
              <a:cs typeface="Playfair Display Medium"/>
              <a:sym typeface="Playfair Display Medium"/>
            </a:endParaRPr>
          </a:p>
        </p:txBody>
      </p:sp>
      <p:sp>
        <p:nvSpPr>
          <p:cNvPr id="227" name="Google Shape;22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28" name="Google Shape;228;p30"/>
          <p:cNvSpPr txBox="1"/>
          <p:nvPr/>
        </p:nvSpPr>
        <p:spPr>
          <a:xfrm>
            <a:off x="455075" y="4575000"/>
            <a:ext cx="475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 [1] Jiang, Z., Luo, S.: Neural logic reinforcement learning, ICML’19</a:t>
            </a:r>
            <a:endParaRPr sz="1200">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Results</a:t>
            </a:r>
            <a:endParaRPr b="1">
              <a:solidFill>
                <a:srgbClr val="CC4125"/>
              </a:solidFill>
              <a:latin typeface="Playfair Display"/>
              <a:ea typeface="Playfair Display"/>
              <a:cs typeface="Playfair Display"/>
              <a:sym typeface="Playfair Display"/>
            </a:endParaRPr>
          </a:p>
        </p:txBody>
      </p:sp>
      <p:sp>
        <p:nvSpPr>
          <p:cNvPr id="234" name="Google Shape;23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35" name="Google Shape;235;p31"/>
          <p:cNvPicPr preferRelativeResize="0"/>
          <p:nvPr/>
        </p:nvPicPr>
        <p:blipFill>
          <a:blip r:embed="rId3">
            <a:alphaModFix/>
          </a:blip>
          <a:stretch>
            <a:fillRect/>
          </a:stretch>
        </p:blipFill>
        <p:spPr>
          <a:xfrm>
            <a:off x="5279850" y="553375"/>
            <a:ext cx="3406300" cy="1892750"/>
          </a:xfrm>
          <a:prstGeom prst="rect">
            <a:avLst/>
          </a:prstGeom>
          <a:noFill/>
          <a:ln>
            <a:noFill/>
          </a:ln>
        </p:spPr>
      </p:pic>
      <p:pic>
        <p:nvPicPr>
          <p:cNvPr id="236" name="Google Shape;236;p31"/>
          <p:cNvPicPr preferRelativeResize="0"/>
          <p:nvPr/>
        </p:nvPicPr>
        <p:blipFill>
          <a:blip r:embed="rId4">
            <a:alphaModFix/>
          </a:blip>
          <a:stretch>
            <a:fillRect/>
          </a:stretch>
        </p:blipFill>
        <p:spPr>
          <a:xfrm>
            <a:off x="5411475" y="2712175"/>
            <a:ext cx="2858664" cy="1951049"/>
          </a:xfrm>
          <a:prstGeom prst="rect">
            <a:avLst/>
          </a:prstGeom>
          <a:noFill/>
          <a:ln>
            <a:noFill/>
          </a:ln>
        </p:spPr>
      </p:pic>
      <p:graphicFrame>
        <p:nvGraphicFramePr>
          <p:cNvPr id="237" name="Google Shape;237;p31"/>
          <p:cNvGraphicFramePr/>
          <p:nvPr/>
        </p:nvGraphicFramePr>
        <p:xfrm>
          <a:off x="622575" y="1251463"/>
          <a:ext cx="3000000" cy="3000000"/>
        </p:xfrm>
        <a:graphic>
          <a:graphicData uri="http://schemas.openxmlformats.org/drawingml/2006/table">
            <a:tbl>
              <a:tblPr>
                <a:noFill/>
                <a:tableStyleId>{D463A80C-B8B4-4A8B-83A6-B57196D17BEA}</a:tableStyleId>
              </a:tblPr>
              <a:tblGrid>
                <a:gridCol w="1291675"/>
                <a:gridCol w="931150"/>
                <a:gridCol w="990800"/>
                <a:gridCol w="953925"/>
              </a:tblGrid>
              <a:tr h="381000">
                <a:tc>
                  <a:txBody>
                    <a:bodyPr/>
                    <a:lstStyle/>
                    <a:p>
                      <a:pPr indent="0" lvl="0" marL="0" rtl="0" algn="l">
                        <a:spcBef>
                          <a:spcPts val="0"/>
                        </a:spcBef>
                        <a:spcAft>
                          <a:spcPts val="0"/>
                        </a:spcAft>
                        <a:buNone/>
                      </a:pPr>
                      <a:r>
                        <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None/>
                      </a:pPr>
                      <a:r>
                        <a:rPr lang="en">
                          <a:latin typeface="Playfair Display Medium"/>
                          <a:ea typeface="Playfair Display Medium"/>
                          <a:cs typeface="Playfair Display Medium"/>
                          <a:sym typeface="Playfair Display Medium"/>
                        </a:rPr>
                        <a:t>DRL</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None/>
                      </a:pPr>
                      <a:r>
                        <a:rPr lang="en">
                          <a:latin typeface="Playfair Display Medium"/>
                          <a:ea typeface="Playfair Display Medium"/>
                          <a:cs typeface="Playfair Display Medium"/>
                          <a:sym typeface="Playfair Display Medium"/>
                        </a:rPr>
                        <a:t>Symbolic Planning</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None/>
                      </a:pPr>
                      <a:r>
                        <a:rPr b="1" lang="en">
                          <a:latin typeface="Playfair Display"/>
                          <a:ea typeface="Playfair Display"/>
                          <a:cs typeface="Playfair Display"/>
                          <a:sym typeface="Playfair Display"/>
                        </a:rPr>
                        <a:t>DERRL (Ours)</a:t>
                      </a:r>
                      <a:endParaRPr b="1">
                        <a:latin typeface="Playfair Display"/>
                        <a:ea typeface="Playfair Display"/>
                        <a:cs typeface="Playfair Display"/>
                        <a:sym typeface="Playfair Display"/>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Playfair Display Medium"/>
                          <a:ea typeface="Playfair Display Medium"/>
                          <a:cs typeface="Playfair Display Medium"/>
                          <a:sym typeface="Playfair Display Medium"/>
                        </a:rPr>
                        <a:t>Explainable</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None/>
                      </a:pPr>
                      <a:r>
                        <a:rPr lang="en">
                          <a:solidFill>
                            <a:srgbClr val="980000"/>
                          </a:solidFill>
                          <a:latin typeface="Playfair Display Medium"/>
                          <a:ea typeface="Playfair Display Medium"/>
                          <a:cs typeface="Playfair Display Medium"/>
                          <a:sym typeface="Playfair Display Medium"/>
                        </a:rPr>
                        <a:t>✗</a:t>
                      </a:r>
                      <a:endParaRPr>
                        <a:solidFill>
                          <a:srgbClr val="980000"/>
                        </a:solidFill>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a:t>
                      </a:r>
                      <a:endParaRPr>
                        <a:solidFill>
                          <a:srgbClr val="38761D"/>
                        </a:solidFill>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a:t>
                      </a:r>
                      <a:endParaRPr>
                        <a:solidFill>
                          <a:srgbClr val="38761D"/>
                        </a:solidFill>
                        <a:latin typeface="Playfair Display Medium"/>
                        <a:ea typeface="Playfair Display Medium"/>
                        <a:cs typeface="Playfair Display Medium"/>
                        <a:sym typeface="Playfair Display Medium"/>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Generalizable</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980000"/>
                          </a:solidFill>
                          <a:latin typeface="Playfair Display Medium"/>
                          <a:ea typeface="Playfair Display Medium"/>
                          <a:cs typeface="Playfair Display Medium"/>
                          <a:sym typeface="Playfair Display Medium"/>
                        </a:rPr>
                        <a:t>✗</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a:t>
                      </a:r>
                      <a:endParaRPr>
                        <a:solidFill>
                          <a:srgbClr val="38761D"/>
                        </a:solidFill>
                        <a:latin typeface="Playfair Display Medium"/>
                        <a:ea typeface="Playfair Display Medium"/>
                        <a:cs typeface="Playfair Display Medium"/>
                        <a:sym typeface="Playfair Display Medium"/>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latin typeface="Playfair Display Medium"/>
                          <a:ea typeface="Playfair Display Medium"/>
                          <a:cs typeface="Playfair Display Medium"/>
                          <a:sym typeface="Playfair Display Medium"/>
                        </a:rPr>
                        <a:t>Domain Model</a:t>
                      </a:r>
                      <a:endParaRPr>
                        <a:solidFill>
                          <a:schemeClr val="dk1"/>
                        </a:solidFill>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None/>
                      </a:pPr>
                      <a:r>
                        <a:rPr lang="en">
                          <a:solidFill>
                            <a:srgbClr val="38761D"/>
                          </a:solidFill>
                          <a:latin typeface="Playfair Display Medium"/>
                          <a:ea typeface="Playfair Display Medium"/>
                          <a:cs typeface="Playfair Display Medium"/>
                          <a:sym typeface="Playfair Display Medium"/>
                        </a:rPr>
                        <a:t>Not required</a:t>
                      </a:r>
                      <a:endParaRPr>
                        <a:solidFill>
                          <a:srgbClr val="38761D"/>
                        </a:solidFill>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980000"/>
                          </a:solidFill>
                          <a:latin typeface="Playfair Display Medium"/>
                          <a:ea typeface="Playfair Display Medium"/>
                          <a:cs typeface="Playfair Display Medium"/>
                          <a:sym typeface="Playfair Display Medium"/>
                        </a:rPr>
                        <a:t>Required</a:t>
                      </a:r>
                      <a:endParaRPr>
                        <a:solidFill>
                          <a:srgbClr val="980000"/>
                        </a:solidFill>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Not required</a:t>
                      </a:r>
                      <a:endParaRPr>
                        <a:solidFill>
                          <a:srgbClr val="980000"/>
                        </a:solidFill>
                        <a:latin typeface="Playfair Display Medium"/>
                        <a:ea typeface="Playfair Display Medium"/>
                        <a:cs typeface="Playfair Display Medium"/>
                        <a:sym typeface="Playfair Display Medium"/>
                      </a:endParaRPr>
                    </a:p>
                  </a:txBody>
                  <a:tcPr marT="91425" marB="91425" marR="91425" marL="91425"/>
                </a:tc>
              </a:tr>
              <a:tr h="381000">
                <a:tc>
                  <a:txBody>
                    <a:bodyPr/>
                    <a:lstStyle/>
                    <a:p>
                      <a:pPr indent="0" lvl="0" marL="0" rtl="0" algn="l">
                        <a:spcBef>
                          <a:spcPts val="0"/>
                        </a:spcBef>
                        <a:spcAft>
                          <a:spcPts val="0"/>
                        </a:spcAft>
                        <a:buNone/>
                      </a:pPr>
                      <a:r>
                        <a:rPr lang="en">
                          <a:latin typeface="Playfair Display Medium"/>
                          <a:ea typeface="Playfair Display Medium"/>
                          <a:cs typeface="Playfair Display Medium"/>
                          <a:sym typeface="Playfair Display Medium"/>
                        </a:rPr>
                        <a:t>Robustness to noise</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980000"/>
                          </a:solidFill>
                          <a:latin typeface="Playfair Display Medium"/>
                          <a:ea typeface="Playfair Display Medium"/>
                          <a:cs typeface="Playfair Display Medium"/>
                          <a:sym typeface="Playfair Display Medium"/>
                        </a:rPr>
                        <a:t>✗</a:t>
                      </a:r>
                      <a:endParaRPr>
                        <a:latin typeface="Playfair Display Medium"/>
                        <a:ea typeface="Playfair Display Medium"/>
                        <a:cs typeface="Playfair Display Medium"/>
                        <a:sym typeface="Playfair Display Medium"/>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38761D"/>
                          </a:solidFill>
                          <a:latin typeface="Playfair Display Medium"/>
                          <a:ea typeface="Playfair Display Medium"/>
                          <a:cs typeface="Playfair Display Medium"/>
                          <a:sym typeface="Playfair Display Medium"/>
                        </a:rPr>
                        <a:t>✔</a:t>
                      </a:r>
                      <a:endParaRPr>
                        <a:solidFill>
                          <a:srgbClr val="980000"/>
                        </a:solidFill>
                        <a:latin typeface="Playfair Display Medium"/>
                        <a:ea typeface="Playfair Display Medium"/>
                        <a:cs typeface="Playfair Display Medium"/>
                        <a:sym typeface="Playfair Display Medium"/>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Let’s start with a simple example.</a:t>
            </a:r>
            <a:endParaRPr b="1">
              <a:solidFill>
                <a:srgbClr val="CC4125"/>
              </a:solidFill>
              <a:latin typeface="Playfair Display"/>
              <a:ea typeface="Playfair Display"/>
              <a:cs typeface="Playfair Display"/>
              <a:sym typeface="Playfair Display"/>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68" name="Google Shape;68;p14"/>
          <p:cNvPicPr preferRelativeResize="0"/>
          <p:nvPr/>
        </p:nvPicPr>
        <p:blipFill>
          <a:blip r:embed="rId3">
            <a:alphaModFix/>
          </a:blip>
          <a:stretch>
            <a:fillRect/>
          </a:stretch>
        </p:blipFill>
        <p:spPr>
          <a:xfrm>
            <a:off x="2762074" y="1452075"/>
            <a:ext cx="3067676" cy="200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Limitations</a:t>
            </a:r>
            <a:endParaRPr b="1">
              <a:solidFill>
                <a:srgbClr val="CC4125"/>
              </a:solidFill>
              <a:latin typeface="Playfair Display"/>
              <a:ea typeface="Playfair Display"/>
              <a:cs typeface="Playfair Display"/>
              <a:sym typeface="Playfair Display"/>
            </a:endParaRPr>
          </a:p>
        </p:txBody>
      </p:sp>
      <p:sp>
        <p:nvSpPr>
          <p:cNvPr id="243" name="Google Shape;24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Scaling to real-world applications.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Processing sensory data</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Larger state-spaces (more variables)</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A</a:t>
            </a:r>
            <a:r>
              <a:rPr lang="en">
                <a:latin typeface="Playfair Display"/>
                <a:ea typeface="Playfair Display"/>
                <a:cs typeface="Playfair Display"/>
                <a:sym typeface="Playfair Display"/>
              </a:rPr>
              <a:t>utomatic learning of the required number of rules</a:t>
            </a:r>
            <a:endParaRPr>
              <a:latin typeface="Playfair Display"/>
              <a:ea typeface="Playfair Display"/>
              <a:cs typeface="Playfair Display"/>
              <a:sym typeface="Playfair Display"/>
            </a:endParaRPr>
          </a:p>
        </p:txBody>
      </p:sp>
      <p:sp>
        <p:nvSpPr>
          <p:cNvPr id="244" name="Google Shape;24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idx="1" type="body"/>
          </p:nvPr>
        </p:nvSpPr>
        <p:spPr>
          <a:xfrm>
            <a:off x="274925" y="1097450"/>
            <a:ext cx="8520600" cy="131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Playfair Display Medium"/>
                <a:ea typeface="Playfair Display Medium"/>
                <a:cs typeface="Playfair Display Medium"/>
                <a:sym typeface="Playfair Display Medium"/>
              </a:rPr>
              <a:t>Thank You ! Questions.</a:t>
            </a:r>
            <a:endParaRPr>
              <a:latin typeface="Playfair Display Medium"/>
              <a:ea typeface="Playfair Display Medium"/>
              <a:cs typeface="Playfair Display Medium"/>
              <a:sym typeface="Playfair Display Medium"/>
            </a:endParaRPr>
          </a:p>
          <a:p>
            <a:pPr indent="0" lvl="0" marL="0" rtl="0" algn="l">
              <a:spcBef>
                <a:spcPts val="1200"/>
              </a:spcBef>
              <a:spcAft>
                <a:spcPts val="0"/>
              </a:spcAft>
              <a:buNone/>
            </a:pPr>
            <a:r>
              <a:rPr lang="en">
                <a:latin typeface="Playfair Display Medium"/>
                <a:ea typeface="Playfair Display Medium"/>
                <a:cs typeface="Playfair Display Medium"/>
                <a:sym typeface="Playfair Display Medium"/>
              </a:rPr>
              <a:t>Wanna connect? Reach out at </a:t>
            </a:r>
            <a:r>
              <a:rPr lang="en" u="sng">
                <a:solidFill>
                  <a:schemeClr val="accent5"/>
                </a:solidFill>
                <a:highlight>
                  <a:schemeClr val="lt1"/>
                </a:highlight>
                <a:latin typeface="Playfair Display Medium"/>
                <a:ea typeface="Playfair Display Medium"/>
                <a:cs typeface="Playfair Display Medium"/>
                <a:sym typeface="Playfair Display Medium"/>
                <a:hlinkClick r:id="rId3">
                  <a:extLst>
                    <a:ext uri="{A12FA001-AC4F-418D-AE19-62706E023703}">
                      <ahyp:hlinkClr val="tx"/>
                    </a:ext>
                  </a:extLst>
                </a:hlinkClick>
              </a:rPr>
              <a:t>rishi.hazra@oru.se</a:t>
            </a:r>
            <a:endParaRPr>
              <a:latin typeface="Playfair Display Medium"/>
              <a:ea typeface="Playfair Display Medium"/>
              <a:cs typeface="Playfair Display Medium"/>
              <a:sym typeface="Playfair Display Medium"/>
            </a:endParaRPr>
          </a:p>
          <a:p>
            <a:pPr indent="0" lvl="0" marL="0" rtl="0" algn="l">
              <a:spcBef>
                <a:spcPts val="1200"/>
              </a:spcBef>
              <a:spcAft>
                <a:spcPts val="1200"/>
              </a:spcAft>
              <a:buNone/>
            </a:pPr>
            <a:r>
              <a:rPr lang="en">
                <a:latin typeface="Playfair Display Medium"/>
                <a:ea typeface="Playfair Display Medium"/>
                <a:cs typeface="Playfair Display Medium"/>
                <a:sym typeface="Playfair Display Medium"/>
              </a:rPr>
              <a:t>Look me up: </a:t>
            </a:r>
            <a:r>
              <a:rPr lang="en">
                <a:solidFill>
                  <a:srgbClr val="3C78D8"/>
                </a:solidFill>
                <a:latin typeface="Playfair Display Medium"/>
                <a:ea typeface="Playfair Display Medium"/>
                <a:cs typeface="Playfair Display Medium"/>
                <a:sym typeface="Playfair Display Medium"/>
              </a:rPr>
              <a:t>rishihazra.github.io</a:t>
            </a:r>
            <a:endParaRPr>
              <a:solidFill>
                <a:srgbClr val="3C78D8"/>
              </a:solidFill>
              <a:latin typeface="Playfair Display Medium"/>
              <a:ea typeface="Playfair Display Medium"/>
              <a:cs typeface="Playfair Display Medium"/>
              <a:sym typeface="Playfair Display Medium"/>
            </a:endParaRPr>
          </a:p>
        </p:txBody>
      </p:sp>
      <p:sp>
        <p:nvSpPr>
          <p:cNvPr id="250" name="Google Shape;25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251" name="Google Shape;251;p33"/>
          <p:cNvPicPr preferRelativeResize="0"/>
          <p:nvPr/>
        </p:nvPicPr>
        <p:blipFill>
          <a:blip r:embed="rId4">
            <a:alphaModFix/>
          </a:blip>
          <a:stretch>
            <a:fillRect/>
          </a:stretch>
        </p:blipFill>
        <p:spPr>
          <a:xfrm>
            <a:off x="6376425" y="611850"/>
            <a:ext cx="2487475" cy="2487475"/>
          </a:xfrm>
          <a:prstGeom prst="rect">
            <a:avLst/>
          </a:prstGeom>
          <a:noFill/>
          <a:ln>
            <a:noFill/>
          </a:ln>
        </p:spPr>
      </p:pic>
      <p:sp>
        <p:nvSpPr>
          <p:cNvPr id="252" name="Google Shape;252;p33"/>
          <p:cNvSpPr txBox="1"/>
          <p:nvPr>
            <p:ph type="title"/>
          </p:nvPr>
        </p:nvSpPr>
        <p:spPr>
          <a:xfrm>
            <a:off x="206550" y="69550"/>
            <a:ext cx="8730900" cy="12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79">
                <a:solidFill>
                  <a:srgbClr val="CC4125"/>
                </a:solidFill>
                <a:latin typeface="Playfair Display"/>
                <a:ea typeface="Playfair Display"/>
                <a:cs typeface="Playfair Display"/>
                <a:sym typeface="Playfair Display"/>
              </a:rPr>
              <a:t>Deep Explainable Relational Reinforcement Learning: A Neuro-Symbolic Approach</a:t>
            </a:r>
            <a:endParaRPr b="1" sz="1679">
              <a:solidFill>
                <a:srgbClr val="CC4125"/>
              </a:solidFill>
              <a:latin typeface="Playfair Display"/>
              <a:ea typeface="Playfair Display"/>
              <a:cs typeface="Playfair Display"/>
              <a:sym typeface="Playfair Display"/>
            </a:endParaRPr>
          </a:p>
        </p:txBody>
      </p:sp>
      <p:sp>
        <p:nvSpPr>
          <p:cNvPr id="253" name="Google Shape;253;p33"/>
          <p:cNvSpPr txBox="1"/>
          <p:nvPr>
            <p:ph idx="4294967295" type="subTitle"/>
          </p:nvPr>
        </p:nvSpPr>
        <p:spPr>
          <a:xfrm>
            <a:off x="2792350" y="4221200"/>
            <a:ext cx="938700" cy="71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latin typeface="Playfair Display Medium"/>
                <a:ea typeface="Playfair Display Medium"/>
                <a:cs typeface="Playfair Display Medium"/>
                <a:sym typeface="Playfair Display Medium"/>
              </a:rPr>
              <a:t>Rishi</a:t>
            </a:r>
            <a:endParaRPr sz="2500">
              <a:latin typeface="Playfair Display Medium"/>
              <a:ea typeface="Playfair Display Medium"/>
              <a:cs typeface="Playfair Display Medium"/>
              <a:sym typeface="Playfair Display Medium"/>
            </a:endParaRPr>
          </a:p>
        </p:txBody>
      </p:sp>
      <p:pic>
        <p:nvPicPr>
          <p:cNvPr id="254" name="Google Shape;254;p33"/>
          <p:cNvPicPr preferRelativeResize="0"/>
          <p:nvPr/>
        </p:nvPicPr>
        <p:blipFill rotWithShape="1">
          <a:blip r:embed="rId5">
            <a:alphaModFix/>
          </a:blip>
          <a:srcRect b="0" l="0" r="41324" t="13066"/>
          <a:stretch/>
        </p:blipFill>
        <p:spPr>
          <a:xfrm>
            <a:off x="2667975" y="2881150"/>
            <a:ext cx="1164900" cy="1294500"/>
          </a:xfrm>
          <a:prstGeom prst="ellipse">
            <a:avLst/>
          </a:prstGeom>
          <a:noFill/>
          <a:ln>
            <a:noFill/>
          </a:ln>
        </p:spPr>
      </p:pic>
      <p:pic>
        <p:nvPicPr>
          <p:cNvPr id="255" name="Google Shape;255;p33"/>
          <p:cNvPicPr preferRelativeResize="0"/>
          <p:nvPr/>
        </p:nvPicPr>
        <p:blipFill rotWithShape="1">
          <a:blip r:embed="rId6">
            <a:alphaModFix/>
          </a:blip>
          <a:srcRect b="17625" l="22585" r="22580" t="-958"/>
          <a:stretch/>
        </p:blipFill>
        <p:spPr>
          <a:xfrm>
            <a:off x="4734600" y="2928086"/>
            <a:ext cx="1250700" cy="1267200"/>
          </a:xfrm>
          <a:prstGeom prst="ellipse">
            <a:avLst/>
          </a:prstGeom>
          <a:noFill/>
          <a:ln>
            <a:noFill/>
          </a:ln>
        </p:spPr>
      </p:pic>
      <p:sp>
        <p:nvSpPr>
          <p:cNvPr id="256" name="Google Shape;256;p33"/>
          <p:cNvSpPr txBox="1"/>
          <p:nvPr>
            <p:ph idx="4294967295" type="subTitle"/>
          </p:nvPr>
        </p:nvSpPr>
        <p:spPr>
          <a:xfrm>
            <a:off x="5051525" y="4221200"/>
            <a:ext cx="744600" cy="71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latin typeface="Playfair Display Medium"/>
                <a:ea typeface="Playfair Display Medium"/>
                <a:cs typeface="Playfair Display Medium"/>
                <a:sym typeface="Playfair Display Medium"/>
              </a:rPr>
              <a:t>Luc</a:t>
            </a:r>
            <a:endParaRPr sz="2500">
              <a:latin typeface="Playfair Display Medium"/>
              <a:ea typeface="Playfair Display Medium"/>
              <a:cs typeface="Playfair Display Medium"/>
              <a:sym typeface="Playfair Display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CC4125"/>
                </a:solidFill>
                <a:latin typeface="Playfair Display"/>
                <a:ea typeface="Playfair Display"/>
                <a:cs typeface="Playfair Display"/>
                <a:sym typeface="Playfair Display"/>
              </a:rPr>
              <a:t>Related Works</a:t>
            </a:r>
            <a:endParaRPr b="1">
              <a:solidFill>
                <a:srgbClr val="CC4125"/>
              </a:solidFill>
              <a:latin typeface="Playfair Display"/>
              <a:ea typeface="Playfair Display"/>
              <a:cs typeface="Playfair Display"/>
              <a:sym typeface="Playfair Display"/>
            </a:endParaRPr>
          </a:p>
        </p:txBody>
      </p:sp>
      <p:sp>
        <p:nvSpPr>
          <p:cNvPr id="262" name="Google Shape;262;p34"/>
          <p:cNvSpPr txBox="1"/>
          <p:nvPr>
            <p:ph idx="1" type="body"/>
          </p:nvPr>
        </p:nvSpPr>
        <p:spPr>
          <a:xfrm>
            <a:off x="311700" y="1152475"/>
            <a:ext cx="8520600" cy="2133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Symbolic Planning + RL (</a:t>
            </a:r>
            <a:r>
              <a:rPr lang="en">
                <a:latin typeface="Playfair Display"/>
                <a:ea typeface="Playfair Display"/>
                <a:cs typeface="Playfair Display"/>
                <a:sym typeface="Playfair Display"/>
              </a:rPr>
              <a:t>PEORL¹, RePReL²)</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High-level planner + low-level RL policies</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DERRL is a model-free RL approach</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a:p>
            <a:pPr indent="-342900" lvl="0" marL="457200" rtl="0" algn="l">
              <a:spcBef>
                <a:spcPts val="0"/>
              </a:spcBef>
              <a:spcAft>
                <a:spcPts val="0"/>
              </a:spcAft>
              <a:buSzPts val="1800"/>
              <a:buFont typeface="Playfair Display"/>
              <a:buChar char="●"/>
            </a:pPr>
            <a:r>
              <a:rPr lang="en">
                <a:latin typeface="Playfair Display"/>
                <a:ea typeface="Playfair Display"/>
                <a:cs typeface="Playfair Display"/>
                <a:sym typeface="Playfair Display"/>
              </a:rPr>
              <a:t>D</a:t>
            </a:r>
            <a:r>
              <a:rPr lang="en">
                <a:latin typeface="Playfair Display"/>
                <a:ea typeface="Playfair Display"/>
                <a:cs typeface="Playfair Display"/>
                <a:sym typeface="Playfair Display"/>
              </a:rPr>
              <a:t>ifferentiable logic programming + RL</a:t>
            </a:r>
            <a:r>
              <a:rPr lang="en">
                <a:latin typeface="Playfair Display"/>
                <a:ea typeface="Playfair Display"/>
                <a:cs typeface="Playfair Display"/>
                <a:sym typeface="Playfair Display"/>
              </a:rPr>
              <a:t> (</a:t>
            </a:r>
            <a:r>
              <a:rPr lang="en">
                <a:latin typeface="Playfair Display"/>
                <a:ea typeface="Playfair Display"/>
                <a:cs typeface="Playfair Display"/>
                <a:sym typeface="Playfair Display"/>
              </a:rPr>
              <a:t>NLRL³, dNL-ILP⁴)</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dNL-ILP lacks goal generalization</a:t>
            </a:r>
            <a:endParaRPr>
              <a:latin typeface="Playfair Display"/>
              <a:ea typeface="Playfair Display"/>
              <a:cs typeface="Playfair Display"/>
              <a:sym typeface="Playfair Display"/>
            </a:endParaRPr>
          </a:p>
          <a:p>
            <a:pPr indent="-317500" lvl="1" marL="9144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DERRL beats NLRL</a:t>
            </a:r>
            <a:endParaRPr>
              <a:latin typeface="Playfair Display"/>
              <a:ea typeface="Playfair Display"/>
              <a:cs typeface="Playfair Display"/>
              <a:sym typeface="Playfair Display"/>
            </a:endParaRPr>
          </a:p>
          <a:p>
            <a:pPr indent="0" lvl="0" marL="457200" rtl="0" algn="l">
              <a:spcBef>
                <a:spcPts val="1200"/>
              </a:spcBef>
              <a:spcAft>
                <a:spcPts val="1200"/>
              </a:spcAft>
              <a:buNone/>
            </a:pPr>
            <a:r>
              <a:t/>
            </a:r>
            <a:endParaRPr>
              <a:latin typeface="Playfair Display"/>
              <a:ea typeface="Playfair Display"/>
              <a:cs typeface="Playfair Display"/>
              <a:sym typeface="Playfair Display"/>
            </a:endParaRPr>
          </a:p>
        </p:txBody>
      </p:sp>
      <p:sp>
        <p:nvSpPr>
          <p:cNvPr id="263" name="Google Shape;26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64" name="Google Shape;264;p34"/>
          <p:cNvSpPr txBox="1"/>
          <p:nvPr/>
        </p:nvSpPr>
        <p:spPr>
          <a:xfrm>
            <a:off x="455075" y="4024825"/>
            <a:ext cx="8176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[1] Yang et al., Peorl: Integrating symbolic planning and hierarchical reinforcement learning for robust decision-making, IJCAI’18</a:t>
            </a:r>
            <a:endParaRPr sz="1000">
              <a:latin typeface="Playfair Display"/>
              <a:ea typeface="Playfair Display"/>
              <a:cs typeface="Playfair Display"/>
              <a:sym typeface="Playfair Display"/>
            </a:endParaRPr>
          </a:p>
          <a:p>
            <a:pPr indent="0" lvl="0" marL="0" rtl="0" algn="l">
              <a:spcBef>
                <a:spcPts val="0"/>
              </a:spcBef>
              <a:spcAft>
                <a:spcPts val="0"/>
              </a:spcAft>
              <a:buNone/>
            </a:pPr>
            <a:r>
              <a:rPr lang="en" sz="1000">
                <a:latin typeface="Playfair Display"/>
                <a:ea typeface="Playfair Display"/>
                <a:cs typeface="Playfair Display"/>
                <a:sym typeface="Playfair Display"/>
              </a:rPr>
              <a:t>[2]</a:t>
            </a:r>
            <a:r>
              <a:rPr lang="en" sz="1000">
                <a:latin typeface="Playfair Display"/>
                <a:ea typeface="Playfair Display"/>
                <a:cs typeface="Playfair Display"/>
                <a:sym typeface="Playfair Display"/>
              </a:rPr>
              <a:t> Kokel et al., Reprel: Integrating relational planning and reinforcement learning for effective abstraction, ICAPS’21</a:t>
            </a:r>
            <a:endParaRPr sz="1000">
              <a:latin typeface="Playfair Display"/>
              <a:ea typeface="Playfair Display"/>
              <a:cs typeface="Playfair Display"/>
              <a:sym typeface="Playfair Display"/>
            </a:endParaRPr>
          </a:p>
          <a:p>
            <a:pPr indent="0" lvl="0" marL="0" rtl="0" algn="l">
              <a:spcBef>
                <a:spcPts val="0"/>
              </a:spcBef>
              <a:spcAft>
                <a:spcPts val="0"/>
              </a:spcAft>
              <a:buNone/>
            </a:pPr>
            <a:r>
              <a:rPr lang="en" sz="1000">
                <a:latin typeface="Playfair Display"/>
                <a:ea typeface="Playfair Display"/>
                <a:cs typeface="Playfair Display"/>
                <a:sym typeface="Playfair Display"/>
              </a:rPr>
              <a:t>[3] Jiang, Z., Luo, S.: Neural logic reinforcement learning, ICML’19</a:t>
            </a:r>
            <a:endParaRPr sz="1000">
              <a:latin typeface="Playfair Display"/>
              <a:ea typeface="Playfair Display"/>
              <a:cs typeface="Playfair Display"/>
              <a:sym typeface="Playfair Display"/>
            </a:endParaRPr>
          </a:p>
          <a:p>
            <a:pPr indent="0" lvl="0" marL="0" rtl="0" algn="l">
              <a:spcBef>
                <a:spcPts val="0"/>
              </a:spcBef>
              <a:spcAft>
                <a:spcPts val="0"/>
              </a:spcAft>
              <a:buNone/>
            </a:pPr>
            <a:r>
              <a:rPr lang="en" sz="1000">
                <a:latin typeface="Playfair Display"/>
                <a:ea typeface="Playfair Display"/>
                <a:cs typeface="Playfair Display"/>
                <a:sym typeface="Playfair Display"/>
              </a:rPr>
              <a:t>[4] Payani, A., Fekri, F.: Incorporating relational background knowledge into reinforcement learning via differentiable inductive logic programming</a:t>
            </a:r>
            <a:endParaRPr sz="10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1476625" y="613050"/>
            <a:ext cx="6480774" cy="4031024"/>
          </a:xfrm>
          <a:prstGeom prst="rect">
            <a:avLst/>
          </a:prstGeom>
          <a:noFill/>
          <a:ln>
            <a:noFill/>
          </a:ln>
        </p:spPr>
      </p:pic>
      <p:sp>
        <p:nvSpPr>
          <p:cNvPr id="74" name="Google Shape;74;p15"/>
          <p:cNvSpPr/>
          <p:nvPr/>
        </p:nvSpPr>
        <p:spPr>
          <a:xfrm>
            <a:off x="692750" y="1351600"/>
            <a:ext cx="7344300" cy="355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1476625" y="613050"/>
            <a:ext cx="6480774" cy="4031024"/>
          </a:xfrm>
          <a:prstGeom prst="rect">
            <a:avLst/>
          </a:prstGeom>
          <a:noFill/>
          <a:ln>
            <a:noFill/>
          </a:ln>
        </p:spPr>
      </p:pic>
      <p:sp>
        <p:nvSpPr>
          <p:cNvPr id="81" name="Google Shape;81;p16"/>
          <p:cNvSpPr/>
          <p:nvPr/>
        </p:nvSpPr>
        <p:spPr>
          <a:xfrm>
            <a:off x="3978700" y="1459050"/>
            <a:ext cx="4058400" cy="3445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graphicFrame>
        <p:nvGraphicFramePr>
          <p:cNvPr id="83" name="Google Shape;83;p16"/>
          <p:cNvGraphicFramePr/>
          <p:nvPr/>
        </p:nvGraphicFramePr>
        <p:xfrm>
          <a:off x="294125" y="169363"/>
          <a:ext cx="3000000" cy="3000000"/>
        </p:xfrm>
        <a:graphic>
          <a:graphicData uri="http://schemas.openxmlformats.org/drawingml/2006/table">
            <a:tbl>
              <a:tblPr>
                <a:noFill/>
                <a:tableStyleId>{D463A80C-B8B4-4A8B-83A6-B57196D17BEA}</a:tableStyleId>
              </a:tblPr>
              <a:tblGrid>
                <a:gridCol w="1643600"/>
              </a:tblGrid>
              <a:tr h="380250">
                <a:tc>
                  <a:txBody>
                    <a:bodyPr/>
                    <a:lstStyle/>
                    <a:p>
                      <a:pPr indent="0" lvl="0" marL="0" rtl="0" algn="ctr">
                        <a:spcBef>
                          <a:spcPts val="0"/>
                        </a:spcBef>
                        <a:spcAft>
                          <a:spcPts val="0"/>
                        </a:spcAft>
                        <a:buClr>
                          <a:schemeClr val="dk1"/>
                        </a:buClr>
                        <a:buSzPts val="1100"/>
                        <a:buFont typeface="Arial"/>
                        <a:buNone/>
                      </a:pPr>
                      <a:r>
                        <a:rPr lang="en" sz="900">
                          <a:solidFill>
                            <a:srgbClr val="A61C00"/>
                          </a:solidFill>
                          <a:latin typeface="Playfair Display Medium"/>
                          <a:ea typeface="Playfair Display Medium"/>
                          <a:cs typeface="Playfair Display Medium"/>
                          <a:sym typeface="Playfair Display Medium"/>
                        </a:rPr>
                        <a:t>Explainable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Generalizable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Domain model requirement</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Robustness to noise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476625" y="613050"/>
            <a:ext cx="6480774" cy="4031024"/>
          </a:xfrm>
          <a:prstGeom prst="rect">
            <a:avLst/>
          </a:prstGeom>
          <a:noFill/>
          <a:ln>
            <a:noFill/>
          </a:ln>
        </p:spPr>
      </p:pic>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graphicFrame>
        <p:nvGraphicFramePr>
          <p:cNvPr id="90" name="Google Shape;90;p17"/>
          <p:cNvGraphicFramePr/>
          <p:nvPr/>
        </p:nvGraphicFramePr>
        <p:xfrm>
          <a:off x="294125" y="169363"/>
          <a:ext cx="3000000" cy="3000000"/>
        </p:xfrm>
        <a:graphic>
          <a:graphicData uri="http://schemas.openxmlformats.org/drawingml/2006/table">
            <a:tbl>
              <a:tblPr>
                <a:noFill/>
                <a:tableStyleId>{D463A80C-B8B4-4A8B-83A6-B57196D17BEA}</a:tableStyleId>
              </a:tblPr>
              <a:tblGrid>
                <a:gridCol w="1643600"/>
              </a:tblGrid>
              <a:tr h="380250">
                <a:tc>
                  <a:txBody>
                    <a:bodyPr/>
                    <a:lstStyle/>
                    <a:p>
                      <a:pPr indent="0" lvl="0" marL="0" rtl="0" algn="ctr">
                        <a:spcBef>
                          <a:spcPts val="0"/>
                        </a:spcBef>
                        <a:spcAft>
                          <a:spcPts val="0"/>
                        </a:spcAft>
                        <a:buClr>
                          <a:schemeClr val="dk1"/>
                        </a:buClr>
                        <a:buSzPts val="1100"/>
                        <a:buFont typeface="Arial"/>
                        <a:buNone/>
                      </a:pPr>
                      <a:r>
                        <a:rPr lang="en" sz="900">
                          <a:solidFill>
                            <a:srgbClr val="A61C00"/>
                          </a:solidFill>
                          <a:latin typeface="Playfair Display Medium"/>
                          <a:ea typeface="Playfair Display Medium"/>
                          <a:cs typeface="Playfair Display Medium"/>
                          <a:sym typeface="Playfair Display Medium"/>
                        </a:rPr>
                        <a:t>Explainable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Generalizable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Domain model requirement</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Robustness to noise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bl>
          </a:graphicData>
        </a:graphic>
      </p:graphicFrame>
      <p:graphicFrame>
        <p:nvGraphicFramePr>
          <p:cNvPr id="91" name="Google Shape;91;p17"/>
          <p:cNvGraphicFramePr/>
          <p:nvPr/>
        </p:nvGraphicFramePr>
        <p:xfrm>
          <a:off x="7208475" y="169363"/>
          <a:ext cx="3000000" cy="3000000"/>
        </p:xfrm>
        <a:graphic>
          <a:graphicData uri="http://schemas.openxmlformats.org/drawingml/2006/table">
            <a:tbl>
              <a:tblPr>
                <a:noFill/>
                <a:tableStyleId>{D463A80C-B8B4-4A8B-83A6-B57196D17BEA}</a:tableStyleId>
              </a:tblPr>
              <a:tblGrid>
                <a:gridCol w="1643600"/>
              </a:tblGrid>
              <a:tr h="380250">
                <a:tc>
                  <a:txBody>
                    <a:bodyPr/>
                    <a:lstStyle/>
                    <a:p>
                      <a:pPr indent="0" lvl="0" marL="0" rtl="0" algn="ctr">
                        <a:spcBef>
                          <a:spcPts val="0"/>
                        </a:spcBef>
                        <a:spcAft>
                          <a:spcPts val="0"/>
                        </a:spcAft>
                        <a:buClr>
                          <a:schemeClr val="dk1"/>
                        </a:buClr>
                        <a:buSzPts val="1100"/>
                        <a:buFont typeface="Arial"/>
                        <a:buNone/>
                      </a:pPr>
                      <a:r>
                        <a:rPr lang="en" sz="900">
                          <a:solidFill>
                            <a:srgbClr val="38761D"/>
                          </a:solidFill>
                          <a:latin typeface="Playfair Display Medium"/>
                          <a:ea typeface="Playfair Display Medium"/>
                          <a:cs typeface="Playfair Display Medium"/>
                          <a:sym typeface="Playfair Display Medium"/>
                        </a:rPr>
                        <a:t>Explainable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Generalizable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Domain model requirement</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Robustness to noise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mt="28000"/>
          </a:blip>
          <a:stretch>
            <a:fillRect/>
          </a:stretch>
        </p:blipFill>
        <p:spPr>
          <a:xfrm>
            <a:off x="1476625" y="613050"/>
            <a:ext cx="6480774" cy="4031024"/>
          </a:xfrm>
          <a:prstGeom prst="rect">
            <a:avLst/>
          </a:prstGeom>
          <a:noFill/>
          <a:ln>
            <a:noFill/>
          </a:ln>
        </p:spPr>
      </p:pic>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graphicFrame>
        <p:nvGraphicFramePr>
          <p:cNvPr id="98" name="Google Shape;98;p18"/>
          <p:cNvGraphicFramePr/>
          <p:nvPr/>
        </p:nvGraphicFramePr>
        <p:xfrm>
          <a:off x="294125" y="169363"/>
          <a:ext cx="3000000" cy="3000000"/>
        </p:xfrm>
        <a:graphic>
          <a:graphicData uri="http://schemas.openxmlformats.org/drawingml/2006/table">
            <a:tbl>
              <a:tblPr>
                <a:noFill/>
                <a:tableStyleId>{D463A80C-B8B4-4A8B-83A6-B57196D17BEA}</a:tableStyleId>
              </a:tblPr>
              <a:tblGrid>
                <a:gridCol w="1643600"/>
              </a:tblGrid>
              <a:tr h="380250">
                <a:tc>
                  <a:txBody>
                    <a:bodyPr/>
                    <a:lstStyle/>
                    <a:p>
                      <a:pPr indent="0" lvl="0" marL="0" rtl="0" algn="ctr">
                        <a:spcBef>
                          <a:spcPts val="0"/>
                        </a:spcBef>
                        <a:spcAft>
                          <a:spcPts val="0"/>
                        </a:spcAft>
                        <a:buClr>
                          <a:schemeClr val="dk1"/>
                        </a:buClr>
                        <a:buSzPts val="1100"/>
                        <a:buFont typeface="Arial"/>
                        <a:buNone/>
                      </a:pPr>
                      <a:r>
                        <a:rPr lang="en" sz="900">
                          <a:solidFill>
                            <a:srgbClr val="A61C00"/>
                          </a:solidFill>
                          <a:latin typeface="Playfair Display Medium"/>
                          <a:ea typeface="Playfair Display Medium"/>
                          <a:cs typeface="Playfair Display Medium"/>
                          <a:sym typeface="Playfair Display Medium"/>
                        </a:rPr>
                        <a:t>Explainable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Generalizable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Domain model requirement</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Robustness to noise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bl>
          </a:graphicData>
        </a:graphic>
      </p:graphicFrame>
      <p:graphicFrame>
        <p:nvGraphicFramePr>
          <p:cNvPr id="99" name="Google Shape;99;p18"/>
          <p:cNvGraphicFramePr/>
          <p:nvPr/>
        </p:nvGraphicFramePr>
        <p:xfrm>
          <a:off x="7208475" y="169363"/>
          <a:ext cx="3000000" cy="3000000"/>
        </p:xfrm>
        <a:graphic>
          <a:graphicData uri="http://schemas.openxmlformats.org/drawingml/2006/table">
            <a:tbl>
              <a:tblPr>
                <a:noFill/>
                <a:tableStyleId>{D463A80C-B8B4-4A8B-83A6-B57196D17BEA}</a:tableStyleId>
              </a:tblPr>
              <a:tblGrid>
                <a:gridCol w="1643600"/>
              </a:tblGrid>
              <a:tr h="380250">
                <a:tc>
                  <a:txBody>
                    <a:bodyPr/>
                    <a:lstStyle/>
                    <a:p>
                      <a:pPr indent="0" lvl="0" marL="0" rtl="0" algn="ctr">
                        <a:spcBef>
                          <a:spcPts val="0"/>
                        </a:spcBef>
                        <a:spcAft>
                          <a:spcPts val="0"/>
                        </a:spcAft>
                        <a:buClr>
                          <a:schemeClr val="dk1"/>
                        </a:buClr>
                        <a:buSzPts val="1100"/>
                        <a:buFont typeface="Arial"/>
                        <a:buNone/>
                      </a:pPr>
                      <a:r>
                        <a:rPr lang="en" sz="900">
                          <a:solidFill>
                            <a:srgbClr val="38761D"/>
                          </a:solidFill>
                          <a:latin typeface="Playfair Display Medium"/>
                          <a:ea typeface="Playfair Display Medium"/>
                          <a:cs typeface="Playfair Display Medium"/>
                          <a:sym typeface="Playfair Display Medium"/>
                        </a:rPr>
                        <a:t>Explainable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38761D"/>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38761D"/>
                          </a:solidFill>
                          <a:latin typeface="Playfair Display Medium"/>
                          <a:ea typeface="Playfair Display Medium"/>
                          <a:cs typeface="Playfair Display Medium"/>
                          <a:sym typeface="Playfair Display Medium"/>
                        </a:rPr>
                        <a:t>Generalizable</a:t>
                      </a:r>
                      <a:endParaRPr sz="900">
                        <a:solidFill>
                          <a:srgbClr val="38761D"/>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38761D"/>
                      </a:solidFill>
                      <a:prstDash val="solid"/>
                      <a:round/>
                      <a:headEnd len="sm" w="sm" type="none"/>
                      <a:tailEnd len="sm" w="sm" type="none"/>
                    </a:lnL>
                    <a:lnR cap="flat" cmpd="sng" w="38100">
                      <a:solidFill>
                        <a:srgbClr val="38761D"/>
                      </a:solidFill>
                      <a:prstDash val="solid"/>
                      <a:round/>
                      <a:headEnd len="sm" w="sm" type="none"/>
                      <a:tailEnd len="sm" w="sm" type="none"/>
                    </a:lnR>
                    <a:lnT cap="flat" cmpd="sng" w="38100">
                      <a:solidFill>
                        <a:srgbClr val="38761D"/>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Domain model requirement</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r h="380250">
                <a:tc>
                  <a:txBody>
                    <a:bodyPr/>
                    <a:lstStyle/>
                    <a:p>
                      <a:pPr indent="0" lvl="0" marL="0" rtl="0" algn="ctr">
                        <a:spcBef>
                          <a:spcPts val="0"/>
                        </a:spcBef>
                        <a:spcAft>
                          <a:spcPts val="0"/>
                        </a:spcAft>
                        <a:buNone/>
                      </a:pPr>
                      <a:r>
                        <a:rPr lang="en" sz="900">
                          <a:solidFill>
                            <a:srgbClr val="A61C00"/>
                          </a:solidFill>
                          <a:latin typeface="Playfair Display Medium"/>
                          <a:ea typeface="Playfair Display Medium"/>
                          <a:cs typeface="Playfair Display Medium"/>
                          <a:sym typeface="Playfair Display Medium"/>
                        </a:rPr>
                        <a:t>Robustness to noise</a:t>
                      </a:r>
                      <a:endParaRPr sz="900">
                        <a:solidFill>
                          <a:srgbClr val="A61C00"/>
                        </a:solidFill>
                        <a:latin typeface="Playfair Display Medium"/>
                        <a:ea typeface="Playfair Display Medium"/>
                        <a:cs typeface="Playfair Display Medium"/>
                        <a:sym typeface="Playfair Display Medium"/>
                      </a:endParaRPr>
                    </a:p>
                  </a:txBody>
                  <a:tcPr marT="91425" marB="91425" marR="91425" marL="91425">
                    <a:lnL cap="flat" cmpd="sng" w="38100">
                      <a:solidFill>
                        <a:srgbClr val="980000"/>
                      </a:solidFill>
                      <a:prstDash val="solid"/>
                      <a:round/>
                      <a:headEnd len="sm" w="sm" type="none"/>
                      <a:tailEnd len="sm" w="sm" type="none"/>
                    </a:lnL>
                    <a:lnR cap="flat" cmpd="sng" w="38100">
                      <a:solidFill>
                        <a:srgbClr val="980000"/>
                      </a:solidFill>
                      <a:prstDash val="solid"/>
                      <a:round/>
                      <a:headEnd len="sm" w="sm" type="none"/>
                      <a:tailEnd len="sm" w="sm" type="none"/>
                    </a:lnR>
                    <a:lnT cap="flat" cmpd="sng" w="38100">
                      <a:solidFill>
                        <a:srgbClr val="980000"/>
                      </a:solidFill>
                      <a:prstDash val="solid"/>
                      <a:round/>
                      <a:headEnd len="sm" w="sm" type="none"/>
                      <a:tailEnd len="sm" w="sm" type="none"/>
                    </a:lnT>
                    <a:lnB cap="flat" cmpd="sng" w="38100">
                      <a:solidFill>
                        <a:srgbClr val="980000"/>
                      </a:solidFill>
                      <a:prstDash val="solid"/>
                      <a:round/>
                      <a:headEnd len="sm" w="sm" type="none"/>
                      <a:tailEnd len="sm" w="sm" type="none"/>
                    </a:lnB>
                  </a:tcPr>
                </a:tc>
              </a:tr>
            </a:tbl>
          </a:graphicData>
        </a:graphic>
      </p:graphicFrame>
      <p:sp>
        <p:nvSpPr>
          <p:cNvPr id="100" name="Google Shape;100;p18"/>
          <p:cNvSpPr txBox="1"/>
          <p:nvPr/>
        </p:nvSpPr>
        <p:spPr>
          <a:xfrm>
            <a:off x="2054625" y="2114350"/>
            <a:ext cx="4780800" cy="572700"/>
          </a:xfrm>
          <a:prstGeom prst="rect">
            <a:avLst/>
          </a:prstGeom>
          <a:solidFill>
            <a:srgbClr val="6D9EEB"/>
          </a:solid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chemeClr val="lt1"/>
                </a:solidFill>
                <a:latin typeface="Times New Roman"/>
                <a:ea typeface="Times New Roman"/>
                <a:cs typeface="Times New Roman"/>
                <a:sym typeface="Times New Roman"/>
              </a:rPr>
              <a:t>Can we combine the best of both into one framework?</a:t>
            </a:r>
            <a:endParaRPr b="1" i="1" sz="16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73100"/>
            <a:ext cx="8520600" cy="8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Playfair Display"/>
                <a:ea typeface="Playfair Display"/>
                <a:cs typeface="Playfair Display"/>
                <a:sym typeface="Playfair Display"/>
              </a:rPr>
              <a:t>We propose (</a:t>
            </a:r>
            <a:r>
              <a:rPr b="1" lang="en" sz="2577">
                <a:solidFill>
                  <a:srgbClr val="666666"/>
                </a:solidFill>
                <a:latin typeface="Playfair Display"/>
                <a:ea typeface="Playfair Display"/>
                <a:cs typeface="Playfair Display"/>
                <a:sym typeface="Playfair Display"/>
              </a:rPr>
              <a:t>DERRL</a:t>
            </a:r>
            <a:r>
              <a:rPr b="1" lang="en">
                <a:solidFill>
                  <a:srgbClr val="666666"/>
                </a:solidFill>
                <a:latin typeface="Playfair Display"/>
                <a:ea typeface="Playfair Display"/>
                <a:cs typeface="Playfair Display"/>
                <a:sym typeface="Playfair Display"/>
              </a:rPr>
              <a:t>)</a:t>
            </a:r>
            <a:endParaRPr b="1">
              <a:solidFill>
                <a:srgbClr val="666666"/>
              </a:solidFill>
              <a:latin typeface="Playfair Display"/>
              <a:ea typeface="Playfair Display"/>
              <a:cs typeface="Playfair Display"/>
              <a:sym typeface="Playfair Display"/>
            </a:endParaRPr>
          </a:p>
          <a:p>
            <a:pPr indent="0" lvl="0" marL="0" rtl="0" algn="l">
              <a:spcBef>
                <a:spcPts val="0"/>
              </a:spcBef>
              <a:spcAft>
                <a:spcPts val="0"/>
              </a:spcAft>
              <a:buNone/>
            </a:pPr>
            <a:r>
              <a:rPr b="1" lang="en" sz="2577">
                <a:solidFill>
                  <a:srgbClr val="9900FF"/>
                </a:solidFill>
                <a:latin typeface="Playfair Display"/>
                <a:ea typeface="Playfair Display"/>
                <a:cs typeface="Playfair Display"/>
                <a:sym typeface="Playfair Display"/>
              </a:rPr>
              <a:t>Deep</a:t>
            </a:r>
            <a:r>
              <a:rPr b="1" lang="en" sz="2577">
                <a:solidFill>
                  <a:srgbClr val="CC4125"/>
                </a:solidFill>
                <a:latin typeface="Playfair Display"/>
                <a:ea typeface="Playfair Display"/>
                <a:cs typeface="Playfair Display"/>
                <a:sym typeface="Playfair Display"/>
              </a:rPr>
              <a:t> </a:t>
            </a:r>
            <a:r>
              <a:rPr b="1" lang="en" sz="2577">
                <a:solidFill>
                  <a:srgbClr val="666666"/>
                </a:solidFill>
                <a:latin typeface="Playfair Display"/>
                <a:ea typeface="Playfair Display"/>
                <a:cs typeface="Playfair Display"/>
                <a:sym typeface="Playfair Display"/>
              </a:rPr>
              <a:t>Explainable</a:t>
            </a:r>
            <a:r>
              <a:rPr b="1" lang="en" sz="2577">
                <a:solidFill>
                  <a:srgbClr val="CC4125"/>
                </a:solidFill>
                <a:latin typeface="Playfair Display"/>
                <a:ea typeface="Playfair Display"/>
                <a:cs typeface="Playfair Display"/>
                <a:sym typeface="Playfair Display"/>
              </a:rPr>
              <a:t> </a:t>
            </a:r>
            <a:r>
              <a:rPr b="1" lang="en" sz="2577">
                <a:solidFill>
                  <a:srgbClr val="9900FF"/>
                </a:solidFill>
                <a:latin typeface="Playfair Display"/>
                <a:ea typeface="Playfair Display"/>
                <a:cs typeface="Playfair Display"/>
                <a:sym typeface="Playfair Display"/>
              </a:rPr>
              <a:t>Relational</a:t>
            </a:r>
            <a:r>
              <a:rPr b="1" lang="en" sz="2577">
                <a:solidFill>
                  <a:srgbClr val="4A86E8"/>
                </a:solidFill>
                <a:latin typeface="Playfair Display"/>
                <a:ea typeface="Playfair Display"/>
                <a:cs typeface="Playfair Display"/>
                <a:sym typeface="Playfair Display"/>
              </a:rPr>
              <a:t> Reinforcement Learning</a:t>
            </a:r>
            <a:endParaRPr b="1" sz="2577">
              <a:solidFill>
                <a:srgbClr val="4A86E8"/>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600">
              <a:solidFill>
                <a:schemeClr val="dk2"/>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sz="1600">
              <a:solidFill>
                <a:schemeClr val="dk2"/>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sz="1600">
              <a:solidFill>
                <a:schemeClr val="dk2"/>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b="1">
              <a:solidFill>
                <a:srgbClr val="CC4125"/>
              </a:solidFill>
              <a:latin typeface="Playfair Display"/>
              <a:ea typeface="Playfair Display"/>
              <a:cs typeface="Playfair Display"/>
              <a:sym typeface="Playfair Display"/>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07" name="Google Shape;107;p19"/>
          <p:cNvSpPr txBox="1"/>
          <p:nvPr/>
        </p:nvSpPr>
        <p:spPr>
          <a:xfrm>
            <a:off x="581400" y="4553875"/>
            <a:ext cx="721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 [1] Dzeroski, S., De Raedt, L., Blockeel, H.: Relational reinforcement Learning, ICML’98</a:t>
            </a:r>
            <a:endParaRPr sz="1200">
              <a:latin typeface="Playfair Display"/>
              <a:ea typeface="Playfair Display"/>
              <a:cs typeface="Playfair Display"/>
              <a:sym typeface="Playfair Display"/>
            </a:endParaRPr>
          </a:p>
        </p:txBody>
      </p:sp>
      <p:sp>
        <p:nvSpPr>
          <p:cNvPr id="108" name="Google Shape;108;p19"/>
          <p:cNvSpPr/>
          <p:nvPr/>
        </p:nvSpPr>
        <p:spPr>
          <a:xfrm>
            <a:off x="4279100" y="852150"/>
            <a:ext cx="3365700" cy="3693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9" name="Google Shape;109;p19"/>
          <p:cNvCxnSpPr/>
          <p:nvPr/>
        </p:nvCxnSpPr>
        <p:spPr>
          <a:xfrm>
            <a:off x="6369600" y="1269025"/>
            <a:ext cx="656100" cy="404700"/>
          </a:xfrm>
          <a:prstGeom prst="straightConnector1">
            <a:avLst/>
          </a:prstGeom>
          <a:noFill/>
          <a:ln cap="flat" cmpd="sng" w="9525">
            <a:solidFill>
              <a:schemeClr val="dk2"/>
            </a:solidFill>
            <a:prstDash val="solid"/>
            <a:round/>
            <a:headEnd len="med" w="med" type="stealth"/>
            <a:tailEnd len="med" w="med" type="none"/>
          </a:ln>
        </p:spPr>
      </p:cxnSp>
      <p:sp>
        <p:nvSpPr>
          <p:cNvPr id="110" name="Google Shape;110;p19"/>
          <p:cNvSpPr txBox="1"/>
          <p:nvPr/>
        </p:nvSpPr>
        <p:spPr>
          <a:xfrm>
            <a:off x="6467700" y="1698150"/>
            <a:ext cx="14592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Playfair Display"/>
                <a:ea typeface="Playfair Display"/>
                <a:cs typeface="Playfair Display"/>
                <a:sym typeface="Playfair Display"/>
              </a:rPr>
              <a:t>Model Free RL</a:t>
            </a:r>
            <a:endParaRPr>
              <a:solidFill>
                <a:srgbClr val="4A86E8"/>
              </a:solidFill>
              <a:latin typeface="Playfair Display"/>
              <a:ea typeface="Playfair Display"/>
              <a:cs typeface="Playfair Display"/>
              <a:sym typeface="Playfair Display"/>
            </a:endParaRPr>
          </a:p>
        </p:txBody>
      </p:sp>
      <p:sp>
        <p:nvSpPr>
          <p:cNvPr id="111" name="Google Shape;111;p19"/>
          <p:cNvSpPr/>
          <p:nvPr/>
        </p:nvSpPr>
        <p:spPr>
          <a:xfrm>
            <a:off x="369175" y="852150"/>
            <a:ext cx="771000" cy="3693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9"/>
          <p:cNvSpPr/>
          <p:nvPr/>
        </p:nvSpPr>
        <p:spPr>
          <a:xfrm>
            <a:off x="2794350" y="852150"/>
            <a:ext cx="1459200" cy="3693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3" name="Google Shape;113;p19"/>
          <p:cNvCxnSpPr>
            <a:stCxn id="111" idx="2"/>
          </p:cNvCxnSpPr>
          <p:nvPr/>
        </p:nvCxnSpPr>
        <p:spPr>
          <a:xfrm flipH="1">
            <a:off x="626875" y="1221450"/>
            <a:ext cx="127800" cy="575700"/>
          </a:xfrm>
          <a:prstGeom prst="straightConnector1">
            <a:avLst/>
          </a:prstGeom>
          <a:noFill/>
          <a:ln cap="flat" cmpd="sng" w="9525">
            <a:solidFill>
              <a:schemeClr val="dk2"/>
            </a:solidFill>
            <a:prstDash val="solid"/>
            <a:round/>
            <a:headEnd len="med" w="med" type="triangle"/>
            <a:tailEnd len="med" w="med" type="none"/>
          </a:ln>
        </p:spPr>
      </p:cxnSp>
      <p:sp>
        <p:nvSpPr>
          <p:cNvPr id="114" name="Google Shape;114;p19"/>
          <p:cNvSpPr txBox="1"/>
          <p:nvPr/>
        </p:nvSpPr>
        <p:spPr>
          <a:xfrm>
            <a:off x="248625" y="1797000"/>
            <a:ext cx="7344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latin typeface="Playfair Display"/>
                <a:ea typeface="Playfair Display"/>
                <a:cs typeface="Playfair Display"/>
                <a:sym typeface="Playfair Display"/>
              </a:rPr>
              <a:t>Neural</a:t>
            </a:r>
            <a:endParaRPr>
              <a:solidFill>
                <a:srgbClr val="9900FF"/>
              </a:solidFill>
              <a:latin typeface="Playfair Display"/>
              <a:ea typeface="Playfair Display"/>
              <a:cs typeface="Playfair Display"/>
              <a:sym typeface="Playfair Display"/>
            </a:endParaRPr>
          </a:p>
        </p:txBody>
      </p:sp>
      <p:sp>
        <p:nvSpPr>
          <p:cNvPr id="115" name="Google Shape;115;p19"/>
          <p:cNvSpPr txBox="1"/>
          <p:nvPr/>
        </p:nvSpPr>
        <p:spPr>
          <a:xfrm>
            <a:off x="3144225" y="1797000"/>
            <a:ext cx="9525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latin typeface="Playfair Display"/>
                <a:ea typeface="Playfair Display"/>
                <a:cs typeface="Playfair Display"/>
                <a:sym typeface="Playfair Display"/>
              </a:rPr>
              <a:t>Symbolic</a:t>
            </a:r>
            <a:endParaRPr>
              <a:solidFill>
                <a:srgbClr val="9900FF"/>
              </a:solidFill>
              <a:latin typeface="Playfair Display"/>
              <a:ea typeface="Playfair Display"/>
              <a:cs typeface="Playfair Display"/>
              <a:sym typeface="Playfair Display"/>
            </a:endParaRPr>
          </a:p>
        </p:txBody>
      </p:sp>
      <p:cxnSp>
        <p:nvCxnSpPr>
          <p:cNvPr id="116" name="Google Shape;116;p19"/>
          <p:cNvCxnSpPr>
            <a:endCxn id="112" idx="2"/>
          </p:cNvCxnSpPr>
          <p:nvPr/>
        </p:nvCxnSpPr>
        <p:spPr>
          <a:xfrm flipH="1" rot="10800000">
            <a:off x="3511350" y="1221450"/>
            <a:ext cx="12600" cy="57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373100"/>
            <a:ext cx="8520600" cy="8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66666"/>
                </a:solidFill>
                <a:latin typeface="Playfair Display"/>
                <a:ea typeface="Playfair Display"/>
                <a:cs typeface="Playfair Display"/>
                <a:sym typeface="Playfair Display"/>
              </a:rPr>
              <a:t>We propose (</a:t>
            </a:r>
            <a:r>
              <a:rPr b="1" lang="en" sz="2577">
                <a:solidFill>
                  <a:srgbClr val="666666"/>
                </a:solidFill>
                <a:latin typeface="Playfair Display"/>
                <a:ea typeface="Playfair Display"/>
                <a:cs typeface="Playfair Display"/>
                <a:sym typeface="Playfair Display"/>
              </a:rPr>
              <a:t>DERRL</a:t>
            </a:r>
            <a:r>
              <a:rPr b="1" lang="en">
                <a:solidFill>
                  <a:srgbClr val="666666"/>
                </a:solidFill>
                <a:latin typeface="Playfair Display"/>
                <a:ea typeface="Playfair Display"/>
                <a:cs typeface="Playfair Display"/>
                <a:sym typeface="Playfair Display"/>
              </a:rPr>
              <a:t>)</a:t>
            </a:r>
            <a:endParaRPr b="1">
              <a:solidFill>
                <a:srgbClr val="666666"/>
              </a:solidFill>
              <a:latin typeface="Playfair Display"/>
              <a:ea typeface="Playfair Display"/>
              <a:cs typeface="Playfair Display"/>
              <a:sym typeface="Playfair Display"/>
            </a:endParaRPr>
          </a:p>
          <a:p>
            <a:pPr indent="0" lvl="0" marL="0" rtl="0" algn="l">
              <a:spcBef>
                <a:spcPts val="0"/>
              </a:spcBef>
              <a:spcAft>
                <a:spcPts val="0"/>
              </a:spcAft>
              <a:buNone/>
            </a:pPr>
            <a:r>
              <a:rPr b="1" lang="en" sz="2577">
                <a:solidFill>
                  <a:srgbClr val="9900FF"/>
                </a:solidFill>
                <a:latin typeface="Playfair Display"/>
                <a:ea typeface="Playfair Display"/>
                <a:cs typeface="Playfair Display"/>
                <a:sym typeface="Playfair Display"/>
              </a:rPr>
              <a:t>Deep</a:t>
            </a:r>
            <a:r>
              <a:rPr b="1" lang="en" sz="2577">
                <a:solidFill>
                  <a:srgbClr val="CC4125"/>
                </a:solidFill>
                <a:latin typeface="Playfair Display"/>
                <a:ea typeface="Playfair Display"/>
                <a:cs typeface="Playfair Display"/>
                <a:sym typeface="Playfair Display"/>
              </a:rPr>
              <a:t> </a:t>
            </a:r>
            <a:r>
              <a:rPr b="1" lang="en" sz="2577">
                <a:solidFill>
                  <a:srgbClr val="38761D"/>
                </a:solidFill>
                <a:latin typeface="Playfair Display"/>
                <a:ea typeface="Playfair Display"/>
                <a:cs typeface="Playfair Display"/>
                <a:sym typeface="Playfair Display"/>
              </a:rPr>
              <a:t>Explainable</a:t>
            </a:r>
            <a:r>
              <a:rPr b="1" lang="en" sz="2577">
                <a:solidFill>
                  <a:srgbClr val="CC4125"/>
                </a:solidFill>
                <a:latin typeface="Playfair Display"/>
                <a:ea typeface="Playfair Display"/>
                <a:cs typeface="Playfair Display"/>
                <a:sym typeface="Playfair Display"/>
              </a:rPr>
              <a:t> </a:t>
            </a:r>
            <a:r>
              <a:rPr b="1" lang="en" sz="2577">
                <a:solidFill>
                  <a:srgbClr val="9900FF"/>
                </a:solidFill>
                <a:latin typeface="Playfair Display"/>
                <a:ea typeface="Playfair Display"/>
                <a:cs typeface="Playfair Display"/>
                <a:sym typeface="Playfair Display"/>
              </a:rPr>
              <a:t>Relational</a:t>
            </a:r>
            <a:r>
              <a:rPr b="1" lang="en" sz="2577">
                <a:solidFill>
                  <a:srgbClr val="4A86E8"/>
                </a:solidFill>
                <a:latin typeface="Playfair Display"/>
                <a:ea typeface="Playfair Display"/>
                <a:cs typeface="Playfair Display"/>
                <a:sym typeface="Playfair Display"/>
              </a:rPr>
              <a:t> Reinforcement Learning</a:t>
            </a:r>
            <a:endParaRPr b="1" sz="2577">
              <a:solidFill>
                <a:srgbClr val="4A86E8"/>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600">
              <a:solidFill>
                <a:schemeClr val="dk2"/>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sz="1600">
              <a:solidFill>
                <a:schemeClr val="dk2"/>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sz="1600">
              <a:solidFill>
                <a:schemeClr val="dk2"/>
              </a:solidFill>
              <a:latin typeface="Playfair Display Medium"/>
              <a:ea typeface="Playfair Display Medium"/>
              <a:cs typeface="Playfair Display Medium"/>
              <a:sym typeface="Playfair Display Medium"/>
            </a:endParaRPr>
          </a:p>
          <a:p>
            <a:pPr indent="0" lvl="0" marL="0" rtl="0" algn="l">
              <a:spcBef>
                <a:spcPts val="0"/>
              </a:spcBef>
              <a:spcAft>
                <a:spcPts val="0"/>
              </a:spcAft>
              <a:buNone/>
            </a:pPr>
            <a:r>
              <a:t/>
            </a:r>
            <a:endParaRPr b="1">
              <a:solidFill>
                <a:srgbClr val="CC4125"/>
              </a:solidFill>
              <a:latin typeface="Playfair Display"/>
              <a:ea typeface="Playfair Display"/>
              <a:cs typeface="Playfair Display"/>
              <a:sym typeface="Playfair Display"/>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23" name="Google Shape;123;p20"/>
          <p:cNvSpPr txBox="1"/>
          <p:nvPr/>
        </p:nvSpPr>
        <p:spPr>
          <a:xfrm>
            <a:off x="581400" y="4553875"/>
            <a:ext cx="721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 [1] Dzeroski, S., De Raedt, L., Blockeel, H.: Relational reinforcement Learning, ICML’98</a:t>
            </a:r>
            <a:endParaRPr sz="1200">
              <a:latin typeface="Playfair Display"/>
              <a:ea typeface="Playfair Display"/>
              <a:cs typeface="Playfair Display"/>
              <a:sym typeface="Playfair Display"/>
            </a:endParaRPr>
          </a:p>
        </p:txBody>
      </p:sp>
      <p:pic>
        <p:nvPicPr>
          <p:cNvPr id="124" name="Google Shape;124;p20"/>
          <p:cNvPicPr preferRelativeResize="0"/>
          <p:nvPr/>
        </p:nvPicPr>
        <p:blipFill>
          <a:blip r:embed="rId3">
            <a:alphaModFix/>
          </a:blip>
          <a:stretch>
            <a:fillRect/>
          </a:stretch>
        </p:blipFill>
        <p:spPr>
          <a:xfrm>
            <a:off x="1333725" y="1549400"/>
            <a:ext cx="3061786" cy="2852075"/>
          </a:xfrm>
          <a:prstGeom prst="rect">
            <a:avLst/>
          </a:prstGeom>
          <a:noFill/>
          <a:ln>
            <a:noFill/>
          </a:ln>
        </p:spPr>
      </p:pic>
      <p:sp>
        <p:nvSpPr>
          <p:cNvPr id="125" name="Google Shape;125;p20"/>
          <p:cNvSpPr/>
          <p:nvPr/>
        </p:nvSpPr>
        <p:spPr>
          <a:xfrm>
            <a:off x="2145700" y="1875950"/>
            <a:ext cx="2372400" cy="3693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6" name="Google Shape;126;p20"/>
          <p:cNvCxnSpPr/>
          <p:nvPr/>
        </p:nvCxnSpPr>
        <p:spPr>
          <a:xfrm>
            <a:off x="4518100" y="2060600"/>
            <a:ext cx="1220100" cy="17700"/>
          </a:xfrm>
          <a:prstGeom prst="straightConnector1">
            <a:avLst/>
          </a:prstGeom>
          <a:noFill/>
          <a:ln cap="flat" cmpd="sng" w="19050">
            <a:solidFill>
              <a:srgbClr val="6AA84F"/>
            </a:solidFill>
            <a:prstDash val="solid"/>
            <a:round/>
            <a:headEnd len="med" w="med" type="triangle"/>
            <a:tailEnd len="med" w="med" type="none"/>
          </a:ln>
        </p:spPr>
      </p:cxnSp>
      <p:sp>
        <p:nvSpPr>
          <p:cNvPr id="127" name="Google Shape;127;p20"/>
          <p:cNvSpPr txBox="1"/>
          <p:nvPr/>
        </p:nvSpPr>
        <p:spPr>
          <a:xfrm>
            <a:off x="5842375" y="1918850"/>
            <a:ext cx="3215400" cy="19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Playfair Display"/>
                <a:ea typeface="Playfair Display"/>
                <a:cs typeface="Playfair Display"/>
                <a:sym typeface="Playfair Display"/>
              </a:rPr>
              <a:t>Action Definitions (Rules)</a:t>
            </a:r>
            <a:endParaRPr b="1">
              <a:solidFill>
                <a:srgbClr val="38761D"/>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a:solidFill>
                <a:srgbClr val="38761D"/>
              </a:solidFill>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sz="1200">
                <a:latin typeface="Playfair Display"/>
                <a:ea typeface="Playfair Display"/>
                <a:cs typeface="Playfair Display"/>
                <a:sym typeface="Playfair Display"/>
              </a:rPr>
              <a:t>Head: Action</a:t>
            </a:r>
            <a:endParaRPr sz="1200">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sz="1200">
                <a:latin typeface="Playfair Display"/>
                <a:ea typeface="Playfair Display"/>
                <a:cs typeface="Playfair Display"/>
                <a:sym typeface="Playfair Display"/>
              </a:rPr>
              <a:t>Body: Action triggering criterion</a:t>
            </a:r>
            <a:endParaRPr sz="1200">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sz="1200">
                <a:latin typeface="Playfair Display"/>
                <a:ea typeface="Playfair Display"/>
                <a:cs typeface="Playfair Display"/>
                <a:sym typeface="Playfair Display"/>
              </a:rPr>
              <a:t>Rules are </a:t>
            </a:r>
            <a:r>
              <a:rPr i="1" lang="en" sz="1200">
                <a:latin typeface="Playfair Display"/>
                <a:ea typeface="Playfair Display"/>
                <a:cs typeface="Playfair Display"/>
                <a:sym typeface="Playfair Display"/>
              </a:rPr>
              <a:t>discriminative</a:t>
            </a:r>
            <a:endParaRPr i="1" sz="1200">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b="1" lang="en" sz="1200">
                <a:latin typeface="Playfair Display"/>
                <a:ea typeface="Playfair Display"/>
                <a:cs typeface="Playfair Display"/>
                <a:sym typeface="Playfair Display"/>
              </a:rPr>
              <a:t>Applicable to env modifications</a:t>
            </a:r>
            <a:endParaRPr b="1" sz="1200">
              <a:latin typeface="Playfair Display"/>
              <a:ea typeface="Playfair Display"/>
              <a:cs typeface="Playfair Display"/>
              <a:sym typeface="Playfair Display"/>
            </a:endParaRPr>
          </a:p>
        </p:txBody>
      </p:sp>
      <p:sp>
        <p:nvSpPr>
          <p:cNvPr id="128" name="Google Shape;128;p20"/>
          <p:cNvSpPr/>
          <p:nvPr/>
        </p:nvSpPr>
        <p:spPr>
          <a:xfrm>
            <a:off x="1145250" y="844650"/>
            <a:ext cx="1668600" cy="3693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34" name="Google Shape;134;p21"/>
          <p:cNvPicPr preferRelativeResize="0"/>
          <p:nvPr/>
        </p:nvPicPr>
        <p:blipFill>
          <a:blip r:embed="rId3">
            <a:alphaModFix/>
          </a:blip>
          <a:stretch>
            <a:fillRect/>
          </a:stretch>
        </p:blipFill>
        <p:spPr>
          <a:xfrm>
            <a:off x="961625" y="243476"/>
            <a:ext cx="7467827" cy="4747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