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2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79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25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01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7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1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8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0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1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6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7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97B62B-B664-4264-A1CE-40B2603EC86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CB95F7-C86A-43DF-B16B-B5EC8E005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7A3-7C95-F6F2-2CF4-3C8B5CC00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NBA MVP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34424-6536-9EC7-8A2E-6D556D12C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Predictor Model for Top MVP Candidates</a:t>
            </a:r>
          </a:p>
        </p:txBody>
      </p:sp>
    </p:spTree>
    <p:extLst>
      <p:ext uri="{BB962C8B-B14F-4D97-AF65-F5344CB8AC3E}">
        <p14:creationId xmlns:p14="http://schemas.microsoft.com/office/powerpoint/2010/main" val="120672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C6D3-6A07-8FCD-C8F3-7423A479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E45-A993-D729-AF65-70F6393B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can be used to the understand who the most deserving MVP candidate is based on statistics and team performance</a:t>
            </a:r>
          </a:p>
          <a:p>
            <a:r>
              <a:rPr lang="en-US" dirty="0"/>
              <a:t>Media members who vote would be able to use this to help guide who to vote for</a:t>
            </a:r>
          </a:p>
          <a:p>
            <a:r>
              <a:rPr lang="en-US" dirty="0"/>
              <a:t>Fans can use this to bet on MVP finishes</a:t>
            </a:r>
          </a:p>
        </p:txBody>
      </p:sp>
    </p:spTree>
    <p:extLst>
      <p:ext uri="{BB962C8B-B14F-4D97-AF65-F5344CB8AC3E}">
        <p14:creationId xmlns:p14="http://schemas.microsoft.com/office/powerpoint/2010/main" val="317166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36B1-8CE3-83AA-1176-0E7998A3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MVP Voting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FA15-A50A-741E-DF10-B2AA9F1D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Media members vote for their top 5 choices and points are assigned based on rank </a:t>
            </a:r>
          </a:p>
          <a:p>
            <a:r>
              <a:rPr lang="en-US" dirty="0"/>
              <a:t>Factors that influence MVP voting  </a:t>
            </a:r>
          </a:p>
          <a:p>
            <a:pPr lvl="1"/>
            <a:r>
              <a:rPr lang="en-US" dirty="0"/>
              <a:t>Individual Player Stats</a:t>
            </a:r>
          </a:p>
          <a:p>
            <a:pPr lvl="2"/>
            <a:r>
              <a:rPr lang="en-US" dirty="0"/>
              <a:t>Points, Assists, Rebounds, Shooting Percentages, Advanced Metrics</a:t>
            </a:r>
          </a:p>
          <a:p>
            <a:pPr lvl="1"/>
            <a:r>
              <a:rPr lang="en-US" dirty="0"/>
              <a:t>Team Performance</a:t>
            </a:r>
          </a:p>
          <a:p>
            <a:pPr lvl="2"/>
            <a:r>
              <a:rPr lang="en-US" dirty="0"/>
              <a:t>Wins, Losses, Playoffs</a:t>
            </a:r>
          </a:p>
          <a:p>
            <a:pPr lvl="1"/>
            <a:r>
              <a:rPr lang="en-US" dirty="0"/>
              <a:t>NBA storylines and narratives</a:t>
            </a:r>
          </a:p>
          <a:p>
            <a:r>
              <a:rPr lang="en-US" dirty="0"/>
              <a:t>There is always debate whether the best player statistically actually wins the MVP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2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D6F8-377E-D898-20F4-79876DA4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B0ED-A399-241C-3333-2ECA3026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algorithm that can predict the MVP voting share and rank of NBA players based on individual statistics and team performance</a:t>
            </a:r>
          </a:p>
          <a:p>
            <a:r>
              <a:rPr lang="en-US" dirty="0"/>
              <a:t>Provide an analytical approach to understand who the MVP was for each season based on statistics</a:t>
            </a:r>
          </a:p>
          <a:p>
            <a:r>
              <a:rPr lang="en-US" dirty="0"/>
              <a:t>Understand which features correlate most highly with the MVP vote shore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5198-12D0-A72C-0B98-0142C7C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FED1-AB21-8954-17D4-1C28D602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files of data pulled from basketball reference</a:t>
            </a:r>
          </a:p>
          <a:p>
            <a:r>
              <a:rPr lang="en-US" dirty="0"/>
              <a:t>Data Used:</a:t>
            </a:r>
          </a:p>
          <a:p>
            <a:pPr lvl="1"/>
            <a:r>
              <a:rPr lang="en-US" dirty="0"/>
              <a:t>Per game average stats for every player going back to 1947</a:t>
            </a:r>
          </a:p>
          <a:p>
            <a:pPr lvl="1"/>
            <a:r>
              <a:rPr lang="en-US" dirty="0"/>
              <a:t>Advanced statistics for every player going back to 1947</a:t>
            </a:r>
          </a:p>
          <a:p>
            <a:pPr lvl="1"/>
            <a:r>
              <a:rPr lang="en-US" dirty="0"/>
              <a:t>Team wins/losses </a:t>
            </a:r>
          </a:p>
          <a:p>
            <a:pPr lvl="1"/>
            <a:r>
              <a:rPr lang="en-US" dirty="0"/>
              <a:t>MVP voting share data</a:t>
            </a:r>
          </a:p>
        </p:txBody>
      </p:sp>
    </p:spTree>
    <p:extLst>
      <p:ext uri="{BB962C8B-B14F-4D97-AF65-F5344CB8AC3E}">
        <p14:creationId xmlns:p14="http://schemas.microsoft.com/office/powerpoint/2010/main" val="317200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C632-3A6D-6249-A2DF-2ECAF01A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5D9-3B83-3C8D-3AA9-FE466864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per game stats as the base dataset</a:t>
            </a:r>
          </a:p>
          <a:p>
            <a:r>
              <a:rPr lang="en-US" dirty="0"/>
              <a:t>Replaced nulls with 0s for columns that were going to be used in the model</a:t>
            </a:r>
          </a:p>
          <a:p>
            <a:r>
              <a:rPr lang="en-US" dirty="0"/>
              <a:t>Merged in relevant advanced stats, MVP share, and team performance data</a:t>
            </a:r>
          </a:p>
          <a:p>
            <a:r>
              <a:rPr lang="en-US" dirty="0"/>
              <a:t>Limited data to 1980 onwards as certain stats were not tracked before then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8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8B6F-A9EC-83E4-3492-45686578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994-602C-FADF-8B81-A4EE81C7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489447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chart shows the correlation between MVP Share and the different features we want to test</a:t>
            </a:r>
          </a:p>
          <a:p>
            <a:r>
              <a:rPr lang="en-US" dirty="0"/>
              <a:t>Features of Interest</a:t>
            </a:r>
          </a:p>
          <a:p>
            <a:pPr lvl="1"/>
            <a:r>
              <a:rPr lang="en-US" dirty="0"/>
              <a:t>Points per game</a:t>
            </a:r>
          </a:p>
          <a:p>
            <a:pPr lvl="1"/>
            <a:r>
              <a:rPr lang="en-US" dirty="0"/>
              <a:t>Free throws per game</a:t>
            </a:r>
          </a:p>
          <a:p>
            <a:pPr lvl="1"/>
            <a:r>
              <a:rPr lang="en-US" dirty="0"/>
              <a:t>Win shares</a:t>
            </a:r>
          </a:p>
          <a:p>
            <a:pPr lvl="1"/>
            <a:r>
              <a:rPr lang="en-US" dirty="0"/>
              <a:t>Value over replacement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9B462B-1DAE-0361-FF45-EA05F2DD2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7" t="33334" r="17459" b="18271"/>
          <a:stretch/>
        </p:blipFill>
        <p:spPr bwMode="auto">
          <a:xfrm>
            <a:off x="7021194" y="2556931"/>
            <a:ext cx="3875404" cy="33189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52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FBB3-A7DE-280F-DCD0-B80B3EA1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EBA1-B4C5-299E-4768-E3F1A68B2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960" y="4882896"/>
            <a:ext cx="8784080" cy="99297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players who have high MVP share tend to have higher points per game averages, win shares, and VORP</a:t>
            </a:r>
          </a:p>
          <a:p>
            <a:r>
              <a:rPr lang="en-US" dirty="0"/>
              <a:t>Players who have a high MVP share also tend to be on teams that made the playoffs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FCA436-B10E-42D2-48D3-AA826ECDC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67655"/>
          <a:stretch/>
        </p:blipFill>
        <p:spPr bwMode="auto">
          <a:xfrm>
            <a:off x="1703960" y="2569464"/>
            <a:ext cx="8784080" cy="2161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06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6024-5202-DE8F-E3F2-5E4256E7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534B-80FB-5C3F-1B24-FFF0AA4C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Models used for testing: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Random Forest Regressor</a:t>
            </a:r>
          </a:p>
          <a:p>
            <a:r>
              <a:rPr lang="en-US" dirty="0"/>
              <a:t>Created predictor variable that calculated an MVP share based on the Ridge model</a:t>
            </a:r>
          </a:p>
          <a:p>
            <a:r>
              <a:rPr lang="en-US" dirty="0"/>
              <a:t>Created rank variables to get actual rank and a predicted rank to compare results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Check if the model got the exact rank of the player correct</a:t>
            </a:r>
          </a:p>
          <a:p>
            <a:pPr lvl="1"/>
            <a:r>
              <a:rPr lang="en-US" dirty="0"/>
              <a:t>Total sum of the difference between the predicted and actual rank</a:t>
            </a:r>
          </a:p>
          <a:p>
            <a:pPr lvl="1"/>
            <a:r>
              <a:rPr lang="en-US" dirty="0"/>
              <a:t>How many of the top 5 predicted were in the actual top 5</a:t>
            </a:r>
          </a:p>
        </p:txBody>
      </p:sp>
    </p:spTree>
    <p:extLst>
      <p:ext uri="{BB962C8B-B14F-4D97-AF65-F5344CB8AC3E}">
        <p14:creationId xmlns:p14="http://schemas.microsoft.com/office/powerpoint/2010/main" val="91970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33A3-DA75-7B4B-6734-48F7B11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01F99D-677C-A968-6789-63E8C24DF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885974"/>
              </p:ext>
            </p:extLst>
          </p:nvPr>
        </p:nvGraphicFramePr>
        <p:xfrm>
          <a:off x="6204455" y="2557463"/>
          <a:ext cx="46921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609">
                  <a:extLst>
                    <a:ext uri="{9D8B030D-6E8A-4147-A177-3AD203B41FA5}">
                      <a16:colId xmlns:a16="http://schemas.microsoft.com/office/drawing/2014/main" val="2815932967"/>
                    </a:ext>
                  </a:extLst>
                </a:gridCol>
                <a:gridCol w="1425893">
                  <a:extLst>
                    <a:ext uri="{9D8B030D-6E8A-4147-A177-3AD203B41FA5}">
                      <a16:colId xmlns:a16="http://schemas.microsoft.com/office/drawing/2014/main" val="3342738583"/>
                    </a:ext>
                  </a:extLst>
                </a:gridCol>
                <a:gridCol w="1568641">
                  <a:extLst>
                    <a:ext uri="{9D8B030D-6E8A-4147-A177-3AD203B41FA5}">
                      <a16:colId xmlns:a16="http://schemas.microsoft.com/office/drawing/2014/main" val="349621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Error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Exact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0.88/5 (17.6%)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1.56/5 (31.2%)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0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Total 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9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Top 5 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92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6B9D91-4F07-34CF-548D-A25468885852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48005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random forest model predicts more accurately for every metric</a:t>
            </a:r>
          </a:p>
          <a:p>
            <a:r>
              <a:rPr lang="en-US" dirty="0"/>
              <a:t>Neither model can predict the exact rank accurately with the current parameters</a:t>
            </a:r>
          </a:p>
          <a:p>
            <a:r>
              <a:rPr lang="en-US" dirty="0"/>
              <a:t>On average the model can predict the top 5 list at an accuracy of 80%</a:t>
            </a:r>
          </a:p>
        </p:txBody>
      </p:sp>
    </p:spTree>
    <p:extLst>
      <p:ext uri="{BB962C8B-B14F-4D97-AF65-F5344CB8AC3E}">
        <p14:creationId xmlns:p14="http://schemas.microsoft.com/office/powerpoint/2010/main" val="251643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124</TotalTime>
  <Words>481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NBA MVP</vt:lpstr>
      <vt:lpstr>Current MVP Voting Landscape</vt:lpstr>
      <vt:lpstr>Problem Statement</vt:lpstr>
      <vt:lpstr>Data</vt:lpstr>
      <vt:lpstr>Data Cleaning and Manipulation</vt:lpstr>
      <vt:lpstr>Exploratory Data Analysis</vt:lpstr>
      <vt:lpstr>Exploratory Data Analysis</vt:lpstr>
      <vt:lpstr>Modelling</vt:lpstr>
      <vt:lpstr>Model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Kamdar, Rishi</dc:creator>
  <cp:lastModifiedBy>Kamdar, Rishi</cp:lastModifiedBy>
  <cp:revision>1</cp:revision>
  <dcterms:created xsi:type="dcterms:W3CDTF">2024-10-03T01:06:14Z</dcterms:created>
  <dcterms:modified xsi:type="dcterms:W3CDTF">2024-10-03T03:11:08Z</dcterms:modified>
</cp:coreProperties>
</file>