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1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ble cars">
            <a:extLst>
              <a:ext uri="{FF2B5EF4-FFF2-40B4-BE49-F238E27FC236}">
                <a16:creationId xmlns:a16="http://schemas.microsoft.com/office/drawing/2014/main" id="{21679BDA-7756-0D31-7608-3D143970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9D4E2-C684-4B71-218A-79778C02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2BB81-9549-E3E1-97BD-C3CE185B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Pricing Strategy</a:t>
            </a:r>
          </a:p>
        </p:txBody>
      </p:sp>
    </p:spTree>
    <p:extLst>
      <p:ext uri="{BB962C8B-B14F-4D97-AF65-F5344CB8AC3E}">
        <p14:creationId xmlns:p14="http://schemas.microsoft.com/office/powerpoint/2010/main" val="32444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31A-797E-B239-2AE1-E81833E2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Increasing Expenses and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9150-C4EC-A22C-AD18-862497E6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Chair Lift has increased costs by $1.54m </a:t>
            </a:r>
          </a:p>
          <a:p>
            <a:r>
              <a:rPr lang="en-US" sz="2400" dirty="0"/>
              <a:t>A pricing strategy needs to be determined to know how much ticket prices should be raised to cover this added expense</a:t>
            </a:r>
          </a:p>
          <a:p>
            <a:r>
              <a:rPr lang="en-US" sz="2400" dirty="0"/>
              <a:t>A comprehensive analysis must be conducted in comparison to other ski resorts across the United States to understand what mountain features most directly correlate with higher ticket prices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77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788887-E19E-FDFA-7498-C4D954A0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Model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C07EE-A811-8D2D-D4B3-44A74006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Cleaning, scaling, and exploratory analysis of the data</a:t>
            </a:r>
          </a:p>
          <a:p>
            <a:r>
              <a:rPr lang="en-US" sz="1800" dirty="0"/>
              <a:t>Test both a linear regression and random forest model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Testing shows that the random forest model is a more accurate predictor as it is less variable and has a lower cross validation mean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EE612D-F846-9ADB-D7AF-8AD8F56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24298"/>
              </p:ext>
            </p:extLst>
          </p:nvPr>
        </p:nvGraphicFramePr>
        <p:xfrm>
          <a:off x="1356049" y="3100832"/>
          <a:ext cx="8634497" cy="1483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215831">
                  <a:extLst>
                    <a:ext uri="{9D8B030D-6E8A-4147-A177-3AD203B41FA5}">
                      <a16:colId xmlns:a16="http://schemas.microsoft.com/office/drawing/2014/main" val="2163358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460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092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5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 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0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AE72-C606-DAB7-CD1E-6406FBF4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Correlation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EEF95F-7569-3C62-5BEE-8E028DD5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0" y="2386584"/>
            <a:ext cx="3352800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Features of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Fast Quad Lifts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Chairs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Snowmaking Area</a:t>
            </a:r>
          </a:p>
        </p:txBody>
      </p:sp>
      <p:pic>
        <p:nvPicPr>
          <p:cNvPr id="13" name="Picture 12" descr="A group of blue dots&#10;&#10;Description automatically generated">
            <a:extLst>
              <a:ext uri="{FF2B5EF4-FFF2-40B4-BE49-F238E27FC236}">
                <a16:creationId xmlns:a16="http://schemas.microsoft.com/office/drawing/2014/main" id="{FBE43DD5-65C5-15B3-F478-61522A59C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" y="287305"/>
            <a:ext cx="6534468" cy="628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1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19EC241-C30B-9638-ADA3-9C402D2EE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32" y="2126474"/>
            <a:ext cx="3494052" cy="1939199"/>
          </a:xfrm>
          <a:prstGeom prst="rect">
            <a:avLst/>
          </a:prstGeom>
          <a:noFill/>
        </p:spPr>
      </p:pic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32EFE6C-F9DE-91D8-F645-E56A36EDB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260" y="2066600"/>
            <a:ext cx="3743538" cy="2058946"/>
          </a:xfrm>
          <a:prstGeom prst="rect">
            <a:avLst/>
          </a:prstGeom>
          <a:noFill/>
        </p:spPr>
      </p:pic>
      <p:pic>
        <p:nvPicPr>
          <p:cNvPr id="10" name="Picture 9" descr="A graph of a vertical drop&#10;&#10;Description automatically generated">
            <a:extLst>
              <a:ext uri="{FF2B5EF4-FFF2-40B4-BE49-F238E27FC236}">
                <a16:creationId xmlns:a16="http://schemas.microsoft.com/office/drawing/2014/main" id="{49C0986A-2903-0F46-BBEF-47334DDE0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116" y="2126474"/>
            <a:ext cx="3709813" cy="2058945"/>
          </a:xfrm>
          <a:prstGeom prst="rect">
            <a:avLst/>
          </a:prstGeom>
          <a:noFill/>
        </p:spPr>
      </p:pic>
      <p:pic>
        <p:nvPicPr>
          <p:cNvPr id="5" name="Picture 4" descr="A graph of a number of runs&#10;&#10;Description automatically generated">
            <a:extLst>
              <a:ext uri="{FF2B5EF4-FFF2-40B4-BE49-F238E27FC236}">
                <a16:creationId xmlns:a16="http://schemas.microsoft.com/office/drawing/2014/main" id="{3EF47295-4D40-FCE1-9C24-A7A9389ED9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857" y="4371898"/>
            <a:ext cx="3494052" cy="1921728"/>
          </a:xfrm>
          <a:prstGeom prst="rect">
            <a:avLst/>
          </a:prstGeom>
          <a:noFill/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0618815-C95C-1A5F-B4A7-28E6AD16DC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260" y="4371898"/>
            <a:ext cx="3743538" cy="2058946"/>
          </a:xfrm>
          <a:prstGeom prst="rect">
            <a:avLst/>
          </a:prstGeom>
          <a:noFill/>
        </p:spPr>
      </p:pic>
      <p:pic>
        <p:nvPicPr>
          <p:cNvPr id="3" name="Picture 2" descr="A graph of blue and red bars&#10;&#10;Description automatically generated">
            <a:extLst>
              <a:ext uri="{FF2B5EF4-FFF2-40B4-BE49-F238E27FC236}">
                <a16:creationId xmlns:a16="http://schemas.microsoft.com/office/drawing/2014/main" id="{68209542-6226-A3FA-4DE7-D5F09E767F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330" y="4371899"/>
            <a:ext cx="3709813" cy="2058945"/>
          </a:xfrm>
          <a:prstGeom prst="rect">
            <a:avLst/>
          </a:prstGeom>
          <a:noFill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A6AAF17-26DC-4164-C6E9-6A4E39CD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3025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Features of Interest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1172FF4-6B33-2A90-2DB2-652EFA0B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1412099"/>
            <a:ext cx="11001375" cy="58302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Big Mountain is on the higher end of the distribution when comparing the features of interest to other resorts in America</a:t>
            </a:r>
          </a:p>
        </p:txBody>
      </p:sp>
    </p:spTree>
    <p:extLst>
      <p:ext uri="{BB962C8B-B14F-4D97-AF65-F5344CB8AC3E}">
        <p14:creationId xmlns:p14="http://schemas.microsoft.com/office/powerpoint/2010/main" val="20571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AF42-6774-3547-073E-D801C306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Scenario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FA9B-972A-7C24-6C77-4D13C4D6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19504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Permanently closing down up to 10 of the least used runs.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latin typeface="Garamond" panose="02020404030301010803" pitchFamily="18" charset="0"/>
                <a:ea typeface="Aptos" panose="020B0004020202020204" pitchFamily="34" charset="0"/>
                <a:cs typeface="Segoe UI" panose="020B0502040204020203" pitchFamily="34" charset="0"/>
              </a:rPr>
              <a:t>4-5 runs can be closed without significant impact to pricing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solidFill>
                  <a:srgbClr val="000000"/>
                </a:solidFill>
                <a:latin typeface="Garamond" panose="02020404030301010803" pitchFamily="18" charset="0"/>
                <a:ea typeface="Aptos" panose="020B0004020202020204" pitchFamily="34" charset="0"/>
                <a:cs typeface="Segoe UI" panose="020B0502040204020203" pitchFamily="34" charset="0"/>
              </a:rPr>
              <a:t>The model suggests a $1.99 increase in ticket price</a:t>
            </a:r>
            <a:endParaRPr lang="en-US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Same as number 2, but adding 2 acres of snow making cover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Aptos" panose="020B0004020202020204" pitchFamily="34" charset="0"/>
                <a:cs typeface="Segoe UI" panose="020B0502040204020203" pitchFamily="34" charset="0"/>
              </a:rPr>
              <a:t>No impact at all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Increase the longest run by 0.2 mile to boast 3.5 miles length, requiring an additional snow making coverage of 4 acres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latin typeface="Garamond" panose="02020404030301010803" pitchFamily="18" charset="0"/>
                <a:ea typeface="Aptos" panose="020B0004020202020204" pitchFamily="34" charset="0"/>
                <a:cs typeface="Segoe UI" panose="020B0502040204020203" pitchFamily="34" charset="0"/>
              </a:rPr>
              <a:t>No impact at all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8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7"/>
      </a:lt2>
      <a:accent1>
        <a:srgbClr val="74AD82"/>
      </a:accent1>
      <a:accent2>
        <a:srgbClr val="69AE96"/>
      </a:accent2>
      <a:accent3>
        <a:srgbClr val="75A8AC"/>
      </a:accent3>
      <a:accent4>
        <a:srgbClr val="759DC3"/>
      </a:accent4>
      <a:accent5>
        <a:srgbClr val="8E94CE"/>
      </a:accent5>
      <a:accent6>
        <a:srgbClr val="8F75C3"/>
      </a:accent6>
      <a:hlink>
        <a:srgbClr val="AE699E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Garamond</vt:lpstr>
      <vt:lpstr>Sagona Book</vt:lpstr>
      <vt:lpstr>Sagona ExtraLight</vt:lpstr>
      <vt:lpstr>SavonVTI</vt:lpstr>
      <vt:lpstr>Big Mountain Ski Resort</vt:lpstr>
      <vt:lpstr>Increasing Expenses and Ticket Prices</vt:lpstr>
      <vt:lpstr>Data Analysis and Model Testing</vt:lpstr>
      <vt:lpstr>Correlation Analysis</vt:lpstr>
      <vt:lpstr>Distribution of Features of Interest</vt:lpstr>
      <vt:lpstr>Conclusion and Scenario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Kamdar, Rishi</dc:creator>
  <cp:lastModifiedBy>Kamdar, Rishi</cp:lastModifiedBy>
  <cp:revision>1</cp:revision>
  <dcterms:created xsi:type="dcterms:W3CDTF">2024-03-13T18:36:51Z</dcterms:created>
  <dcterms:modified xsi:type="dcterms:W3CDTF">2024-03-13T19:28:26Z</dcterms:modified>
</cp:coreProperties>
</file>