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Lato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567251a0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e567251a0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567251a08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e567251a08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1851742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71851742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71851742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71851742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567251a08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567251a08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icture">
  <p:cSld name="6 Pictur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11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/>
          <p:nvPr>
            <p:ph idx="2" type="pic"/>
          </p:nvPr>
        </p:nvSpPr>
        <p:spPr>
          <a:xfrm>
            <a:off x="5923222" y="1511365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Google Shape;52;p11"/>
          <p:cNvSpPr/>
          <p:nvPr>
            <p:ph idx="3" type="pic"/>
          </p:nvPr>
        </p:nvSpPr>
        <p:spPr>
          <a:xfrm>
            <a:off x="7830824" y="1511365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3" name="Google Shape;53;p11"/>
          <p:cNvSpPr/>
          <p:nvPr>
            <p:ph idx="4" type="pic"/>
          </p:nvPr>
        </p:nvSpPr>
        <p:spPr>
          <a:xfrm>
            <a:off x="9739217" y="1511365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4" name="Google Shape;54;p11"/>
          <p:cNvSpPr/>
          <p:nvPr>
            <p:ph idx="5" type="pic"/>
          </p:nvPr>
        </p:nvSpPr>
        <p:spPr>
          <a:xfrm>
            <a:off x="5923222" y="3885261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Google Shape;55;p11"/>
          <p:cNvSpPr/>
          <p:nvPr>
            <p:ph idx="6" type="pic"/>
          </p:nvPr>
        </p:nvSpPr>
        <p:spPr>
          <a:xfrm>
            <a:off x="7830824" y="3885261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6" name="Google Shape;56;p11"/>
          <p:cNvSpPr/>
          <p:nvPr>
            <p:ph idx="7" type="pic"/>
          </p:nvPr>
        </p:nvSpPr>
        <p:spPr>
          <a:xfrm>
            <a:off x="9739217" y="3885261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Left">
  <p:cSld name="Picture on Lef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456256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" name="Google Shape;60;p12"/>
          <p:cNvCxnSpPr/>
          <p:nvPr/>
        </p:nvCxnSpPr>
        <p:spPr>
          <a:xfrm>
            <a:off x="4558546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456256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2"/>
          <p:cNvSpPr/>
          <p:nvPr>
            <p:ph idx="2" type="pic"/>
          </p:nvPr>
        </p:nvSpPr>
        <p:spPr>
          <a:xfrm>
            <a:off x="-1" y="0"/>
            <a:ext cx="414488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">
  <p:cSld name="Smartphon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>
            <p:ph idx="2" type="pic"/>
          </p:nvPr>
        </p:nvSpPr>
        <p:spPr>
          <a:xfrm>
            <a:off x="2641618" y="1616916"/>
            <a:ext cx="2095482" cy="378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cxnSp>
        <p:nvCxnSpPr>
          <p:cNvPr id="65" name="Google Shape;65;p13"/>
          <p:cNvCxnSpPr/>
          <p:nvPr/>
        </p:nvCxnSpPr>
        <p:spPr>
          <a:xfrm>
            <a:off x="5390026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5287736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3" type="pic"/>
          </p:nvPr>
        </p:nvSpPr>
        <p:spPr>
          <a:xfrm>
            <a:off x="740479" y="1503847"/>
            <a:ext cx="2193221" cy="3992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3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3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aic Picture">
  <p:cSld name="Mosaic Pictur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28650" y="1254125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4"/>
          <p:cNvCxnSpPr/>
          <p:nvPr/>
        </p:nvCxnSpPr>
        <p:spPr>
          <a:xfrm>
            <a:off x="730940" y="2801614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28650" y="2073275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4"/>
          <p:cNvSpPr/>
          <p:nvPr>
            <p:ph idx="2" type="pic"/>
          </p:nvPr>
        </p:nvSpPr>
        <p:spPr>
          <a:xfrm>
            <a:off x="5541818" y="228600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7" name="Google Shape;77;p14"/>
          <p:cNvSpPr/>
          <p:nvPr>
            <p:ph idx="3" type="pic"/>
          </p:nvPr>
        </p:nvSpPr>
        <p:spPr>
          <a:xfrm>
            <a:off x="5541818" y="4572000"/>
            <a:ext cx="2216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8" name="Google Shape;78;p14"/>
          <p:cNvSpPr/>
          <p:nvPr>
            <p:ph idx="4" type="pic"/>
          </p:nvPr>
        </p:nvSpPr>
        <p:spPr>
          <a:xfrm>
            <a:off x="9975273" y="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9" name="Google Shape;79;p14"/>
          <p:cNvSpPr/>
          <p:nvPr>
            <p:ph idx="5" type="pic"/>
          </p:nvPr>
        </p:nvSpPr>
        <p:spPr>
          <a:xfrm>
            <a:off x="7758546" y="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0" name="Google Shape;80;p14"/>
          <p:cNvSpPr/>
          <p:nvPr>
            <p:ph idx="6" type="pic"/>
          </p:nvPr>
        </p:nvSpPr>
        <p:spPr>
          <a:xfrm>
            <a:off x="9975273" y="228600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1" name="Google Shape;81;p14"/>
          <p:cNvSpPr/>
          <p:nvPr>
            <p:ph idx="7" type="pic"/>
          </p:nvPr>
        </p:nvSpPr>
        <p:spPr>
          <a:xfrm>
            <a:off x="7758546" y="228600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enter">
  <p:cSld name="1_Cent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5"/>
          <p:cNvCxnSpPr/>
          <p:nvPr/>
        </p:nvCxnSpPr>
        <p:spPr>
          <a:xfrm>
            <a:off x="562962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58140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9724705" y="4709101"/>
            <a:ext cx="24690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" name="Google Shape;86;p15"/>
          <p:cNvSpPr/>
          <p:nvPr>
            <p:ph idx="3" type="pic"/>
          </p:nvPr>
        </p:nvSpPr>
        <p:spPr>
          <a:xfrm>
            <a:off x="2431592" y="2552678"/>
            <a:ext cx="2431604" cy="21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7" name="Google Shape;87;p15"/>
          <p:cNvSpPr/>
          <p:nvPr>
            <p:ph idx="4" type="pic"/>
          </p:nvPr>
        </p:nvSpPr>
        <p:spPr>
          <a:xfrm>
            <a:off x="0" y="4703051"/>
            <a:ext cx="24315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5"/>
          <p:cNvSpPr/>
          <p:nvPr>
            <p:ph idx="5" type="pic"/>
          </p:nvPr>
        </p:nvSpPr>
        <p:spPr>
          <a:xfrm>
            <a:off x="7293088" y="2552678"/>
            <a:ext cx="2431604" cy="21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" name="Google Shape;89;p15"/>
          <p:cNvSpPr/>
          <p:nvPr>
            <p:ph idx="6" type="pic"/>
          </p:nvPr>
        </p:nvSpPr>
        <p:spPr>
          <a:xfrm>
            <a:off x="4992822" y="4703051"/>
            <a:ext cx="24315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0" name="Google Shape;90;p15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">
  <p:cSld name="Cent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938463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6"/>
          <p:cNvCxnSpPr/>
          <p:nvPr/>
        </p:nvCxnSpPr>
        <p:spPr>
          <a:xfrm>
            <a:off x="562962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58140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 Picture">
  <p:cSld name="Tab Pictur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>
            <p:ph idx="2" type="pic"/>
          </p:nvPr>
        </p:nvSpPr>
        <p:spPr>
          <a:xfrm>
            <a:off x="8699950" y="1613875"/>
            <a:ext cx="3334200" cy="4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cxnSp>
        <p:nvCxnSpPr>
          <p:cNvPr id="100" name="Google Shape;100;p17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/>
          <p:nvPr>
            <p:ph idx="3" type="pic"/>
          </p:nvPr>
        </p:nvSpPr>
        <p:spPr>
          <a:xfrm>
            <a:off x="5955345" y="2335899"/>
            <a:ext cx="30489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3" name="Google Shape;103;p17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838200" y="1270000"/>
            <a:ext cx="105156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8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8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0" y="0"/>
            <a:ext cx="12192000" cy="4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Right">
  <p:cSld name="Picture on Righ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796265" y="1923039"/>
            <a:ext cx="932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730950" y="2533650"/>
            <a:ext cx="502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Bottom">
  <p:cSld name="Picture on Bot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7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9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9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icture">
  <p:cSld name="4 Pictur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0" y="0"/>
            <a:ext cx="12192000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10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10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•"/>
              <a:defRPr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-8928" y="6358584"/>
            <a:ext cx="12201014" cy="470414"/>
            <a:chOff x="-8928" y="6325927"/>
            <a:chExt cx="12201014" cy="470414"/>
          </a:xfrm>
        </p:grpSpPr>
        <p:sp>
          <p:nvSpPr>
            <p:cNvPr id="13" name="Google Shape;13;p1"/>
            <p:cNvSpPr/>
            <p:nvPr/>
          </p:nvSpPr>
          <p:spPr>
            <a:xfrm>
              <a:off x="-8928" y="6576629"/>
              <a:ext cx="10470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1"/>
            <p:cNvSpPr/>
            <p:nvPr/>
          </p:nvSpPr>
          <p:spPr>
            <a:xfrm flipH="1" rot="10800000">
              <a:off x="11105786" y="6576747"/>
              <a:ext cx="1086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about/free-and-open-sourc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995" y="10"/>
            <a:ext cx="7321000" cy="600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235367" y="1046503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852351" y="2672752"/>
            <a:ext cx="8487300" cy="21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 Assignment</a:t>
            </a:r>
            <a:endParaRPr sz="2300"/>
          </a:p>
        </p:txBody>
      </p:sp>
      <p:pic>
        <p:nvPicPr>
          <p:cNvPr descr="A picture containing clipart&#10;&#10;Description generated with very high confidence"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396" y="296227"/>
            <a:ext cx="2311950" cy="55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7243777" y="5811500"/>
            <a:ext cx="470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Presented By : Rishi Kumar Ray </a:t>
            </a:r>
            <a:endParaRPr b="1" sz="1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6065" l="0" r="0" t="26065"/>
          <a:stretch/>
        </p:blipFill>
        <p:spPr>
          <a:xfrm>
            <a:off x="0" y="0"/>
            <a:ext cx="12192000" cy="23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/>
          <p:nvPr/>
        </p:nvSpPr>
        <p:spPr>
          <a:xfrm>
            <a:off x="0" y="-20024"/>
            <a:ext cx="12192000" cy="23547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38527" l="0" r="0" t="-5804"/>
          <a:stretch/>
        </p:blipFill>
        <p:spPr>
          <a:xfrm flipH="1">
            <a:off x="-214451" y="-559350"/>
            <a:ext cx="6998376" cy="289402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2938463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ato"/>
              <a:buNone/>
            </a:pPr>
            <a:r>
              <a:rPr lang="en-US" sz="4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GIT - Worktree </a:t>
            </a:r>
            <a:endParaRPr/>
          </a:p>
        </p:txBody>
      </p:sp>
      <p:cxnSp>
        <p:nvCxnSpPr>
          <p:cNvPr id="238" name="Google Shape;238;p28"/>
          <p:cNvCxnSpPr/>
          <p:nvPr/>
        </p:nvCxnSpPr>
        <p:spPr>
          <a:xfrm>
            <a:off x="5629620" y="1600200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28"/>
          <p:cNvSpPr txBox="1"/>
          <p:nvPr/>
        </p:nvSpPr>
        <p:spPr>
          <a:xfrm>
            <a:off x="0" y="2480300"/>
            <a:ext cx="120585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4E443C"/>
                </a:solidFill>
                <a:highlight>
                  <a:srgbClr val="E8E7DD"/>
                </a:highlight>
              </a:rPr>
              <a:t>git worktree add</a:t>
            </a:r>
            <a:r>
              <a:rPr lang="en-US" sz="2250">
                <a:solidFill>
                  <a:srgbClr val="4E443C"/>
                </a:solidFill>
                <a:highlight>
                  <a:srgbClr val="E8E7DD"/>
                </a:highlight>
              </a:rPr>
              <a:t> [-f] [--detach] [--checkout] [--lock] [-b &lt;new-branch&gt;] &lt;path&gt; [&lt;commit-ish&gt;]</a:t>
            </a:r>
            <a:endParaRPr sz="2250">
              <a:solidFill>
                <a:srgbClr val="4E443C"/>
              </a:solidFill>
              <a:highlight>
                <a:srgbClr val="E8E7D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4E443C"/>
                </a:solidFill>
                <a:highlight>
                  <a:srgbClr val="E8E7DD"/>
                </a:highlight>
              </a:rPr>
              <a:t>git worktree list</a:t>
            </a:r>
            <a:r>
              <a:rPr lang="en-US" sz="2250">
                <a:solidFill>
                  <a:srgbClr val="4E443C"/>
                </a:solidFill>
                <a:highlight>
                  <a:srgbClr val="E8E7DD"/>
                </a:highlight>
              </a:rPr>
              <a:t> [--porcelain]</a:t>
            </a:r>
            <a:endParaRPr sz="2250">
              <a:solidFill>
                <a:srgbClr val="4E443C"/>
              </a:solidFill>
              <a:highlight>
                <a:srgbClr val="E8E7D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4E443C"/>
                </a:solidFill>
                <a:highlight>
                  <a:srgbClr val="E8E7DD"/>
                </a:highlight>
              </a:rPr>
              <a:t>git worktree lock</a:t>
            </a:r>
            <a:r>
              <a:rPr lang="en-US" sz="2250">
                <a:solidFill>
                  <a:srgbClr val="4E443C"/>
                </a:solidFill>
                <a:highlight>
                  <a:srgbClr val="E8E7DD"/>
                </a:highlight>
              </a:rPr>
              <a:t> [--reason &lt;string&gt;] &lt;worktree&gt;</a:t>
            </a:r>
            <a:endParaRPr sz="2250">
              <a:solidFill>
                <a:srgbClr val="4E443C"/>
              </a:solidFill>
              <a:highlight>
                <a:srgbClr val="E8E7D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4E443C"/>
                </a:solidFill>
                <a:highlight>
                  <a:srgbClr val="E8E7DD"/>
                </a:highlight>
              </a:rPr>
              <a:t>git worktree move</a:t>
            </a:r>
            <a:r>
              <a:rPr lang="en-US" sz="2250">
                <a:solidFill>
                  <a:srgbClr val="4E443C"/>
                </a:solidFill>
                <a:highlight>
                  <a:srgbClr val="E8E7DD"/>
                </a:highlight>
              </a:rPr>
              <a:t> &lt;worktree&gt; &lt;new-path&gt;</a:t>
            </a:r>
            <a:endParaRPr sz="2250">
              <a:solidFill>
                <a:srgbClr val="4E443C"/>
              </a:solidFill>
              <a:highlight>
                <a:srgbClr val="E8E7D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4E443C"/>
                </a:solidFill>
                <a:highlight>
                  <a:srgbClr val="E8E7DD"/>
                </a:highlight>
              </a:rPr>
              <a:t>git worktree prune</a:t>
            </a:r>
            <a:r>
              <a:rPr lang="en-US" sz="2250">
                <a:solidFill>
                  <a:srgbClr val="4E443C"/>
                </a:solidFill>
                <a:highlight>
                  <a:srgbClr val="E8E7DD"/>
                </a:highlight>
              </a:rPr>
              <a:t> [-n] [-v] [--expire &lt;expire&gt;]</a:t>
            </a:r>
            <a:endParaRPr sz="2250">
              <a:solidFill>
                <a:srgbClr val="4E443C"/>
              </a:solidFill>
              <a:highlight>
                <a:srgbClr val="E8E7D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4E443C"/>
                </a:solidFill>
                <a:highlight>
                  <a:srgbClr val="E8E7DD"/>
                </a:highlight>
              </a:rPr>
              <a:t>git worktree remove</a:t>
            </a:r>
            <a:r>
              <a:rPr lang="en-US" sz="2250">
                <a:solidFill>
                  <a:srgbClr val="4E443C"/>
                </a:solidFill>
                <a:highlight>
                  <a:srgbClr val="E8E7DD"/>
                </a:highlight>
              </a:rPr>
              <a:t> [-f] &lt;worktree&gt;</a:t>
            </a:r>
            <a:endParaRPr sz="2250">
              <a:solidFill>
                <a:srgbClr val="4E443C"/>
              </a:solidFill>
              <a:highlight>
                <a:srgbClr val="E8E7D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4E443C"/>
                </a:solidFill>
                <a:highlight>
                  <a:srgbClr val="E8E7DD"/>
                </a:highlight>
              </a:rPr>
              <a:t>git worktree repair</a:t>
            </a:r>
            <a:r>
              <a:rPr lang="en-US" sz="2250">
                <a:solidFill>
                  <a:srgbClr val="4E443C"/>
                </a:solidFill>
                <a:highlight>
                  <a:srgbClr val="E8E7DD"/>
                </a:highlight>
              </a:rPr>
              <a:t> [&lt;path&gt;…​]</a:t>
            </a:r>
            <a:endParaRPr sz="2250">
              <a:solidFill>
                <a:srgbClr val="4E443C"/>
              </a:solidFill>
              <a:highlight>
                <a:srgbClr val="E8E7DD"/>
              </a:highlight>
            </a:endParaRPr>
          </a:p>
          <a:p>
            <a:pPr indent="0" lvl="0" marL="0" marR="1397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4E443C"/>
                </a:solidFill>
                <a:highlight>
                  <a:srgbClr val="E8E7DD"/>
                </a:highlight>
              </a:rPr>
              <a:t>git worktree unlock</a:t>
            </a:r>
            <a:r>
              <a:rPr lang="en-US" sz="2250">
                <a:solidFill>
                  <a:srgbClr val="4E443C"/>
                </a:solidFill>
                <a:highlight>
                  <a:srgbClr val="E8E7DD"/>
                </a:highlight>
              </a:rPr>
              <a:t> &lt;worktree&gt;</a:t>
            </a:r>
            <a:endParaRPr sz="2250">
              <a:solidFill>
                <a:srgbClr val="4E443C"/>
              </a:solidFill>
              <a:highlight>
                <a:srgbClr val="E8E7DD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-2325" y="886050"/>
            <a:ext cx="12192000" cy="6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highlight>
                  <a:schemeClr val="lt1"/>
                </a:highlight>
              </a:rPr>
              <a:t>G</a:t>
            </a:r>
            <a:r>
              <a:rPr b="1" lang="en-US" sz="1900">
                <a:highlight>
                  <a:schemeClr val="lt1"/>
                </a:highlight>
              </a:rPr>
              <a:t>it Worktree add </a:t>
            </a:r>
            <a:r>
              <a:rPr lang="en-US" sz="1900">
                <a:highlight>
                  <a:schemeClr val="lt1"/>
                </a:highlight>
              </a:rPr>
              <a:t>- I</a:t>
            </a:r>
            <a:r>
              <a:rPr lang="en-US" sz="1900">
                <a:solidFill>
                  <a:srgbClr val="191919"/>
                </a:solidFill>
                <a:highlight>
                  <a:schemeClr val="lt1"/>
                </a:highlight>
              </a:rPr>
              <a:t>t is used to create new directory called which is linked to your main project repository.</a:t>
            </a:r>
            <a:endParaRPr sz="1900">
              <a:solidFill>
                <a:srgbClr val="191919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91919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91919"/>
                </a:solidFill>
                <a:highlight>
                  <a:schemeClr val="lt1"/>
                </a:highlight>
              </a:rPr>
              <a:t>Git Worktree List</a:t>
            </a:r>
            <a:r>
              <a:rPr lang="en-US" sz="1900">
                <a:solidFill>
                  <a:srgbClr val="191919"/>
                </a:solidFill>
                <a:highlight>
                  <a:schemeClr val="lt1"/>
                </a:highlight>
              </a:rPr>
              <a:t> - </a:t>
            </a:r>
            <a:r>
              <a:rPr lang="en-US" sz="1900">
                <a:solidFill>
                  <a:srgbClr val="4E443C"/>
                </a:solidFill>
                <a:highlight>
                  <a:schemeClr val="lt1"/>
                </a:highlight>
              </a:rPr>
              <a:t>List details of each working tree. </a:t>
            </a:r>
            <a:endParaRPr sz="1900">
              <a:solidFill>
                <a:srgbClr val="4E443C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E443C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E443C"/>
                </a:solidFill>
                <a:highlight>
                  <a:schemeClr val="lt1"/>
                </a:highlight>
              </a:rPr>
              <a:t>Git Worktree Lock</a:t>
            </a:r>
            <a:r>
              <a:rPr lang="en-US" sz="1900">
                <a:solidFill>
                  <a:srgbClr val="4E443C"/>
                </a:solidFill>
                <a:highlight>
                  <a:schemeClr val="lt1"/>
                </a:highlight>
              </a:rPr>
              <a:t> - It is used to lock it to prevent its administrative files from being pruned automatically.</a:t>
            </a:r>
            <a:endParaRPr sz="1900">
              <a:solidFill>
                <a:srgbClr val="4E443C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E443C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E443C"/>
                </a:solidFill>
                <a:highlight>
                  <a:schemeClr val="lt1"/>
                </a:highlight>
              </a:rPr>
              <a:t>Git Worktree Move</a:t>
            </a:r>
            <a:r>
              <a:rPr lang="en-US" sz="1900">
                <a:solidFill>
                  <a:srgbClr val="4E443C"/>
                </a:solidFill>
                <a:highlight>
                  <a:schemeClr val="lt1"/>
                </a:highlight>
              </a:rPr>
              <a:t> - Move a working tree to a new location.</a:t>
            </a:r>
            <a:endParaRPr sz="1900">
              <a:solidFill>
                <a:srgbClr val="4E443C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E443C"/>
                </a:solidFill>
                <a:highlight>
                  <a:schemeClr val="lt1"/>
                </a:highlight>
              </a:rPr>
              <a:t> </a:t>
            </a:r>
            <a:endParaRPr sz="1900">
              <a:solidFill>
                <a:srgbClr val="4E443C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E443C"/>
                </a:solidFill>
                <a:highlight>
                  <a:schemeClr val="lt1"/>
                </a:highlight>
              </a:rPr>
              <a:t>Git Worktree Prune</a:t>
            </a:r>
            <a:r>
              <a:rPr lang="en-US" sz="1900">
                <a:solidFill>
                  <a:srgbClr val="4E443C"/>
                </a:solidFill>
                <a:highlight>
                  <a:schemeClr val="lt1"/>
                </a:highlight>
              </a:rPr>
              <a:t> - </a:t>
            </a:r>
            <a:r>
              <a:rPr lang="en-US" sz="1900">
                <a:solidFill>
                  <a:srgbClr val="444444"/>
                </a:solidFill>
                <a:highlight>
                  <a:schemeClr val="lt1"/>
                </a:highlight>
              </a:rPr>
              <a:t>To ensure your </a:t>
            </a:r>
            <a:r>
              <a:rPr b="1" lang="en-US" sz="1900">
                <a:solidFill>
                  <a:srgbClr val="444444"/>
                </a:solidFill>
                <a:highlight>
                  <a:schemeClr val="lt1"/>
                </a:highlight>
              </a:rPr>
              <a:t>.git</a:t>
            </a:r>
            <a:r>
              <a:rPr lang="en-US" sz="1900">
                <a:solidFill>
                  <a:srgbClr val="444444"/>
                </a:solidFill>
                <a:highlight>
                  <a:schemeClr val="lt1"/>
                </a:highlight>
              </a:rPr>
              <a:t> directory is clean, use the </a:t>
            </a:r>
            <a:r>
              <a:rPr b="1" lang="en-US" sz="1900">
                <a:solidFill>
                  <a:srgbClr val="444444"/>
                </a:solidFill>
                <a:highlight>
                  <a:schemeClr val="lt1"/>
                </a:highlight>
              </a:rPr>
              <a:t>prune</a:t>
            </a:r>
            <a:r>
              <a:rPr lang="en-US" sz="1900">
                <a:solidFill>
                  <a:srgbClr val="444444"/>
                </a:solidFill>
                <a:highlight>
                  <a:schemeClr val="lt1"/>
                </a:highlight>
              </a:rPr>
              <a:t> after removing a worktree.</a:t>
            </a:r>
            <a:endParaRPr sz="190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44444"/>
                </a:solidFill>
                <a:highlight>
                  <a:schemeClr val="lt1"/>
                </a:highlight>
              </a:rPr>
              <a:t>Git Worktree Remove</a:t>
            </a:r>
            <a:r>
              <a:rPr lang="en-US" sz="1900">
                <a:solidFill>
                  <a:srgbClr val="444444"/>
                </a:solidFill>
                <a:highlight>
                  <a:schemeClr val="lt1"/>
                </a:highlight>
              </a:rPr>
              <a:t> - remove a working tree.</a:t>
            </a:r>
            <a:endParaRPr sz="190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44444"/>
                </a:solidFill>
                <a:highlight>
                  <a:schemeClr val="lt1"/>
                </a:highlight>
              </a:rPr>
              <a:t>Git Worktree repair </a:t>
            </a:r>
            <a:r>
              <a:rPr lang="en-US" sz="1900">
                <a:solidFill>
                  <a:srgbClr val="444444"/>
                </a:solidFill>
                <a:highlight>
                  <a:schemeClr val="lt1"/>
                </a:highlight>
              </a:rPr>
              <a:t>- </a:t>
            </a:r>
            <a:r>
              <a:rPr lang="en-US" sz="1900">
                <a:solidFill>
                  <a:srgbClr val="4E443C"/>
                </a:solidFill>
                <a:highlight>
                  <a:schemeClr val="lt1"/>
                </a:highlight>
              </a:rPr>
              <a:t>Repair working tree administrative files, if corrupted or outdated due to external factors.</a:t>
            </a:r>
            <a:endParaRPr sz="1900">
              <a:solidFill>
                <a:srgbClr val="4E443C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E443C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E443C"/>
                </a:solidFill>
                <a:highlight>
                  <a:schemeClr val="lt1"/>
                </a:highlight>
              </a:rPr>
              <a:t>Git Worktree Unlock</a:t>
            </a:r>
            <a:r>
              <a:rPr lang="en-US" sz="1900">
                <a:solidFill>
                  <a:srgbClr val="4E443C"/>
                </a:solidFill>
                <a:highlight>
                  <a:schemeClr val="lt1"/>
                </a:highlight>
              </a:rPr>
              <a:t> - Unlock a working tree, allowing it to be pruned, moved or deleted.</a:t>
            </a:r>
            <a:endParaRPr sz="1900">
              <a:solidFill>
                <a:srgbClr val="4E443C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33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191919"/>
              </a:solidFill>
              <a:highlight>
                <a:schemeClr val="lt1"/>
              </a:highlight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1285875" y="285750"/>
            <a:ext cx="9615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Poppins"/>
                <a:ea typeface="Poppins"/>
                <a:cs typeface="Poppins"/>
                <a:sym typeface="Poppins"/>
              </a:rPr>
              <a:t>Let’s understand the Uses of these Functions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/>
        </p:nvSpPr>
        <p:spPr>
          <a:xfrm>
            <a:off x="114300" y="85725"/>
            <a:ext cx="1197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Poppins"/>
                <a:ea typeface="Poppins"/>
                <a:cs typeface="Poppins"/>
                <a:sym typeface="Poppins"/>
              </a:rPr>
              <a:t>Performing these Commands 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952725"/>
            <a:ext cx="9028424" cy="541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0"/>
          <p:cNvCxnSpPr>
            <a:endCxn id="253" idx="1"/>
          </p:cNvCxnSpPr>
          <p:nvPr/>
        </p:nvCxnSpPr>
        <p:spPr>
          <a:xfrm>
            <a:off x="5543400" y="4400625"/>
            <a:ext cx="3780300" cy="158400"/>
          </a:xfrm>
          <a:prstGeom prst="straightConnector1">
            <a:avLst/>
          </a:prstGeom>
          <a:noFill/>
          <a:ln cap="flat" cmpd="sng" w="38100">
            <a:solidFill>
              <a:srgbClr val="00458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3" name="Google Shape;253;p30"/>
          <p:cNvSpPr txBox="1"/>
          <p:nvPr/>
        </p:nvSpPr>
        <p:spPr>
          <a:xfrm>
            <a:off x="9323700" y="4143375"/>
            <a:ext cx="263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Here we used worktree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add command to create a new worktree.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5800725" y="5457825"/>
            <a:ext cx="3829200" cy="243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5" name="Google Shape;255;p30"/>
          <p:cNvSpPr txBox="1"/>
          <p:nvPr/>
        </p:nvSpPr>
        <p:spPr>
          <a:xfrm>
            <a:off x="9601200" y="5429250"/>
            <a:ext cx="235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Here we used git worktree list to see the total worktrees present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114300" y="85725"/>
            <a:ext cx="1197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56076" l="0" r="0" t="32699"/>
          <a:stretch/>
        </p:blipFill>
        <p:spPr>
          <a:xfrm>
            <a:off x="395300" y="368525"/>
            <a:ext cx="631065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7572300" y="421488"/>
            <a:ext cx="394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With git worktree lock we can lock to prevent administrative changes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63" name="Google Shape;263;p31"/>
          <p:cNvCxnSpPr>
            <a:stCxn id="261" idx="3"/>
            <a:endCxn id="262" idx="1"/>
          </p:cNvCxnSpPr>
          <p:nvPr/>
        </p:nvCxnSpPr>
        <p:spPr>
          <a:xfrm>
            <a:off x="6705950" y="707075"/>
            <a:ext cx="866400" cy="5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0" y="885450"/>
            <a:ext cx="6310650" cy="149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1"/>
          <p:cNvCxnSpPr/>
          <p:nvPr/>
        </p:nvCxnSpPr>
        <p:spPr>
          <a:xfrm>
            <a:off x="6624800" y="1951688"/>
            <a:ext cx="1028700" cy="2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1"/>
          <p:cNvSpPr txBox="1"/>
          <p:nvPr/>
        </p:nvSpPr>
        <p:spPr>
          <a:xfrm>
            <a:off x="7689200" y="1462675"/>
            <a:ext cx="4043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Here we can see when we list the worktree it shows hotflix as locked, </a:t>
            </a: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with</a:t>
            </a: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 unlock command we can unlock the git worktree.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900" y="2579788"/>
            <a:ext cx="6310649" cy="57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900" y="3139537"/>
            <a:ext cx="6310650" cy="115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31"/>
          <p:cNvCxnSpPr/>
          <p:nvPr/>
        </p:nvCxnSpPr>
        <p:spPr>
          <a:xfrm>
            <a:off x="6641350" y="3621700"/>
            <a:ext cx="1086000" cy="1440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1"/>
          <p:cNvSpPr txBox="1"/>
          <p:nvPr/>
        </p:nvSpPr>
        <p:spPr>
          <a:xfrm>
            <a:off x="7739150" y="3214675"/>
            <a:ext cx="39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Here we made the use of git worktree move command </a:t>
            </a: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where</a:t>
            </a: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 we moved from hotflix to readme.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500" y="4400275"/>
            <a:ext cx="6277475" cy="9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 rotWithShape="1">
          <a:blip r:embed="rId8">
            <a:alphaModFix/>
          </a:blip>
          <a:srcRect b="27714" l="0" r="0" t="0"/>
          <a:stretch/>
        </p:blipFill>
        <p:spPr>
          <a:xfrm>
            <a:off x="335500" y="5263950"/>
            <a:ext cx="6277476" cy="11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/>
        </p:nvSpPr>
        <p:spPr>
          <a:xfrm>
            <a:off x="7858125" y="4514850"/>
            <a:ext cx="3943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Poppins"/>
                <a:ea typeface="Poppins"/>
                <a:cs typeface="Poppins"/>
                <a:sym typeface="Poppins"/>
              </a:rPr>
              <a:t>Here as we see after using git worktree remove, the readme is no more present in worktree lists.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4" name="Google Shape;274;p31"/>
          <p:cNvCxnSpPr>
            <a:stCxn id="271" idx="3"/>
            <a:endCxn id="273" idx="1"/>
          </p:cNvCxnSpPr>
          <p:nvPr/>
        </p:nvCxnSpPr>
        <p:spPr>
          <a:xfrm>
            <a:off x="6612975" y="4874937"/>
            <a:ext cx="1245000" cy="12480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6065" l="0" r="0" t="26065"/>
          <a:stretch/>
        </p:blipFill>
        <p:spPr>
          <a:xfrm>
            <a:off x="0" y="0"/>
            <a:ext cx="12192000" cy="23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/>
          <p:nvPr/>
        </p:nvSpPr>
        <p:spPr>
          <a:xfrm>
            <a:off x="0" y="-20024"/>
            <a:ext cx="12192000" cy="23547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4">
            <a:alphaModFix/>
          </a:blip>
          <a:srcRect b="38529" l="0" r="0" t="-5805"/>
          <a:stretch/>
        </p:blipFill>
        <p:spPr>
          <a:xfrm flipH="1">
            <a:off x="-214451" y="-559350"/>
            <a:ext cx="6998376" cy="2894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-27" y="68580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ato"/>
              <a:buNone/>
            </a:pPr>
            <a:r>
              <a:rPr lang="en-US" sz="4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My Github </a:t>
            </a:r>
            <a:r>
              <a:rPr lang="en-US" sz="4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ID</a:t>
            </a:r>
            <a:endParaRPr/>
          </a:p>
        </p:txBody>
      </p:sp>
      <p:cxnSp>
        <p:nvCxnSpPr>
          <p:cNvPr id="283" name="Google Shape;283;p32"/>
          <p:cNvCxnSpPr/>
          <p:nvPr/>
        </p:nvCxnSpPr>
        <p:spPr>
          <a:xfrm>
            <a:off x="5629620" y="1600200"/>
            <a:ext cx="9327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32"/>
          <p:cNvSpPr txBox="1"/>
          <p:nvPr/>
        </p:nvSpPr>
        <p:spPr>
          <a:xfrm>
            <a:off x="0" y="2480300"/>
            <a:ext cx="12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0" y="2848925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Poppins"/>
                <a:ea typeface="Poppins"/>
                <a:cs typeface="Poppins"/>
                <a:sym typeface="Poppins"/>
              </a:rPr>
              <a:t>https://github.com/RishiKumarRay/gitassignment</a:t>
            </a:r>
            <a:endParaRPr sz="2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6027" y="-213293"/>
            <a:ext cx="6655830" cy="546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" y="1171567"/>
            <a:ext cx="7321000" cy="60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/>
          <p:nvPr/>
        </p:nvSpPr>
        <p:spPr>
          <a:xfrm>
            <a:off x="8565726" y="5443337"/>
            <a:ext cx="31165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8565726" y="4022141"/>
            <a:ext cx="29899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8565726" y="4732739"/>
            <a:ext cx="14173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0" y="-25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endParaRPr sz="48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                        </a:t>
            </a:r>
            <a:r>
              <a:rPr lang="en-US" sz="6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6764072" y="-336522"/>
            <a:ext cx="8808040" cy="9131635"/>
            <a:chOff x="6764072" y="-336522"/>
            <a:chExt cx="8808040" cy="9131635"/>
          </a:xfrm>
        </p:grpSpPr>
        <p:sp>
          <p:nvSpPr>
            <p:cNvPr id="128" name="Google Shape;128;p20"/>
            <p:cNvSpPr/>
            <p:nvPr/>
          </p:nvSpPr>
          <p:spPr>
            <a:xfrm rot="-2025053">
              <a:off x="7888890" y="1035606"/>
              <a:ext cx="6664841" cy="5687804"/>
            </a:xfrm>
            <a:custGeom>
              <a:rect b="b" l="l" r="r" t="t"/>
              <a:pathLst>
                <a:path extrusionOk="0" h="3848" w="4509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4705"/>
                  </a:srgbClr>
                </a:gs>
                <a:gs pos="100000">
                  <a:srgbClr val="27A6C2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2025053">
              <a:off x="7633537" y="4028946"/>
              <a:ext cx="4410708" cy="3866760"/>
            </a:xfrm>
            <a:custGeom>
              <a:rect b="b" l="l" r="r" t="t"/>
              <a:pathLst>
                <a:path extrusionOk="0" h="2616" w="2984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-2025053">
              <a:off x="9336552" y="721024"/>
              <a:ext cx="4601386" cy="4449140"/>
            </a:xfrm>
            <a:custGeom>
              <a:rect b="b" l="l" r="r" t="t"/>
              <a:pathLst>
                <a:path extrusionOk="0" h="3010" w="3113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2025053">
              <a:off x="9640452" y="3035295"/>
              <a:ext cx="1720531" cy="3056751"/>
            </a:xfrm>
            <a:custGeom>
              <a:rect b="b" l="l" r="r" t="t"/>
              <a:pathLst>
                <a:path extrusionOk="0" h="2068" w="1164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rot="-2025053">
              <a:off x="7301088" y="4321216"/>
              <a:ext cx="3148394" cy="2888245"/>
            </a:xfrm>
            <a:custGeom>
              <a:rect b="b" l="l" r="r" t="t"/>
              <a:pathLst>
                <a:path extrusionOk="0" h="1954" w="2130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2025053">
              <a:off x="7483380" y="4555337"/>
              <a:ext cx="4672336" cy="2285173"/>
            </a:xfrm>
            <a:custGeom>
              <a:rect b="b" l="l" r="r" t="t"/>
              <a:pathLst>
                <a:path extrusionOk="0" h="1546" w="3161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 rot="-2025053">
              <a:off x="13756706" y="1937413"/>
              <a:ext cx="48778" cy="47300"/>
            </a:xfrm>
            <a:custGeom>
              <a:rect b="b" l="l" r="r" t="t"/>
              <a:pathLst>
                <a:path extrusionOk="0" h="29" w="30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2025053">
              <a:off x="8480575" y="5312429"/>
              <a:ext cx="62081" cy="62081"/>
            </a:xfrm>
            <a:custGeom>
              <a:rect b="b" l="l" r="r" t="t"/>
              <a:pathLst>
                <a:path extrusionOk="0" h="39" w="39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36" name="Google Shape;136;p20"/>
          <p:cNvSpPr/>
          <p:nvPr/>
        </p:nvSpPr>
        <p:spPr>
          <a:xfrm rot="-2025053">
            <a:off x="6781773" y="1428519"/>
            <a:ext cx="7791168" cy="5785360"/>
          </a:xfrm>
          <a:custGeom>
            <a:rect b="b" l="l" r="r" t="t"/>
            <a:pathLst>
              <a:path extrusionOk="0" h="3592" w="4842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rgbClr val="1772A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883351" y="1058950"/>
            <a:ext cx="325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78743" y="1491092"/>
            <a:ext cx="5266457" cy="711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883340" y="232853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20"/>
          <p:cNvSpPr/>
          <p:nvPr/>
        </p:nvSpPr>
        <p:spPr>
          <a:xfrm>
            <a:off x="883340" y="2687180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83340" y="3591374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83340" y="4500938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83340" y="5407394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rgbClr val="27643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689474" y="2674750"/>
            <a:ext cx="261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 to GIT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1689476" y="3578950"/>
            <a:ext cx="33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Performing a commit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689479" y="3855069"/>
            <a:ext cx="3046509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689472" y="4488525"/>
            <a:ext cx="21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GIT WorkTree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689479" y="4764633"/>
            <a:ext cx="3046509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689479" y="5394975"/>
            <a:ext cx="18325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689479" y="5671089"/>
            <a:ext cx="3046509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1067498" y="4639363"/>
            <a:ext cx="320675" cy="320675"/>
          </a:xfrm>
          <a:custGeom>
            <a:rect b="b" l="l" r="r" t="t"/>
            <a:pathLst>
              <a:path extrusionOk="0" h="176" w="176">
                <a:moveTo>
                  <a:pt x="64" y="120"/>
                </a:move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20" y="116"/>
                  <a:pt x="120" y="112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0"/>
                  <a:pt x="116" y="96"/>
                  <a:pt x="112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0" y="96"/>
                  <a:pt x="56" y="100"/>
                  <a:pt x="56" y="104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6"/>
                  <a:pt x="60" y="120"/>
                  <a:pt x="64" y="120"/>
                </a:cubicBezTo>
                <a:moveTo>
                  <a:pt x="64" y="104"/>
                </a:moveTo>
                <a:cubicBezTo>
                  <a:pt x="112" y="104"/>
                  <a:pt x="112" y="104"/>
                  <a:pt x="112" y="104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64" y="112"/>
                  <a:pt x="64" y="112"/>
                  <a:pt x="64" y="112"/>
                </a:cubicBezTo>
                <a:lnTo>
                  <a:pt x="64" y="104"/>
                </a:lnTo>
                <a:close/>
                <a:moveTo>
                  <a:pt x="168" y="48"/>
                </a:moveTo>
                <a:cubicBezTo>
                  <a:pt x="152" y="48"/>
                  <a:pt x="152" y="48"/>
                  <a:pt x="152" y="48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12"/>
                  <a:pt x="148" y="8"/>
                  <a:pt x="14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04" y="0"/>
                  <a:pt x="104" y="0"/>
                  <a:pt x="10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72" y="80"/>
                  <a:pt x="176" y="76"/>
                  <a:pt x="176" y="72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52"/>
                  <a:pt x="172" y="48"/>
                  <a:pt x="168" y="48"/>
                </a:cubicBezTo>
                <a:moveTo>
                  <a:pt x="144" y="16"/>
                </a:moveTo>
                <a:cubicBezTo>
                  <a:pt x="144" y="48"/>
                  <a:pt x="144" y="48"/>
                  <a:pt x="144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0" y="16"/>
                  <a:pt x="120" y="16"/>
                  <a:pt x="120" y="16"/>
                </a:cubicBezTo>
                <a:lnTo>
                  <a:pt x="144" y="16"/>
                </a:lnTo>
                <a:close/>
                <a:moveTo>
                  <a:pt x="104" y="12"/>
                </a:moveTo>
                <a:cubicBezTo>
                  <a:pt x="116" y="24"/>
                  <a:pt x="116" y="24"/>
                  <a:pt x="116" y="24"/>
                </a:cubicBezTo>
                <a:cubicBezTo>
                  <a:pt x="104" y="24"/>
                  <a:pt x="104" y="24"/>
                  <a:pt x="104" y="24"/>
                </a:cubicBezTo>
                <a:lnTo>
                  <a:pt x="104" y="12"/>
                </a:lnTo>
                <a:close/>
                <a:moveTo>
                  <a:pt x="32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30"/>
                  <a:pt x="98" y="32"/>
                  <a:pt x="100" y="3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8"/>
                </a:lnTo>
                <a:close/>
                <a:moveTo>
                  <a:pt x="152" y="168"/>
                </a:moveTo>
                <a:cubicBezTo>
                  <a:pt x="24" y="168"/>
                  <a:pt x="24" y="168"/>
                  <a:pt x="24" y="168"/>
                </a:cubicBezTo>
                <a:cubicBezTo>
                  <a:pt x="24" y="80"/>
                  <a:pt x="24" y="80"/>
                  <a:pt x="24" y="80"/>
                </a:cubicBezTo>
                <a:cubicBezTo>
                  <a:pt x="152" y="80"/>
                  <a:pt x="152" y="80"/>
                  <a:pt x="152" y="80"/>
                </a:cubicBezTo>
                <a:lnTo>
                  <a:pt x="152" y="168"/>
                </a:lnTo>
                <a:close/>
                <a:moveTo>
                  <a:pt x="168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56"/>
                  <a:pt x="8" y="56"/>
                  <a:pt x="8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7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067498" y="3729799"/>
            <a:ext cx="320675" cy="320675"/>
          </a:xfrm>
          <a:custGeom>
            <a:rect b="b" l="l" r="r" t="t"/>
            <a:pathLst>
              <a:path extrusionOk="0" h="176" w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067498" y="2840686"/>
            <a:ext cx="320675" cy="290513"/>
          </a:xfrm>
          <a:custGeom>
            <a:rect b="b" l="l" r="r" t="t"/>
            <a:pathLst>
              <a:path extrusionOk="0" h="160" w="176">
                <a:moveTo>
                  <a:pt x="147" y="117"/>
                </a:moveTo>
                <a:cubicBezTo>
                  <a:pt x="147" y="117"/>
                  <a:pt x="132" y="113"/>
                  <a:pt x="132" y="98"/>
                </a:cubicBezTo>
                <a:cubicBezTo>
                  <a:pt x="132" y="85"/>
                  <a:pt x="139" y="81"/>
                  <a:pt x="142" y="77"/>
                </a:cubicBezTo>
                <a:cubicBezTo>
                  <a:pt x="142" y="77"/>
                  <a:pt x="146" y="73"/>
                  <a:pt x="143" y="60"/>
                </a:cubicBezTo>
                <a:cubicBezTo>
                  <a:pt x="149" y="53"/>
                  <a:pt x="150" y="40"/>
                  <a:pt x="144" y="27"/>
                </a:cubicBezTo>
                <a:cubicBezTo>
                  <a:pt x="140" y="18"/>
                  <a:pt x="136" y="13"/>
                  <a:pt x="131" y="11"/>
                </a:cubicBezTo>
                <a:cubicBezTo>
                  <a:pt x="127" y="9"/>
                  <a:pt x="123" y="8"/>
                  <a:pt x="119" y="8"/>
                </a:cubicBezTo>
                <a:cubicBezTo>
                  <a:pt x="113" y="8"/>
                  <a:pt x="107" y="10"/>
                  <a:pt x="104" y="11"/>
                </a:cubicBezTo>
                <a:cubicBezTo>
                  <a:pt x="105" y="13"/>
                  <a:pt x="106" y="15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9" y="17"/>
                  <a:pt x="114" y="16"/>
                  <a:pt x="119" y="16"/>
                </a:cubicBezTo>
                <a:cubicBezTo>
                  <a:pt x="122" y="16"/>
                  <a:pt x="125" y="17"/>
                  <a:pt x="127" y="18"/>
                </a:cubicBezTo>
                <a:cubicBezTo>
                  <a:pt x="129" y="19"/>
                  <a:pt x="133" y="22"/>
                  <a:pt x="137" y="30"/>
                </a:cubicBezTo>
                <a:cubicBezTo>
                  <a:pt x="142" y="41"/>
                  <a:pt x="140" y="51"/>
                  <a:pt x="137" y="55"/>
                </a:cubicBezTo>
                <a:cubicBezTo>
                  <a:pt x="135" y="57"/>
                  <a:pt x="135" y="60"/>
                  <a:pt x="135" y="62"/>
                </a:cubicBezTo>
                <a:cubicBezTo>
                  <a:pt x="137" y="69"/>
                  <a:pt x="136" y="71"/>
                  <a:pt x="136" y="72"/>
                </a:cubicBezTo>
                <a:cubicBezTo>
                  <a:pt x="136" y="72"/>
                  <a:pt x="135" y="72"/>
                  <a:pt x="135" y="73"/>
                </a:cubicBezTo>
                <a:cubicBezTo>
                  <a:pt x="135" y="73"/>
                  <a:pt x="134" y="74"/>
                  <a:pt x="134" y="74"/>
                </a:cubicBezTo>
                <a:cubicBezTo>
                  <a:pt x="131" y="78"/>
                  <a:pt x="124" y="85"/>
                  <a:pt x="124" y="98"/>
                </a:cubicBezTo>
                <a:cubicBezTo>
                  <a:pt x="124" y="115"/>
                  <a:pt x="137" y="123"/>
                  <a:pt x="145" y="125"/>
                </a:cubicBezTo>
                <a:cubicBezTo>
                  <a:pt x="155" y="128"/>
                  <a:pt x="166" y="133"/>
                  <a:pt x="168" y="14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3" y="146"/>
                  <a:pt x="144" y="149"/>
                  <a:pt x="144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6" y="152"/>
                  <a:pt x="176" y="148"/>
                  <a:pt x="176" y="148"/>
                </a:cubicBezTo>
                <a:cubicBezTo>
                  <a:pt x="176" y="127"/>
                  <a:pt x="156" y="120"/>
                  <a:pt x="147" y="117"/>
                </a:cubicBezTo>
                <a:moveTo>
                  <a:pt x="104" y="121"/>
                </a:moveTo>
                <a:cubicBezTo>
                  <a:pt x="104" y="121"/>
                  <a:pt x="88" y="117"/>
                  <a:pt x="88" y="101"/>
                </a:cubicBezTo>
                <a:cubicBezTo>
                  <a:pt x="88" y="86"/>
                  <a:pt x="95" y="81"/>
                  <a:pt x="97" y="77"/>
                </a:cubicBezTo>
                <a:cubicBezTo>
                  <a:pt x="97" y="77"/>
                  <a:pt x="102" y="73"/>
                  <a:pt x="99" y="58"/>
                </a:cubicBezTo>
                <a:cubicBezTo>
                  <a:pt x="105" y="50"/>
                  <a:pt x="106" y="36"/>
                  <a:pt x="100" y="21"/>
                </a:cubicBezTo>
                <a:cubicBezTo>
                  <a:pt x="95" y="11"/>
                  <a:pt x="92" y="6"/>
                  <a:pt x="86" y="3"/>
                </a:cubicBezTo>
                <a:cubicBezTo>
                  <a:pt x="82" y="1"/>
                  <a:pt x="78" y="0"/>
                  <a:pt x="74" y="0"/>
                </a:cubicBezTo>
                <a:cubicBezTo>
                  <a:pt x="65" y="0"/>
                  <a:pt x="58" y="3"/>
                  <a:pt x="55" y="5"/>
                </a:cubicBezTo>
                <a:cubicBezTo>
                  <a:pt x="45" y="9"/>
                  <a:pt x="39" y="12"/>
                  <a:pt x="34" y="26"/>
                </a:cubicBezTo>
                <a:cubicBezTo>
                  <a:pt x="29" y="38"/>
                  <a:pt x="35" y="51"/>
                  <a:pt x="37" y="57"/>
                </a:cubicBezTo>
                <a:cubicBezTo>
                  <a:pt x="34" y="72"/>
                  <a:pt x="39" y="77"/>
                  <a:pt x="39" y="77"/>
                </a:cubicBezTo>
                <a:cubicBezTo>
                  <a:pt x="41" y="81"/>
                  <a:pt x="48" y="86"/>
                  <a:pt x="48" y="101"/>
                </a:cubicBezTo>
                <a:cubicBezTo>
                  <a:pt x="48" y="117"/>
                  <a:pt x="32" y="121"/>
                  <a:pt x="32" y="121"/>
                </a:cubicBezTo>
                <a:cubicBezTo>
                  <a:pt x="22" y="125"/>
                  <a:pt x="0" y="132"/>
                  <a:pt x="0" y="156"/>
                </a:cubicBezTo>
                <a:cubicBezTo>
                  <a:pt x="0" y="156"/>
                  <a:pt x="0" y="160"/>
                  <a:pt x="4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6" y="160"/>
                  <a:pt x="136" y="156"/>
                  <a:pt x="136" y="156"/>
                </a:cubicBezTo>
                <a:cubicBezTo>
                  <a:pt x="136" y="132"/>
                  <a:pt x="114" y="125"/>
                  <a:pt x="104" y="121"/>
                </a:cubicBezTo>
                <a:moveTo>
                  <a:pt x="8" y="152"/>
                </a:moveTo>
                <a:cubicBezTo>
                  <a:pt x="10" y="138"/>
                  <a:pt x="22" y="133"/>
                  <a:pt x="34" y="129"/>
                </a:cubicBezTo>
                <a:cubicBezTo>
                  <a:pt x="42" y="127"/>
                  <a:pt x="56" y="118"/>
                  <a:pt x="56" y="101"/>
                </a:cubicBezTo>
                <a:cubicBezTo>
                  <a:pt x="56" y="85"/>
                  <a:pt x="50" y="78"/>
                  <a:pt x="46" y="74"/>
                </a:cubicBezTo>
                <a:cubicBezTo>
                  <a:pt x="46" y="73"/>
                  <a:pt x="46" y="73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3" y="68"/>
                  <a:pt x="45" y="59"/>
                </a:cubicBezTo>
                <a:cubicBezTo>
                  <a:pt x="46" y="58"/>
                  <a:pt x="45" y="56"/>
                  <a:pt x="45" y="54"/>
                </a:cubicBezTo>
                <a:cubicBezTo>
                  <a:pt x="43" y="50"/>
                  <a:pt x="38" y="38"/>
                  <a:pt x="41" y="30"/>
                </a:cubicBezTo>
                <a:cubicBezTo>
                  <a:pt x="46" y="18"/>
                  <a:pt x="50" y="16"/>
                  <a:pt x="58" y="12"/>
                </a:cubicBezTo>
                <a:cubicBezTo>
                  <a:pt x="58" y="12"/>
                  <a:pt x="58" y="12"/>
                  <a:pt x="59" y="12"/>
                </a:cubicBezTo>
                <a:cubicBezTo>
                  <a:pt x="61" y="10"/>
                  <a:pt x="67" y="8"/>
                  <a:pt x="74" y="8"/>
                </a:cubicBezTo>
                <a:cubicBezTo>
                  <a:pt x="77" y="8"/>
                  <a:pt x="80" y="9"/>
                  <a:pt x="83" y="10"/>
                </a:cubicBezTo>
                <a:cubicBezTo>
                  <a:pt x="85" y="12"/>
                  <a:pt x="88" y="15"/>
                  <a:pt x="92" y="24"/>
                </a:cubicBezTo>
                <a:cubicBezTo>
                  <a:pt x="98" y="37"/>
                  <a:pt x="96" y="48"/>
                  <a:pt x="92" y="53"/>
                </a:cubicBezTo>
                <a:cubicBezTo>
                  <a:pt x="91" y="55"/>
                  <a:pt x="91" y="58"/>
                  <a:pt x="91" y="60"/>
                </a:cubicBezTo>
                <a:cubicBezTo>
                  <a:pt x="93" y="68"/>
                  <a:pt x="92" y="71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0" y="73"/>
                  <a:pt x="90" y="73"/>
                  <a:pt x="90" y="74"/>
                </a:cubicBezTo>
                <a:cubicBezTo>
                  <a:pt x="86" y="78"/>
                  <a:pt x="80" y="85"/>
                  <a:pt x="80" y="101"/>
                </a:cubicBezTo>
                <a:cubicBezTo>
                  <a:pt x="80" y="118"/>
                  <a:pt x="94" y="127"/>
                  <a:pt x="102" y="129"/>
                </a:cubicBezTo>
                <a:cubicBezTo>
                  <a:pt x="113" y="133"/>
                  <a:pt x="126" y="138"/>
                  <a:pt x="128" y="152"/>
                </a:cubicBezTo>
                <a:lnTo>
                  <a:pt x="8" y="1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065116" y="5545819"/>
            <a:ext cx="325438" cy="320675"/>
          </a:xfrm>
          <a:custGeom>
            <a:rect b="b" l="l" r="r" t="t"/>
            <a:pathLst>
              <a:path extrusionOk="0" h="176" w="179">
                <a:moveTo>
                  <a:pt x="170" y="35"/>
                </a:moveTo>
                <a:cubicBezTo>
                  <a:pt x="166" y="38"/>
                  <a:pt x="166" y="38"/>
                  <a:pt x="166" y="38"/>
                </a:cubicBezTo>
                <a:cubicBezTo>
                  <a:pt x="166" y="38"/>
                  <a:pt x="166" y="38"/>
                  <a:pt x="166" y="3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2" y="62"/>
                  <a:pt x="137" y="64"/>
                  <a:pt x="132" y="64"/>
                </a:cubicBezTo>
                <a:cubicBezTo>
                  <a:pt x="121" y="64"/>
                  <a:pt x="112" y="55"/>
                  <a:pt x="112" y="44"/>
                </a:cubicBezTo>
                <a:cubicBezTo>
                  <a:pt x="112" y="38"/>
                  <a:pt x="114" y="34"/>
                  <a:pt x="118" y="3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7" y="29"/>
                  <a:pt x="104" y="36"/>
                  <a:pt x="104" y="44"/>
                </a:cubicBezTo>
                <a:cubicBezTo>
                  <a:pt x="104" y="59"/>
                  <a:pt x="117" y="72"/>
                  <a:pt x="132" y="72"/>
                </a:cubicBezTo>
                <a:cubicBezTo>
                  <a:pt x="140" y="72"/>
                  <a:pt x="147" y="69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70" y="60"/>
                  <a:pt x="168" y="71"/>
                  <a:pt x="162" y="77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7" y="102"/>
                  <a:pt x="133" y="104"/>
                  <a:pt x="129" y="104"/>
                </a:cubicBezTo>
                <a:cubicBezTo>
                  <a:pt x="129" y="104"/>
                  <a:pt x="115" y="103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1" y="94"/>
                  <a:pt x="101" y="94"/>
                  <a:pt x="100" y="94"/>
                </a:cubicBezTo>
                <a:cubicBezTo>
                  <a:pt x="98" y="94"/>
                  <a:pt x="97" y="95"/>
                  <a:pt x="97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2" y="166"/>
                  <a:pt x="28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148"/>
                  <a:pt x="10" y="144"/>
                  <a:pt x="13" y="14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1" y="79"/>
                  <a:pt x="82" y="78"/>
                  <a:pt x="82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69" y="59"/>
                  <a:pt x="69" y="47"/>
                  <a:pt x="79" y="37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6" y="9"/>
                  <a:pt x="113" y="8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1" y="8"/>
                  <a:pt x="124" y="8"/>
                  <a:pt x="127" y="9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41" y="6"/>
                  <a:pt x="141" y="6"/>
                  <a:pt x="141" y="6"/>
                </a:cubicBezTo>
                <a:cubicBezTo>
                  <a:pt x="133" y="2"/>
                  <a:pt x="125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3"/>
                  <a:pt x="95" y="9"/>
                </a:cubicBezTo>
                <a:cubicBezTo>
                  <a:pt x="73" y="31"/>
                  <a:pt x="73" y="31"/>
                  <a:pt x="73" y="31"/>
                </a:cubicBezTo>
                <a:cubicBezTo>
                  <a:pt x="59" y="46"/>
                  <a:pt x="63" y="62"/>
                  <a:pt x="73" y="76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9"/>
                  <a:pt x="0" y="145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1" y="176"/>
                  <a:pt x="37" y="173"/>
                  <a:pt x="41" y="169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14" y="111"/>
                  <a:pt x="127" y="112"/>
                  <a:pt x="129" y="112"/>
                </a:cubicBezTo>
                <a:cubicBezTo>
                  <a:pt x="135" y="112"/>
                  <a:pt x="141" y="110"/>
                  <a:pt x="146" y="105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8" y="72"/>
                  <a:pt x="179" y="52"/>
                  <a:pt x="170" y="35"/>
                </a:cubicBezTo>
                <a:moveTo>
                  <a:pt x="21" y="149"/>
                </a:moveTo>
                <a:cubicBezTo>
                  <a:pt x="20" y="150"/>
                  <a:pt x="20" y="151"/>
                  <a:pt x="20" y="152"/>
                </a:cubicBezTo>
                <a:cubicBezTo>
                  <a:pt x="20" y="154"/>
                  <a:pt x="22" y="156"/>
                  <a:pt x="24" y="156"/>
                </a:cubicBezTo>
                <a:cubicBezTo>
                  <a:pt x="26" y="156"/>
                  <a:pt x="28" y="154"/>
                  <a:pt x="28" y="152"/>
                </a:cubicBezTo>
                <a:cubicBezTo>
                  <a:pt x="28" y="150"/>
                  <a:pt x="26" y="148"/>
                  <a:pt x="24" y="148"/>
                </a:cubicBezTo>
                <a:cubicBezTo>
                  <a:pt x="23" y="148"/>
                  <a:pt x="22" y="148"/>
                  <a:pt x="21" y="149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0" y="4298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GIT?</a:t>
            </a:r>
            <a:endParaRPr sz="3600"/>
          </a:p>
        </p:txBody>
      </p:sp>
      <p:sp>
        <p:nvSpPr>
          <p:cNvPr id="160" name="Google Shape;160;p21"/>
          <p:cNvSpPr txBox="1"/>
          <p:nvPr/>
        </p:nvSpPr>
        <p:spPr>
          <a:xfrm>
            <a:off x="3192695" y="1053734"/>
            <a:ext cx="5494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61" name="Google Shape;161;p21"/>
          <p:cNvCxnSpPr/>
          <p:nvPr/>
        </p:nvCxnSpPr>
        <p:spPr>
          <a:xfrm flipH="1" rot="10800000">
            <a:off x="5076300" y="1048475"/>
            <a:ext cx="2039400" cy="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681000" y="1571625"/>
            <a:ext cx="10749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91919"/>
                </a:solidFill>
              </a:rPr>
              <a:t>Git is a </a:t>
            </a:r>
            <a:r>
              <a:rPr lang="en-US" sz="2300">
                <a:solidFill>
                  <a:srgbClr val="19191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 and open source</a:t>
            </a:r>
            <a:r>
              <a:rPr lang="en-US" sz="2300">
                <a:solidFill>
                  <a:srgbClr val="191919"/>
                </a:solidFill>
              </a:rPr>
              <a:t> distributed version control system designed to handle everything from small to very large projects with speed and efficiency. It was developed in 2005 by </a:t>
            </a:r>
            <a:r>
              <a:rPr b="1" lang="en-US" sz="2300">
                <a:solidFill>
                  <a:srgbClr val="191919"/>
                </a:solidFill>
              </a:rPr>
              <a:t>Linus Torvalds</a:t>
            </a:r>
            <a:r>
              <a:rPr lang="en-US" sz="2300">
                <a:solidFill>
                  <a:srgbClr val="191919"/>
                </a:solidFill>
              </a:rPr>
              <a:t>, the famous creator of the Linux operating system kernel. Git helps keep track of changes made to a code. If at any point during coding you hit a fatal error and don’t know what’s causing it, Git allows you to revert back to a stable state. It also helps you see what changes have been made to the code over time.</a:t>
            </a:r>
            <a:endParaRPr sz="2300">
              <a:solidFill>
                <a:srgbClr val="191919"/>
              </a:solidFill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525" y="4342125"/>
            <a:ext cx="3083176" cy="1856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4294967295" type="title"/>
          </p:nvPr>
        </p:nvSpPr>
        <p:spPr>
          <a:xfrm>
            <a:off x="2" y="11887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</a:pPr>
            <a:r>
              <a:rPr lang="en-US" sz="3100"/>
              <a:t>Creating a empty repository on Github</a:t>
            </a:r>
            <a:endParaRPr sz="3100"/>
          </a:p>
        </p:txBody>
      </p:sp>
      <p:sp>
        <p:nvSpPr>
          <p:cNvPr id="169" name="Google Shape;169;p22"/>
          <p:cNvSpPr txBox="1"/>
          <p:nvPr/>
        </p:nvSpPr>
        <p:spPr>
          <a:xfrm>
            <a:off x="3660493" y="3467100"/>
            <a:ext cx="2179356" cy="729208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00100" y="3467100"/>
            <a:ext cx="2179356" cy="729208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3660493" y="5372394"/>
            <a:ext cx="2179356" cy="729208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800100" y="5372394"/>
            <a:ext cx="2179356" cy="729208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8105605" y="1793756"/>
            <a:ext cx="31582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You have a dream?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75" y="1033275"/>
            <a:ext cx="9209651" cy="506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628650" y="2419349"/>
            <a:ext cx="103596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1818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929261" y="1620333"/>
            <a:ext cx="6007504" cy="4930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3"/>
          <p:cNvGrpSpPr/>
          <p:nvPr/>
        </p:nvGrpSpPr>
        <p:grpSpPr>
          <a:xfrm>
            <a:off x="-8928" y="6325927"/>
            <a:ext cx="12200929" cy="470414"/>
            <a:chOff x="-8928" y="6325927"/>
            <a:chExt cx="12200929" cy="470414"/>
          </a:xfrm>
        </p:grpSpPr>
        <p:sp>
          <p:nvSpPr>
            <p:cNvPr id="182" name="Google Shape;182;p23"/>
            <p:cNvSpPr/>
            <p:nvPr/>
          </p:nvSpPr>
          <p:spPr>
            <a:xfrm>
              <a:off x="-8928" y="6576629"/>
              <a:ext cx="10470284" cy="45719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83" name="Google Shape;18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3"/>
            <p:cNvSpPr/>
            <p:nvPr/>
          </p:nvSpPr>
          <p:spPr>
            <a:xfrm flipH="1" rot="10800000">
              <a:off x="11105786" y="6576628"/>
              <a:ext cx="1086215" cy="45719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85" name="Google Shape;185;p23"/>
          <p:cNvSpPr txBox="1"/>
          <p:nvPr/>
        </p:nvSpPr>
        <p:spPr>
          <a:xfrm>
            <a:off x="1000150" y="385775"/>
            <a:ext cx="1052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Poppins"/>
                <a:ea typeface="Poppins"/>
                <a:cs typeface="Poppins"/>
                <a:sym typeface="Poppins"/>
              </a:rPr>
              <a:t>Creating a Directory and </a:t>
            </a:r>
            <a:r>
              <a:rPr lang="en-US" sz="2600">
                <a:latin typeface="Poppins"/>
                <a:ea typeface="Poppins"/>
                <a:cs typeface="Poppins"/>
                <a:sym typeface="Poppins"/>
              </a:rPr>
              <a:t>initializing</a:t>
            </a:r>
            <a:r>
              <a:rPr lang="en-US" sz="2600">
                <a:latin typeface="Poppins"/>
                <a:ea typeface="Poppins"/>
                <a:cs typeface="Poppins"/>
                <a:sym typeface="Poppins"/>
              </a:rPr>
              <a:t> a empty repository</a:t>
            </a:r>
            <a:endParaRPr sz="2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150" y="1072852"/>
            <a:ext cx="8583089" cy="510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628650" y="2419349"/>
            <a:ext cx="103596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1818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929263" y="1620331"/>
            <a:ext cx="6007500" cy="4930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4"/>
          <p:cNvGrpSpPr/>
          <p:nvPr/>
        </p:nvGrpSpPr>
        <p:grpSpPr>
          <a:xfrm>
            <a:off x="-8928" y="6325927"/>
            <a:ext cx="12201014" cy="470414"/>
            <a:chOff x="-8928" y="6325927"/>
            <a:chExt cx="12201014" cy="470414"/>
          </a:xfrm>
        </p:grpSpPr>
        <p:sp>
          <p:nvSpPr>
            <p:cNvPr id="194" name="Google Shape;194;p24"/>
            <p:cNvSpPr/>
            <p:nvPr/>
          </p:nvSpPr>
          <p:spPr>
            <a:xfrm>
              <a:off x="-8928" y="6576629"/>
              <a:ext cx="10470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95" name="Google Shape;19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4"/>
            <p:cNvSpPr/>
            <p:nvPr/>
          </p:nvSpPr>
          <p:spPr>
            <a:xfrm flipH="1" rot="10800000">
              <a:off x="11105786" y="6576747"/>
              <a:ext cx="1086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97" name="Google Shape;197;p24"/>
          <p:cNvSpPr txBox="1"/>
          <p:nvPr/>
        </p:nvSpPr>
        <p:spPr>
          <a:xfrm>
            <a:off x="1000150" y="385775"/>
            <a:ext cx="105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making a text file with touch and editing that with nano command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525" y="1081988"/>
            <a:ext cx="7743825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628650" y="2419349"/>
            <a:ext cx="103596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1818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929263" y="1620331"/>
            <a:ext cx="6007500" cy="4930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5"/>
          <p:cNvGrpSpPr/>
          <p:nvPr/>
        </p:nvGrpSpPr>
        <p:grpSpPr>
          <a:xfrm>
            <a:off x="-8928" y="6325927"/>
            <a:ext cx="12201014" cy="470414"/>
            <a:chOff x="-8928" y="6325927"/>
            <a:chExt cx="12201014" cy="470414"/>
          </a:xfrm>
        </p:grpSpPr>
        <p:sp>
          <p:nvSpPr>
            <p:cNvPr id="206" name="Google Shape;206;p25"/>
            <p:cNvSpPr/>
            <p:nvPr/>
          </p:nvSpPr>
          <p:spPr>
            <a:xfrm>
              <a:off x="-8928" y="6576629"/>
              <a:ext cx="10470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07" name="Google Shape;20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5"/>
            <p:cNvSpPr/>
            <p:nvPr/>
          </p:nvSpPr>
          <p:spPr>
            <a:xfrm flipH="1" rot="10800000">
              <a:off x="11105786" y="6576747"/>
              <a:ext cx="1086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09" name="Google Shape;209;p25"/>
          <p:cNvSpPr txBox="1"/>
          <p:nvPr/>
        </p:nvSpPr>
        <p:spPr>
          <a:xfrm>
            <a:off x="150" y="385775"/>
            <a:ext cx="121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Poppins"/>
                <a:ea typeface="Poppins"/>
                <a:cs typeface="Poppins"/>
                <a:sym typeface="Poppins"/>
              </a:rPr>
              <a:t>Since the file is now in </a:t>
            </a:r>
            <a:r>
              <a:rPr lang="en-US" sz="2300">
                <a:latin typeface="Poppins"/>
                <a:ea typeface="Poppins"/>
                <a:cs typeface="Poppins"/>
                <a:sym typeface="Poppins"/>
              </a:rPr>
              <a:t>untracked</a:t>
            </a:r>
            <a:r>
              <a:rPr lang="en-US" sz="2300">
                <a:latin typeface="Poppins"/>
                <a:ea typeface="Poppins"/>
                <a:cs typeface="Poppins"/>
                <a:sym typeface="Poppins"/>
              </a:rPr>
              <a:t> state we will first track and then perform commit</a:t>
            </a:r>
            <a:endParaRPr sz="2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4900" y="873812"/>
            <a:ext cx="5487100" cy="537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628650" y="2419349"/>
            <a:ext cx="103596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1818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929263" y="1620331"/>
            <a:ext cx="6007500" cy="4930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26"/>
          <p:cNvGrpSpPr/>
          <p:nvPr/>
        </p:nvGrpSpPr>
        <p:grpSpPr>
          <a:xfrm>
            <a:off x="-8928" y="6325927"/>
            <a:ext cx="12201014" cy="470414"/>
            <a:chOff x="-8928" y="6325927"/>
            <a:chExt cx="12201014" cy="470414"/>
          </a:xfrm>
        </p:grpSpPr>
        <p:sp>
          <p:nvSpPr>
            <p:cNvPr id="218" name="Google Shape;218;p26"/>
            <p:cNvSpPr/>
            <p:nvPr/>
          </p:nvSpPr>
          <p:spPr>
            <a:xfrm>
              <a:off x="-8928" y="6576629"/>
              <a:ext cx="10470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19" name="Google Shape;21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6"/>
            <p:cNvSpPr/>
            <p:nvPr/>
          </p:nvSpPr>
          <p:spPr>
            <a:xfrm flipH="1" rot="10800000">
              <a:off x="11105786" y="6576747"/>
              <a:ext cx="1086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1" name="Google Shape;221;p26"/>
          <p:cNvSpPr txBox="1"/>
          <p:nvPr/>
        </p:nvSpPr>
        <p:spPr>
          <a:xfrm>
            <a:off x="0" y="128600"/>
            <a:ext cx="1178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Poppins"/>
                <a:ea typeface="Poppins"/>
                <a:cs typeface="Poppins"/>
                <a:sym typeface="Poppins"/>
              </a:rPr>
              <a:t>Now we will push this to our remote repository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925" y="624888"/>
            <a:ext cx="4473701" cy="58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3475" y="1937825"/>
            <a:ext cx="6945975" cy="3360050"/>
          </a:xfrm>
          <a:prstGeom prst="rect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4294967295" type="title"/>
          </p:nvPr>
        </p:nvSpPr>
        <p:spPr>
          <a:xfrm>
            <a:off x="-50" y="2714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</a:pPr>
            <a:r>
              <a:rPr lang="en-US">
                <a:solidFill>
                  <a:schemeClr val="lt1"/>
                </a:solidFill>
              </a:rPr>
              <a:t>                               GIT - </a:t>
            </a:r>
            <a:r>
              <a:rPr lang="en-US">
                <a:solidFill>
                  <a:schemeClr val="lt1"/>
                </a:solidFill>
              </a:rPr>
              <a:t>Work 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446550" y="2008375"/>
            <a:ext cx="112989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191919"/>
                </a:solidFill>
                <a:highlight>
                  <a:schemeClr val="lt1"/>
                </a:highlight>
              </a:rPr>
              <a:t>A Git worktree is a linked copy of your Git repository, allowing you to have multiple branches checked out at a time. A worktree has a separate path from your main working copy, but it can be in a different state and on a different branch. The advantage of a new worktree in Git is that you can make a change unrelated to your current task, commit the change, and then merge it at a later date, all without disturbing your current work environment.</a:t>
            </a:r>
            <a:endParaRPr sz="4950">
              <a:solidFill>
                <a:srgbClr val="191919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ureka 3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