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">
          <p15:clr>
            <a:srgbClr val="9AA0A6"/>
          </p15:clr>
        </p15:guide>
        <p15:guide id="2" orient="horz" pos="2952">
          <p15:clr>
            <a:srgbClr val="9AA0A6"/>
          </p15:clr>
        </p15:guide>
        <p15:guide id="3" pos="288">
          <p15:clr>
            <a:srgbClr val="9AA0A6"/>
          </p15:clr>
        </p15:guide>
        <p15:guide id="4" pos="547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 orient="horz"/>
        <p:guide pos="2952" orient="horz"/>
        <p:guide pos="288"/>
        <p:guide pos="54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0dac0f5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0dac0f5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0dac0f55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0dac0f55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5b3a9422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5b3a9422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5b3a9422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45b3a9422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5b3a942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45b3a942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4e94ee3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4e94ee3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4e94ee3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4e94ee3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4e94ee3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4e94ee3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58eb58a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58eb58a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58eb58a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58eb58a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5b3a9422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5b3a9422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5b3a9422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5b3a9422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6404d03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6404d03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11" Type="http://schemas.openxmlformats.org/officeDocument/2006/relationships/image" Target="../media/image21.png"/><Relationship Id="rId10" Type="http://schemas.openxmlformats.org/officeDocument/2006/relationships/image" Target="../media/image22.png"/><Relationship Id="rId9" Type="http://schemas.openxmlformats.org/officeDocument/2006/relationships/image" Target="../media/image20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66725" y="447675"/>
            <a:ext cx="8222100" cy="12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License Plate Recognition and Text Extraction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886325" y="3551125"/>
            <a:ext cx="3532800" cy="11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Rishi kumar Soni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PGD in Big Data Analytics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SCIS, JNU - New Delhi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84024" y="3551125"/>
            <a:ext cx="3532800" cy="11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Supervisor: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Narinder Singh Sahni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 Professor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SCIS, JNU - New Delhi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551125"/>
            <a:ext cx="273367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875" y="1551125"/>
            <a:ext cx="3552825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427500" y="1201050"/>
            <a:ext cx="84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3141750" y="4131425"/>
            <a:ext cx="2157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Mistake in plate contour detection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3" name="Google Shape;163;p22"/>
          <p:cNvCxnSpPr/>
          <p:nvPr/>
        </p:nvCxnSpPr>
        <p:spPr>
          <a:xfrm rot="10800000">
            <a:off x="2938175" y="2707325"/>
            <a:ext cx="1248600" cy="142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2"/>
          <p:cNvCxnSpPr/>
          <p:nvPr/>
        </p:nvCxnSpPr>
        <p:spPr>
          <a:xfrm flipH="1" rot="10800000">
            <a:off x="4186775" y="3243425"/>
            <a:ext cx="1554000" cy="8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00" y="1076275"/>
            <a:ext cx="2586407" cy="9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761999" y="2025100"/>
            <a:ext cx="2440800" cy="4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HRS1BY3737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3600700" y="2025100"/>
            <a:ext cx="2260800" cy="4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MH20 DV2363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1725" y="1160625"/>
            <a:ext cx="2586400" cy="86446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6166900" y="2025100"/>
            <a:ext cx="2350500" cy="4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HH15BD8877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400" y="2471625"/>
            <a:ext cx="2776206" cy="8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/>
          <p:nvPr/>
        </p:nvSpPr>
        <p:spPr>
          <a:xfrm>
            <a:off x="845000" y="3298075"/>
            <a:ext cx="2513400" cy="4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KL LLD 1791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8802" y="2471625"/>
            <a:ext cx="2513400" cy="80592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3683700" y="3298063"/>
            <a:ext cx="2260800" cy="4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MHL3AJ5887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9900" y="2537450"/>
            <a:ext cx="2204150" cy="66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6414475" y="3230813"/>
            <a:ext cx="1975500" cy="4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6J07049988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8413" y="3657125"/>
            <a:ext cx="2304692" cy="9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/>
          <p:nvPr/>
        </p:nvSpPr>
        <p:spPr>
          <a:xfrm>
            <a:off x="913913" y="4533650"/>
            <a:ext cx="2083200" cy="4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GJ IB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BL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 700Z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40060" y="3731272"/>
            <a:ext cx="2586400" cy="76608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/>
        </p:nvSpPr>
        <p:spPr>
          <a:xfrm>
            <a:off x="3519763" y="4533650"/>
            <a:ext cx="2350500" cy="4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GJ IB BL 700Z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60587" y="3724625"/>
            <a:ext cx="2396000" cy="7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/>
        </p:nvSpPr>
        <p:spPr>
          <a:xfrm>
            <a:off x="6359713" y="4533650"/>
            <a:ext cx="2147700" cy="4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HRZGDK8337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22100" y="1117421"/>
            <a:ext cx="2440800" cy="90866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 txBox="1"/>
          <p:nvPr/>
        </p:nvSpPr>
        <p:spPr>
          <a:xfrm>
            <a:off x="393575" y="977125"/>
            <a:ext cx="78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454550" y="445025"/>
            <a:ext cx="82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454550" y="1152475"/>
            <a:ext cx="8232300" cy="3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model can be used in the below fields: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automate token system at JNU entrance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Toll plaza free highway system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 analysis during peak hours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enhance the vehicle theft protection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monitoring at borders and checkpoints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Automation at airport and harbour logistics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car parking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 surveillance - Prevention of non-payment at gas stations, drive-in restaurant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700" y="1711775"/>
            <a:ext cx="3427151" cy="18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454550" y="445025"/>
            <a:ext cx="82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Discussion &amp; Future Scope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454550" y="1152475"/>
            <a:ext cx="8232300" cy="3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multiple things in this model which can be improved. Some of these points are pointed below: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ML for better number plate localization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OCR Accuracy Improvement using Neural Network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improvement at different angles and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 conditions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Ability to integrate RFID technology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454550" y="445025"/>
            <a:ext cx="82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454550" y="1152475"/>
            <a:ext cx="8232300" cy="3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aur, S. and Kaur, S. “An Efficient Approach for Number Plate Extraction from Vehicles Image under Image Processing”, </a:t>
            </a:r>
            <a:r>
              <a:rPr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Journal of Computer Science and Information Technologies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2014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https://muthu.co/algorithm-for-detecting-and-extracting-number-plates-from-images-of-cars/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https://medium.com/data-science-in-your-pocket/vehicle-number-plate-detection-and-ocr-tcs-humain-2019-a253019e52a1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https://blog.devcenter.co/developing-a-license-plate-recognition-system-with-machine-learning-in-python-787833569ccd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2924175" y="2221025"/>
            <a:ext cx="28080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54550" y="445025"/>
            <a:ext cx="82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Presentation Outline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4550" y="1152475"/>
            <a:ext cx="8232300" cy="3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Technology Used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Chart of the Proposed Approach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Stepwise Explanation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54550" y="445025"/>
            <a:ext cx="82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4550" y="1152475"/>
            <a:ext cx="8232300" cy="3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detect vehicle license plate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extract the plate text using openCV and EasyOCR on image based data.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problem has three major steps: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Preprocessing: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Taking an image input and removing noise using filtering techniques.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Plate Detection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Edge and contour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extract the number plate image.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Extraction: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of EasyOCR library to read the number plate text.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54550" y="445025"/>
            <a:ext cx="82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Tools and Technologies Used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54550" y="1152475"/>
            <a:ext cx="8232300" cy="3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key libraries used in this project: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OpenCV: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by Intel,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OpenCV is a cross-platform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to use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of programming functions mainly aimed at real-time computer vision.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EasyOCR: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ready-to-use optical character recognition(OCR) library with more than 80 supported languages and popular writing scripts including: Latin, Chinese, Arabic, Devanagari, Cyrillic, etc. It uses pytorch based deep learning network for character recognition.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Tools: </a:t>
            </a:r>
            <a:r>
              <a:rPr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Matplotlib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imutils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numpy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some other libraries that are used for visualizations, contour manipulation and image masking and cropping purposes respectively.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54550" y="445025"/>
            <a:ext cx="82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Flow Chart of the Proposed Approach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2590425" y="1604200"/>
            <a:ext cx="15789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it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grayscale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699703" y="1604200"/>
            <a:ext cx="15789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image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4481144" y="1604200"/>
            <a:ext cx="15789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noise using bilateral filter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6430900" y="1604200"/>
            <a:ext cx="15789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edges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Canny alg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6430900" y="2692700"/>
            <a:ext cx="15789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85"/>
              <a:t>Finding contours using openCV</a:t>
            </a:r>
            <a:endParaRPr sz="1285"/>
          </a:p>
        </p:txBody>
      </p:sp>
      <p:sp>
        <p:nvSpPr>
          <p:cNvPr id="85" name="Google Shape;85;p17"/>
          <p:cNvSpPr txBox="1"/>
          <p:nvPr/>
        </p:nvSpPr>
        <p:spPr>
          <a:xfrm>
            <a:off x="6430900" y="3781200"/>
            <a:ext cx="15789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90"/>
              <a:t>Collect contours using </a:t>
            </a:r>
            <a:r>
              <a:rPr lang="en" sz="1290"/>
              <a:t>imutils</a:t>
            </a:r>
            <a:endParaRPr sz="1290"/>
          </a:p>
        </p:txBody>
      </p:sp>
      <p:sp>
        <p:nvSpPr>
          <p:cNvPr id="86" name="Google Shape;86;p17"/>
          <p:cNvSpPr txBox="1"/>
          <p:nvPr/>
        </p:nvSpPr>
        <p:spPr>
          <a:xfrm>
            <a:off x="4481144" y="3781200"/>
            <a:ext cx="15789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Applying mask on number plate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2590425" y="3781200"/>
            <a:ext cx="15789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EasyOCR to read the text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699703" y="3781200"/>
            <a:ext cx="15789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Showing the result on the screen</a:t>
            </a:r>
            <a:endParaRPr/>
          </a:p>
        </p:txBody>
      </p:sp>
      <p:cxnSp>
        <p:nvCxnSpPr>
          <p:cNvPr id="89" name="Google Shape;89;p17"/>
          <p:cNvCxnSpPr>
            <a:stCxn id="81" idx="3"/>
            <a:endCxn id="80" idx="1"/>
          </p:cNvCxnSpPr>
          <p:nvPr/>
        </p:nvCxnSpPr>
        <p:spPr>
          <a:xfrm>
            <a:off x="2278603" y="1912000"/>
            <a:ext cx="31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7"/>
          <p:cNvCxnSpPr>
            <a:stCxn id="80" idx="3"/>
            <a:endCxn id="82" idx="1"/>
          </p:cNvCxnSpPr>
          <p:nvPr/>
        </p:nvCxnSpPr>
        <p:spPr>
          <a:xfrm>
            <a:off x="4169325" y="1912000"/>
            <a:ext cx="31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7"/>
          <p:cNvCxnSpPr>
            <a:stCxn id="82" idx="3"/>
            <a:endCxn id="83" idx="1"/>
          </p:cNvCxnSpPr>
          <p:nvPr/>
        </p:nvCxnSpPr>
        <p:spPr>
          <a:xfrm>
            <a:off x="6060044" y="1912000"/>
            <a:ext cx="37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7"/>
          <p:cNvCxnSpPr>
            <a:stCxn id="83" idx="2"/>
            <a:endCxn id="84" idx="0"/>
          </p:cNvCxnSpPr>
          <p:nvPr/>
        </p:nvCxnSpPr>
        <p:spPr>
          <a:xfrm>
            <a:off x="7220350" y="2219800"/>
            <a:ext cx="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7"/>
          <p:cNvCxnSpPr>
            <a:stCxn id="84" idx="2"/>
            <a:endCxn id="85" idx="0"/>
          </p:cNvCxnSpPr>
          <p:nvPr/>
        </p:nvCxnSpPr>
        <p:spPr>
          <a:xfrm>
            <a:off x="7220350" y="3308300"/>
            <a:ext cx="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7"/>
          <p:cNvCxnSpPr>
            <a:stCxn id="85" idx="1"/>
            <a:endCxn id="86" idx="3"/>
          </p:cNvCxnSpPr>
          <p:nvPr/>
        </p:nvCxnSpPr>
        <p:spPr>
          <a:xfrm rot="10800000">
            <a:off x="6060100" y="4089000"/>
            <a:ext cx="37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7"/>
          <p:cNvCxnSpPr>
            <a:stCxn id="86" idx="1"/>
            <a:endCxn id="87" idx="3"/>
          </p:cNvCxnSpPr>
          <p:nvPr/>
        </p:nvCxnSpPr>
        <p:spPr>
          <a:xfrm rot="10800000">
            <a:off x="4169444" y="4089000"/>
            <a:ext cx="31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>
            <a:stCxn id="87" idx="1"/>
            <a:endCxn id="88" idx="3"/>
          </p:cNvCxnSpPr>
          <p:nvPr/>
        </p:nvCxnSpPr>
        <p:spPr>
          <a:xfrm rot="10800000">
            <a:off x="2278725" y="4089000"/>
            <a:ext cx="31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7"/>
          <p:cNvSpPr txBox="1"/>
          <p:nvPr/>
        </p:nvSpPr>
        <p:spPr>
          <a:xfrm>
            <a:off x="1272225" y="1204000"/>
            <a:ext cx="3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1333300" y="1204000"/>
            <a:ext cx="311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3224025" y="1197200"/>
            <a:ext cx="311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5151150" y="1197200"/>
            <a:ext cx="311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7064500" y="1204000"/>
            <a:ext cx="311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8009800" y="2800400"/>
            <a:ext cx="311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7064500" y="4396900"/>
            <a:ext cx="311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5151150" y="4396900"/>
            <a:ext cx="311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3224025" y="4396900"/>
            <a:ext cx="311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1272225" y="4396900"/>
            <a:ext cx="311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454550" y="445025"/>
            <a:ext cx="8232300" cy="572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Step 1: Reading and Preprocessing Image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868550" y="3942450"/>
            <a:ext cx="1988100" cy="67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an input image</a:t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3479707" y="3942450"/>
            <a:ext cx="1988100" cy="67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into grayscale image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200" y="1170125"/>
            <a:ext cx="2738810" cy="23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6298857" y="3942450"/>
            <a:ext cx="1988100" cy="67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</a:t>
            </a:r>
            <a:r>
              <a:rPr lang="en"/>
              <a:t> noise using bilateral filter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825" y="1209088"/>
            <a:ext cx="2646050" cy="22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9437" y="1203850"/>
            <a:ext cx="2698637" cy="2266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4550" y="445025"/>
            <a:ext cx="8232300" cy="572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Step 2: Plate Detection and Masking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170125"/>
            <a:ext cx="25146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1675" y="1999525"/>
            <a:ext cx="2985175" cy="9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3459350" y="4018650"/>
            <a:ext cx="1988100" cy="67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 plate contour using findContours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6278750" y="4018650"/>
            <a:ext cx="1988100" cy="67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mask and crop the plate area using numpy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550" y="1235375"/>
            <a:ext cx="25146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886257" y="4007700"/>
            <a:ext cx="1988100" cy="67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/>
              <a:t>Canny alg for edge detection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454550" y="445025"/>
            <a:ext cx="8232300" cy="572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Output and Rendering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800" y="2084525"/>
            <a:ext cx="2755050" cy="26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1208225"/>
            <a:ext cx="705802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868550" y="2342250"/>
            <a:ext cx="1988100" cy="67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number plate using EasyOCR’s readertext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2773550" y="3485250"/>
            <a:ext cx="1988100" cy="67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 the result on the input image</a:t>
            </a:r>
            <a:endParaRPr/>
          </a:p>
        </p:txBody>
      </p:sp>
      <p:cxnSp>
        <p:nvCxnSpPr>
          <p:cNvPr id="138" name="Google Shape;138;p20"/>
          <p:cNvCxnSpPr>
            <a:stCxn id="136" idx="0"/>
          </p:cNvCxnSpPr>
          <p:nvPr/>
        </p:nvCxnSpPr>
        <p:spPr>
          <a:xfrm rot="-5400000">
            <a:off x="1826450" y="1759800"/>
            <a:ext cx="618600" cy="546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9" name="Google Shape;139;p20"/>
          <p:cNvCxnSpPr>
            <a:stCxn id="137" idx="3"/>
            <a:endCxn id="134" idx="1"/>
          </p:cNvCxnSpPr>
          <p:nvPr/>
        </p:nvCxnSpPr>
        <p:spPr>
          <a:xfrm flipH="1" rot="10800000">
            <a:off x="4761650" y="3399450"/>
            <a:ext cx="496200" cy="4251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454550" y="445025"/>
            <a:ext cx="8232300" cy="572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27325"/>
            <a:ext cx="2429933" cy="1541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6659" y="1627325"/>
            <a:ext cx="2716441" cy="1522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3307407"/>
            <a:ext cx="2429933" cy="1574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6659" y="3307407"/>
            <a:ext cx="2429933" cy="152261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2856609" y="1710773"/>
            <a:ext cx="1861800" cy="41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'HR26BJO648'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3394732" y="2667348"/>
            <a:ext cx="1861800" cy="41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'HRZGBJO648'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2856609" y="3377797"/>
            <a:ext cx="1861800" cy="4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'HRZGB JO648'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3394732" y="4340493"/>
            <a:ext cx="1861800" cy="4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'HR2GB JO6L8'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631050" y="1122425"/>
            <a:ext cx="80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following images are taken at a particular sunny day around 1pm in different angles.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