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294" autoAdjust="0"/>
    <p:restoredTop sz="96400" autoAdjust="0"/>
  </p:normalViewPr>
  <p:slideViewPr>
    <p:cSldViewPr>
      <p:cViewPr>
        <p:scale>
          <a:sx n="46" d="100"/>
          <a:sy n="46" d="100"/>
        </p:scale>
        <p:origin x="1248" y="-4600"/>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BF3E76-553A-C6B4-78AB-08C046B2C0F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793BE6BD-B30E-4029-51C8-0467B371212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27822A7C-7E08-D141-9F0A-9033D3F62A14}" type="datetime1">
              <a:rPr lang="en-US" altLang="en-US"/>
              <a:pPr>
                <a:defRPr/>
              </a:pPr>
              <a:t>5/5/22</a:t>
            </a:fld>
            <a:endParaRPr lang="en-US" altLang="en-US"/>
          </a:p>
        </p:txBody>
      </p:sp>
      <p:sp>
        <p:nvSpPr>
          <p:cNvPr id="4" name="Footer Placeholder 3">
            <a:extLst>
              <a:ext uri="{FF2B5EF4-FFF2-40B4-BE49-F238E27FC236}">
                <a16:creationId xmlns:a16="http://schemas.microsoft.com/office/drawing/2014/main" id="{6632E748-2ADE-BD8F-F76E-BE77B5D5B7C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39C4A689-1924-66FC-3401-AF7B9EAAD6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A6CEDE1-BFCB-AC4B-A94A-56CAFF4E3FA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52FB0F-FA9C-3C7B-D465-15DAFA2396B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E1A8D600-FAA8-ECC1-0E66-A104C55CB52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120A7BCC-52B1-7C4F-B9D0-5D8078A88500}" type="datetime1">
              <a:rPr lang="en-US" altLang="en-US"/>
              <a:pPr>
                <a:defRPr/>
              </a:pPr>
              <a:t>5/5/22</a:t>
            </a:fld>
            <a:endParaRPr lang="en-US" altLang="en-US"/>
          </a:p>
        </p:txBody>
      </p:sp>
      <p:sp>
        <p:nvSpPr>
          <p:cNvPr id="4" name="Slide Image Placeholder 3">
            <a:extLst>
              <a:ext uri="{FF2B5EF4-FFF2-40B4-BE49-F238E27FC236}">
                <a16:creationId xmlns:a16="http://schemas.microsoft.com/office/drawing/2014/main" id="{DA0ADA7B-9BA5-A5BF-8987-5FC9BC21D445}"/>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FD8B320-54EF-F57F-64B2-7053291A60F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D64A847-5BA3-3824-171A-81DEB61BA72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5D8A785E-F233-7831-0CA3-EB6A2D0AD7F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0A20DA5-B220-E544-A7D2-169664E3AB9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ＭＳ Ｐゴシック" pitchFamily="-10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828DA95-AE8A-A4DA-46B3-D7C50A647884}"/>
              </a:ext>
            </a:extLst>
          </p:cNvPr>
          <p:cNvSpPr>
            <a:spLocks noGrp="1"/>
          </p:cNvSpPr>
          <p:nvPr>
            <p:ph type="dt" sz="half" idx="10"/>
          </p:nvPr>
        </p:nvSpPr>
        <p:spPr/>
        <p:txBody>
          <a:bodyPr/>
          <a:lstStyle>
            <a:lvl1pPr>
              <a:defRPr/>
            </a:lvl1pPr>
          </a:lstStyle>
          <a:p>
            <a:pPr>
              <a:defRPr/>
            </a:pPr>
            <a:fld id="{8B724BA4-F9D7-CC45-BF47-F25E26288153}"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54970977-E4EE-E34F-63FF-8DDAC79A9C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4653EDE-6075-F161-B5E8-CA17569FF0D3}"/>
              </a:ext>
            </a:extLst>
          </p:cNvPr>
          <p:cNvSpPr>
            <a:spLocks noGrp="1"/>
          </p:cNvSpPr>
          <p:nvPr>
            <p:ph type="sldNum" sz="quarter" idx="12"/>
          </p:nvPr>
        </p:nvSpPr>
        <p:spPr/>
        <p:txBody>
          <a:bodyPr/>
          <a:lstStyle>
            <a:lvl1pPr>
              <a:defRPr/>
            </a:lvl1pPr>
          </a:lstStyle>
          <a:p>
            <a:pPr>
              <a:defRPr/>
            </a:pPr>
            <a:fld id="{67FE2906-616A-1D4A-A3C6-06B2EE8F81AC}" type="slidenum">
              <a:rPr lang="en-US" altLang="en-US"/>
              <a:pPr>
                <a:defRPr/>
              </a:pPr>
              <a:t>‹#›</a:t>
            </a:fld>
            <a:endParaRPr lang="en-US" altLang="en-US"/>
          </a:p>
        </p:txBody>
      </p:sp>
    </p:spTree>
    <p:extLst>
      <p:ext uri="{BB962C8B-B14F-4D97-AF65-F5344CB8AC3E}">
        <p14:creationId xmlns:p14="http://schemas.microsoft.com/office/powerpoint/2010/main" val="32596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04BB9-0F7A-C47B-D089-A0C5E4A3C5CD}"/>
              </a:ext>
            </a:extLst>
          </p:cNvPr>
          <p:cNvSpPr>
            <a:spLocks noGrp="1"/>
          </p:cNvSpPr>
          <p:nvPr>
            <p:ph type="dt" sz="half" idx="10"/>
          </p:nvPr>
        </p:nvSpPr>
        <p:spPr/>
        <p:txBody>
          <a:bodyPr/>
          <a:lstStyle>
            <a:lvl1pPr>
              <a:defRPr/>
            </a:lvl1pPr>
          </a:lstStyle>
          <a:p>
            <a:pPr>
              <a:defRPr/>
            </a:pPr>
            <a:fld id="{A1F1DA49-679E-5E4D-9C50-A906B42B3174}"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11A5C71A-0794-A666-752D-05E3F58E38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4E0BD5D-8AEB-38D3-573C-022C643E6066}"/>
              </a:ext>
            </a:extLst>
          </p:cNvPr>
          <p:cNvSpPr>
            <a:spLocks noGrp="1"/>
          </p:cNvSpPr>
          <p:nvPr>
            <p:ph type="sldNum" sz="quarter" idx="12"/>
          </p:nvPr>
        </p:nvSpPr>
        <p:spPr/>
        <p:txBody>
          <a:bodyPr/>
          <a:lstStyle>
            <a:lvl1pPr>
              <a:defRPr/>
            </a:lvl1pPr>
          </a:lstStyle>
          <a:p>
            <a:pPr>
              <a:defRPr/>
            </a:pPr>
            <a:fld id="{095D5142-7408-E74A-8AEE-5F32561AE902}" type="slidenum">
              <a:rPr lang="en-US" altLang="en-US"/>
              <a:pPr>
                <a:defRPr/>
              </a:pPr>
              <a:t>‹#›</a:t>
            </a:fld>
            <a:endParaRPr lang="en-US" altLang="en-US"/>
          </a:p>
        </p:txBody>
      </p:sp>
    </p:spTree>
    <p:extLst>
      <p:ext uri="{BB962C8B-B14F-4D97-AF65-F5344CB8AC3E}">
        <p14:creationId xmlns:p14="http://schemas.microsoft.com/office/powerpoint/2010/main" val="3224199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16A1-D99B-B55C-1B45-8146F27219F8}"/>
              </a:ext>
            </a:extLst>
          </p:cNvPr>
          <p:cNvSpPr>
            <a:spLocks noGrp="1"/>
          </p:cNvSpPr>
          <p:nvPr>
            <p:ph type="dt" sz="half" idx="10"/>
          </p:nvPr>
        </p:nvSpPr>
        <p:spPr/>
        <p:txBody>
          <a:bodyPr/>
          <a:lstStyle>
            <a:lvl1pPr>
              <a:defRPr/>
            </a:lvl1pPr>
          </a:lstStyle>
          <a:p>
            <a:pPr>
              <a:defRPr/>
            </a:pPr>
            <a:fld id="{A5E6B9BB-1C75-E941-9AEB-3C0EA2E61632}"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43582D24-7B45-8F83-0D03-683A91AD58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802678-8EBE-4004-DE5F-1999D4EA732B}"/>
              </a:ext>
            </a:extLst>
          </p:cNvPr>
          <p:cNvSpPr>
            <a:spLocks noGrp="1"/>
          </p:cNvSpPr>
          <p:nvPr>
            <p:ph type="sldNum" sz="quarter" idx="12"/>
          </p:nvPr>
        </p:nvSpPr>
        <p:spPr/>
        <p:txBody>
          <a:bodyPr/>
          <a:lstStyle>
            <a:lvl1pPr>
              <a:defRPr/>
            </a:lvl1pPr>
          </a:lstStyle>
          <a:p>
            <a:pPr>
              <a:defRPr/>
            </a:pPr>
            <a:fld id="{653A3913-66F9-8747-B403-0B651017D8FC}" type="slidenum">
              <a:rPr lang="en-US" altLang="en-US"/>
              <a:pPr>
                <a:defRPr/>
              </a:pPr>
              <a:t>‹#›</a:t>
            </a:fld>
            <a:endParaRPr lang="en-US" altLang="en-US"/>
          </a:p>
        </p:txBody>
      </p:sp>
    </p:spTree>
    <p:extLst>
      <p:ext uri="{BB962C8B-B14F-4D97-AF65-F5344CB8AC3E}">
        <p14:creationId xmlns:p14="http://schemas.microsoft.com/office/powerpoint/2010/main" val="53540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F42DD-142E-2D2F-F4B3-63538692DFB8}"/>
              </a:ext>
            </a:extLst>
          </p:cNvPr>
          <p:cNvSpPr>
            <a:spLocks noGrp="1"/>
          </p:cNvSpPr>
          <p:nvPr>
            <p:ph type="dt" sz="half" idx="10"/>
          </p:nvPr>
        </p:nvSpPr>
        <p:spPr/>
        <p:txBody>
          <a:bodyPr/>
          <a:lstStyle>
            <a:lvl1pPr>
              <a:defRPr/>
            </a:lvl1pPr>
          </a:lstStyle>
          <a:p>
            <a:pPr>
              <a:defRPr/>
            </a:pPr>
            <a:fld id="{20437520-3BC1-6741-A9C4-888A74108AAD}"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27CFB192-8203-17F1-83C2-2686CCDA08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83B6B10-5591-5DF0-F188-A423D20F6E52}"/>
              </a:ext>
            </a:extLst>
          </p:cNvPr>
          <p:cNvSpPr>
            <a:spLocks noGrp="1"/>
          </p:cNvSpPr>
          <p:nvPr>
            <p:ph type="sldNum" sz="quarter" idx="12"/>
          </p:nvPr>
        </p:nvSpPr>
        <p:spPr/>
        <p:txBody>
          <a:bodyPr/>
          <a:lstStyle>
            <a:lvl1pPr>
              <a:defRPr/>
            </a:lvl1pPr>
          </a:lstStyle>
          <a:p>
            <a:pPr>
              <a:defRPr/>
            </a:pPr>
            <a:fld id="{CB9072F6-BA68-D34D-AC1C-5037DAB38D65}" type="slidenum">
              <a:rPr lang="en-US" altLang="en-US"/>
              <a:pPr>
                <a:defRPr/>
              </a:pPr>
              <a:t>‹#›</a:t>
            </a:fld>
            <a:endParaRPr lang="en-US" altLang="en-US"/>
          </a:p>
        </p:txBody>
      </p:sp>
    </p:spTree>
    <p:extLst>
      <p:ext uri="{BB962C8B-B14F-4D97-AF65-F5344CB8AC3E}">
        <p14:creationId xmlns:p14="http://schemas.microsoft.com/office/powerpoint/2010/main" val="221851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F7282-CFD8-B5C0-B402-31AEF5F7DD47}"/>
              </a:ext>
            </a:extLst>
          </p:cNvPr>
          <p:cNvSpPr>
            <a:spLocks noGrp="1"/>
          </p:cNvSpPr>
          <p:nvPr>
            <p:ph type="dt" sz="half" idx="10"/>
          </p:nvPr>
        </p:nvSpPr>
        <p:spPr/>
        <p:txBody>
          <a:bodyPr/>
          <a:lstStyle>
            <a:lvl1pPr>
              <a:defRPr/>
            </a:lvl1pPr>
          </a:lstStyle>
          <a:p>
            <a:pPr>
              <a:defRPr/>
            </a:pPr>
            <a:fld id="{64468F34-6414-9144-BE10-3CF4061E7E13}"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777B31CC-8C57-40CB-B5AC-7C32B33430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6FDB83-0082-54A3-44CE-68CAF1DB6D4B}"/>
              </a:ext>
            </a:extLst>
          </p:cNvPr>
          <p:cNvSpPr>
            <a:spLocks noGrp="1"/>
          </p:cNvSpPr>
          <p:nvPr>
            <p:ph type="sldNum" sz="quarter" idx="12"/>
          </p:nvPr>
        </p:nvSpPr>
        <p:spPr/>
        <p:txBody>
          <a:bodyPr/>
          <a:lstStyle>
            <a:lvl1pPr>
              <a:defRPr/>
            </a:lvl1pPr>
          </a:lstStyle>
          <a:p>
            <a:pPr>
              <a:defRPr/>
            </a:pPr>
            <a:fld id="{409DC519-8714-574B-9E55-7882AF6D358B}" type="slidenum">
              <a:rPr lang="en-US" altLang="en-US"/>
              <a:pPr>
                <a:defRPr/>
              </a:pPr>
              <a:t>‹#›</a:t>
            </a:fld>
            <a:endParaRPr lang="en-US" altLang="en-US"/>
          </a:p>
        </p:txBody>
      </p:sp>
    </p:spTree>
    <p:extLst>
      <p:ext uri="{BB962C8B-B14F-4D97-AF65-F5344CB8AC3E}">
        <p14:creationId xmlns:p14="http://schemas.microsoft.com/office/powerpoint/2010/main" val="280501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B5DD503-BABD-1349-A53B-9705B534DBCC}"/>
              </a:ext>
            </a:extLst>
          </p:cNvPr>
          <p:cNvSpPr>
            <a:spLocks noGrp="1"/>
          </p:cNvSpPr>
          <p:nvPr>
            <p:ph type="dt" sz="half" idx="10"/>
          </p:nvPr>
        </p:nvSpPr>
        <p:spPr/>
        <p:txBody>
          <a:bodyPr/>
          <a:lstStyle>
            <a:lvl1pPr>
              <a:defRPr/>
            </a:lvl1pPr>
          </a:lstStyle>
          <a:p>
            <a:pPr>
              <a:defRPr/>
            </a:pPr>
            <a:fld id="{4EDA2039-1EC9-114C-82ED-6A71D8E8311F}" type="datetime1">
              <a:rPr lang="en-US" altLang="en-US"/>
              <a:pPr>
                <a:defRPr/>
              </a:pPr>
              <a:t>5/5/22</a:t>
            </a:fld>
            <a:endParaRPr lang="en-US" altLang="en-US"/>
          </a:p>
        </p:txBody>
      </p:sp>
      <p:sp>
        <p:nvSpPr>
          <p:cNvPr id="6" name="Footer Placeholder 4">
            <a:extLst>
              <a:ext uri="{FF2B5EF4-FFF2-40B4-BE49-F238E27FC236}">
                <a16:creationId xmlns:a16="http://schemas.microsoft.com/office/drawing/2014/main" id="{103F22F3-0D78-C565-E4B6-80581023FA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21F2E3A-519E-9AC8-B014-FD1358DC9031}"/>
              </a:ext>
            </a:extLst>
          </p:cNvPr>
          <p:cNvSpPr>
            <a:spLocks noGrp="1"/>
          </p:cNvSpPr>
          <p:nvPr>
            <p:ph type="sldNum" sz="quarter" idx="12"/>
          </p:nvPr>
        </p:nvSpPr>
        <p:spPr/>
        <p:txBody>
          <a:bodyPr/>
          <a:lstStyle>
            <a:lvl1pPr>
              <a:defRPr/>
            </a:lvl1pPr>
          </a:lstStyle>
          <a:p>
            <a:pPr>
              <a:defRPr/>
            </a:pPr>
            <a:fld id="{ABA7C280-6B65-BA42-AF24-DBF89292C6A3}" type="slidenum">
              <a:rPr lang="en-US" altLang="en-US"/>
              <a:pPr>
                <a:defRPr/>
              </a:pPr>
              <a:t>‹#›</a:t>
            </a:fld>
            <a:endParaRPr lang="en-US" altLang="en-US"/>
          </a:p>
        </p:txBody>
      </p:sp>
    </p:spTree>
    <p:extLst>
      <p:ext uri="{BB962C8B-B14F-4D97-AF65-F5344CB8AC3E}">
        <p14:creationId xmlns:p14="http://schemas.microsoft.com/office/powerpoint/2010/main" val="1436038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85A1A12-C485-FF60-3AEA-3B9F205AD6EE}"/>
              </a:ext>
            </a:extLst>
          </p:cNvPr>
          <p:cNvSpPr>
            <a:spLocks noGrp="1"/>
          </p:cNvSpPr>
          <p:nvPr>
            <p:ph type="dt" sz="half" idx="10"/>
          </p:nvPr>
        </p:nvSpPr>
        <p:spPr/>
        <p:txBody>
          <a:bodyPr/>
          <a:lstStyle>
            <a:lvl1pPr>
              <a:defRPr/>
            </a:lvl1pPr>
          </a:lstStyle>
          <a:p>
            <a:pPr>
              <a:defRPr/>
            </a:pPr>
            <a:fld id="{985121B5-EE5E-5247-A7FC-43D9FC3C5445}" type="datetime1">
              <a:rPr lang="en-US" altLang="en-US"/>
              <a:pPr>
                <a:defRPr/>
              </a:pPr>
              <a:t>5/5/22</a:t>
            </a:fld>
            <a:endParaRPr lang="en-US" altLang="en-US"/>
          </a:p>
        </p:txBody>
      </p:sp>
      <p:sp>
        <p:nvSpPr>
          <p:cNvPr id="8" name="Footer Placeholder 4">
            <a:extLst>
              <a:ext uri="{FF2B5EF4-FFF2-40B4-BE49-F238E27FC236}">
                <a16:creationId xmlns:a16="http://schemas.microsoft.com/office/drawing/2014/main" id="{112D8791-CAB0-E174-45EC-1108AF1612B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3FE878-D573-0D27-E762-87A6B281B2D6}"/>
              </a:ext>
            </a:extLst>
          </p:cNvPr>
          <p:cNvSpPr>
            <a:spLocks noGrp="1"/>
          </p:cNvSpPr>
          <p:nvPr>
            <p:ph type="sldNum" sz="quarter" idx="12"/>
          </p:nvPr>
        </p:nvSpPr>
        <p:spPr/>
        <p:txBody>
          <a:bodyPr/>
          <a:lstStyle>
            <a:lvl1pPr>
              <a:defRPr/>
            </a:lvl1pPr>
          </a:lstStyle>
          <a:p>
            <a:pPr>
              <a:defRPr/>
            </a:pPr>
            <a:fld id="{55056F8F-DD71-6746-9B42-21B597DD5A2B}" type="slidenum">
              <a:rPr lang="en-US" altLang="en-US"/>
              <a:pPr>
                <a:defRPr/>
              </a:pPr>
              <a:t>‹#›</a:t>
            </a:fld>
            <a:endParaRPr lang="en-US" altLang="en-US"/>
          </a:p>
        </p:txBody>
      </p:sp>
    </p:spTree>
    <p:extLst>
      <p:ext uri="{BB962C8B-B14F-4D97-AF65-F5344CB8AC3E}">
        <p14:creationId xmlns:p14="http://schemas.microsoft.com/office/powerpoint/2010/main" val="25195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459105C-E97A-3D92-A2C0-7941EAE9A1E8}"/>
              </a:ext>
            </a:extLst>
          </p:cNvPr>
          <p:cNvSpPr>
            <a:spLocks noGrp="1"/>
          </p:cNvSpPr>
          <p:nvPr>
            <p:ph type="dt" sz="half" idx="10"/>
          </p:nvPr>
        </p:nvSpPr>
        <p:spPr/>
        <p:txBody>
          <a:bodyPr/>
          <a:lstStyle>
            <a:lvl1pPr>
              <a:defRPr/>
            </a:lvl1pPr>
          </a:lstStyle>
          <a:p>
            <a:pPr>
              <a:defRPr/>
            </a:pPr>
            <a:fld id="{3702E5B0-3AC4-5448-8928-DEBDA7BCF8AC}" type="datetime1">
              <a:rPr lang="en-US" altLang="en-US"/>
              <a:pPr>
                <a:defRPr/>
              </a:pPr>
              <a:t>5/5/22</a:t>
            </a:fld>
            <a:endParaRPr lang="en-US" altLang="en-US"/>
          </a:p>
        </p:txBody>
      </p:sp>
      <p:sp>
        <p:nvSpPr>
          <p:cNvPr id="4" name="Footer Placeholder 4">
            <a:extLst>
              <a:ext uri="{FF2B5EF4-FFF2-40B4-BE49-F238E27FC236}">
                <a16:creationId xmlns:a16="http://schemas.microsoft.com/office/drawing/2014/main" id="{B36AE90B-8C15-25EA-B8DC-09B791B66E4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0717AB1-CA9A-F035-7181-1B903666CC25}"/>
              </a:ext>
            </a:extLst>
          </p:cNvPr>
          <p:cNvSpPr>
            <a:spLocks noGrp="1"/>
          </p:cNvSpPr>
          <p:nvPr>
            <p:ph type="sldNum" sz="quarter" idx="12"/>
          </p:nvPr>
        </p:nvSpPr>
        <p:spPr/>
        <p:txBody>
          <a:bodyPr/>
          <a:lstStyle>
            <a:lvl1pPr>
              <a:defRPr/>
            </a:lvl1pPr>
          </a:lstStyle>
          <a:p>
            <a:pPr>
              <a:defRPr/>
            </a:pPr>
            <a:fld id="{A3181C05-E1B5-6445-9B6A-76E89A2030B1}" type="slidenum">
              <a:rPr lang="en-US" altLang="en-US"/>
              <a:pPr>
                <a:defRPr/>
              </a:pPr>
              <a:t>‹#›</a:t>
            </a:fld>
            <a:endParaRPr lang="en-US" altLang="en-US"/>
          </a:p>
        </p:txBody>
      </p:sp>
    </p:spTree>
    <p:extLst>
      <p:ext uri="{BB962C8B-B14F-4D97-AF65-F5344CB8AC3E}">
        <p14:creationId xmlns:p14="http://schemas.microsoft.com/office/powerpoint/2010/main" val="138733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C7EEEEB-7552-6D7A-68FA-AEF987F804EF}"/>
              </a:ext>
            </a:extLst>
          </p:cNvPr>
          <p:cNvSpPr>
            <a:spLocks noGrp="1"/>
          </p:cNvSpPr>
          <p:nvPr>
            <p:ph type="dt" sz="half" idx="10"/>
          </p:nvPr>
        </p:nvSpPr>
        <p:spPr/>
        <p:txBody>
          <a:bodyPr/>
          <a:lstStyle>
            <a:lvl1pPr>
              <a:defRPr/>
            </a:lvl1pPr>
          </a:lstStyle>
          <a:p>
            <a:pPr>
              <a:defRPr/>
            </a:pPr>
            <a:fld id="{02051C44-DE21-B94F-8E95-3C05876A9B1F}" type="datetime1">
              <a:rPr lang="en-US" altLang="en-US"/>
              <a:pPr>
                <a:defRPr/>
              </a:pPr>
              <a:t>5/5/22</a:t>
            </a:fld>
            <a:endParaRPr lang="en-US" altLang="en-US"/>
          </a:p>
        </p:txBody>
      </p:sp>
      <p:sp>
        <p:nvSpPr>
          <p:cNvPr id="3" name="Footer Placeholder 4">
            <a:extLst>
              <a:ext uri="{FF2B5EF4-FFF2-40B4-BE49-F238E27FC236}">
                <a16:creationId xmlns:a16="http://schemas.microsoft.com/office/drawing/2014/main" id="{E960DE0E-A475-52D4-7B68-01195B423AC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5154A33-8F35-0016-FF49-83DC46E98668}"/>
              </a:ext>
            </a:extLst>
          </p:cNvPr>
          <p:cNvSpPr>
            <a:spLocks noGrp="1"/>
          </p:cNvSpPr>
          <p:nvPr>
            <p:ph type="sldNum" sz="quarter" idx="12"/>
          </p:nvPr>
        </p:nvSpPr>
        <p:spPr/>
        <p:txBody>
          <a:bodyPr/>
          <a:lstStyle>
            <a:lvl1pPr>
              <a:defRPr/>
            </a:lvl1pPr>
          </a:lstStyle>
          <a:p>
            <a:pPr>
              <a:defRPr/>
            </a:pPr>
            <a:fld id="{0E09BF34-11F1-664E-AE69-ECF47570C995}" type="slidenum">
              <a:rPr lang="en-US" altLang="en-US"/>
              <a:pPr>
                <a:defRPr/>
              </a:pPr>
              <a:t>‹#›</a:t>
            </a:fld>
            <a:endParaRPr lang="en-US" altLang="en-US"/>
          </a:p>
        </p:txBody>
      </p:sp>
    </p:spTree>
    <p:extLst>
      <p:ext uri="{BB962C8B-B14F-4D97-AF65-F5344CB8AC3E}">
        <p14:creationId xmlns:p14="http://schemas.microsoft.com/office/powerpoint/2010/main" val="343803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57FD0DF6-4F07-23D6-BC07-3FAD60FFA959}"/>
              </a:ext>
            </a:extLst>
          </p:cNvPr>
          <p:cNvSpPr>
            <a:spLocks noGrp="1"/>
          </p:cNvSpPr>
          <p:nvPr>
            <p:ph type="dt" sz="half" idx="10"/>
          </p:nvPr>
        </p:nvSpPr>
        <p:spPr/>
        <p:txBody>
          <a:bodyPr/>
          <a:lstStyle>
            <a:lvl1pPr>
              <a:defRPr/>
            </a:lvl1pPr>
          </a:lstStyle>
          <a:p>
            <a:pPr>
              <a:defRPr/>
            </a:pPr>
            <a:fld id="{7D002626-10B6-0340-B508-273C326E4D94}" type="datetime1">
              <a:rPr lang="en-US" altLang="en-US"/>
              <a:pPr>
                <a:defRPr/>
              </a:pPr>
              <a:t>5/5/22</a:t>
            </a:fld>
            <a:endParaRPr lang="en-US" altLang="en-US"/>
          </a:p>
        </p:txBody>
      </p:sp>
      <p:sp>
        <p:nvSpPr>
          <p:cNvPr id="6" name="Footer Placeholder 4">
            <a:extLst>
              <a:ext uri="{FF2B5EF4-FFF2-40B4-BE49-F238E27FC236}">
                <a16:creationId xmlns:a16="http://schemas.microsoft.com/office/drawing/2014/main" id="{02F1540F-CAC9-9D78-70C1-CD43FD0FC5D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EA3FEFA-54C3-063E-67DF-443C83A0247E}"/>
              </a:ext>
            </a:extLst>
          </p:cNvPr>
          <p:cNvSpPr>
            <a:spLocks noGrp="1"/>
          </p:cNvSpPr>
          <p:nvPr>
            <p:ph type="sldNum" sz="quarter" idx="12"/>
          </p:nvPr>
        </p:nvSpPr>
        <p:spPr/>
        <p:txBody>
          <a:bodyPr/>
          <a:lstStyle>
            <a:lvl1pPr>
              <a:defRPr/>
            </a:lvl1pPr>
          </a:lstStyle>
          <a:p>
            <a:pPr>
              <a:defRPr/>
            </a:pPr>
            <a:fld id="{CA360273-9AC7-DE4F-88CF-3EB444CF2980}" type="slidenum">
              <a:rPr lang="en-US" altLang="en-US"/>
              <a:pPr>
                <a:defRPr/>
              </a:pPr>
              <a:t>‹#›</a:t>
            </a:fld>
            <a:endParaRPr lang="en-US" altLang="en-US"/>
          </a:p>
        </p:txBody>
      </p:sp>
    </p:spTree>
    <p:extLst>
      <p:ext uri="{BB962C8B-B14F-4D97-AF65-F5344CB8AC3E}">
        <p14:creationId xmlns:p14="http://schemas.microsoft.com/office/powerpoint/2010/main" val="142727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13E654D0-AC9D-4E50-E2AF-9485D7F3FA54}"/>
              </a:ext>
            </a:extLst>
          </p:cNvPr>
          <p:cNvSpPr>
            <a:spLocks noGrp="1"/>
          </p:cNvSpPr>
          <p:nvPr>
            <p:ph type="dt" sz="half" idx="10"/>
          </p:nvPr>
        </p:nvSpPr>
        <p:spPr/>
        <p:txBody>
          <a:bodyPr/>
          <a:lstStyle>
            <a:lvl1pPr>
              <a:defRPr/>
            </a:lvl1pPr>
          </a:lstStyle>
          <a:p>
            <a:pPr>
              <a:defRPr/>
            </a:pPr>
            <a:fld id="{29B3998E-466D-084E-B196-A7CCB0AA21D3}" type="datetime1">
              <a:rPr lang="en-US" altLang="en-US"/>
              <a:pPr>
                <a:defRPr/>
              </a:pPr>
              <a:t>5/5/22</a:t>
            </a:fld>
            <a:endParaRPr lang="en-US" altLang="en-US"/>
          </a:p>
        </p:txBody>
      </p:sp>
      <p:sp>
        <p:nvSpPr>
          <p:cNvPr id="6" name="Footer Placeholder 4">
            <a:extLst>
              <a:ext uri="{FF2B5EF4-FFF2-40B4-BE49-F238E27FC236}">
                <a16:creationId xmlns:a16="http://schemas.microsoft.com/office/drawing/2014/main" id="{4F60CFDC-3E21-FDE8-501E-2503CCCBD4C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BBA8F4C-F71D-7BD0-B47E-C086AB7702E6}"/>
              </a:ext>
            </a:extLst>
          </p:cNvPr>
          <p:cNvSpPr>
            <a:spLocks noGrp="1"/>
          </p:cNvSpPr>
          <p:nvPr>
            <p:ph type="sldNum" sz="quarter" idx="12"/>
          </p:nvPr>
        </p:nvSpPr>
        <p:spPr/>
        <p:txBody>
          <a:bodyPr/>
          <a:lstStyle>
            <a:lvl1pPr>
              <a:defRPr/>
            </a:lvl1pPr>
          </a:lstStyle>
          <a:p>
            <a:pPr>
              <a:defRPr/>
            </a:pPr>
            <a:fld id="{2E978F76-7DDD-9646-81D7-222DA438967C}" type="slidenum">
              <a:rPr lang="en-US" altLang="en-US"/>
              <a:pPr>
                <a:defRPr/>
              </a:pPr>
              <a:t>‹#›</a:t>
            </a:fld>
            <a:endParaRPr lang="en-US" altLang="en-US"/>
          </a:p>
        </p:txBody>
      </p:sp>
    </p:spTree>
    <p:extLst>
      <p:ext uri="{BB962C8B-B14F-4D97-AF65-F5344CB8AC3E}">
        <p14:creationId xmlns:p14="http://schemas.microsoft.com/office/powerpoint/2010/main" val="304848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06B6439-F9CE-E893-A404-D6C357B4DE1D}"/>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91004C8-A335-7314-C28D-82E6D2DC4D57}"/>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23D62DD-533E-1808-A6FA-A9746785A39B}"/>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a:solidFill>
                  <a:srgbClr val="898989"/>
                </a:solidFill>
                <a:latin typeface="Arial" charset="0"/>
                <a:ea typeface="ＭＳ Ｐゴシック" pitchFamily="-100" charset="-128"/>
              </a:defRPr>
            </a:lvl1pPr>
          </a:lstStyle>
          <a:p>
            <a:pPr>
              <a:defRPr/>
            </a:pPr>
            <a:fld id="{0ADBB5A4-5BDD-AB4E-9699-CDB5B4D04534}" type="datetime1">
              <a:rPr lang="en-US" altLang="en-US"/>
              <a:pPr>
                <a:defRPr/>
              </a:pPr>
              <a:t>5/5/22</a:t>
            </a:fld>
            <a:endParaRPr lang="en-US" altLang="en-US"/>
          </a:p>
        </p:txBody>
      </p:sp>
      <p:sp>
        <p:nvSpPr>
          <p:cNvPr id="5" name="Footer Placeholder 4">
            <a:extLst>
              <a:ext uri="{FF2B5EF4-FFF2-40B4-BE49-F238E27FC236}">
                <a16:creationId xmlns:a16="http://schemas.microsoft.com/office/drawing/2014/main" id="{BFF67475-385F-A7AB-803C-97EFCF928C5F}"/>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1C5331B-EE11-06C6-2673-C9C7157CF88D}"/>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pPr>
              <a:defRPr/>
            </a:pPr>
            <a:fld id="{A934B829-3999-8B42-A33E-3CDA5958B8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6">
            <a:extLst>
              <a:ext uri="{FF2B5EF4-FFF2-40B4-BE49-F238E27FC236}">
                <a16:creationId xmlns:a16="http://schemas.microsoft.com/office/drawing/2014/main" id="{6FC353A4-4C5D-EC36-0A78-3719BDCB0723}"/>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0AB5EA8B-3851-1E48-43F0-E960205DA641}"/>
                </a:ext>
              </a:extLst>
            </p:cNvPr>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4EF5FE23-424E-0740-874F-139A8662F8BA}"/>
                </a:ext>
              </a:extLst>
            </p:cNvPr>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44CCAC1-C29F-65AC-F9E5-89E2D9DDE619}"/>
                </a:ext>
              </a:extLst>
            </p:cNvPr>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latin typeface="Arial" panose="020B0604020202020204" pitchFamily="34" charset="0"/>
                <a:cs typeface="Arial" panose="020B0604020202020204" pitchFamily="34" charset="0"/>
              </a:endParaRPr>
            </a:p>
          </p:txBody>
        </p:sp>
      </p:grpSp>
      <p:sp>
        <p:nvSpPr>
          <p:cNvPr id="4099" name="Title 10">
            <a:extLst>
              <a:ext uri="{FF2B5EF4-FFF2-40B4-BE49-F238E27FC236}">
                <a16:creationId xmlns:a16="http://schemas.microsoft.com/office/drawing/2014/main" id="{606759B0-1751-4C67-E806-9E098AE158E1}"/>
              </a:ext>
            </a:extLst>
          </p:cNvPr>
          <p:cNvSpPr>
            <a:spLocks noGrp="1"/>
          </p:cNvSpPr>
          <p:nvPr>
            <p:ph type="title"/>
          </p:nvPr>
        </p:nvSpPr>
        <p:spPr>
          <a:xfrm>
            <a:off x="1295400" y="914400"/>
            <a:ext cx="21869400" cy="3768725"/>
          </a:xfrm>
        </p:spPr>
        <p:txBody>
          <a:bodyPr/>
          <a:lstStyle/>
          <a:p>
            <a:pPr eaLnBrk="1" hangingPunct="1"/>
            <a:r>
              <a:rPr lang="en-US" altLang="en-US" sz="8800" dirty="0" err="1">
                <a:ea typeface="ＭＳ Ｐゴシック" panose="020B0600070205080204" pitchFamily="34" charset="-128"/>
              </a:rPr>
              <a:t>AITutor</a:t>
            </a:r>
            <a:br>
              <a:rPr lang="en-US" altLang="en-US" sz="11900" dirty="0">
                <a:ea typeface="ＭＳ Ｐゴシック" panose="020B0600070205080204" pitchFamily="34" charset="-128"/>
              </a:rPr>
            </a:br>
            <a:r>
              <a:rPr lang="en-US" altLang="en-US" sz="5600" dirty="0">
                <a:ea typeface="ＭＳ Ｐゴシック" panose="020B0600070205080204" pitchFamily="34" charset="-128"/>
              </a:rPr>
              <a:t>Team: Darpan Shah, </a:t>
            </a:r>
            <a:r>
              <a:rPr lang="en-US" altLang="en-US" sz="5600" dirty="0" err="1">
                <a:ea typeface="ＭＳ Ｐゴシック" panose="020B0600070205080204" pitchFamily="34" charset="-128"/>
              </a:rPr>
              <a:t>Devanshi</a:t>
            </a:r>
            <a:r>
              <a:rPr lang="en-US" altLang="en-US" sz="5600" dirty="0">
                <a:ea typeface="ＭＳ Ｐゴシック" panose="020B0600070205080204" pitchFamily="34" charset="-128"/>
              </a:rPr>
              <a:t> Mehta, Dhaval Patel, </a:t>
            </a:r>
            <a:r>
              <a:rPr lang="en-US" altLang="en-US" sz="5600" dirty="0" err="1">
                <a:ea typeface="ＭＳ Ｐゴシック" panose="020B0600070205080204" pitchFamily="34" charset="-128"/>
              </a:rPr>
              <a:t>Ilesh</a:t>
            </a:r>
            <a:r>
              <a:rPr lang="en-US" altLang="en-US" sz="5600" dirty="0">
                <a:ea typeface="ＭＳ Ｐゴシック" panose="020B0600070205080204" pitchFamily="34" charset="-128"/>
              </a:rPr>
              <a:t> Sharda,</a:t>
            </a:r>
            <a:br>
              <a:rPr lang="en-US" altLang="en-US" sz="5600" dirty="0">
                <a:ea typeface="ＭＳ Ｐゴシック" panose="020B0600070205080204" pitchFamily="34" charset="-128"/>
              </a:rPr>
            </a:br>
            <a:r>
              <a:rPr lang="en-US" altLang="en-US" sz="5600" dirty="0">
                <a:ea typeface="ＭＳ Ｐゴシック" panose="020B0600070205080204" pitchFamily="34" charset="-128"/>
              </a:rPr>
              <a:t> Rishi Singh</a:t>
            </a:r>
            <a:br>
              <a:rPr lang="en-US" altLang="en-US" sz="5600" dirty="0">
                <a:ea typeface="ＭＳ Ｐゴシック" panose="020B0600070205080204" pitchFamily="34" charset="-128"/>
              </a:rPr>
            </a:br>
            <a:r>
              <a:rPr lang="en-US" altLang="en-US" sz="5600" dirty="0">
                <a:ea typeface="ＭＳ Ｐゴシック" panose="020B0600070205080204" pitchFamily="34" charset="-128"/>
              </a:rPr>
              <a:t>Instructor: Chris </a:t>
            </a:r>
            <a:r>
              <a:rPr lang="en-US" altLang="en-US" sz="5600" dirty="0" err="1">
                <a:ea typeface="ＭＳ Ｐゴシック" panose="020B0600070205080204" pitchFamily="34" charset="-128"/>
              </a:rPr>
              <a:t>Asakiewicz</a:t>
            </a:r>
            <a:endParaRPr lang="en-US" altLang="en-US" sz="5600" dirty="0">
              <a:ea typeface="ＭＳ Ｐゴシック" panose="020B0600070205080204" pitchFamily="34" charset="-128"/>
            </a:endParaRPr>
          </a:p>
        </p:txBody>
      </p:sp>
      <p:sp>
        <p:nvSpPr>
          <p:cNvPr id="2052" name="Content Placeholder 12">
            <a:extLst>
              <a:ext uri="{FF2B5EF4-FFF2-40B4-BE49-F238E27FC236}">
                <a16:creationId xmlns:a16="http://schemas.microsoft.com/office/drawing/2014/main" id="{92619D0B-A3F3-2E01-395E-91BE994E5702}"/>
              </a:ext>
            </a:extLst>
          </p:cNvPr>
          <p:cNvSpPr>
            <a:spLocks noGrp="1"/>
          </p:cNvSpPr>
          <p:nvPr>
            <p:ph sz="half" idx="2"/>
          </p:nvPr>
        </p:nvSpPr>
        <p:spPr>
          <a:xfrm>
            <a:off x="15932150" y="5670550"/>
            <a:ext cx="14179550" cy="27015532"/>
          </a:xfrm>
          <a:ln>
            <a:solidFill>
              <a:srgbClr val="ADAFAA"/>
            </a:solidFill>
            <a:miter lim="800000"/>
            <a:headEnd/>
            <a:tailEnd/>
          </a:ln>
        </p:spPr>
        <p:txBody>
          <a:bodyPr/>
          <a:lstStyle/>
          <a:p>
            <a:pPr eaLnBrk="1" hangingPunct="1">
              <a:buFont typeface="Arial" panose="020B0604020202020204" pitchFamily="34" charset="0"/>
              <a:buNone/>
              <a:defRPr/>
            </a:pPr>
            <a:r>
              <a:rPr lang="en-US" sz="4800" b="1" dirty="0">
                <a:latin typeface="Arial" panose="020B0604020202020204" pitchFamily="34" charset="0"/>
                <a:ea typeface="ＭＳ Ｐゴシック" panose="020B0600070205080204" pitchFamily="34" charset="-128"/>
                <a:cs typeface="Arial" panose="020B0604020202020204" pitchFamily="34" charset="0"/>
              </a:rPr>
              <a:t>Cosine Similarity Check</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The cosine similarity check is used to retrieve a numeric distance between an a dense vectorized question that has been answered incorrectly by the user and the rest of the questions in the dataset. </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As seen in the figure below the first selected question is ‘The sun is responsible for’ has highest similarity with  Q.107 ‘the sun is source of…’.</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Using the </a:t>
            </a:r>
            <a:r>
              <a:rPr lang="en-US" sz="3600" dirty="0" err="1">
                <a:latin typeface="Arial" panose="020B0604020202020204" pitchFamily="34" charset="0"/>
                <a:cs typeface="Arial" panose="020B0604020202020204" pitchFamily="34" charset="0"/>
              </a:rPr>
              <a:t>sklearn</a:t>
            </a:r>
            <a:r>
              <a:rPr lang="en-US" sz="3600" dirty="0">
                <a:latin typeface="Arial" panose="020B0604020202020204" pitchFamily="34" charset="0"/>
                <a:cs typeface="Arial" panose="020B0604020202020204" pitchFamily="34" charset="0"/>
              </a:rPr>
              <a:t> cosine similarity function the application computes the cosine similarity distance between an individual question and the rest of dataset along with sorting the questions by similarity value and personalizing the quiz by returning the most similar question.</a:t>
            </a:r>
          </a:p>
          <a:p>
            <a:pPr marL="685800" indent="-685800" algn="just" eaLnBrk="1" hangingPunct="1">
              <a:defRPr/>
            </a:pPr>
            <a:endParaRPr lang="en-US" sz="4000" dirty="0">
              <a:latin typeface="Arial" panose="020B0604020202020204" pitchFamily="34" charset="0"/>
              <a:cs typeface="Arial" panose="020B0604020202020204" pitchFamily="34" charset="0"/>
            </a:endParaRPr>
          </a:p>
          <a:p>
            <a:pPr marL="685800" indent="-685800" algn="just" eaLnBrk="1" hangingPunct="1">
              <a:defRPr/>
            </a:pPr>
            <a:endParaRPr lang="en-US" sz="4000" dirty="0">
              <a:latin typeface="Arial" panose="020B0604020202020204" pitchFamily="34" charset="0"/>
              <a:cs typeface="Arial" panose="020B0604020202020204" pitchFamily="34" charset="0"/>
            </a:endParaRPr>
          </a:p>
          <a:p>
            <a:pPr marL="685800" indent="-685800" algn="just" eaLnBrk="1" hangingPunct="1">
              <a:defRPr/>
            </a:pPr>
            <a:endParaRPr lang="en-US" sz="4000" dirty="0">
              <a:latin typeface="Arial" panose="020B0604020202020204" pitchFamily="34" charset="0"/>
              <a:cs typeface="Arial" panose="020B0604020202020204" pitchFamily="34" charset="0"/>
            </a:endParaRPr>
          </a:p>
          <a:p>
            <a:pPr eaLnBrk="1" hangingPunct="1">
              <a:buFont typeface="Arial" panose="020B0604020202020204" pitchFamily="34" charset="0"/>
              <a:buNone/>
              <a:defRPr/>
            </a:pPr>
            <a:endParaRPr lang="en-US" sz="6000" b="1"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Arial" panose="020B0604020202020204" pitchFamily="34" charset="0"/>
              <a:buNone/>
              <a:defRPr/>
            </a:pPr>
            <a:endParaRPr lang="en-US" sz="6000" b="1"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Arial" panose="020B0604020202020204" pitchFamily="34" charset="0"/>
              <a:buNone/>
              <a:defRPr/>
            </a:pPr>
            <a:endParaRPr lang="en-US" sz="6000" b="1" dirty="0">
              <a:latin typeface="Arial" panose="020B0604020202020204" pitchFamily="34" charset="0"/>
              <a:ea typeface="ＭＳ Ｐゴシック" panose="020B0600070205080204" pitchFamily="34" charset="-128"/>
              <a:cs typeface="Arial" panose="020B0604020202020204" pitchFamily="34" charset="0"/>
            </a:endParaRPr>
          </a:p>
          <a:p>
            <a:pPr eaLnBrk="1" hangingPunct="1">
              <a:buFont typeface="Arial" panose="020B0604020202020204" pitchFamily="34" charset="0"/>
              <a:buNone/>
              <a:defRPr/>
            </a:pPr>
            <a:r>
              <a:rPr lang="en-US" sz="4800" b="1" dirty="0" err="1">
                <a:latin typeface="Arial" panose="020B0604020202020204" pitchFamily="34" charset="0"/>
                <a:ea typeface="ＭＳ Ｐゴシック" panose="020B0600070205080204" pitchFamily="34" charset="-128"/>
                <a:cs typeface="Arial" panose="020B0604020202020204" pitchFamily="34" charset="0"/>
              </a:rPr>
              <a:t>AITutor</a:t>
            </a:r>
            <a:r>
              <a:rPr lang="en-US" sz="4800" b="1" dirty="0">
                <a:latin typeface="Arial" panose="020B0604020202020204" pitchFamily="34" charset="0"/>
                <a:ea typeface="ＭＳ Ｐゴシック" panose="020B0600070205080204" pitchFamily="34" charset="-128"/>
                <a:cs typeface="Arial" panose="020B0604020202020204" pitchFamily="34" charset="0"/>
              </a:rPr>
              <a:t> UI</a:t>
            </a: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endParaRPr lang="en-US" sz="4000" dirty="0">
              <a:latin typeface="Arial" panose="020B0604020202020204" pitchFamily="34" charset="0"/>
              <a:cs typeface="Arial" panose="020B0604020202020204" pitchFamily="34" charset="0"/>
            </a:endParaRPr>
          </a:p>
          <a:p>
            <a:pPr marL="0" indent="0" algn="just" eaLnBrk="1" hangingPunct="1">
              <a:buFont typeface="Arial" panose="020B0604020202020204" pitchFamily="34" charset="0"/>
              <a:buNone/>
              <a:defRPr/>
            </a:pPr>
            <a:r>
              <a:rPr lang="en-US" sz="3600" dirty="0">
                <a:latin typeface="Arial" panose="020B0604020202020204" pitchFamily="34" charset="0"/>
                <a:cs typeface="Arial" panose="020B0604020202020204" pitchFamily="34" charset="0"/>
              </a:rPr>
              <a:t>In the figure above the tutor chatbot has been able to personalize the quiz dependent on the questions the student has got wrong using pretrained sentence-transformers and cosine similarity. The </a:t>
            </a:r>
            <a:r>
              <a:rPr lang="en-US" sz="3600" dirty="0" err="1">
                <a:latin typeface="Arial" panose="020B0604020202020204" pitchFamily="34" charset="0"/>
                <a:cs typeface="Arial" panose="020B0604020202020204" pitchFamily="34" charset="0"/>
              </a:rPr>
              <a:t>AITutor</a:t>
            </a:r>
            <a:r>
              <a:rPr lang="en-US" sz="3600" dirty="0">
                <a:latin typeface="Arial" panose="020B0604020202020204" pitchFamily="34" charset="0"/>
                <a:cs typeface="Arial" panose="020B0604020202020204" pitchFamily="34" charset="0"/>
              </a:rPr>
              <a:t> is also able to extract keywords from the questions the student has gotten incorrect and return them as topics to the user along with utilizing the </a:t>
            </a:r>
            <a:r>
              <a:rPr lang="en-US" sz="3600" dirty="0" err="1">
                <a:latin typeface="Arial" panose="020B0604020202020204" pitchFamily="34" charset="0"/>
                <a:cs typeface="Arial" panose="020B0604020202020204" pitchFamily="34" charset="0"/>
              </a:rPr>
              <a:t>WikipediaAPI</a:t>
            </a:r>
            <a:r>
              <a:rPr lang="en-US" sz="3600" dirty="0">
                <a:latin typeface="Arial" panose="020B0604020202020204" pitchFamily="34" charset="0"/>
                <a:cs typeface="Arial" panose="020B0604020202020204" pitchFamily="34" charset="0"/>
              </a:rPr>
              <a:t> and returning hyperlinks that will direct the student to information about these topics. To provide the student with personal questions of their wish we have also incorporated a question generation component where the user enters </a:t>
            </a:r>
            <a:r>
              <a:rPr lang="en-US" sz="3600">
                <a:latin typeface="Arial" panose="020B0604020202020204" pitchFamily="34" charset="0"/>
                <a:cs typeface="Arial" panose="020B0604020202020204" pitchFamily="34" charset="0"/>
              </a:rPr>
              <a:t>a topic and a </a:t>
            </a:r>
            <a:r>
              <a:rPr lang="en-US" sz="3600" dirty="0">
                <a:latin typeface="Arial" panose="020B0604020202020204" pitchFamily="34" charset="0"/>
                <a:cs typeface="Arial" panose="020B0604020202020204" pitchFamily="34" charset="0"/>
              </a:rPr>
              <a:t>fresh new question with multiple choice answers is returned to the user. </a:t>
            </a:r>
          </a:p>
        </p:txBody>
      </p:sp>
      <p:sp>
        <p:nvSpPr>
          <p:cNvPr id="2053" name="Content Placeholder 12">
            <a:extLst>
              <a:ext uri="{FF2B5EF4-FFF2-40B4-BE49-F238E27FC236}">
                <a16:creationId xmlns:a16="http://schemas.microsoft.com/office/drawing/2014/main" id="{63D51A59-6A56-A261-7052-29C19488A985}"/>
              </a:ext>
            </a:extLst>
          </p:cNvPr>
          <p:cNvSpPr txBox="1">
            <a:spLocks/>
          </p:cNvSpPr>
          <p:nvPr/>
        </p:nvSpPr>
        <p:spPr bwMode="auto">
          <a:xfrm>
            <a:off x="977900" y="5670550"/>
            <a:ext cx="14566900" cy="6773863"/>
          </a:xfrm>
          <a:prstGeom prst="rect">
            <a:avLst/>
          </a:prstGeom>
          <a:noFill/>
          <a:ln w="9525">
            <a:solidFill>
              <a:srgbClr val="ADAFAA"/>
            </a:solidFill>
            <a:miter lim="800000"/>
            <a:headEnd/>
            <a:tailEnd/>
          </a:ln>
        </p:spPr>
        <p:txBody>
          <a:bodyPr lIns="428422" tIns="214211" rIns="428422" bIns="214211"/>
          <a:lstStyle>
            <a:lvl1pPr marL="1606550" indent="-1606550" eaLnBrk="0" hangingPunct="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eaLnBrk="0" hangingPunct="0">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eaLnBrk="0" hangingPunct="0">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eaLnBrk="0" hangingPunct="0">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just" eaLnBrk="1" hangingPunct="1">
              <a:buFontTx/>
              <a:buNone/>
              <a:defRPr/>
            </a:pPr>
            <a:r>
              <a:rPr lang="en-US" altLang="en-US" sz="4800" b="1" dirty="0">
                <a:latin typeface="Arial" panose="020B0604020202020204" pitchFamily="34" charset="0"/>
                <a:cs typeface="Arial" panose="020B0604020202020204" pitchFamily="34" charset="0"/>
              </a:rPr>
              <a:t>Introduction &amp; Background</a:t>
            </a:r>
          </a:p>
          <a:p>
            <a:pPr marL="685800" indent="-685800" algn="just" eaLnBrk="1" hangingPunct="1">
              <a:spcBef>
                <a:spcPts val="0"/>
              </a:spcBef>
              <a:defRPr/>
            </a:pPr>
            <a:r>
              <a:rPr lang="en-US" sz="3600" dirty="0">
                <a:latin typeface="Arial" panose="020B0604020202020204" pitchFamily="34" charset="0"/>
                <a:ea typeface="Times New Roman" panose="02020603050405020304" pitchFamily="18" charset="0"/>
                <a:cs typeface="Arial" panose="020B0604020202020204" pitchFamily="34" charset="0"/>
              </a:rPr>
              <a:t>The emergence of AI-powered education concepts has begun generating new teaching and learning approaches.</a:t>
            </a:r>
          </a:p>
          <a:p>
            <a:pPr marL="685800" indent="-685800" algn="just" eaLnBrk="1" hangingPunct="1">
              <a:spcBef>
                <a:spcPts val="0"/>
              </a:spcBef>
              <a:defRPr/>
            </a:pPr>
            <a:r>
              <a:rPr lang="en-US" sz="3600" dirty="0">
                <a:latin typeface="Arial" panose="020B0604020202020204" pitchFamily="34" charset="0"/>
                <a:ea typeface="Times New Roman" panose="02020603050405020304" pitchFamily="18" charset="0"/>
                <a:cs typeface="Arial" panose="020B0604020202020204" pitchFamily="34" charset="0"/>
              </a:rPr>
              <a:t>AI system can enhance the collaborative learning experience of students by assisting in answering queries as virtual agents, monitoring the collaboration process, and </a:t>
            </a:r>
            <a:r>
              <a:rPr lang="en-US" sz="3600" b="1" dirty="0">
                <a:latin typeface="Arial" panose="020B0604020202020204" pitchFamily="34" charset="0"/>
                <a:ea typeface="Times New Roman" panose="02020603050405020304" pitchFamily="18" charset="0"/>
                <a:cs typeface="Arial" panose="020B0604020202020204" pitchFamily="34" charset="0"/>
              </a:rPr>
              <a:t>identifying a gap in  knowledge</a:t>
            </a:r>
            <a:r>
              <a:rPr lang="en-US" sz="3600" dirty="0">
                <a:latin typeface="Arial" panose="020B0604020202020204" pitchFamily="34" charset="0"/>
                <a:ea typeface="Times New Roman" panose="02020603050405020304" pitchFamily="18" charset="0"/>
                <a:cs typeface="Arial" panose="020B0604020202020204" pitchFamily="34" charset="0"/>
              </a:rPr>
              <a:t>.</a:t>
            </a:r>
          </a:p>
          <a:p>
            <a:pPr marL="685800" indent="-685800" algn="just" eaLnBrk="1" hangingPunct="1">
              <a:spcBef>
                <a:spcPts val="0"/>
              </a:spcBef>
              <a:defRPr/>
            </a:pPr>
            <a:r>
              <a:rPr lang="en-US" sz="3600" dirty="0" err="1">
                <a:latin typeface="Arial" panose="020B0604020202020204" pitchFamily="34" charset="0"/>
                <a:ea typeface="Times New Roman" panose="02020603050405020304" pitchFamily="18" charset="0"/>
                <a:cs typeface="Arial" panose="020B0604020202020204" pitchFamily="34" charset="0"/>
              </a:rPr>
              <a:t>AITutor</a:t>
            </a:r>
            <a:r>
              <a:rPr lang="en-US" sz="3600" dirty="0">
                <a:latin typeface="Arial" panose="020B0604020202020204" pitchFamily="34" charset="0"/>
                <a:ea typeface="Times New Roman" panose="02020603050405020304" pitchFamily="18" charset="0"/>
                <a:cs typeface="Arial" panose="020B0604020202020204" pitchFamily="34" charset="0"/>
              </a:rPr>
              <a:t> is a chatbot that uses a Multiple-Choice testing format for high school students to identify a gap in their science knowledge through quizzing the student personalizing their learning experience by recommending them questions.</a:t>
            </a:r>
          </a:p>
        </p:txBody>
      </p:sp>
      <p:sp>
        <p:nvSpPr>
          <p:cNvPr id="4103" name="Text Box 13">
            <a:extLst>
              <a:ext uri="{FF2B5EF4-FFF2-40B4-BE49-F238E27FC236}">
                <a16:creationId xmlns:a16="http://schemas.microsoft.com/office/drawing/2014/main" id="{5F1344FF-A4C6-2B82-E1FD-422EA40D347A}"/>
              </a:ext>
            </a:extLst>
          </p:cNvPr>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4104" name="Line 15">
            <a:extLst>
              <a:ext uri="{FF2B5EF4-FFF2-40B4-BE49-F238E27FC236}">
                <a16:creationId xmlns:a16="http://schemas.microsoft.com/office/drawing/2014/main" id="{D9414B7A-89F5-7089-EB30-AF923FDDCAFE}"/>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4105" name="Picture 2" descr="Stevens-Official-PMSColor-R.png">
            <a:extLst>
              <a:ext uri="{FF2B5EF4-FFF2-40B4-BE49-F238E27FC236}">
                <a16:creationId xmlns:a16="http://schemas.microsoft.com/office/drawing/2014/main" id="{8E8E938E-0009-D496-ACC6-5C13F8DBE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Content Placeholder 12">
            <a:extLst>
              <a:ext uri="{FF2B5EF4-FFF2-40B4-BE49-F238E27FC236}">
                <a16:creationId xmlns:a16="http://schemas.microsoft.com/office/drawing/2014/main" id="{ED9F5698-04EC-E1FE-379A-3FF36FB8EA7E}"/>
              </a:ext>
            </a:extLst>
          </p:cNvPr>
          <p:cNvSpPr txBox="1">
            <a:spLocks/>
          </p:cNvSpPr>
          <p:nvPr/>
        </p:nvSpPr>
        <p:spPr bwMode="auto">
          <a:xfrm>
            <a:off x="977900" y="12736004"/>
            <a:ext cx="14566900" cy="5094796"/>
          </a:xfrm>
          <a:prstGeom prst="rect">
            <a:avLst/>
          </a:prstGeom>
          <a:noFill/>
          <a:ln w="9525">
            <a:solidFill>
              <a:srgbClr val="ADAFAA"/>
            </a:solidFill>
            <a:miter lim="800000"/>
            <a:headEnd/>
            <a:tailEnd/>
          </a:ln>
        </p:spPr>
        <p:txBody>
          <a:bodyPr lIns="428422" tIns="214211" rIns="428422" bIns="214211"/>
          <a:lstStyle>
            <a:lvl1pPr marL="1606550" indent="-1606550" eaLnBrk="0" hangingPunct="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eaLnBrk="0" hangingPunct="0">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eaLnBrk="0" hangingPunct="0">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eaLnBrk="0" hangingPunct="0">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eaLnBrk="0" hangingPunct="0">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just" eaLnBrk="1" hangingPunct="1">
              <a:spcBef>
                <a:spcPts val="0"/>
              </a:spcBef>
              <a:buFont typeface="Arial" panose="020B0604020202020204" pitchFamily="34" charset="0"/>
              <a:buNone/>
              <a:defRPr/>
            </a:pPr>
            <a:r>
              <a:rPr lang="en-US" sz="4800" b="1" dirty="0">
                <a:latin typeface="Arial" panose="020B0604020202020204" pitchFamily="34" charset="0"/>
                <a:cs typeface="Arial" panose="020B0604020202020204" pitchFamily="34" charset="0"/>
              </a:rPr>
              <a:t>Research Question </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To create a cognitive application that can tailor learning and testing for students</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Identifying and addressing a gap in student’s knowledge by assessing them and recommending areas of weakness. </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Measures student’s confidence post personalized learning experience to gain an understanding of the success of the application.</a:t>
            </a:r>
          </a:p>
        </p:txBody>
      </p:sp>
      <p:sp>
        <p:nvSpPr>
          <p:cNvPr id="25" name="Content Placeholder 12">
            <a:extLst>
              <a:ext uri="{FF2B5EF4-FFF2-40B4-BE49-F238E27FC236}">
                <a16:creationId xmlns:a16="http://schemas.microsoft.com/office/drawing/2014/main" id="{757B8247-CA8C-BB45-237C-2A5271506380}"/>
              </a:ext>
            </a:extLst>
          </p:cNvPr>
          <p:cNvSpPr txBox="1">
            <a:spLocks/>
          </p:cNvSpPr>
          <p:nvPr/>
        </p:nvSpPr>
        <p:spPr bwMode="auto">
          <a:xfrm>
            <a:off x="15932150" y="32842200"/>
            <a:ext cx="14130338" cy="9525000"/>
          </a:xfrm>
          <a:prstGeom prst="rect">
            <a:avLst/>
          </a:prstGeom>
          <a:noFill/>
          <a:ln>
            <a:solidFill>
              <a:srgbClr val="ADAFAA"/>
            </a:solidFill>
            <a:miter lim="800000"/>
            <a:headEnd/>
            <a:tailEnd/>
          </a:ln>
        </p:spPr>
        <p:txBody>
          <a:bodyPr lIns="428399" tIns="214202" rIns="428399" bIns="214202"/>
          <a:lstStyle>
            <a:lvl1pPr marL="1604963" indent="-16049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marL="0" indent="0" algn="just" eaLnBrk="1" hangingPunct="1">
              <a:buFont typeface="Arial" panose="020B0604020202020204" pitchFamily="34" charset="0"/>
              <a:buNone/>
              <a:defRPr/>
            </a:pPr>
            <a:r>
              <a:rPr lang="en-US" sz="4800" b="1" dirty="0">
                <a:solidFill>
                  <a:srgbClr val="1A1A1A"/>
                </a:solidFill>
                <a:latin typeface="Arial" panose="020B0604020202020204" pitchFamily="34" charset="0"/>
                <a:cs typeface="Arial" panose="020B0604020202020204" pitchFamily="34" charset="0"/>
              </a:rPr>
              <a:t>Business Impacts</a:t>
            </a:r>
            <a:endParaRPr lang="en-US" sz="4800" dirty="0">
              <a:latin typeface="Arial" panose="020B0604020202020204" pitchFamily="34" charset="0"/>
              <a:cs typeface="Arial" panose="020B0604020202020204" pitchFamily="34" charset="0"/>
            </a:endParaRPr>
          </a:p>
          <a:p>
            <a:pPr marL="742950" indent="-742950" algn="just" eaLnBrk="1" hangingPunct="1">
              <a:spcBef>
                <a:spcPts val="0"/>
              </a:spcBef>
              <a:buFont typeface="+mj-lt"/>
              <a:buAutoNum type="arabicPeriod"/>
              <a:defRPr/>
            </a:pPr>
            <a:r>
              <a:rPr lang="en-US" sz="3600" dirty="0">
                <a:latin typeface="Arial" panose="020B0604020202020204" pitchFamily="34" charset="0"/>
                <a:cs typeface="Arial" panose="020B0604020202020204" pitchFamily="34" charset="0"/>
              </a:rPr>
              <a:t>The business impact of this application from the anticipated results will see a functional chatbot that will be used by students studying science in high school and aid these students with their revision by identifying their gap in knowledge and improve their revision sessions. </a:t>
            </a:r>
          </a:p>
          <a:p>
            <a:pPr marL="742950" indent="-742950" algn="just" eaLnBrk="1" hangingPunct="1">
              <a:spcBef>
                <a:spcPts val="0"/>
              </a:spcBef>
              <a:buFont typeface="+mj-lt"/>
              <a:buAutoNum type="arabicPeriod"/>
              <a:defRPr/>
            </a:pPr>
            <a:r>
              <a:rPr lang="en-US" sz="3600" dirty="0">
                <a:latin typeface="Arial" panose="020B0604020202020204" pitchFamily="34" charset="0"/>
                <a:cs typeface="Arial" panose="020B0604020202020204" pitchFamily="34" charset="0"/>
              </a:rPr>
              <a:t>This application should see students gain more confidence in their academics and take their revision and understanding of the science subject into their own hands.</a:t>
            </a:r>
          </a:p>
          <a:p>
            <a:pPr marL="0" indent="0" algn="just" eaLnBrk="1" hangingPunct="1">
              <a:spcBef>
                <a:spcPts val="0"/>
              </a:spcBef>
              <a:buFont typeface="Arial" panose="020B0604020202020204" pitchFamily="34" charset="0"/>
              <a:buNone/>
              <a:defRPr/>
            </a:pPr>
            <a:r>
              <a:rPr lang="en-US" sz="4800" b="1" dirty="0">
                <a:solidFill>
                  <a:srgbClr val="1A1A1A"/>
                </a:solidFill>
                <a:latin typeface="Arial" panose="020B0604020202020204" pitchFamily="34" charset="0"/>
                <a:cs typeface="Arial" panose="020B0604020202020204" pitchFamily="34" charset="0"/>
              </a:rPr>
              <a:t>Future Scope</a:t>
            </a:r>
          </a:p>
          <a:p>
            <a:pPr marL="0" indent="0" algn="just" eaLnBrk="1" hangingPunct="1">
              <a:buFont typeface="Arial" panose="020B0604020202020204" pitchFamily="34" charset="0"/>
              <a:buNone/>
              <a:defRPr/>
            </a:pPr>
            <a:r>
              <a:rPr lang="en-US" sz="3600" dirty="0">
                <a:latin typeface="Arial" panose="020B0604020202020204" pitchFamily="34" charset="0"/>
                <a:cs typeface="Arial" panose="020B0604020202020204" pitchFamily="34" charset="0"/>
              </a:rPr>
              <a:t>In the future we plan to automate a dynamic question bank that mines data from web and forms MCQ like question generation functionality. This will improve our chatbot by creating fresh content and keeping the dataset up to date. Along with this we aim to improve our topic modelling so more precise recommendations can be returned.</a:t>
            </a:r>
          </a:p>
        </p:txBody>
      </p:sp>
      <p:sp>
        <p:nvSpPr>
          <p:cNvPr id="26" name="Content Placeholder 12">
            <a:extLst>
              <a:ext uri="{FF2B5EF4-FFF2-40B4-BE49-F238E27FC236}">
                <a16:creationId xmlns:a16="http://schemas.microsoft.com/office/drawing/2014/main" id="{24EC89CE-5D06-90EC-9371-3B36FE8F842F}"/>
              </a:ext>
            </a:extLst>
          </p:cNvPr>
          <p:cNvSpPr txBox="1">
            <a:spLocks/>
          </p:cNvSpPr>
          <p:nvPr/>
        </p:nvSpPr>
        <p:spPr bwMode="auto">
          <a:xfrm>
            <a:off x="944937" y="33909000"/>
            <a:ext cx="14599863" cy="8458200"/>
          </a:xfrm>
          <a:prstGeom prst="rect">
            <a:avLst/>
          </a:prstGeom>
          <a:noFill/>
          <a:ln>
            <a:solidFill>
              <a:srgbClr val="ADAFAA"/>
            </a:solidFill>
            <a:miter lim="800000"/>
            <a:headEnd/>
            <a:tailEnd/>
          </a:ln>
        </p:spPr>
        <p:txBody>
          <a:bodyPr lIns="428399" tIns="214202" rIns="428399" bIns="214202"/>
          <a:lstStyle>
            <a:lvl1pPr marL="1604963" indent="-16049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eaLnBrk="1" hangingPunct="1">
              <a:buFont typeface="Arial" panose="020B0604020202020204" pitchFamily="34" charset="0"/>
              <a:buNone/>
              <a:defRPr/>
            </a:pPr>
            <a:r>
              <a:rPr lang="en-US" sz="4800" b="1" dirty="0">
                <a:latin typeface="Arial" panose="020B0604020202020204" pitchFamily="34" charset="0"/>
                <a:ea typeface="ＭＳ Ｐゴシック" panose="020B0600070205080204" pitchFamily="34" charset="-128"/>
                <a:cs typeface="Arial" panose="020B0604020202020204" pitchFamily="34" charset="0"/>
              </a:rPr>
              <a:t>Natural Language Processing</a:t>
            </a:r>
            <a:endParaRPr lang="en-US" sz="3600" dirty="0">
              <a:latin typeface="Arial" panose="020B0604020202020204" pitchFamily="34" charset="0"/>
              <a:cs typeface="Arial" panose="020B0604020202020204" pitchFamily="34" charset="0"/>
            </a:endParaRP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The Cognitive Application access the student with five random science questions in order to identify a gap in knowledge.</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The application informs students whether the answer is correct or incorrect along with the correct answer and stores the question the student has gotten incorrect. </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Using the </a:t>
            </a:r>
            <a:r>
              <a:rPr lang="en-US" sz="3600" b="1" dirty="0" err="1">
                <a:latin typeface="Arial" panose="020B0604020202020204" pitchFamily="34" charset="0"/>
                <a:cs typeface="Arial" panose="020B0604020202020204" pitchFamily="34" charset="0"/>
              </a:rPr>
              <a:t>bert</a:t>
            </a:r>
            <a:r>
              <a:rPr lang="en-US" sz="3600" b="1" dirty="0">
                <a:latin typeface="Arial" panose="020B0604020202020204" pitchFamily="34" charset="0"/>
                <a:cs typeface="Arial" panose="020B0604020202020204" pitchFamily="34" charset="0"/>
              </a:rPr>
              <a:t>-base-</a:t>
            </a:r>
            <a:r>
              <a:rPr lang="en-US" sz="3600" b="1" dirty="0" err="1">
                <a:latin typeface="Arial" panose="020B0604020202020204" pitchFamily="34" charset="0"/>
                <a:cs typeface="Arial" panose="020B0604020202020204" pitchFamily="34" charset="0"/>
              </a:rPr>
              <a:t>nli</a:t>
            </a:r>
            <a:r>
              <a:rPr lang="en-US" sz="3600" b="1" dirty="0">
                <a:latin typeface="Arial" panose="020B0604020202020204" pitchFamily="34" charset="0"/>
                <a:cs typeface="Arial" panose="020B0604020202020204" pitchFamily="34" charset="0"/>
              </a:rPr>
              <a:t>-mean-tokens</a:t>
            </a:r>
            <a:r>
              <a:rPr lang="en-US" sz="3600" dirty="0">
                <a:latin typeface="Arial" panose="020B0604020202020204" pitchFamily="34" charset="0"/>
                <a:cs typeface="Arial" panose="020B0604020202020204" pitchFamily="34" charset="0"/>
              </a:rPr>
              <a:t> a pretrained model the questions stem are vectorized and stored as a </a:t>
            </a:r>
            <a:r>
              <a:rPr lang="en-US" sz="3600" dirty="0" err="1">
                <a:latin typeface="Arial" panose="020B0604020202020204" pitchFamily="34" charset="0"/>
                <a:cs typeface="Arial" panose="020B0604020202020204" pitchFamily="34" charset="0"/>
              </a:rPr>
              <a:t>numpy</a:t>
            </a:r>
            <a:r>
              <a:rPr lang="en-US" sz="3600" dirty="0">
                <a:latin typeface="Arial" panose="020B0604020202020204" pitchFamily="34" charset="0"/>
                <a:cs typeface="Arial" panose="020B0604020202020204" pitchFamily="34" charset="0"/>
              </a:rPr>
              <a:t> array.</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The pretrained model is known as sentence transformer which is able to map sentences to a 768 dense dimensional vector space.</a:t>
            </a:r>
          </a:p>
          <a:p>
            <a:pPr marL="685800" indent="-685800" algn="just" eaLnBrk="1" hangingPunct="1">
              <a:spcBef>
                <a:spcPts val="0"/>
              </a:spcBef>
              <a:defRPr/>
            </a:pPr>
            <a:r>
              <a:rPr lang="en-US" sz="3600" dirty="0">
                <a:latin typeface="Arial" panose="020B0604020202020204" pitchFamily="34" charset="0"/>
                <a:cs typeface="Arial" panose="020B0604020202020204" pitchFamily="34" charset="0"/>
              </a:rPr>
              <a:t>Chronologically the question with an incorrect responses has been is used in the cosine similarity check. The top 5 questions with the highest similarity are individually returned to the user.</a:t>
            </a:r>
          </a:p>
        </p:txBody>
      </p:sp>
      <p:pic>
        <p:nvPicPr>
          <p:cNvPr id="4113" name="Picture 14">
            <a:extLst>
              <a:ext uri="{FF2B5EF4-FFF2-40B4-BE49-F238E27FC236}">
                <a16:creationId xmlns:a16="http://schemas.microsoft.com/office/drawing/2014/main" id="{6E13AA33-9C7A-FFC0-9051-6418F219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9780" y="13193246"/>
            <a:ext cx="7030739" cy="5636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a:extLst>
              <a:ext uri="{FF2B5EF4-FFF2-40B4-BE49-F238E27FC236}">
                <a16:creationId xmlns:a16="http://schemas.microsoft.com/office/drawing/2014/main" id="{42EF4665-01D9-B276-76F1-A460E1A38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5302" y="19812000"/>
            <a:ext cx="12484036" cy="6305550"/>
          </a:xfrm>
          <a:prstGeom prst="rect">
            <a:avLst/>
          </a:prstGeom>
        </p:spPr>
      </p:pic>
      <p:sp>
        <p:nvSpPr>
          <p:cNvPr id="24" name="Content Placeholder 12">
            <a:extLst>
              <a:ext uri="{FF2B5EF4-FFF2-40B4-BE49-F238E27FC236}">
                <a16:creationId xmlns:a16="http://schemas.microsoft.com/office/drawing/2014/main" id="{BF0B1B3C-BB93-6041-0BC3-E12553349542}"/>
              </a:ext>
            </a:extLst>
          </p:cNvPr>
          <p:cNvSpPr txBox="1">
            <a:spLocks/>
          </p:cNvSpPr>
          <p:nvPr/>
        </p:nvSpPr>
        <p:spPr bwMode="auto">
          <a:xfrm>
            <a:off x="1000522" y="17931893"/>
            <a:ext cx="14544278" cy="15783355"/>
          </a:xfrm>
          <a:prstGeom prst="rect">
            <a:avLst/>
          </a:prstGeom>
          <a:noFill/>
          <a:ln>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428399" tIns="214202" rIns="428399" bIns="214202" numCol="1" anchor="t" anchorCtr="0" compatLnSpc="1">
            <a:prstTxWarp prst="textNoShape">
              <a:avLst/>
            </a:prstTxWarp>
          </a:bodyPr>
          <a:lstStyle>
            <a:lvl1pPr marL="1604963" indent="-16049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8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8400" kern="1200">
                <a:solidFill>
                  <a:schemeClr val="tx1"/>
                </a:solidFill>
                <a:latin typeface="+mn-lt"/>
                <a:ea typeface="+mn-ea"/>
                <a:cs typeface="+mn-cs"/>
              </a:defRPr>
            </a:lvl9pPr>
          </a:lstStyle>
          <a:p>
            <a:pPr eaLnBrk="1" hangingPunct="1">
              <a:buNone/>
              <a:defRPr/>
            </a:pPr>
            <a:r>
              <a:rPr lang="en-US" sz="4800" b="1" dirty="0">
                <a:latin typeface="Arial" panose="020B0604020202020204" pitchFamily="34" charset="0"/>
                <a:cs typeface="Arial" panose="020B0604020202020204" pitchFamily="34" charset="0"/>
              </a:rPr>
              <a:t>Model Architecture and Dataset</a:t>
            </a:r>
          </a:p>
          <a:p>
            <a:pPr eaLnBrk="1" hangingPunct="1">
              <a:spcBef>
                <a:spcPts val="0"/>
              </a:spcBef>
              <a:buNone/>
              <a:defRPr/>
            </a:pPr>
            <a:r>
              <a:rPr lang="en-US" sz="3600" dirty="0">
                <a:latin typeface="Arial" panose="020B0604020202020204" pitchFamily="34" charset="0"/>
                <a:cs typeface="Arial" panose="020B0604020202020204" pitchFamily="34" charset="0"/>
              </a:rPr>
              <a:t>The application has been coded using Python and to create the</a:t>
            </a:r>
          </a:p>
          <a:p>
            <a:pPr eaLnBrk="1" hangingPunct="1">
              <a:spcBef>
                <a:spcPts val="0"/>
              </a:spcBef>
              <a:buNone/>
              <a:defRPr/>
            </a:pPr>
            <a:r>
              <a:rPr lang="en-US" sz="3600" dirty="0">
                <a:latin typeface="Arial" panose="020B0604020202020204" pitchFamily="34" charset="0"/>
                <a:cs typeface="Arial" panose="020B0604020202020204" pitchFamily="34" charset="0"/>
              </a:rPr>
              <a:t>user interface </a:t>
            </a:r>
            <a:r>
              <a:rPr lang="en-US" sz="3600" dirty="0" err="1">
                <a:latin typeface="Arial" panose="020B0604020202020204" pitchFamily="34" charset="0"/>
                <a:cs typeface="Arial" panose="020B0604020202020204" pitchFamily="34" charset="0"/>
              </a:rPr>
              <a:t>Tkinter</a:t>
            </a:r>
            <a:r>
              <a:rPr lang="en-US" sz="3600" dirty="0">
                <a:latin typeface="Arial" panose="020B0604020202020204" pitchFamily="34" charset="0"/>
                <a:cs typeface="Arial" panose="020B0604020202020204" pitchFamily="34" charset="0"/>
              </a:rPr>
              <a:t> has been used to provide a console based</a:t>
            </a:r>
          </a:p>
          <a:p>
            <a:pPr eaLnBrk="1" hangingPunct="1">
              <a:spcBef>
                <a:spcPts val="0"/>
              </a:spcBef>
              <a:buNone/>
              <a:defRPr/>
            </a:pPr>
            <a:r>
              <a:rPr lang="en-US" sz="3600" dirty="0">
                <a:latin typeface="Arial" panose="020B0604020202020204" pitchFamily="34" charset="0"/>
                <a:cs typeface="Arial" panose="020B0604020202020204" pitchFamily="34" charset="0"/>
              </a:rPr>
              <a:t>design. This design choice is simple and useful and provides the </a:t>
            </a:r>
          </a:p>
          <a:p>
            <a:pPr marL="0" indent="0" algn="just" eaLnBrk="1" hangingPunct="1">
              <a:spcBef>
                <a:spcPts val="0"/>
              </a:spcBef>
              <a:buNone/>
              <a:defRPr/>
            </a:pPr>
            <a:r>
              <a:rPr lang="en-US" sz="3600" dirty="0">
                <a:latin typeface="Arial" panose="020B0604020202020204" pitchFamily="34" charset="0"/>
                <a:cs typeface="Arial" panose="020B0604020202020204" pitchFamily="34" charset="0"/>
              </a:rPr>
              <a:t>user a straightforward experience. Utilizing the </a:t>
            </a:r>
            <a:r>
              <a:rPr lang="en-US" sz="3600" dirty="0" err="1">
                <a:latin typeface="Arial" panose="020B0604020202020204" pitchFamily="34" charset="0"/>
                <a:cs typeface="Arial" panose="020B0604020202020204" pitchFamily="34" charset="0"/>
              </a:rPr>
              <a:t>OpenBookQA</a:t>
            </a:r>
            <a:r>
              <a:rPr lang="en-US" sz="3600" dirty="0">
                <a:latin typeface="Arial" panose="020B0604020202020204" pitchFamily="34" charset="0"/>
                <a:cs typeface="Arial" panose="020B0604020202020204" pitchFamily="34" charset="0"/>
              </a:rPr>
              <a:t> Dataset which is found on the Allen Institute for AI data repository consists of 5000 questions and six columns with great interest in the question stem and answer key. The application uses Artificial Intelligent Markup Language (AIML) to store the intents for the application and provide accurate responses to the user by making use of tags. The application identifies a gap in the students understanding using incorrect responses to questions and recommends provides questions the student is likely to get incorrect. At the end of the quiz the </a:t>
            </a:r>
            <a:r>
              <a:rPr lang="en-US" sz="3600" dirty="0" err="1">
                <a:latin typeface="Arial" panose="020B0604020202020204" pitchFamily="34" charset="0"/>
                <a:cs typeface="Arial" panose="020B0604020202020204" pitchFamily="34" charset="0"/>
              </a:rPr>
              <a:t>AITutor</a:t>
            </a:r>
            <a:r>
              <a:rPr lang="en-US" sz="3600" dirty="0">
                <a:latin typeface="Arial" panose="020B0604020202020204" pitchFamily="34" charset="0"/>
                <a:cs typeface="Arial" panose="020B0604020202020204" pitchFamily="34" charset="0"/>
              </a:rPr>
              <a:t> recommends areas </a:t>
            </a:r>
          </a:p>
          <a:p>
            <a:pPr eaLnBrk="1" hangingPunct="1">
              <a:spcBef>
                <a:spcPts val="0"/>
              </a:spcBef>
              <a:buFont typeface="Arial" panose="020B0604020202020204" pitchFamily="34" charset="0"/>
              <a:buNone/>
              <a:defRPr/>
            </a:pPr>
            <a:r>
              <a:rPr lang="en-US" sz="3600" dirty="0">
                <a:latin typeface="Arial" panose="020B0604020202020204" pitchFamily="34" charset="0"/>
                <a:cs typeface="Arial" panose="020B0604020202020204" pitchFamily="34" charset="0"/>
              </a:rPr>
              <a:t>where the student can brush up their knowledge and provides links </a:t>
            </a:r>
          </a:p>
          <a:p>
            <a:pPr eaLnBrk="1" hangingPunct="1">
              <a:spcBef>
                <a:spcPts val="0"/>
              </a:spcBef>
              <a:buFont typeface="Arial" panose="020B0604020202020204" pitchFamily="34" charset="0"/>
              <a:buNone/>
              <a:defRPr/>
            </a:pPr>
            <a:r>
              <a:rPr lang="en-US" sz="3600" dirty="0">
                <a:latin typeface="Arial" panose="020B0604020202020204" pitchFamily="34" charset="0"/>
                <a:cs typeface="Arial" panose="020B0604020202020204" pitchFamily="34" charset="0"/>
              </a:rPr>
              <a:t>to material. </a:t>
            </a:r>
          </a:p>
        </p:txBody>
      </p:sp>
      <p:pic>
        <p:nvPicPr>
          <p:cNvPr id="4" name="Picture 3" descr="Diagram&#10;&#10;Description automatically generated">
            <a:extLst>
              <a:ext uri="{FF2B5EF4-FFF2-40B4-BE49-F238E27FC236}">
                <a16:creationId xmlns:a16="http://schemas.microsoft.com/office/drawing/2014/main" id="{D3DF748A-7E40-13D3-C830-40BB8CAB5D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312" y="26868436"/>
            <a:ext cx="14853251" cy="67738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2867</TotalTime>
  <Words>799</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AITutor Team: Darpan Shah, Devanshi Mehta, Dhaval Patel, Ilesh Sharda,  Rishi Singh Instructor: Chris Asakiewicz</vt:lpstr>
    </vt:vector>
  </TitlesOfParts>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creator>BI&amp;A Poster</dc:creator>
  <cp:lastModifiedBy>Rishi Singh</cp:lastModifiedBy>
  <cp:revision>92</cp:revision>
  <cp:lastPrinted>2015-02-10T22:06:34Z</cp:lastPrinted>
  <dcterms:created xsi:type="dcterms:W3CDTF">2008-04-07T13:20:48Z</dcterms:created>
  <dcterms:modified xsi:type="dcterms:W3CDTF">2022-05-05T16:08:48Z</dcterms:modified>
</cp:coreProperties>
</file>