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24"/>
  </p:notesMasterIdLst>
  <p:sldIdLst>
    <p:sldId id="281" r:id="rId2"/>
    <p:sldId id="256" r:id="rId3"/>
    <p:sldId id="257" r:id="rId4"/>
    <p:sldId id="258" r:id="rId5"/>
    <p:sldId id="264" r:id="rId6"/>
    <p:sldId id="269" r:id="rId7"/>
    <p:sldId id="277" r:id="rId8"/>
    <p:sldId id="262" r:id="rId9"/>
    <p:sldId id="267" r:id="rId10"/>
    <p:sldId id="275" r:id="rId11"/>
    <p:sldId id="265" r:id="rId12"/>
    <p:sldId id="270" r:id="rId13"/>
    <p:sldId id="278" r:id="rId14"/>
    <p:sldId id="263" r:id="rId15"/>
    <p:sldId id="268" r:id="rId16"/>
    <p:sldId id="276" r:id="rId17"/>
    <p:sldId id="266" r:id="rId18"/>
    <p:sldId id="271" r:id="rId19"/>
    <p:sldId id="279" r:id="rId20"/>
    <p:sldId id="272" r:id="rId21"/>
    <p:sldId id="273" r:id="rId22"/>
    <p:sldId id="274" r:id="rId23"/>
  </p:sldIdLst>
  <p:sldSz cx="14630400" cy="8229600"/>
  <p:notesSz cx="8229600" cy="1463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4A1AD8-0655-4E73-8376-FC186E2F6A00}" v="4" dt="2024-05-20T16:24:20.2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861" autoAdjust="0"/>
    <p:restoredTop sz="94610"/>
  </p:normalViewPr>
  <p:slideViewPr>
    <p:cSldViewPr snapToGrid="0" snapToObjects="1">
      <p:cViewPr varScale="1">
        <p:scale>
          <a:sx n="98" d="100"/>
          <a:sy n="98" d="100"/>
        </p:scale>
        <p:origin x="9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KANTA MUDDANA" userId="fc3a96d2d592c9f6" providerId="LiveId" clId="{AB4A1AD8-0655-4E73-8376-FC186E2F6A00}"/>
    <pc:docChg chg="undo custSel addSld delSld modSld sldOrd">
      <pc:chgData name="MANIKANTA MUDDANA" userId="fc3a96d2d592c9f6" providerId="LiveId" clId="{AB4A1AD8-0655-4E73-8376-FC186E2F6A00}" dt="2024-05-20T16:24:19.651" v="209" actId="167"/>
      <pc:docMkLst>
        <pc:docMk/>
      </pc:docMkLst>
      <pc:sldChg chg="new del ord">
        <pc:chgData name="MANIKANTA MUDDANA" userId="fc3a96d2d592c9f6" providerId="LiveId" clId="{AB4A1AD8-0655-4E73-8376-FC186E2F6A00}" dt="2024-05-20T16:17:22.119" v="4" actId="2696"/>
        <pc:sldMkLst>
          <pc:docMk/>
          <pc:sldMk cId="2111490374" sldId="280"/>
        </pc:sldMkLst>
      </pc:sldChg>
      <pc:sldChg chg="addSp modSp add mod">
        <pc:chgData name="MANIKANTA MUDDANA" userId="fc3a96d2d592c9f6" providerId="LiveId" clId="{AB4A1AD8-0655-4E73-8376-FC186E2F6A00}" dt="2024-05-20T16:24:19.651" v="209" actId="167"/>
        <pc:sldMkLst>
          <pc:docMk/>
          <pc:sldMk cId="2598377495" sldId="281"/>
        </pc:sldMkLst>
        <pc:spChg chg="add mod ord">
          <ac:chgData name="MANIKANTA MUDDANA" userId="fc3a96d2d592c9f6" providerId="LiveId" clId="{AB4A1AD8-0655-4E73-8376-FC186E2F6A00}" dt="2024-05-20T16:24:19.651" v="209" actId="167"/>
          <ac:spMkLst>
            <pc:docMk/>
            <pc:sldMk cId="2598377495" sldId="281"/>
            <ac:spMk id="3" creationId="{ED3731D7-7E5D-9FB7-3BA2-2EDC6B533C97}"/>
          </ac:spMkLst>
        </pc:spChg>
        <pc:spChg chg="mod">
          <ac:chgData name="MANIKANTA MUDDANA" userId="fc3a96d2d592c9f6" providerId="LiveId" clId="{AB4A1AD8-0655-4E73-8376-FC186E2F6A00}" dt="2024-05-20T16:22:03.839" v="204" actId="20577"/>
          <ac:spMkLst>
            <pc:docMk/>
            <pc:sldMk cId="2598377495" sldId="281"/>
            <ac:spMk id="6" creationId="{9464E551-CA51-8C1E-AD16-AAEA40237BE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89543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38165904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4711918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9030882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32140028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20229735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6553584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3761581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3822303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4942309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472834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1261768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2304578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358359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6447491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9944009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9620283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36798030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4630400" cy="82296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385946" y="2519679"/>
            <a:ext cx="10590790" cy="3213178"/>
          </a:xfrm>
        </p:spPr>
        <p:txBody>
          <a:bodyPr anchor="b"/>
          <a:lstStyle>
            <a:lvl1pPr>
              <a:defRPr sz="6480"/>
            </a:lvl1pPr>
          </a:lstStyle>
          <a:p>
            <a:r>
              <a:rPr lang="en-US"/>
              <a:t>Click to edit Master title style</a:t>
            </a:r>
            <a:endParaRPr lang="en-US" dirty="0"/>
          </a:p>
        </p:txBody>
      </p:sp>
      <p:sp>
        <p:nvSpPr>
          <p:cNvPr id="3" name="Subtitle 2"/>
          <p:cNvSpPr>
            <a:spLocks noGrp="1"/>
          </p:cNvSpPr>
          <p:nvPr>
            <p:ph type="subTitle" idx="1"/>
          </p:nvPr>
        </p:nvSpPr>
        <p:spPr bwMode="gray">
          <a:xfrm>
            <a:off x="1385946" y="5732856"/>
            <a:ext cx="10590790" cy="1033704"/>
          </a:xfrm>
        </p:spPr>
        <p:txBody>
          <a:bodyPr anchor="t"/>
          <a:lstStyle>
            <a:lvl1pPr marL="0" indent="0" algn="l">
              <a:buNone/>
              <a:defRPr cap="all">
                <a:solidFill>
                  <a:schemeClr val="accent1">
                    <a:lumMod val="60000"/>
                    <a:lumOff val="40000"/>
                  </a:schemeClr>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2190781" y="2150669"/>
            <a:ext cx="1188719" cy="365759"/>
          </a:xfrm>
        </p:spPr>
        <p:txBody>
          <a:bodyPr anchor="t"/>
          <a:lstStyle>
            <a:lvl1pPr algn="l">
              <a:defRPr b="0" i="0">
                <a:solidFill>
                  <a:schemeClr val="bg1">
                    <a:alpha val="60000"/>
                  </a:schemeClr>
                </a:solidFill>
              </a:defRPr>
            </a:lvl1pPr>
          </a:lstStyle>
          <a:p>
            <a:fld id="{5923F103-BC34-4FE4-A40E-EDDEECFDA5D0}" type="datetimeFigureOut">
              <a:rPr lang="en-US" dirty="0"/>
              <a:pPr/>
              <a:t>5/21/2024</a:t>
            </a:fld>
            <a:endParaRPr lang="en-US" dirty="0"/>
          </a:p>
        </p:txBody>
      </p:sp>
      <p:sp>
        <p:nvSpPr>
          <p:cNvPr id="5" name="Footer Placeholder 4"/>
          <p:cNvSpPr>
            <a:spLocks noGrp="1"/>
          </p:cNvSpPr>
          <p:nvPr>
            <p:ph type="ftr" sz="quarter" idx="11"/>
          </p:nvPr>
        </p:nvSpPr>
        <p:spPr bwMode="gray">
          <a:xfrm rot="5400000">
            <a:off x="10742372" y="3873399"/>
            <a:ext cx="4631754" cy="36576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2525374" y="0"/>
            <a:ext cx="822960" cy="13716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2423049" y="354876"/>
            <a:ext cx="1005839" cy="921224"/>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2782454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4630400" cy="82296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385945" y="5963912"/>
            <a:ext cx="10590791" cy="680086"/>
          </a:xfrm>
        </p:spPr>
        <p:txBody>
          <a:bodyPr anchor="b">
            <a:normAutofit/>
          </a:bodyPr>
          <a:lstStyle>
            <a:lvl1pPr algn="l">
              <a:defRPr sz="288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85945" y="822960"/>
            <a:ext cx="10590791" cy="41148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4" name="Text Placeholder 3"/>
          <p:cNvSpPr>
            <a:spLocks noGrp="1"/>
          </p:cNvSpPr>
          <p:nvPr>
            <p:ph type="body" sz="half" idx="2"/>
          </p:nvPr>
        </p:nvSpPr>
        <p:spPr>
          <a:xfrm>
            <a:off x="1385945" y="6643998"/>
            <a:ext cx="10590790" cy="592454"/>
          </a:xfrm>
        </p:spPr>
        <p:txBody>
          <a:bodyPr>
            <a:normAutofit/>
          </a:bodyPr>
          <a:lstStyle>
            <a:lvl1pPr marL="0" indent="0">
              <a:buNone/>
              <a:defRPr sz="1440">
                <a:solidFill>
                  <a:schemeClr val="accent1">
                    <a:lumMod val="60000"/>
                    <a:lumOff val="40000"/>
                  </a:schemeClr>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5/21/2024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2525374" y="0"/>
            <a:ext cx="822960" cy="13716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211210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4630400" cy="82296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378558" y="1276101"/>
            <a:ext cx="10598179" cy="1647583"/>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385945" y="4251960"/>
            <a:ext cx="10590791" cy="2971800"/>
          </a:xfrm>
        </p:spPr>
        <p:txBody>
          <a:bodyPr anchor="ctr">
            <a:normAutofit/>
          </a:bodyPr>
          <a:lstStyle>
            <a:lvl1pPr marL="0" indent="0">
              <a:buNone/>
              <a:defRPr sz="216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5/21/2024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2525374" y="0"/>
            <a:ext cx="822960" cy="13716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7955934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4630400" cy="82296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1057879" y="728803"/>
            <a:ext cx="962294" cy="1865126"/>
          </a:xfrm>
          <a:prstGeom prst="rect">
            <a:avLst/>
          </a:prstGeom>
          <a:noFill/>
        </p:spPr>
        <p:txBody>
          <a:bodyPr wrap="square" rtlCol="0">
            <a:spAutoFit/>
          </a:bodyPr>
          <a:lstStyle/>
          <a:p>
            <a:pPr algn="r"/>
            <a:r>
              <a:rPr lang="en-US" sz="11520" b="0" i="0" dirty="0">
                <a:solidFill>
                  <a:schemeClr val="accent1">
                    <a:lumMod val="60000"/>
                    <a:lumOff val="40000"/>
                  </a:schemeClr>
                </a:solidFill>
                <a:latin typeface="Arial"/>
                <a:cs typeface="Arial"/>
              </a:rPr>
              <a:t>“</a:t>
            </a:r>
          </a:p>
        </p:txBody>
      </p:sp>
      <p:sp>
        <p:nvSpPr>
          <p:cNvPr id="13" name="TextBox 12"/>
          <p:cNvSpPr txBox="1"/>
          <p:nvPr/>
        </p:nvSpPr>
        <p:spPr bwMode="gray">
          <a:xfrm>
            <a:off x="11861350" y="3136545"/>
            <a:ext cx="783316" cy="1865126"/>
          </a:xfrm>
          <a:prstGeom prst="rect">
            <a:avLst/>
          </a:prstGeom>
          <a:noFill/>
        </p:spPr>
        <p:txBody>
          <a:bodyPr wrap="square" rtlCol="0">
            <a:spAutoFit/>
          </a:bodyPr>
          <a:lstStyle/>
          <a:p>
            <a:pPr algn="r"/>
            <a:r>
              <a:rPr lang="en-US" sz="1152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898254" y="1178561"/>
            <a:ext cx="10144687" cy="3235958"/>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2335135" y="4414519"/>
            <a:ext cx="9277463" cy="410609"/>
          </a:xfrm>
        </p:spPr>
        <p:txBody>
          <a:bodyPr anchor="t">
            <a:normAutofit/>
          </a:bodyPr>
          <a:lstStyle>
            <a:lvl1pPr marL="0" indent="0">
              <a:buNone/>
              <a:defRPr lang="en-US" sz="1680" b="0" i="0" kern="1200" cap="small" dirty="0">
                <a:solidFill>
                  <a:schemeClr val="accent1">
                    <a:lumMod val="60000"/>
                    <a:lumOff val="40000"/>
                  </a:schemeClr>
                </a:solidFill>
                <a:latin typeface="+mn-lt"/>
                <a:ea typeface="+mn-ea"/>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10" name="Text Placeholder 3"/>
          <p:cNvSpPr>
            <a:spLocks noGrp="1"/>
          </p:cNvSpPr>
          <p:nvPr>
            <p:ph type="body" sz="half" idx="2"/>
          </p:nvPr>
        </p:nvSpPr>
        <p:spPr>
          <a:xfrm>
            <a:off x="1385946" y="6035040"/>
            <a:ext cx="11093876" cy="1197428"/>
          </a:xfrm>
        </p:spPr>
        <p:txBody>
          <a:bodyPr anchor="ctr">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5/21/2024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2525374" y="0"/>
            <a:ext cx="822960" cy="13716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6044947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4630400" cy="82296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385945" y="2844800"/>
            <a:ext cx="10590792" cy="2187017"/>
          </a:xfrm>
        </p:spPr>
        <p:txBody>
          <a:bodyPr anchor="b"/>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385945" y="6029960"/>
            <a:ext cx="10590791" cy="1032480"/>
          </a:xfrm>
        </p:spPr>
        <p:txBody>
          <a:bodyPr anchor="t"/>
          <a:lstStyle>
            <a:lvl1pPr marL="0" indent="0" algn="l">
              <a:buNone/>
              <a:defRPr sz="2400" cap="none">
                <a:solidFill>
                  <a:schemeClr val="accent1">
                    <a:lumMod val="60000"/>
                    <a:lumOff val="40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5/21/2024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2525374" y="0"/>
            <a:ext cx="822960" cy="13716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3277842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385945" y="1168402"/>
            <a:ext cx="10590791" cy="848357"/>
          </a:xfrm>
        </p:spPr>
        <p:txBody>
          <a:bodyPr/>
          <a:lstStyle>
            <a:lvl1pPr>
              <a:defRPr sz="4320"/>
            </a:lvl1pPr>
          </a:lstStyle>
          <a:p>
            <a:r>
              <a:rPr lang="en-US"/>
              <a:t>Click to edit Master title style</a:t>
            </a:r>
            <a:endParaRPr lang="en-US" dirty="0"/>
          </a:p>
        </p:txBody>
      </p:sp>
      <p:sp>
        <p:nvSpPr>
          <p:cNvPr id="3" name="Text Placeholder 2"/>
          <p:cNvSpPr>
            <a:spLocks noGrp="1"/>
          </p:cNvSpPr>
          <p:nvPr>
            <p:ph type="body" idx="1"/>
          </p:nvPr>
        </p:nvSpPr>
        <p:spPr>
          <a:xfrm>
            <a:off x="1385945" y="3124203"/>
            <a:ext cx="3770254" cy="691514"/>
          </a:xfrm>
        </p:spPr>
        <p:txBody>
          <a:bodyPr anchor="b">
            <a:noAutofit/>
          </a:bodyPr>
          <a:lstStyle>
            <a:lvl1pPr marL="0" indent="0">
              <a:buNone/>
              <a:defRPr sz="2880" b="0">
                <a:solidFill>
                  <a:schemeClr val="accent1">
                    <a:lumMod val="60000"/>
                    <a:lumOff val="40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16" name="Text Placeholder 3"/>
          <p:cNvSpPr>
            <a:spLocks noGrp="1"/>
          </p:cNvSpPr>
          <p:nvPr>
            <p:ph type="body" sz="half" idx="15"/>
          </p:nvPr>
        </p:nvSpPr>
        <p:spPr>
          <a:xfrm>
            <a:off x="1385944" y="3815717"/>
            <a:ext cx="3770255" cy="3416752"/>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Text Placeholder 4"/>
          <p:cNvSpPr>
            <a:spLocks noGrp="1"/>
          </p:cNvSpPr>
          <p:nvPr>
            <p:ph type="body" sz="quarter" idx="3"/>
          </p:nvPr>
        </p:nvSpPr>
        <p:spPr>
          <a:xfrm>
            <a:off x="5415266" y="3124200"/>
            <a:ext cx="3776411" cy="691514"/>
          </a:xfrm>
        </p:spPr>
        <p:txBody>
          <a:bodyPr anchor="b">
            <a:noAutofit/>
          </a:bodyPr>
          <a:lstStyle>
            <a:lvl1pPr marL="0" indent="0">
              <a:buNone/>
              <a:defRPr sz="2880" b="0">
                <a:solidFill>
                  <a:schemeClr val="accent1">
                    <a:lumMod val="60000"/>
                    <a:lumOff val="40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19" name="Text Placeholder 3"/>
          <p:cNvSpPr>
            <a:spLocks noGrp="1"/>
          </p:cNvSpPr>
          <p:nvPr>
            <p:ph type="body" sz="half" idx="16"/>
          </p:nvPr>
        </p:nvSpPr>
        <p:spPr>
          <a:xfrm>
            <a:off x="5415266" y="3815716"/>
            <a:ext cx="3776411" cy="3416752"/>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14" name="Text Placeholder 4"/>
          <p:cNvSpPr>
            <a:spLocks noGrp="1"/>
          </p:cNvSpPr>
          <p:nvPr>
            <p:ph type="body" sz="quarter" idx="13"/>
          </p:nvPr>
        </p:nvSpPr>
        <p:spPr>
          <a:xfrm>
            <a:off x="9465762" y="3124201"/>
            <a:ext cx="3774876" cy="691514"/>
          </a:xfrm>
        </p:spPr>
        <p:txBody>
          <a:bodyPr anchor="b">
            <a:noAutofit/>
          </a:bodyPr>
          <a:lstStyle>
            <a:lvl1pPr marL="0" indent="0">
              <a:buNone/>
              <a:defRPr sz="2880" b="0">
                <a:solidFill>
                  <a:schemeClr val="accent1">
                    <a:lumMod val="60000"/>
                    <a:lumOff val="40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20" name="Text Placeholder 3"/>
          <p:cNvSpPr>
            <a:spLocks noGrp="1"/>
          </p:cNvSpPr>
          <p:nvPr>
            <p:ph type="body" sz="half" idx="17"/>
          </p:nvPr>
        </p:nvSpPr>
        <p:spPr>
          <a:xfrm>
            <a:off x="9465995" y="3815715"/>
            <a:ext cx="3774643" cy="3416752"/>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cxnSp>
        <p:nvCxnSpPr>
          <p:cNvPr id="17" name="Straight Connector 16"/>
          <p:cNvCxnSpPr/>
          <p:nvPr/>
        </p:nvCxnSpPr>
        <p:spPr>
          <a:xfrm>
            <a:off x="5284765" y="3083560"/>
            <a:ext cx="0" cy="41909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9326881" y="3083560"/>
            <a:ext cx="0" cy="41909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5/21/2024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8767619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385945" y="1168402"/>
            <a:ext cx="10590791" cy="848357"/>
          </a:xfrm>
        </p:spPr>
        <p:txBody>
          <a:bodyPr/>
          <a:lstStyle>
            <a:lvl1pPr>
              <a:defRPr sz="4320"/>
            </a:lvl1pPr>
          </a:lstStyle>
          <a:p>
            <a:r>
              <a:rPr lang="en-US"/>
              <a:t>Click to edit Master title style</a:t>
            </a:r>
            <a:endParaRPr lang="en-US" dirty="0"/>
          </a:p>
        </p:txBody>
      </p:sp>
      <p:sp>
        <p:nvSpPr>
          <p:cNvPr id="3" name="Text Placeholder 2"/>
          <p:cNvSpPr>
            <a:spLocks noGrp="1"/>
          </p:cNvSpPr>
          <p:nvPr>
            <p:ph type="body" idx="1"/>
          </p:nvPr>
        </p:nvSpPr>
        <p:spPr>
          <a:xfrm>
            <a:off x="1385945" y="5439413"/>
            <a:ext cx="3660526" cy="691514"/>
          </a:xfrm>
        </p:spPr>
        <p:txBody>
          <a:bodyPr anchor="b">
            <a:noAutofit/>
          </a:bodyPr>
          <a:lstStyle>
            <a:lvl1pPr marL="0" indent="0">
              <a:buNone/>
              <a:defRPr sz="2880" b="0">
                <a:solidFill>
                  <a:schemeClr val="accent1">
                    <a:lumMod val="60000"/>
                    <a:lumOff val="40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19" name="Picture Placeholder 2"/>
          <p:cNvSpPr>
            <a:spLocks noGrp="1" noChangeAspect="1"/>
          </p:cNvSpPr>
          <p:nvPr>
            <p:ph type="pic" idx="15"/>
          </p:nvPr>
        </p:nvSpPr>
        <p:spPr>
          <a:xfrm>
            <a:off x="1601464" y="3124200"/>
            <a:ext cx="3229490" cy="190981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22" name="Text Placeholder 3"/>
          <p:cNvSpPr>
            <a:spLocks noGrp="1"/>
          </p:cNvSpPr>
          <p:nvPr>
            <p:ph type="body" sz="half" idx="18"/>
          </p:nvPr>
        </p:nvSpPr>
        <p:spPr>
          <a:xfrm>
            <a:off x="1385945" y="6130927"/>
            <a:ext cx="3660526" cy="1101542"/>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Text Placeholder 4"/>
          <p:cNvSpPr>
            <a:spLocks noGrp="1"/>
          </p:cNvSpPr>
          <p:nvPr>
            <p:ph type="body" sz="quarter" idx="3"/>
          </p:nvPr>
        </p:nvSpPr>
        <p:spPr>
          <a:xfrm>
            <a:off x="5482638" y="5439413"/>
            <a:ext cx="3660526" cy="691516"/>
          </a:xfrm>
        </p:spPr>
        <p:txBody>
          <a:bodyPr anchor="b">
            <a:noAutofit/>
          </a:bodyPr>
          <a:lstStyle>
            <a:lvl1pPr marL="0" indent="0">
              <a:buNone/>
              <a:defRPr sz="2880" b="0">
                <a:solidFill>
                  <a:schemeClr val="accent1">
                    <a:lumMod val="60000"/>
                    <a:lumOff val="40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1" name="Picture Placeholder 2"/>
          <p:cNvSpPr>
            <a:spLocks noGrp="1" noChangeAspect="1"/>
          </p:cNvSpPr>
          <p:nvPr>
            <p:ph type="pic" idx="21"/>
          </p:nvPr>
        </p:nvSpPr>
        <p:spPr>
          <a:xfrm>
            <a:off x="5698155" y="3124200"/>
            <a:ext cx="3229492" cy="190981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23" name="Text Placeholder 3"/>
          <p:cNvSpPr>
            <a:spLocks noGrp="1"/>
          </p:cNvSpPr>
          <p:nvPr>
            <p:ph type="body" sz="half" idx="19"/>
          </p:nvPr>
        </p:nvSpPr>
        <p:spPr>
          <a:xfrm>
            <a:off x="5484206" y="6130926"/>
            <a:ext cx="3660526" cy="1101542"/>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14" name="Text Placeholder 4"/>
          <p:cNvSpPr>
            <a:spLocks noGrp="1"/>
          </p:cNvSpPr>
          <p:nvPr>
            <p:ph type="body" sz="quarter" idx="13"/>
          </p:nvPr>
        </p:nvSpPr>
        <p:spPr>
          <a:xfrm>
            <a:off x="9579331" y="5439414"/>
            <a:ext cx="3661314" cy="691514"/>
          </a:xfrm>
        </p:spPr>
        <p:txBody>
          <a:bodyPr anchor="b">
            <a:noAutofit/>
          </a:bodyPr>
          <a:lstStyle>
            <a:lvl1pPr marL="0" indent="0">
              <a:buNone/>
              <a:defRPr sz="2880" b="0">
                <a:solidFill>
                  <a:schemeClr val="accent1">
                    <a:lumMod val="60000"/>
                    <a:lumOff val="40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2" name="Picture Placeholder 2"/>
          <p:cNvSpPr>
            <a:spLocks noGrp="1" noChangeAspect="1"/>
          </p:cNvSpPr>
          <p:nvPr>
            <p:ph type="pic" idx="22"/>
          </p:nvPr>
        </p:nvSpPr>
        <p:spPr>
          <a:xfrm>
            <a:off x="9795637" y="3124200"/>
            <a:ext cx="3229490" cy="190981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24" name="Text Placeholder 3"/>
          <p:cNvSpPr>
            <a:spLocks noGrp="1"/>
          </p:cNvSpPr>
          <p:nvPr>
            <p:ph type="body" sz="half" idx="20"/>
          </p:nvPr>
        </p:nvSpPr>
        <p:spPr>
          <a:xfrm>
            <a:off x="9579330" y="6130925"/>
            <a:ext cx="3661315" cy="1101542"/>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cxnSp>
        <p:nvCxnSpPr>
          <p:cNvPr id="43" name="Straight Connector 42"/>
          <p:cNvCxnSpPr/>
          <p:nvPr/>
        </p:nvCxnSpPr>
        <p:spPr>
          <a:xfrm>
            <a:off x="5286997" y="3083560"/>
            <a:ext cx="0" cy="41909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9357362" y="3083560"/>
            <a:ext cx="0" cy="41909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5/21/2024</a:t>
            </a:fld>
            <a:endParaRPr lang="en-US" dirty="0"/>
          </a:p>
        </p:txBody>
      </p:sp>
      <p:sp>
        <p:nvSpPr>
          <p:cNvPr id="8" name="Footer Placeholder 7"/>
          <p:cNvSpPr>
            <a:spLocks noGrp="1"/>
          </p:cNvSpPr>
          <p:nvPr>
            <p:ph type="ftr" sz="quarter" idx="11"/>
          </p:nvPr>
        </p:nvSpPr>
        <p:spPr>
          <a:xfrm>
            <a:off x="673333" y="7670206"/>
            <a:ext cx="4373138" cy="36576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1475261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385945" y="1168402"/>
            <a:ext cx="10590791" cy="84835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85945" y="3124200"/>
            <a:ext cx="10590791" cy="409956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2834527" y="7670206"/>
            <a:ext cx="1188719" cy="365759"/>
          </a:xfrm>
        </p:spPr>
        <p:txBody>
          <a:bodyPr/>
          <a:lstStyle/>
          <a:p>
            <a:fld id="{53086D93-FCAC-47E0-A2EE-787E62CA814C}" type="datetimeFigureOut">
              <a:rPr lang="en-US" dirty="0"/>
              <a:t>5/21/2024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8288894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4630400" cy="82296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10302283" y="1534160"/>
            <a:ext cx="1691958" cy="5698308"/>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385945" y="1534160"/>
            <a:ext cx="7507230" cy="569830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2783725" y="7670206"/>
            <a:ext cx="1190562" cy="365759"/>
          </a:xfrm>
        </p:spPr>
        <p:txBody>
          <a:bodyPr/>
          <a:lstStyle/>
          <a:p>
            <a:fld id="{CDA879A6-0FD0-4734-A311-86BFCA472E6E}" type="datetimeFigureOut">
              <a:rPr lang="en-US" dirty="0"/>
              <a:t>5/21/2024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2525374" y="0"/>
            <a:ext cx="822960" cy="13716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80149439"/>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97677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385945" y="3124200"/>
            <a:ext cx="10590791" cy="4099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5/21/2024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9779242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4630400" cy="82296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385945" y="3213174"/>
            <a:ext cx="5221230" cy="2740589"/>
          </a:xfrm>
        </p:spPr>
        <p:txBody>
          <a:bodyPr anchor="ct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8274671" y="3213173"/>
            <a:ext cx="4509054" cy="2740589"/>
          </a:xfrm>
        </p:spPr>
        <p:txBody>
          <a:bodyPr anchor="ctr"/>
          <a:lstStyle>
            <a:lvl1pPr marL="0" indent="0" algn="l">
              <a:buNone/>
              <a:defRPr sz="2400" cap="all">
                <a:solidFill>
                  <a:schemeClr val="accent1">
                    <a:lumMod val="60000"/>
                    <a:lumOff val="40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5/21/2024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2525374" y="0"/>
            <a:ext cx="822960" cy="13716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6620959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385945" y="3124201"/>
            <a:ext cx="5790190" cy="409956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450455" y="3124200"/>
            <a:ext cx="5790191" cy="40995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5/21/2024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592186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85946" y="3124200"/>
            <a:ext cx="5790188" cy="691514"/>
          </a:xfrm>
        </p:spPr>
        <p:txBody>
          <a:bodyPr anchor="b">
            <a:noAutofit/>
          </a:bodyPr>
          <a:lstStyle>
            <a:lvl1pPr marL="0" indent="0">
              <a:buNone/>
              <a:defRPr sz="2880" b="0">
                <a:solidFill>
                  <a:schemeClr val="accent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385945" y="3815715"/>
            <a:ext cx="5790190" cy="3408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450455" y="3124200"/>
            <a:ext cx="5790191" cy="691514"/>
          </a:xfrm>
        </p:spPr>
        <p:txBody>
          <a:bodyPr anchor="b">
            <a:noAutofit/>
          </a:bodyPr>
          <a:lstStyle>
            <a:lvl1pPr marL="0" indent="0">
              <a:buNone/>
              <a:defRPr sz="2880" b="0">
                <a:solidFill>
                  <a:schemeClr val="accent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450455" y="3815715"/>
            <a:ext cx="5790191" cy="3408047"/>
          </a:xfrm>
        </p:spPr>
        <p:txBody>
          <a:bodyPr>
            <a:normAutofit/>
          </a:bodyPr>
          <a:lstStyle>
            <a:lvl1pPr>
              <a:defRPr sz="2160"/>
            </a:lvl1pPr>
            <a:lvl2pPr>
              <a:defRPr sz="1920"/>
            </a:lvl2pPr>
            <a:lvl3pPr>
              <a:defRPr sz="1680"/>
            </a:lvl3pPr>
            <a:lvl4pPr>
              <a:defRPr sz="1440"/>
            </a:lvl4pPr>
            <a:lvl5pPr>
              <a:defRPr sz="1440"/>
            </a:lvl5pPr>
            <a:lvl6pPr>
              <a:defRPr sz="1440"/>
            </a:lvl6pPr>
            <a:lvl7pPr>
              <a:defRPr sz="1440"/>
            </a:lvl7pPr>
            <a:lvl8pPr>
              <a:defRPr sz="1440"/>
            </a:lvl8pPr>
            <a:lvl9pPr>
              <a:defRPr sz="14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5/21/2024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2082329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385945" y="1168402"/>
            <a:ext cx="10513696" cy="848357"/>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5/21/2024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8298560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8A48F2-DBF5-4876-8A48-F116D51309EF}" type="datetime1">
              <a:rPr lang="en-IN" smtClean="0"/>
              <a:t>21-05-2024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2525374" y="0"/>
            <a:ext cx="822960" cy="13716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82F095D-B6A8-4FA6-B4F7-F91D05E5DF38}" type="slidenum">
              <a:rPr lang="en-IN" smtClean="0"/>
              <a:t>‹#›</a:t>
            </a:fld>
            <a:endParaRPr lang="en-IN"/>
          </a:p>
        </p:txBody>
      </p:sp>
    </p:spTree>
    <p:extLst>
      <p:ext uri="{BB962C8B-B14F-4D97-AF65-F5344CB8AC3E}">
        <p14:creationId xmlns:p14="http://schemas.microsoft.com/office/powerpoint/2010/main" val="4110664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4630400" cy="82296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385946" y="1554480"/>
            <a:ext cx="3351790" cy="1920240"/>
          </a:xfrm>
        </p:spPr>
        <p:txBody>
          <a:bodyPr anchor="b"/>
          <a:lstStyle>
            <a:lvl1pPr algn="l">
              <a:defRPr sz="2880" b="0"/>
            </a:lvl1pPr>
          </a:lstStyle>
          <a:p>
            <a:r>
              <a:rPr lang="en-US"/>
              <a:t>Click to edit Master title style</a:t>
            </a:r>
            <a:endParaRPr lang="en-US" dirty="0"/>
          </a:p>
        </p:txBody>
      </p:sp>
      <p:sp>
        <p:nvSpPr>
          <p:cNvPr id="3" name="Content Placeholder 2"/>
          <p:cNvSpPr>
            <a:spLocks noGrp="1"/>
          </p:cNvSpPr>
          <p:nvPr>
            <p:ph idx="1"/>
          </p:nvPr>
        </p:nvSpPr>
        <p:spPr>
          <a:xfrm>
            <a:off x="6937375" y="1737360"/>
            <a:ext cx="6228079" cy="54864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385945" y="3755137"/>
            <a:ext cx="3351790" cy="3474719"/>
          </a:xfrm>
        </p:spPr>
        <p:txBody>
          <a:bodyPr/>
          <a:lstStyle>
            <a:lvl1pPr marL="0" indent="0">
              <a:buNone/>
              <a:defRPr sz="1680">
                <a:solidFill>
                  <a:schemeClr val="accent1">
                    <a:lumMod val="60000"/>
                    <a:lumOff val="40000"/>
                  </a:schemeClr>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5/21/2024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2525374" y="0"/>
            <a:ext cx="822960" cy="13716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8857703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4630400" cy="82296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385946" y="2032000"/>
            <a:ext cx="4638161" cy="2082800"/>
          </a:xfrm>
        </p:spPr>
        <p:txBody>
          <a:bodyPr anchor="b">
            <a:normAutofit/>
          </a:bodyPr>
          <a:lstStyle>
            <a:lvl1pPr algn="l">
              <a:defRPr sz="432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57444" y="1371600"/>
            <a:ext cx="3872632" cy="548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385945" y="4389120"/>
            <a:ext cx="4631054" cy="1645920"/>
          </a:xfrm>
        </p:spPr>
        <p:txBody>
          <a:bodyPr>
            <a:normAutofit/>
          </a:bodyPr>
          <a:lstStyle>
            <a:lvl1pPr marL="0" indent="0">
              <a:buNone/>
              <a:defRPr sz="1680">
                <a:solidFill>
                  <a:schemeClr val="accent1">
                    <a:lumMod val="60000"/>
                    <a:lumOff val="40000"/>
                  </a:schemeClr>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5/21/2024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2525374" y="0"/>
            <a:ext cx="822960" cy="13716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6943975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4630400" cy="8229600"/>
            <a:chOff x="0" y="0"/>
            <a:chExt cx="12192000" cy="6858000"/>
          </a:xfrm>
        </p:grpSpPr>
        <p:sp>
          <p:nvSpPr>
            <p:cNvPr id="7" name="Rectangle 6"/>
            <p:cNvSpPr/>
            <p:nvPr/>
          </p:nvSpPr>
          <p:spPr>
            <a:xfrm>
              <a:off x="0" y="0"/>
              <a:ext cx="12192000"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385945" y="1168402"/>
            <a:ext cx="10513696" cy="848357"/>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385945" y="3124200"/>
            <a:ext cx="10513696" cy="40995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783725" y="7670206"/>
            <a:ext cx="1188719" cy="365759"/>
          </a:xfrm>
          <a:prstGeom prst="rect">
            <a:avLst/>
          </a:prstGeom>
        </p:spPr>
        <p:txBody>
          <a:bodyPr vert="horz" lIns="91440" tIns="45720" rIns="91440" bIns="45720" rtlCol="0" anchor="ctr"/>
          <a:lstStyle>
            <a:lvl1pPr algn="r">
              <a:defRPr sz="1200" b="1" i="0">
                <a:solidFill>
                  <a:schemeClr val="accent1"/>
                </a:solidFill>
              </a:defRPr>
            </a:lvl1pPr>
          </a:lstStyle>
          <a:p>
            <a:fld id="{2BE451C3-0FF4-47C4-B829-773ADF60F88C}" type="datetimeFigureOut">
              <a:rPr lang="en-US" dirty="0"/>
              <a:t>5/21/2024</a:t>
            </a:fld>
            <a:endParaRPr lang="en-US" dirty="0"/>
          </a:p>
        </p:txBody>
      </p:sp>
      <p:sp>
        <p:nvSpPr>
          <p:cNvPr id="5" name="Footer Placeholder 4"/>
          <p:cNvSpPr>
            <a:spLocks noGrp="1"/>
          </p:cNvSpPr>
          <p:nvPr>
            <p:ph type="ftr" sz="quarter" idx="3"/>
          </p:nvPr>
        </p:nvSpPr>
        <p:spPr>
          <a:xfrm>
            <a:off x="673333" y="7670206"/>
            <a:ext cx="4631754" cy="365761"/>
          </a:xfrm>
          <a:prstGeom prst="rect">
            <a:avLst/>
          </a:prstGeom>
        </p:spPr>
        <p:txBody>
          <a:bodyPr vert="horz" lIns="91440" tIns="45720" rIns="91440" bIns="45720" rtlCol="0" anchor="ctr"/>
          <a:lstStyle>
            <a:lvl1pPr algn="l">
              <a:defRPr sz="1200" b="1" i="0">
                <a:solidFill>
                  <a:schemeClr val="accent1"/>
                </a:solidFill>
              </a:defRPr>
            </a:lvl1pPr>
          </a:lstStyle>
          <a:p>
            <a:r>
              <a:rPr lang="en-US" dirty="0"/>
              <a:t>
              </a:t>
            </a:r>
          </a:p>
        </p:txBody>
      </p:sp>
      <p:sp>
        <p:nvSpPr>
          <p:cNvPr id="21" name="Rectangle 20"/>
          <p:cNvSpPr/>
          <p:nvPr/>
        </p:nvSpPr>
        <p:spPr>
          <a:xfrm>
            <a:off x="12525374" y="0"/>
            <a:ext cx="822960" cy="13716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2423049" y="354876"/>
            <a:ext cx="1005839" cy="921224"/>
          </a:xfrm>
          <a:prstGeom prst="rect">
            <a:avLst/>
          </a:prstGeom>
        </p:spPr>
        <p:txBody>
          <a:bodyPr vert="horz" lIns="91440" tIns="45720" rIns="91440" bIns="45720" rtlCol="0" anchor="b"/>
          <a:lstStyle>
            <a:lvl1pPr algn="ctr">
              <a:defRPr sz="3360" b="0" i="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10931822"/>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 id="2147483668" r:id="rId17"/>
    <p:sldLayoutId id="2147483669" r:id="rId18"/>
  </p:sldLayoutIdLst>
  <p:hf sldNum="0" hdr="0" ftr="0" dt="0"/>
  <p:txStyles>
    <p:titleStyle>
      <a:lvl1pPr algn="l" defTabSz="548640" rtl="0" eaLnBrk="1" latinLnBrk="0" hangingPunct="1">
        <a:spcBef>
          <a:spcPct val="0"/>
        </a:spcBef>
        <a:buNone/>
        <a:defRPr sz="432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11480" indent="-411480" algn="l" defTabSz="548640" rtl="0" eaLnBrk="1" latinLnBrk="0" hangingPunct="1">
        <a:spcBef>
          <a:spcPts val="1200"/>
        </a:spcBef>
        <a:spcAft>
          <a:spcPts val="0"/>
        </a:spcAft>
        <a:buClr>
          <a:schemeClr val="accent1"/>
        </a:buClr>
        <a:buSzPct val="80000"/>
        <a:buFont typeface="Wingdings 3" charset="2"/>
        <a:buChar char=""/>
        <a:defRPr sz="2160" b="0" i="0" kern="1200">
          <a:solidFill>
            <a:schemeClr val="tx1">
              <a:lumMod val="75000"/>
              <a:lumOff val="25000"/>
            </a:schemeClr>
          </a:solidFill>
          <a:latin typeface="+mn-lt"/>
          <a:ea typeface="+mn-ea"/>
          <a:cs typeface="+mn-cs"/>
        </a:defRPr>
      </a:lvl1pPr>
      <a:lvl2pPr marL="891540" indent="-342900" algn="l" defTabSz="548640" rtl="0" eaLnBrk="1" latinLnBrk="0" hangingPunct="1">
        <a:spcBef>
          <a:spcPts val="1200"/>
        </a:spcBef>
        <a:spcAft>
          <a:spcPts val="0"/>
        </a:spcAft>
        <a:buClr>
          <a:schemeClr val="accent1"/>
        </a:buClr>
        <a:buSzPct val="80000"/>
        <a:buFont typeface="Wingdings 3" charset="2"/>
        <a:buChar char=""/>
        <a:defRPr sz="1920" b="0" i="0" kern="1200">
          <a:solidFill>
            <a:schemeClr val="tx1">
              <a:lumMod val="75000"/>
              <a:lumOff val="25000"/>
            </a:schemeClr>
          </a:solidFill>
          <a:latin typeface="+mn-lt"/>
          <a:ea typeface="+mn-ea"/>
          <a:cs typeface="+mn-cs"/>
        </a:defRPr>
      </a:lvl2pPr>
      <a:lvl3pPr marL="1371600" indent="-274320" algn="l" defTabSz="548640" rtl="0" eaLnBrk="1" latinLnBrk="0" hangingPunct="1">
        <a:spcBef>
          <a:spcPts val="1200"/>
        </a:spcBef>
        <a:spcAft>
          <a:spcPts val="0"/>
        </a:spcAft>
        <a:buClr>
          <a:schemeClr val="accent1"/>
        </a:buClr>
        <a:buSzPct val="80000"/>
        <a:buFont typeface="Wingdings 3" charset="2"/>
        <a:buChar char=""/>
        <a:defRPr sz="1680" b="0" i="0" kern="1200">
          <a:solidFill>
            <a:schemeClr val="tx1">
              <a:lumMod val="75000"/>
              <a:lumOff val="25000"/>
            </a:schemeClr>
          </a:solidFill>
          <a:latin typeface="+mn-lt"/>
          <a:ea typeface="+mn-ea"/>
          <a:cs typeface="+mn-cs"/>
        </a:defRPr>
      </a:lvl3pPr>
      <a:lvl4pPr marL="1920240" indent="-274320" algn="l" defTabSz="548640" rtl="0" eaLnBrk="1" latinLnBrk="0" hangingPunct="1">
        <a:spcBef>
          <a:spcPts val="1200"/>
        </a:spcBef>
        <a:spcAft>
          <a:spcPts val="0"/>
        </a:spcAft>
        <a:buClr>
          <a:schemeClr val="accent1"/>
        </a:buClr>
        <a:buSzPct val="80000"/>
        <a:buFont typeface="Wingdings 3" charset="2"/>
        <a:buChar char=""/>
        <a:defRPr sz="1440" b="0" i="0" kern="1200">
          <a:solidFill>
            <a:schemeClr val="tx1">
              <a:lumMod val="75000"/>
              <a:lumOff val="25000"/>
            </a:schemeClr>
          </a:solidFill>
          <a:latin typeface="+mn-lt"/>
          <a:ea typeface="+mn-ea"/>
          <a:cs typeface="+mn-cs"/>
        </a:defRPr>
      </a:lvl4pPr>
      <a:lvl5pPr marL="2468880" indent="-274320" algn="l" defTabSz="548640" rtl="0" eaLnBrk="1" latinLnBrk="0" hangingPunct="1">
        <a:spcBef>
          <a:spcPts val="1200"/>
        </a:spcBef>
        <a:spcAft>
          <a:spcPts val="0"/>
        </a:spcAft>
        <a:buClr>
          <a:schemeClr val="accent1"/>
        </a:buClr>
        <a:buSzPct val="80000"/>
        <a:buFont typeface="Wingdings 3" charset="2"/>
        <a:buChar char=""/>
        <a:defRPr sz="1440" b="0" i="0" kern="1200">
          <a:solidFill>
            <a:schemeClr val="tx1">
              <a:lumMod val="75000"/>
              <a:lumOff val="25000"/>
            </a:schemeClr>
          </a:solidFill>
          <a:latin typeface="+mn-lt"/>
          <a:ea typeface="+mn-ea"/>
          <a:cs typeface="+mn-cs"/>
        </a:defRPr>
      </a:lvl5pPr>
      <a:lvl6pPr marL="3017520" indent="-274320" algn="l" defTabSz="548640" rtl="0" eaLnBrk="1" latinLnBrk="0" hangingPunct="1">
        <a:spcBef>
          <a:spcPts val="1200"/>
        </a:spcBef>
        <a:spcAft>
          <a:spcPts val="0"/>
        </a:spcAft>
        <a:buClr>
          <a:schemeClr val="accent1"/>
        </a:buClr>
        <a:buSzPct val="80000"/>
        <a:buFont typeface="Wingdings 3" charset="2"/>
        <a:buChar char=""/>
        <a:defRPr sz="1440" b="0" i="0" kern="1200">
          <a:solidFill>
            <a:schemeClr val="tx1">
              <a:lumMod val="75000"/>
              <a:lumOff val="25000"/>
            </a:schemeClr>
          </a:solidFill>
          <a:latin typeface="+mn-lt"/>
          <a:ea typeface="+mn-ea"/>
          <a:cs typeface="+mn-cs"/>
        </a:defRPr>
      </a:lvl6pPr>
      <a:lvl7pPr marL="3566160" indent="-274320" algn="l" defTabSz="548640" rtl="0" eaLnBrk="1" latinLnBrk="0" hangingPunct="1">
        <a:spcBef>
          <a:spcPts val="1200"/>
        </a:spcBef>
        <a:spcAft>
          <a:spcPts val="0"/>
        </a:spcAft>
        <a:buClr>
          <a:schemeClr val="accent1"/>
        </a:buClr>
        <a:buSzPct val="80000"/>
        <a:buFont typeface="Wingdings 3" charset="2"/>
        <a:buChar char=""/>
        <a:defRPr sz="1440" b="0" i="0" kern="1200">
          <a:solidFill>
            <a:schemeClr val="tx1">
              <a:lumMod val="75000"/>
              <a:lumOff val="25000"/>
            </a:schemeClr>
          </a:solidFill>
          <a:latin typeface="+mn-lt"/>
          <a:ea typeface="+mn-ea"/>
          <a:cs typeface="+mn-cs"/>
        </a:defRPr>
      </a:lvl7pPr>
      <a:lvl8pPr marL="4114800" indent="-274320" algn="l" defTabSz="548640" rtl="0" eaLnBrk="1" latinLnBrk="0" hangingPunct="1">
        <a:spcBef>
          <a:spcPts val="1200"/>
        </a:spcBef>
        <a:spcAft>
          <a:spcPts val="0"/>
        </a:spcAft>
        <a:buClr>
          <a:schemeClr val="accent1"/>
        </a:buClr>
        <a:buSzPct val="80000"/>
        <a:buFont typeface="Wingdings 3" charset="2"/>
        <a:buChar char=""/>
        <a:defRPr sz="1440" b="0" i="0" kern="1200">
          <a:solidFill>
            <a:schemeClr val="tx1">
              <a:lumMod val="75000"/>
              <a:lumOff val="25000"/>
            </a:schemeClr>
          </a:solidFill>
          <a:latin typeface="+mn-lt"/>
          <a:ea typeface="+mn-ea"/>
          <a:cs typeface="+mn-cs"/>
        </a:defRPr>
      </a:lvl8pPr>
      <a:lvl9pPr marL="4663440" indent="-274320" algn="l" defTabSz="548640" rtl="0" eaLnBrk="1" latinLnBrk="0" hangingPunct="1">
        <a:spcBef>
          <a:spcPts val="1200"/>
        </a:spcBef>
        <a:spcAft>
          <a:spcPts val="0"/>
        </a:spcAft>
        <a:buClr>
          <a:schemeClr val="accent1"/>
        </a:buClr>
        <a:buSzPct val="80000"/>
        <a:buFont typeface="Wingdings 3" charset="2"/>
        <a:buChar char=""/>
        <a:defRPr sz="1440" b="0" i="0" kern="1200">
          <a:solidFill>
            <a:schemeClr val="tx1">
              <a:lumMod val="75000"/>
              <a:lumOff val="25000"/>
            </a:schemeClr>
          </a:solidFill>
          <a:latin typeface="+mn-lt"/>
          <a:ea typeface="+mn-ea"/>
          <a:cs typeface="+mn-cs"/>
        </a:defRPr>
      </a:lvl9pPr>
    </p:bodyStyle>
    <p:otherStyle>
      <a:defPPr>
        <a:defRPr lang="en-US"/>
      </a:defPPr>
      <a:lvl1pPr marL="0" algn="l" defTabSz="548640" rtl="0" eaLnBrk="1" latinLnBrk="0" hangingPunct="1">
        <a:defRPr sz="2160" kern="1200">
          <a:solidFill>
            <a:schemeClr val="tx1"/>
          </a:solidFill>
          <a:latin typeface="+mn-lt"/>
          <a:ea typeface="+mn-ea"/>
          <a:cs typeface="+mn-cs"/>
        </a:defRPr>
      </a:lvl1pPr>
      <a:lvl2pPr marL="548640" algn="l" defTabSz="548640" rtl="0" eaLnBrk="1" latinLnBrk="0" hangingPunct="1">
        <a:defRPr sz="2160" kern="1200">
          <a:solidFill>
            <a:schemeClr val="tx1"/>
          </a:solidFill>
          <a:latin typeface="+mn-lt"/>
          <a:ea typeface="+mn-ea"/>
          <a:cs typeface="+mn-cs"/>
        </a:defRPr>
      </a:lvl2pPr>
      <a:lvl3pPr marL="1097280" algn="l" defTabSz="548640" rtl="0" eaLnBrk="1" latinLnBrk="0" hangingPunct="1">
        <a:defRPr sz="2160" kern="1200">
          <a:solidFill>
            <a:schemeClr val="tx1"/>
          </a:solidFill>
          <a:latin typeface="+mn-lt"/>
          <a:ea typeface="+mn-ea"/>
          <a:cs typeface="+mn-cs"/>
        </a:defRPr>
      </a:lvl3pPr>
      <a:lvl4pPr marL="1645920" algn="l" defTabSz="548640" rtl="0" eaLnBrk="1" latinLnBrk="0" hangingPunct="1">
        <a:defRPr sz="2160" kern="1200">
          <a:solidFill>
            <a:schemeClr val="tx1"/>
          </a:solidFill>
          <a:latin typeface="+mn-lt"/>
          <a:ea typeface="+mn-ea"/>
          <a:cs typeface="+mn-cs"/>
        </a:defRPr>
      </a:lvl4pPr>
      <a:lvl5pPr marL="2194560" algn="l" defTabSz="548640" rtl="0" eaLnBrk="1" latinLnBrk="0" hangingPunct="1">
        <a:defRPr sz="2160" kern="1200">
          <a:solidFill>
            <a:schemeClr val="tx1"/>
          </a:solidFill>
          <a:latin typeface="+mn-lt"/>
          <a:ea typeface="+mn-ea"/>
          <a:cs typeface="+mn-cs"/>
        </a:defRPr>
      </a:lvl5pPr>
      <a:lvl6pPr marL="2743200" algn="l" defTabSz="548640" rtl="0" eaLnBrk="1" latinLnBrk="0" hangingPunct="1">
        <a:defRPr sz="2160" kern="1200">
          <a:solidFill>
            <a:schemeClr val="tx1"/>
          </a:solidFill>
          <a:latin typeface="+mn-lt"/>
          <a:ea typeface="+mn-ea"/>
          <a:cs typeface="+mn-cs"/>
        </a:defRPr>
      </a:lvl6pPr>
      <a:lvl7pPr marL="3291840" algn="l" defTabSz="548640" rtl="0" eaLnBrk="1" latinLnBrk="0" hangingPunct="1">
        <a:defRPr sz="2160" kern="1200">
          <a:solidFill>
            <a:schemeClr val="tx1"/>
          </a:solidFill>
          <a:latin typeface="+mn-lt"/>
          <a:ea typeface="+mn-ea"/>
          <a:cs typeface="+mn-cs"/>
        </a:defRPr>
      </a:lvl7pPr>
      <a:lvl8pPr marL="3840480" algn="l" defTabSz="548640" rtl="0" eaLnBrk="1" latinLnBrk="0" hangingPunct="1">
        <a:defRPr sz="2160" kern="1200">
          <a:solidFill>
            <a:schemeClr val="tx1"/>
          </a:solidFill>
          <a:latin typeface="+mn-lt"/>
          <a:ea typeface="+mn-ea"/>
          <a:cs typeface="+mn-cs"/>
        </a:defRPr>
      </a:lvl8pPr>
      <a:lvl9pPr marL="4389120" algn="l" defTabSz="54864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8.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8.xml"/><Relationship Id="rId5" Type="http://schemas.openxmlformats.org/officeDocument/2006/relationships/image" Target="../media/image7.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8.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8.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8.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8.xml"/><Relationship Id="rId4" Type="http://schemas.openxmlformats.org/officeDocument/2006/relationships/image" Target="../media/image17.jp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8.xml"/><Relationship Id="rId5" Type="http://schemas.openxmlformats.org/officeDocument/2006/relationships/image" Target="../media/image1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8.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8.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8.xml"/><Relationship Id="rId5" Type="http://schemas.openxmlformats.org/officeDocument/2006/relationships/image" Target="../media/image10.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512D00D-53D5-0354-B13A-2A92C0D4281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98439" y="219662"/>
            <a:ext cx="4626864" cy="1043178"/>
          </a:xfrm>
          <a:prstGeom prst="rect">
            <a:avLst/>
          </a:prstGeom>
          <a:noFill/>
          <a:ln>
            <a:noFill/>
          </a:ln>
        </p:spPr>
      </p:pic>
      <p:sp>
        <p:nvSpPr>
          <p:cNvPr id="4" name="TextBox 3">
            <a:extLst>
              <a:ext uri="{FF2B5EF4-FFF2-40B4-BE49-F238E27FC236}">
                <a16:creationId xmlns:a16="http://schemas.microsoft.com/office/drawing/2014/main" id="{E67CE6D5-4483-3BEC-235B-9B8E7D344233}"/>
              </a:ext>
            </a:extLst>
          </p:cNvPr>
          <p:cNvSpPr txBox="1"/>
          <p:nvPr/>
        </p:nvSpPr>
        <p:spPr>
          <a:xfrm>
            <a:off x="418960" y="1240923"/>
            <a:ext cx="13785827" cy="540341"/>
          </a:xfrm>
          <a:prstGeom prst="rect">
            <a:avLst/>
          </a:prstGeom>
          <a:noFill/>
        </p:spPr>
        <p:txBody>
          <a:bodyPr wrap="square">
            <a:spAutoFit/>
          </a:bodyPr>
          <a:lstStyle/>
          <a:p>
            <a:pPr algn="ctr">
              <a:lnSpc>
                <a:spcPct val="150000"/>
              </a:lnSpc>
              <a:spcAft>
                <a:spcPts val="960"/>
              </a:spcAft>
            </a:pPr>
            <a:r>
              <a:rPr lang="en-IN" sz="2160" b="1" kern="100" dirty="0">
                <a:latin typeface="Times New Roman" panose="02020603050405020304" pitchFamily="18" charset="0"/>
                <a:ea typeface="Aptos" panose="020B0004020202020204" pitchFamily="34" charset="0"/>
                <a:cs typeface="Times New Roman" panose="02020603050405020304" pitchFamily="18" charset="0"/>
              </a:rPr>
              <a:t>AMRITA SCHOOL OF ARTIFICIAL INTELLIGENCE, BENGALURU</a:t>
            </a:r>
            <a:endParaRPr lang="en-IN" sz="1440" kern="100" dirty="0">
              <a:latin typeface="Aptos" panose="020B0004020202020204" pitchFamily="34" charset="0"/>
              <a:ea typeface="Aptos" panose="020B000402020202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9464E551-CA51-8C1E-AD16-AAEA40237BE4}"/>
              </a:ext>
            </a:extLst>
          </p:cNvPr>
          <p:cNvSpPr txBox="1"/>
          <p:nvPr/>
        </p:nvSpPr>
        <p:spPr>
          <a:xfrm>
            <a:off x="1260210" y="3195246"/>
            <a:ext cx="12109981" cy="2168799"/>
          </a:xfrm>
          <a:prstGeom prst="rect">
            <a:avLst/>
          </a:prstGeom>
          <a:noFill/>
        </p:spPr>
        <p:txBody>
          <a:bodyPr wrap="square">
            <a:spAutoFit/>
          </a:bodyPr>
          <a:lstStyle/>
          <a:p>
            <a:pPr algn="ctr">
              <a:spcAft>
                <a:spcPts val="960"/>
              </a:spcAft>
            </a:pPr>
            <a:r>
              <a:rPr lang="en-IN" sz="2000" dirty="0"/>
              <a:t>INTRODUCTION TO MATERIALS INFORMATICS(23CHY115) </a:t>
            </a:r>
            <a:endParaRPr lang="en-IN" sz="1920" kern="100" dirty="0">
              <a:latin typeface="Times New Roman" panose="02020603050405020304" pitchFamily="18" charset="0"/>
              <a:ea typeface="Aptos" panose="020B0004020202020204" pitchFamily="34" charset="0"/>
              <a:cs typeface="Times New Roman" panose="02020603050405020304" pitchFamily="18" charset="0"/>
            </a:endParaRPr>
          </a:p>
          <a:p>
            <a:pPr algn="ctr">
              <a:spcAft>
                <a:spcPts val="960"/>
              </a:spcAft>
            </a:pPr>
            <a:r>
              <a:rPr lang="en-IN" sz="1920" kern="100" dirty="0">
                <a:latin typeface="Times New Roman" panose="02020603050405020304" pitchFamily="18" charset="0"/>
                <a:ea typeface="Aptos" panose="020B0004020202020204" pitchFamily="34" charset="0"/>
                <a:cs typeface="Times New Roman" panose="02020603050405020304" pitchFamily="18" charset="0"/>
              </a:rPr>
              <a:t>END-TERM PROJECT REPORT</a:t>
            </a:r>
            <a:endParaRPr lang="en-IN" sz="1440" kern="100" dirty="0">
              <a:latin typeface="Aptos" panose="020B0004020202020204" pitchFamily="34" charset="0"/>
              <a:ea typeface="Aptos" panose="020B0004020202020204" pitchFamily="34" charset="0"/>
              <a:cs typeface="Times New Roman" panose="02020603050405020304" pitchFamily="18" charset="0"/>
            </a:endParaRPr>
          </a:p>
          <a:p>
            <a:pPr algn="ctr">
              <a:spcAft>
                <a:spcPts val="960"/>
              </a:spcAft>
            </a:pPr>
            <a:r>
              <a:rPr lang="en-IN" sz="1920" kern="100" dirty="0">
                <a:latin typeface="Times New Roman" panose="02020603050405020304" pitchFamily="18" charset="0"/>
                <a:ea typeface="Aptos" panose="020B0004020202020204" pitchFamily="34" charset="0"/>
                <a:cs typeface="Times New Roman" panose="02020603050405020304" pitchFamily="18" charset="0"/>
              </a:rPr>
              <a:t>on</a:t>
            </a:r>
            <a:endParaRPr lang="en-IN" sz="1440" kern="100" dirty="0">
              <a:latin typeface="Aptos" panose="020B0004020202020204" pitchFamily="34" charset="0"/>
              <a:ea typeface="Aptos" panose="020B0004020202020204" pitchFamily="34" charset="0"/>
              <a:cs typeface="Times New Roman" panose="02020603050405020304" pitchFamily="18" charset="0"/>
            </a:endParaRPr>
          </a:p>
          <a:p>
            <a:pPr algn="ctr">
              <a:spcAft>
                <a:spcPts val="960"/>
              </a:spcAft>
            </a:pPr>
            <a:r>
              <a:rPr lang="en-IN" sz="2160" b="1" kern="100" dirty="0">
                <a:solidFill>
                  <a:srgbClr val="C00000"/>
                </a:solidFill>
                <a:latin typeface="Times New Roman" panose="02020603050405020304" pitchFamily="18" charset="0"/>
                <a:ea typeface="Aptos" panose="020B0004020202020204" pitchFamily="34" charset="0"/>
                <a:cs typeface="Times New Roman" panose="02020603050405020304" pitchFamily="18" charset="0"/>
              </a:rPr>
              <a:t>PREDICTING CONCRETE COMPRESSIVE STRENGTRH USING</a:t>
            </a:r>
          </a:p>
          <a:p>
            <a:pPr algn="ctr">
              <a:spcAft>
                <a:spcPts val="960"/>
              </a:spcAft>
            </a:pPr>
            <a:r>
              <a:rPr lang="en-IN" sz="2160" b="1" kern="100" dirty="0">
                <a:solidFill>
                  <a:srgbClr val="C00000"/>
                </a:solidFill>
                <a:latin typeface="Times New Roman" panose="02020603050405020304" pitchFamily="18" charset="0"/>
                <a:ea typeface="Aptos" panose="020B0004020202020204" pitchFamily="34" charset="0"/>
                <a:cs typeface="Times New Roman" panose="02020603050405020304" pitchFamily="18" charset="0"/>
              </a:rPr>
              <a:t>MACHINE LEARNING</a:t>
            </a:r>
            <a:endParaRPr lang="en-IN" sz="1440" kern="100" dirty="0">
              <a:latin typeface="Aptos" panose="020B0004020202020204" pitchFamily="34" charset="0"/>
              <a:ea typeface="Aptos" panose="020B000402020202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4F19F73A-E8D9-2E72-8A3E-558592DB21FA}"/>
              </a:ext>
            </a:extLst>
          </p:cNvPr>
          <p:cNvSpPr txBox="1"/>
          <p:nvPr/>
        </p:nvSpPr>
        <p:spPr>
          <a:xfrm>
            <a:off x="1256881" y="5494428"/>
            <a:ext cx="12109981" cy="2284728"/>
          </a:xfrm>
          <a:prstGeom prst="rect">
            <a:avLst/>
          </a:prstGeom>
          <a:noFill/>
        </p:spPr>
        <p:txBody>
          <a:bodyPr wrap="square">
            <a:spAutoFit/>
          </a:bodyPr>
          <a:lstStyle/>
          <a:p>
            <a:pPr algn="ctr">
              <a:spcAft>
                <a:spcPts val="960"/>
              </a:spcAft>
            </a:pPr>
            <a:r>
              <a:rPr lang="en-IN" sz="1680" kern="100" dirty="0">
                <a:latin typeface="Times New Roman" panose="02020603050405020304" pitchFamily="18" charset="0"/>
                <a:ea typeface="Aptos" panose="020B0004020202020204" pitchFamily="34" charset="0"/>
                <a:cs typeface="Times New Roman" panose="02020603050405020304" pitchFamily="18" charset="0"/>
              </a:rPr>
              <a:t>Presented by Group No. 01</a:t>
            </a:r>
            <a:endParaRPr lang="en-IN" sz="1680" kern="100" dirty="0">
              <a:latin typeface="Aptos" panose="020B0004020202020204" pitchFamily="34" charset="0"/>
              <a:ea typeface="Aptos" panose="020B0004020202020204" pitchFamily="34" charset="0"/>
              <a:cs typeface="Times New Roman" panose="02020603050405020304" pitchFamily="18" charset="0"/>
            </a:endParaRPr>
          </a:p>
          <a:p>
            <a:pPr algn="ctr">
              <a:spcAft>
                <a:spcPts val="960"/>
              </a:spcAft>
            </a:pPr>
            <a:r>
              <a:rPr lang="en-IN" sz="1680" b="1" kern="100" dirty="0" err="1">
                <a:latin typeface="Times New Roman" panose="02020603050405020304" pitchFamily="18" charset="0"/>
                <a:ea typeface="Aptos" panose="020B0004020202020204" pitchFamily="34" charset="0"/>
                <a:cs typeface="Times New Roman" panose="02020603050405020304" pitchFamily="18" charset="0"/>
              </a:rPr>
              <a:t>Aileni</a:t>
            </a:r>
            <a:r>
              <a:rPr lang="en-IN" sz="1680" b="1" kern="100" dirty="0">
                <a:latin typeface="Times New Roman" panose="02020603050405020304" pitchFamily="18" charset="0"/>
                <a:ea typeface="Aptos" panose="020B0004020202020204" pitchFamily="34" charset="0"/>
                <a:cs typeface="Times New Roman" panose="02020603050405020304" pitchFamily="18" charset="0"/>
              </a:rPr>
              <a:t> Chanakya Reddy (BL.EN.U4AID23001)</a:t>
            </a:r>
            <a:endParaRPr lang="en-IN" sz="1680" kern="100" dirty="0">
              <a:latin typeface="Aptos" panose="020B0004020202020204" pitchFamily="34" charset="0"/>
              <a:ea typeface="Aptos" panose="020B0004020202020204" pitchFamily="34" charset="0"/>
              <a:cs typeface="Times New Roman" panose="02020603050405020304" pitchFamily="18" charset="0"/>
            </a:endParaRPr>
          </a:p>
          <a:p>
            <a:pPr algn="ctr">
              <a:spcAft>
                <a:spcPts val="960"/>
              </a:spcAft>
            </a:pPr>
            <a:r>
              <a:rPr lang="en-IN" sz="1680" b="1" kern="100" dirty="0">
                <a:latin typeface="Times New Roman" panose="02020603050405020304" pitchFamily="18" charset="0"/>
                <a:ea typeface="Aptos" panose="020B0004020202020204" pitchFamily="34" charset="0"/>
                <a:cs typeface="Times New Roman" panose="02020603050405020304" pitchFamily="18" charset="0"/>
              </a:rPr>
              <a:t>Elluru Sai Rohith (BL.EN.U4AID23015)</a:t>
            </a:r>
            <a:endParaRPr lang="en-IN" sz="1680" kern="100" dirty="0">
              <a:latin typeface="Aptos" panose="020B0004020202020204" pitchFamily="34" charset="0"/>
              <a:ea typeface="Aptos" panose="020B0004020202020204" pitchFamily="34" charset="0"/>
              <a:cs typeface="Times New Roman" panose="02020603050405020304" pitchFamily="18" charset="0"/>
            </a:endParaRPr>
          </a:p>
          <a:p>
            <a:pPr algn="ctr">
              <a:spcAft>
                <a:spcPts val="960"/>
              </a:spcAft>
            </a:pPr>
            <a:r>
              <a:rPr lang="en-IN" sz="1680" b="1" kern="100" dirty="0" err="1">
                <a:latin typeface="Times New Roman" panose="02020603050405020304" pitchFamily="18" charset="0"/>
                <a:ea typeface="Aptos" panose="020B0004020202020204" pitchFamily="34" charset="0"/>
                <a:cs typeface="Times New Roman" panose="02020603050405020304" pitchFamily="18" charset="0"/>
              </a:rPr>
              <a:t>Muddana</a:t>
            </a:r>
            <a:r>
              <a:rPr lang="en-IN" sz="1680" b="1" kern="100" dirty="0">
                <a:latin typeface="Times New Roman" panose="02020603050405020304" pitchFamily="18" charset="0"/>
                <a:ea typeface="Aptos" panose="020B0004020202020204" pitchFamily="34" charset="0"/>
                <a:cs typeface="Times New Roman" panose="02020603050405020304" pitchFamily="18" charset="0"/>
              </a:rPr>
              <a:t> </a:t>
            </a:r>
            <a:r>
              <a:rPr lang="en-IN" sz="1680" b="1" kern="100" dirty="0" err="1">
                <a:latin typeface="Times New Roman" panose="02020603050405020304" pitchFamily="18" charset="0"/>
                <a:ea typeface="Aptos" panose="020B0004020202020204" pitchFamily="34" charset="0"/>
                <a:cs typeface="Times New Roman" panose="02020603050405020304" pitchFamily="18" charset="0"/>
              </a:rPr>
              <a:t>Manikanta</a:t>
            </a:r>
            <a:r>
              <a:rPr lang="en-IN" sz="1680" b="1" kern="100" dirty="0">
                <a:latin typeface="Times New Roman" panose="02020603050405020304" pitchFamily="18" charset="0"/>
                <a:ea typeface="Aptos" panose="020B0004020202020204" pitchFamily="34" charset="0"/>
                <a:cs typeface="Times New Roman" panose="02020603050405020304" pitchFamily="18" charset="0"/>
              </a:rPr>
              <a:t> (BL.EN.U4AID23031)</a:t>
            </a:r>
            <a:endParaRPr lang="en-IN" sz="1680" kern="100" dirty="0">
              <a:latin typeface="Aptos" panose="020B0004020202020204" pitchFamily="34" charset="0"/>
              <a:ea typeface="Aptos" panose="020B0004020202020204" pitchFamily="34" charset="0"/>
              <a:cs typeface="Times New Roman" panose="02020603050405020304" pitchFamily="18" charset="0"/>
            </a:endParaRPr>
          </a:p>
          <a:p>
            <a:pPr algn="ctr">
              <a:spcAft>
                <a:spcPts val="960"/>
              </a:spcAft>
            </a:pPr>
            <a:r>
              <a:rPr lang="en-IN" sz="1680" b="1" kern="100" dirty="0">
                <a:latin typeface="Times New Roman" panose="02020603050405020304" pitchFamily="18" charset="0"/>
                <a:ea typeface="Aptos" panose="020B0004020202020204" pitchFamily="34" charset="0"/>
                <a:cs typeface="Times New Roman" panose="02020603050405020304" pitchFamily="18" charset="0"/>
              </a:rPr>
              <a:t>Maddi Rishi </a:t>
            </a:r>
            <a:r>
              <a:rPr lang="en-IN" sz="1680" b="1" kern="100" dirty="0" err="1">
                <a:latin typeface="Times New Roman" panose="02020603050405020304" pitchFamily="18" charset="0"/>
                <a:ea typeface="Aptos" panose="020B0004020202020204" pitchFamily="34" charset="0"/>
                <a:cs typeface="Times New Roman" panose="02020603050405020304" pitchFamily="18" charset="0"/>
              </a:rPr>
              <a:t>Dhaneswar</a:t>
            </a:r>
            <a:r>
              <a:rPr lang="en-IN" sz="1680" b="1" kern="100" dirty="0">
                <a:latin typeface="Times New Roman" panose="02020603050405020304" pitchFamily="18" charset="0"/>
                <a:ea typeface="Aptos" panose="020B0004020202020204" pitchFamily="34" charset="0"/>
                <a:cs typeface="Times New Roman" panose="02020603050405020304" pitchFamily="18" charset="0"/>
              </a:rPr>
              <a:t> (BL.EN.U4AID23032)</a:t>
            </a:r>
            <a:endParaRPr lang="en-IN" sz="1680" kern="100" dirty="0">
              <a:latin typeface="Aptos" panose="020B0004020202020204" pitchFamily="34" charset="0"/>
              <a:ea typeface="Aptos" panose="020B0004020202020204" pitchFamily="34" charset="0"/>
              <a:cs typeface="Times New Roman" panose="02020603050405020304" pitchFamily="18" charset="0"/>
            </a:endParaRPr>
          </a:p>
          <a:p>
            <a:pPr algn="ctr">
              <a:spcAft>
                <a:spcPts val="960"/>
              </a:spcAft>
            </a:pPr>
            <a:r>
              <a:rPr lang="en-IN" sz="1680" b="1" kern="100" dirty="0" err="1">
                <a:latin typeface="Times New Roman" panose="02020603050405020304" pitchFamily="18" charset="0"/>
                <a:ea typeface="Aptos" panose="020B0004020202020204" pitchFamily="34" charset="0"/>
                <a:cs typeface="Times New Roman" panose="02020603050405020304" pitchFamily="18" charset="0"/>
              </a:rPr>
              <a:t>Palla</a:t>
            </a:r>
            <a:r>
              <a:rPr lang="en-IN" sz="1680" b="1" kern="100" dirty="0">
                <a:latin typeface="Times New Roman" panose="02020603050405020304" pitchFamily="18" charset="0"/>
                <a:ea typeface="Aptos" panose="020B0004020202020204" pitchFamily="34" charset="0"/>
                <a:cs typeface="Times New Roman" panose="02020603050405020304" pitchFamily="18" charset="0"/>
              </a:rPr>
              <a:t> </a:t>
            </a:r>
            <a:r>
              <a:rPr lang="en-IN" sz="1680" b="1" kern="100" dirty="0" err="1">
                <a:latin typeface="Times New Roman" panose="02020603050405020304" pitchFamily="18" charset="0"/>
                <a:ea typeface="Aptos" panose="020B0004020202020204" pitchFamily="34" charset="0"/>
                <a:cs typeface="Times New Roman" panose="02020603050405020304" pitchFamily="18" charset="0"/>
              </a:rPr>
              <a:t>Chinvitha</a:t>
            </a:r>
            <a:r>
              <a:rPr lang="en-IN" sz="1680" b="1" kern="100" dirty="0">
                <a:latin typeface="Times New Roman" panose="02020603050405020304" pitchFamily="18" charset="0"/>
                <a:ea typeface="Aptos" panose="020B0004020202020204" pitchFamily="34" charset="0"/>
                <a:cs typeface="Times New Roman" panose="02020603050405020304" pitchFamily="18" charset="0"/>
              </a:rPr>
              <a:t> (BL.EN.U4AID23041)</a:t>
            </a:r>
            <a:endParaRPr lang="en-IN" sz="1680" kern="100" dirty="0">
              <a:latin typeface="Aptos" panose="020B0004020202020204" pitchFamily="34" charset="0"/>
              <a:ea typeface="Aptos" panose="020B000402020202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594F2279-56EB-6C69-69A7-75B460DD08DC}"/>
              </a:ext>
            </a:extLst>
          </p:cNvPr>
          <p:cNvSpPr txBox="1"/>
          <p:nvPr/>
        </p:nvSpPr>
        <p:spPr>
          <a:xfrm>
            <a:off x="1172475" y="2033349"/>
            <a:ext cx="12109981" cy="885371"/>
          </a:xfrm>
          <a:prstGeom prst="rect">
            <a:avLst/>
          </a:prstGeom>
          <a:noFill/>
        </p:spPr>
        <p:txBody>
          <a:bodyPr wrap="square">
            <a:spAutoFit/>
          </a:bodyPr>
          <a:lstStyle/>
          <a:p>
            <a:pPr algn="ctr">
              <a:spcAft>
                <a:spcPts val="960"/>
              </a:spcAft>
            </a:pPr>
            <a:r>
              <a:rPr lang="en-IN" sz="2160" kern="100" dirty="0">
                <a:latin typeface="Times New Roman" panose="02020603050405020304" pitchFamily="18" charset="0"/>
                <a:ea typeface="Aptos" panose="020B0004020202020204" pitchFamily="34" charset="0"/>
                <a:cs typeface="Times New Roman" panose="02020603050405020304" pitchFamily="18" charset="0"/>
              </a:rPr>
              <a:t>B. Tech in Artificial Intelligence and Data Science (AID)</a:t>
            </a:r>
            <a:endParaRPr lang="en-IN" sz="1680" kern="100" dirty="0">
              <a:latin typeface="Aptos" panose="020B0004020202020204" pitchFamily="34" charset="0"/>
              <a:ea typeface="Aptos" panose="020B0004020202020204" pitchFamily="34" charset="0"/>
              <a:cs typeface="Times New Roman" panose="02020603050405020304" pitchFamily="18" charset="0"/>
            </a:endParaRPr>
          </a:p>
          <a:p>
            <a:pPr algn="ctr">
              <a:spcAft>
                <a:spcPts val="960"/>
              </a:spcAft>
            </a:pPr>
            <a:r>
              <a:rPr lang="en-IN" sz="2160" kern="100" dirty="0">
                <a:latin typeface="Times New Roman" panose="02020603050405020304" pitchFamily="18" charset="0"/>
                <a:ea typeface="Aptos" panose="020B0004020202020204" pitchFamily="34" charset="0"/>
                <a:cs typeface="Times New Roman" panose="02020603050405020304" pitchFamily="18" charset="0"/>
              </a:rPr>
              <a:t>Second Semester, Section F, Academic Year: 2023-24</a:t>
            </a:r>
            <a:endParaRPr lang="en-IN" sz="1680" kern="100" dirty="0">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598377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txBody>
          <a:bodyPr/>
          <a:lstStyle/>
          <a:p>
            <a:endParaRPr lang="en-IN"/>
          </a:p>
        </p:txBody>
      </p:sp>
      <p:sp>
        <p:nvSpPr>
          <p:cNvPr id="6" name="Text 2"/>
          <p:cNvSpPr/>
          <p:nvPr/>
        </p:nvSpPr>
        <p:spPr>
          <a:xfrm>
            <a:off x="218032" y="271953"/>
            <a:ext cx="14221868" cy="694373"/>
          </a:xfrm>
          <a:prstGeom prst="rect">
            <a:avLst/>
          </a:prstGeom>
          <a:noFill/>
          <a:ln/>
        </p:spPr>
        <p:txBody>
          <a:bodyPr wrap="none" rtlCol="0" anchor="t"/>
          <a:lstStyle/>
          <a:p>
            <a:pPr algn="ctr">
              <a:lnSpc>
                <a:spcPts val="5468"/>
              </a:lnSpc>
            </a:pPr>
            <a:r>
              <a:rPr lang="en-US" sz="4374" b="1" dirty="0">
                <a:solidFill>
                  <a:srgbClr val="FFFFFF"/>
                </a:solidFill>
                <a:latin typeface="Nunito" pitchFamily="34" charset="0"/>
              </a:rPr>
              <a:t>Implementation  of </a:t>
            </a:r>
            <a:r>
              <a:rPr lang="en-US" sz="4400" b="1" dirty="0">
                <a:solidFill>
                  <a:srgbClr val="FFFFFF"/>
                </a:solidFill>
                <a:latin typeface="Nunito" pitchFamily="34" charset="0"/>
                <a:ea typeface="Nunito" pitchFamily="34" charset="-122"/>
                <a:cs typeface="Nunito" pitchFamily="34" charset="-120"/>
              </a:rPr>
              <a:t>PCA + Linear Regression:</a:t>
            </a:r>
            <a:endParaRPr lang="en-US" sz="4400" dirty="0"/>
          </a:p>
          <a:p>
            <a:pPr marL="0" indent="0" algn="ctr">
              <a:lnSpc>
                <a:spcPts val="5468"/>
              </a:lnSpc>
              <a:buNone/>
            </a:pPr>
            <a:endParaRPr lang="en-US" sz="4374" dirty="0"/>
          </a:p>
        </p:txBody>
      </p:sp>
      <p:sp>
        <p:nvSpPr>
          <p:cNvPr id="7" name="Text 3"/>
          <p:cNvSpPr/>
          <p:nvPr/>
        </p:nvSpPr>
        <p:spPr>
          <a:xfrm>
            <a:off x="484732" y="638218"/>
            <a:ext cx="13631318" cy="6534430"/>
          </a:xfrm>
          <a:prstGeom prst="rect">
            <a:avLst/>
          </a:prstGeom>
          <a:noFill/>
          <a:ln/>
        </p:spPr>
        <p:txBody>
          <a:bodyPr wrap="square" rtlCol="0" anchor="t"/>
          <a:lstStyle/>
          <a:p>
            <a:pPr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endParaRPr>
          </a:p>
          <a:p>
            <a:pPr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 Standardize the data</a:t>
            </a:r>
          </a:p>
          <a:p>
            <a:pPr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kern="100" dirty="0" err="1">
                <a:solidFill>
                  <a:schemeClr val="bg1"/>
                </a:solidFill>
                <a:effectLst/>
                <a:latin typeface="Nunito" panose="020F0502020204030204" pitchFamily="2" charset="0"/>
                <a:ea typeface="Aptos" panose="020B0004020202020204" pitchFamily="34" charset="0"/>
                <a:cs typeface="Cordia New" panose="020B0304020202020204" pitchFamily="34" charset="-34"/>
              </a:rPr>
              <a:t>sc</a:t>
            </a: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 = </a:t>
            </a:r>
            <a:r>
              <a:rPr lang="en-IN" sz="2400" kern="100" dirty="0" err="1">
                <a:solidFill>
                  <a:schemeClr val="bg1"/>
                </a:solidFill>
                <a:effectLst/>
                <a:latin typeface="Nunito" panose="020F0502020204030204" pitchFamily="2" charset="0"/>
                <a:ea typeface="Aptos" panose="020B0004020202020204" pitchFamily="34" charset="0"/>
                <a:cs typeface="Cordia New" panose="020B0304020202020204" pitchFamily="34" charset="-34"/>
              </a:rPr>
              <a:t>StandardScaler</a:t>
            </a: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a:t>
            </a:r>
          </a:p>
          <a:p>
            <a:pPr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kern="100" dirty="0" err="1">
                <a:solidFill>
                  <a:schemeClr val="bg1"/>
                </a:solidFill>
                <a:effectLst/>
                <a:latin typeface="Nunito" panose="020F0502020204030204" pitchFamily="2" charset="0"/>
                <a:ea typeface="Aptos" panose="020B0004020202020204" pitchFamily="34" charset="0"/>
                <a:cs typeface="Cordia New" panose="020B0304020202020204" pitchFamily="34" charset="-34"/>
              </a:rPr>
              <a:t>x_train</a:t>
            </a: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 = </a:t>
            </a:r>
            <a:r>
              <a:rPr lang="en-IN" sz="2400" kern="100" dirty="0" err="1">
                <a:solidFill>
                  <a:schemeClr val="bg1"/>
                </a:solidFill>
                <a:effectLst/>
                <a:latin typeface="Nunito" panose="020F0502020204030204" pitchFamily="2" charset="0"/>
                <a:ea typeface="Aptos" panose="020B0004020202020204" pitchFamily="34" charset="0"/>
                <a:cs typeface="Cordia New" panose="020B0304020202020204" pitchFamily="34" charset="-34"/>
              </a:rPr>
              <a:t>sc.fit_transform</a:t>
            </a: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a:t>
            </a:r>
            <a:r>
              <a:rPr lang="en-IN" sz="2400" kern="100" dirty="0" err="1">
                <a:solidFill>
                  <a:schemeClr val="bg1"/>
                </a:solidFill>
                <a:effectLst/>
                <a:latin typeface="Nunito" panose="020F0502020204030204" pitchFamily="2" charset="0"/>
                <a:ea typeface="Aptos" panose="020B0004020202020204" pitchFamily="34" charset="0"/>
                <a:cs typeface="Cordia New" panose="020B0304020202020204" pitchFamily="34" charset="-34"/>
              </a:rPr>
              <a:t>x_train</a:t>
            </a: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a:t>
            </a:r>
          </a:p>
          <a:p>
            <a:pPr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kern="100" dirty="0" err="1">
                <a:solidFill>
                  <a:schemeClr val="bg1"/>
                </a:solidFill>
                <a:effectLst/>
                <a:latin typeface="Nunito" panose="020F0502020204030204" pitchFamily="2" charset="0"/>
                <a:ea typeface="Aptos" panose="020B0004020202020204" pitchFamily="34" charset="0"/>
                <a:cs typeface="Cordia New" panose="020B0304020202020204" pitchFamily="34" charset="-34"/>
              </a:rPr>
              <a:t>x_test</a:t>
            </a: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 = </a:t>
            </a:r>
            <a:r>
              <a:rPr lang="en-IN" sz="2400" kern="100" dirty="0" err="1">
                <a:solidFill>
                  <a:schemeClr val="bg1"/>
                </a:solidFill>
                <a:effectLst/>
                <a:latin typeface="Nunito" panose="020F0502020204030204" pitchFamily="2" charset="0"/>
                <a:ea typeface="Aptos" panose="020B0004020202020204" pitchFamily="34" charset="0"/>
                <a:cs typeface="Cordia New" panose="020B0304020202020204" pitchFamily="34" charset="-34"/>
              </a:rPr>
              <a:t>sc.transform</a:t>
            </a: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a:t>
            </a:r>
            <a:r>
              <a:rPr lang="en-IN" sz="2400" kern="100" dirty="0" err="1">
                <a:solidFill>
                  <a:schemeClr val="bg1"/>
                </a:solidFill>
                <a:effectLst/>
                <a:latin typeface="Nunito" panose="020F0502020204030204" pitchFamily="2" charset="0"/>
                <a:ea typeface="Aptos" panose="020B0004020202020204" pitchFamily="34" charset="0"/>
                <a:cs typeface="Cordia New" panose="020B0304020202020204" pitchFamily="34" charset="-34"/>
              </a:rPr>
              <a:t>x_test</a:t>
            </a: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a:t>
            </a:r>
          </a:p>
          <a:p>
            <a:pPr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IN" sz="2400" kern="100" dirty="0">
              <a:solidFill>
                <a:schemeClr val="bg1"/>
              </a:solidFill>
              <a:latin typeface="Nunito" panose="020F0502020204030204" pitchFamily="2" charset="0"/>
              <a:ea typeface="Aptos" panose="020B0004020202020204" pitchFamily="34" charset="0"/>
              <a:cs typeface="Cordia New" panose="020B0304020202020204" pitchFamily="34" charset="-34"/>
            </a:endParaRPr>
          </a:p>
          <a:p>
            <a:pPr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 Model training and evaluation with PCA</a:t>
            </a:r>
          </a:p>
          <a:p>
            <a:pPr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kern="100" dirty="0" err="1">
                <a:solidFill>
                  <a:schemeClr val="bg1"/>
                </a:solidFill>
                <a:effectLst/>
                <a:latin typeface="Nunito" panose="020F0502020204030204" pitchFamily="2" charset="0"/>
                <a:ea typeface="Aptos" panose="020B0004020202020204" pitchFamily="34" charset="0"/>
                <a:cs typeface="Cordia New" panose="020B0304020202020204" pitchFamily="34" charset="-34"/>
              </a:rPr>
              <a:t>pca</a:t>
            </a: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 = PCA(</a:t>
            </a:r>
            <a:r>
              <a:rPr lang="en-IN" sz="2400" kern="100" dirty="0" err="1">
                <a:solidFill>
                  <a:schemeClr val="bg1"/>
                </a:solidFill>
                <a:effectLst/>
                <a:latin typeface="Nunito" panose="020F0502020204030204" pitchFamily="2" charset="0"/>
                <a:ea typeface="Aptos" panose="020B0004020202020204" pitchFamily="34" charset="0"/>
                <a:cs typeface="Cordia New" panose="020B0304020202020204" pitchFamily="34" charset="-34"/>
              </a:rPr>
              <a:t>n_components</a:t>
            </a: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=7)  </a:t>
            </a:r>
          </a:p>
          <a:p>
            <a:pPr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kern="100" dirty="0" err="1">
                <a:solidFill>
                  <a:schemeClr val="bg1"/>
                </a:solidFill>
                <a:effectLst/>
                <a:latin typeface="Nunito" panose="020F0502020204030204" pitchFamily="2" charset="0"/>
                <a:ea typeface="Aptos" panose="020B0004020202020204" pitchFamily="34" charset="0"/>
                <a:cs typeface="Cordia New" panose="020B0304020202020204" pitchFamily="34" charset="-34"/>
              </a:rPr>
              <a:t>x_train_pca</a:t>
            </a: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 = </a:t>
            </a:r>
            <a:r>
              <a:rPr lang="en-IN" sz="2400" kern="100" dirty="0" err="1">
                <a:solidFill>
                  <a:schemeClr val="bg1"/>
                </a:solidFill>
                <a:effectLst/>
                <a:latin typeface="Nunito" panose="020F0502020204030204" pitchFamily="2" charset="0"/>
                <a:ea typeface="Aptos" panose="020B0004020202020204" pitchFamily="34" charset="0"/>
                <a:cs typeface="Cordia New" panose="020B0304020202020204" pitchFamily="34" charset="-34"/>
              </a:rPr>
              <a:t>pca.fit_transform</a:t>
            </a: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a:t>
            </a:r>
            <a:r>
              <a:rPr lang="en-IN" sz="2400" kern="100" dirty="0" err="1">
                <a:solidFill>
                  <a:schemeClr val="bg1"/>
                </a:solidFill>
                <a:effectLst/>
                <a:latin typeface="Nunito" panose="020F0502020204030204" pitchFamily="2" charset="0"/>
                <a:ea typeface="Aptos" panose="020B0004020202020204" pitchFamily="34" charset="0"/>
                <a:cs typeface="Cordia New" panose="020B0304020202020204" pitchFamily="34" charset="-34"/>
              </a:rPr>
              <a:t>x_train</a:t>
            </a: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a:t>
            </a:r>
          </a:p>
          <a:p>
            <a:pPr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kern="100" dirty="0" err="1">
                <a:solidFill>
                  <a:schemeClr val="bg1"/>
                </a:solidFill>
                <a:effectLst/>
                <a:latin typeface="Nunito" panose="020F0502020204030204" pitchFamily="2" charset="0"/>
                <a:ea typeface="Aptos" panose="020B0004020202020204" pitchFamily="34" charset="0"/>
                <a:cs typeface="Cordia New" panose="020B0304020202020204" pitchFamily="34" charset="-34"/>
              </a:rPr>
              <a:t>x_test_pca</a:t>
            </a: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 = </a:t>
            </a:r>
            <a:r>
              <a:rPr lang="en-IN" sz="2400" kern="100" dirty="0" err="1">
                <a:solidFill>
                  <a:schemeClr val="bg1"/>
                </a:solidFill>
                <a:effectLst/>
                <a:latin typeface="Nunito" panose="020F0502020204030204" pitchFamily="2" charset="0"/>
                <a:ea typeface="Aptos" panose="020B0004020202020204" pitchFamily="34" charset="0"/>
                <a:cs typeface="Cordia New" panose="020B0304020202020204" pitchFamily="34" charset="-34"/>
              </a:rPr>
              <a:t>pca.transform</a:t>
            </a: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a:t>
            </a:r>
            <a:r>
              <a:rPr lang="en-IN" sz="2400" kern="100" dirty="0" err="1">
                <a:solidFill>
                  <a:schemeClr val="bg1"/>
                </a:solidFill>
                <a:effectLst/>
                <a:latin typeface="Nunito" panose="020F0502020204030204" pitchFamily="2" charset="0"/>
                <a:ea typeface="Aptos" panose="020B0004020202020204" pitchFamily="34" charset="0"/>
                <a:cs typeface="Cordia New" panose="020B0304020202020204" pitchFamily="34" charset="-34"/>
              </a:rPr>
              <a:t>x_test</a:t>
            </a: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a:t>
            </a:r>
          </a:p>
          <a:p>
            <a:pPr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IN" sz="2400" kern="100" dirty="0">
              <a:solidFill>
                <a:schemeClr val="bg1"/>
              </a:solidFill>
              <a:latin typeface="Nunito" panose="020F0502020204030204" pitchFamily="2" charset="0"/>
              <a:ea typeface="Aptos" panose="020B0004020202020204" pitchFamily="34" charset="0"/>
              <a:cs typeface="Cordia New" panose="020B0304020202020204" pitchFamily="34" charset="-34"/>
            </a:endParaRPr>
          </a:p>
          <a:p>
            <a:pPr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kern="100" dirty="0" err="1">
                <a:solidFill>
                  <a:schemeClr val="bg1"/>
                </a:solidFill>
                <a:effectLst/>
                <a:latin typeface="Nunito" panose="020F0502020204030204" pitchFamily="2" charset="0"/>
                <a:ea typeface="Aptos" panose="020B0004020202020204" pitchFamily="34" charset="0"/>
                <a:cs typeface="Cordia New" panose="020B0304020202020204" pitchFamily="34" charset="-34"/>
              </a:rPr>
              <a:t>lr_pca</a:t>
            </a: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 = </a:t>
            </a:r>
            <a:r>
              <a:rPr lang="en-IN" sz="2400" kern="100" dirty="0" err="1">
                <a:solidFill>
                  <a:schemeClr val="bg1"/>
                </a:solidFill>
                <a:effectLst/>
                <a:latin typeface="Nunito" panose="020F0502020204030204" pitchFamily="2" charset="0"/>
                <a:ea typeface="Aptos" panose="020B0004020202020204" pitchFamily="34" charset="0"/>
                <a:cs typeface="Cordia New" panose="020B0304020202020204" pitchFamily="34" charset="-34"/>
              </a:rPr>
              <a:t>LinearRegression</a:t>
            </a: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a:t>
            </a:r>
          </a:p>
          <a:p>
            <a:pPr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kern="100" dirty="0" err="1">
                <a:solidFill>
                  <a:schemeClr val="bg1"/>
                </a:solidFill>
                <a:effectLst/>
                <a:latin typeface="Nunito" panose="020F0502020204030204" pitchFamily="2" charset="0"/>
                <a:ea typeface="Aptos" panose="020B0004020202020204" pitchFamily="34" charset="0"/>
                <a:cs typeface="Cordia New" panose="020B0304020202020204" pitchFamily="34" charset="-34"/>
              </a:rPr>
              <a:t>lr_pca.fit</a:t>
            </a: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a:t>
            </a:r>
            <a:r>
              <a:rPr lang="en-IN" sz="2400" kern="100" dirty="0" err="1">
                <a:solidFill>
                  <a:schemeClr val="bg1"/>
                </a:solidFill>
                <a:effectLst/>
                <a:latin typeface="Nunito" panose="020F0502020204030204" pitchFamily="2" charset="0"/>
                <a:ea typeface="Aptos" panose="020B0004020202020204" pitchFamily="34" charset="0"/>
                <a:cs typeface="Cordia New" panose="020B0304020202020204" pitchFamily="34" charset="-34"/>
              </a:rPr>
              <a:t>x_train_pca</a:t>
            </a: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 </a:t>
            </a:r>
            <a:r>
              <a:rPr lang="en-IN" sz="2400" kern="100" dirty="0" err="1">
                <a:solidFill>
                  <a:schemeClr val="bg1"/>
                </a:solidFill>
                <a:effectLst/>
                <a:latin typeface="Nunito" panose="020F0502020204030204" pitchFamily="2" charset="0"/>
                <a:ea typeface="Aptos" panose="020B0004020202020204" pitchFamily="34" charset="0"/>
                <a:cs typeface="Cordia New" panose="020B0304020202020204" pitchFamily="34" charset="-34"/>
              </a:rPr>
              <a:t>y_train</a:t>
            </a: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a:t>
            </a:r>
          </a:p>
          <a:p>
            <a:pPr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kern="100" dirty="0" err="1">
                <a:solidFill>
                  <a:schemeClr val="bg1"/>
                </a:solidFill>
                <a:effectLst/>
                <a:latin typeface="Nunito" panose="020F0502020204030204" pitchFamily="2" charset="0"/>
                <a:ea typeface="Aptos" panose="020B0004020202020204" pitchFamily="34" charset="0"/>
                <a:cs typeface="Cordia New" panose="020B0304020202020204" pitchFamily="34" charset="-34"/>
              </a:rPr>
              <a:t>y_pred_lr_pca</a:t>
            </a: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 = </a:t>
            </a:r>
            <a:r>
              <a:rPr lang="en-IN" sz="2400" kern="100" dirty="0" err="1">
                <a:solidFill>
                  <a:schemeClr val="bg1"/>
                </a:solidFill>
                <a:effectLst/>
                <a:latin typeface="Nunito" panose="020F0502020204030204" pitchFamily="2" charset="0"/>
                <a:ea typeface="Aptos" panose="020B0004020202020204" pitchFamily="34" charset="0"/>
                <a:cs typeface="Cordia New" panose="020B0304020202020204" pitchFamily="34" charset="-34"/>
              </a:rPr>
              <a:t>lr_pca.predict</a:t>
            </a: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a:t>
            </a:r>
            <a:r>
              <a:rPr lang="en-IN" sz="2400" kern="100" dirty="0" err="1">
                <a:solidFill>
                  <a:schemeClr val="bg1"/>
                </a:solidFill>
                <a:effectLst/>
                <a:latin typeface="Nunito" panose="020F0502020204030204" pitchFamily="2" charset="0"/>
                <a:ea typeface="Aptos" panose="020B0004020202020204" pitchFamily="34" charset="0"/>
                <a:cs typeface="Cordia New" panose="020B0304020202020204" pitchFamily="34" charset="-34"/>
              </a:rPr>
              <a:t>x_test_pca</a:t>
            </a: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a:t>
            </a:r>
          </a:p>
        </p:txBody>
      </p:sp>
    </p:spTree>
    <p:extLst>
      <p:ext uri="{BB962C8B-B14F-4D97-AF65-F5344CB8AC3E}">
        <p14:creationId xmlns:p14="http://schemas.microsoft.com/office/powerpoint/2010/main" val="145956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40911"/>
          </a:xfrm>
          <a:prstGeom prst="rect">
            <a:avLst/>
          </a:prstGeom>
          <a:solidFill>
            <a:srgbClr val="00002E">
              <a:alpha val="75000"/>
            </a:srgbClr>
          </a:solidFill>
          <a:ln/>
        </p:spPr>
        <p:txBody>
          <a:bodyPr/>
          <a:lstStyle/>
          <a:p>
            <a:endParaRPr lang="en-IN"/>
          </a:p>
        </p:txBody>
      </p:sp>
      <p:sp>
        <p:nvSpPr>
          <p:cNvPr id="5" name="Text 1"/>
          <p:cNvSpPr/>
          <p:nvPr/>
        </p:nvSpPr>
        <p:spPr>
          <a:xfrm>
            <a:off x="4617244" y="179755"/>
            <a:ext cx="7668339" cy="632817"/>
          </a:xfrm>
          <a:prstGeom prst="rect">
            <a:avLst/>
          </a:prstGeom>
          <a:noFill/>
          <a:ln/>
        </p:spPr>
        <p:txBody>
          <a:bodyPr wrap="none" rtlCol="0" anchor="t"/>
          <a:lstStyle/>
          <a:p>
            <a:pPr marL="0" indent="0">
              <a:lnSpc>
                <a:spcPts val="4983"/>
              </a:lnSpc>
              <a:buNone/>
            </a:pPr>
            <a:r>
              <a:rPr lang="en-US" sz="3986" b="1" dirty="0">
                <a:solidFill>
                  <a:srgbClr val="FFFFFF"/>
                </a:solidFill>
                <a:latin typeface="Nunito" pitchFamily="34" charset="0"/>
                <a:ea typeface="Nunito" pitchFamily="34" charset="-122"/>
                <a:cs typeface="Nunito" pitchFamily="34" charset="-120"/>
              </a:rPr>
              <a:t>Decision Tree Regression:</a:t>
            </a:r>
            <a:endParaRPr lang="en-US" sz="3986" dirty="0"/>
          </a:p>
        </p:txBody>
      </p:sp>
      <p:sp>
        <p:nvSpPr>
          <p:cNvPr id="6" name="Shape 2"/>
          <p:cNvSpPr/>
          <p:nvPr/>
        </p:nvSpPr>
        <p:spPr>
          <a:xfrm>
            <a:off x="4624744" y="925682"/>
            <a:ext cx="4425553" cy="3804047"/>
          </a:xfrm>
          <a:prstGeom prst="roundRect">
            <a:avLst>
              <a:gd name="adj" fmla="val 9582"/>
            </a:avLst>
          </a:prstGeom>
          <a:solidFill>
            <a:srgbClr val="00002E"/>
          </a:solidFill>
          <a:ln w="22860">
            <a:solidFill>
              <a:srgbClr val="FFFFFF"/>
            </a:solidFill>
            <a:prstDash val="solid"/>
          </a:ln>
        </p:spPr>
        <p:txBody>
          <a:bodyPr/>
          <a:lstStyle/>
          <a:p>
            <a:endParaRPr lang="en-IN"/>
          </a:p>
        </p:txBody>
      </p:sp>
      <p:sp>
        <p:nvSpPr>
          <p:cNvPr id="7" name="Text 3"/>
          <p:cNvSpPr/>
          <p:nvPr/>
        </p:nvSpPr>
        <p:spPr>
          <a:xfrm>
            <a:off x="4842510" y="1044744"/>
            <a:ext cx="2531269" cy="316349"/>
          </a:xfrm>
          <a:prstGeom prst="rect">
            <a:avLst/>
          </a:prstGeom>
          <a:noFill/>
          <a:ln/>
        </p:spPr>
        <p:txBody>
          <a:bodyPr wrap="none" rtlCol="0" anchor="t"/>
          <a:lstStyle/>
          <a:p>
            <a:pPr marL="0" indent="0">
              <a:lnSpc>
                <a:spcPts val="2492"/>
              </a:lnSpc>
              <a:buNone/>
            </a:pPr>
            <a:r>
              <a:rPr lang="en-US" sz="1993" b="1" dirty="0">
                <a:solidFill>
                  <a:srgbClr val="F2B42D"/>
                </a:solidFill>
                <a:latin typeface="Nunito" pitchFamily="34" charset="0"/>
                <a:ea typeface="Nunito" pitchFamily="34" charset="-122"/>
                <a:cs typeface="Nunito" pitchFamily="34" charset="-120"/>
              </a:rPr>
              <a:t>Method Overview</a:t>
            </a:r>
            <a:endParaRPr lang="en-US" sz="1993" dirty="0"/>
          </a:p>
        </p:txBody>
      </p:sp>
      <p:sp>
        <p:nvSpPr>
          <p:cNvPr id="8" name="Text 4"/>
          <p:cNvSpPr/>
          <p:nvPr/>
        </p:nvSpPr>
        <p:spPr>
          <a:xfrm>
            <a:off x="4730352" y="1361093"/>
            <a:ext cx="3975021" cy="2591753"/>
          </a:xfrm>
          <a:prstGeom prst="rect">
            <a:avLst/>
          </a:prstGeom>
          <a:noFill/>
          <a:ln/>
        </p:spPr>
        <p:txBody>
          <a:bodyPr wrap="square" rtlCol="0" anchor="t"/>
          <a:lstStyle/>
          <a:p>
            <a:pPr marL="0" indent="0">
              <a:lnSpc>
                <a:spcPts val="2551"/>
              </a:lnSpc>
              <a:buNone/>
            </a:pPr>
            <a:r>
              <a:rPr lang="en-US" sz="1595" dirty="0">
                <a:solidFill>
                  <a:srgbClr val="FFFFFF"/>
                </a:solidFill>
                <a:latin typeface="PT Sans" pitchFamily="34" charset="0"/>
                <a:ea typeface="PT Sans" pitchFamily="34" charset="-122"/>
                <a:cs typeface="PT Sans" pitchFamily="34" charset="-120"/>
              </a:rPr>
              <a:t>- Decision Tree Regression is a non-parametric supervised learning method used for regression tasks.</a:t>
            </a:r>
          </a:p>
          <a:p>
            <a:pPr marL="0" indent="0">
              <a:lnSpc>
                <a:spcPts val="2551"/>
              </a:lnSpc>
              <a:buNone/>
            </a:pPr>
            <a:r>
              <a:rPr lang="en-US" sz="1595" dirty="0">
                <a:solidFill>
                  <a:srgbClr val="FFFFFF"/>
                </a:solidFill>
                <a:latin typeface="PT Sans" pitchFamily="34" charset="0"/>
                <a:ea typeface="PT Sans" pitchFamily="34" charset="-122"/>
                <a:cs typeface="PT Sans" pitchFamily="34" charset="-120"/>
              </a:rPr>
              <a:t>- It partitions the feature space into a hierarchy of binary decisions based on feature values to predict the target variable.</a:t>
            </a:r>
          </a:p>
          <a:p>
            <a:pPr marL="0" indent="0">
              <a:lnSpc>
                <a:spcPts val="2551"/>
              </a:lnSpc>
              <a:buNone/>
            </a:pPr>
            <a:r>
              <a:rPr lang="en-US" sz="1595" dirty="0">
                <a:solidFill>
                  <a:srgbClr val="FFFFFF"/>
                </a:solidFill>
                <a:latin typeface="PT Sans" pitchFamily="34" charset="0"/>
                <a:ea typeface="PT Sans" pitchFamily="34" charset="-122"/>
                <a:cs typeface="PT Sans" pitchFamily="34" charset="-120"/>
              </a:rPr>
              <a:t>- The model predicts the target variable by traversing the tree from the root to a leaf node corresponding to the predicted value.</a:t>
            </a:r>
          </a:p>
        </p:txBody>
      </p:sp>
      <p:sp>
        <p:nvSpPr>
          <p:cNvPr id="9" name="Shape 5"/>
          <p:cNvSpPr/>
          <p:nvPr/>
        </p:nvSpPr>
        <p:spPr>
          <a:xfrm>
            <a:off x="9245084" y="944166"/>
            <a:ext cx="4558465" cy="3804047"/>
          </a:xfrm>
          <a:prstGeom prst="roundRect">
            <a:avLst>
              <a:gd name="adj" fmla="val 9582"/>
            </a:avLst>
          </a:prstGeom>
          <a:solidFill>
            <a:srgbClr val="00002E"/>
          </a:solidFill>
          <a:ln w="22860">
            <a:solidFill>
              <a:srgbClr val="FFFFFF"/>
            </a:solidFill>
            <a:prstDash val="solid"/>
          </a:ln>
        </p:spPr>
        <p:txBody>
          <a:bodyPr/>
          <a:lstStyle/>
          <a:p>
            <a:endParaRPr lang="en-IN"/>
          </a:p>
        </p:txBody>
      </p:sp>
      <p:sp>
        <p:nvSpPr>
          <p:cNvPr id="10" name="Text 6"/>
          <p:cNvSpPr/>
          <p:nvPr/>
        </p:nvSpPr>
        <p:spPr>
          <a:xfrm>
            <a:off x="9470469" y="1049327"/>
            <a:ext cx="2747010" cy="316349"/>
          </a:xfrm>
          <a:prstGeom prst="rect">
            <a:avLst/>
          </a:prstGeom>
          <a:noFill/>
          <a:ln/>
        </p:spPr>
        <p:txBody>
          <a:bodyPr wrap="none" rtlCol="0" anchor="t"/>
          <a:lstStyle/>
          <a:p>
            <a:pPr marL="0" indent="0">
              <a:lnSpc>
                <a:spcPts val="2492"/>
              </a:lnSpc>
              <a:buNone/>
            </a:pPr>
            <a:r>
              <a:rPr lang="en-US" sz="1993" b="1" dirty="0">
                <a:solidFill>
                  <a:srgbClr val="D7425E"/>
                </a:solidFill>
                <a:latin typeface="Nunito" pitchFamily="34" charset="0"/>
                <a:ea typeface="Nunito" pitchFamily="34" charset="-122"/>
                <a:cs typeface="Nunito" pitchFamily="34" charset="-120"/>
              </a:rPr>
              <a:t>Implementation Details</a:t>
            </a:r>
            <a:endParaRPr lang="en-US" sz="1993" dirty="0"/>
          </a:p>
        </p:txBody>
      </p:sp>
      <p:sp>
        <p:nvSpPr>
          <p:cNvPr id="11" name="Text 7"/>
          <p:cNvSpPr/>
          <p:nvPr/>
        </p:nvSpPr>
        <p:spPr>
          <a:xfrm>
            <a:off x="9289613" y="1459142"/>
            <a:ext cx="4645581" cy="2915722"/>
          </a:xfrm>
          <a:prstGeom prst="rect">
            <a:avLst/>
          </a:prstGeom>
          <a:noFill/>
          <a:ln/>
        </p:spPr>
        <p:txBody>
          <a:bodyPr wrap="square" rtlCol="0" anchor="t"/>
          <a:lstStyle/>
          <a:p>
            <a:pPr marL="0" indent="0">
              <a:lnSpc>
                <a:spcPts val="2551"/>
              </a:lnSpc>
              <a:buNone/>
            </a:pPr>
            <a:r>
              <a:rPr lang="en-US" sz="1600" dirty="0">
                <a:solidFill>
                  <a:srgbClr val="FFFFFF"/>
                </a:solidFill>
                <a:latin typeface="PT Sans" pitchFamily="34" charset="0"/>
                <a:ea typeface="PT Sans" pitchFamily="34" charset="-122"/>
                <a:cs typeface="PT Sans" pitchFamily="34" charset="-120"/>
              </a:rPr>
              <a:t>- The implementation involves training a decision tree regression model using the `</a:t>
            </a:r>
            <a:r>
              <a:rPr lang="en-US" sz="1600" dirty="0" err="1">
                <a:solidFill>
                  <a:srgbClr val="FFFFFF"/>
                </a:solidFill>
                <a:latin typeface="PT Sans" pitchFamily="34" charset="0"/>
                <a:ea typeface="PT Sans" pitchFamily="34" charset="-122"/>
                <a:cs typeface="PT Sans" pitchFamily="34" charset="-120"/>
              </a:rPr>
              <a:t>DecisionTreeRegressor</a:t>
            </a:r>
            <a:r>
              <a:rPr lang="en-US" sz="1600" dirty="0">
                <a:solidFill>
                  <a:srgbClr val="FFFFFF"/>
                </a:solidFill>
                <a:latin typeface="PT Sans" pitchFamily="34" charset="0"/>
                <a:ea typeface="PT Sans" pitchFamily="34" charset="-122"/>
                <a:cs typeface="PT Sans" pitchFamily="34" charset="-120"/>
              </a:rPr>
              <a:t>` class from the `</a:t>
            </a:r>
            <a:r>
              <a:rPr lang="en-US" sz="1600" dirty="0" err="1">
                <a:solidFill>
                  <a:srgbClr val="FFFFFF"/>
                </a:solidFill>
                <a:latin typeface="PT Sans" pitchFamily="34" charset="0"/>
                <a:ea typeface="PT Sans" pitchFamily="34" charset="-122"/>
                <a:cs typeface="PT Sans" pitchFamily="34" charset="-120"/>
              </a:rPr>
              <a:t>sklearn.tree</a:t>
            </a:r>
            <a:r>
              <a:rPr lang="en-US" sz="1600" dirty="0">
                <a:solidFill>
                  <a:srgbClr val="FFFFFF"/>
                </a:solidFill>
                <a:latin typeface="PT Sans" pitchFamily="34" charset="0"/>
                <a:ea typeface="PT Sans" pitchFamily="34" charset="-122"/>
                <a:cs typeface="PT Sans" pitchFamily="34" charset="-120"/>
              </a:rPr>
              <a:t>` module.</a:t>
            </a:r>
          </a:p>
          <a:p>
            <a:pPr marL="0" indent="0">
              <a:lnSpc>
                <a:spcPts val="2551"/>
              </a:lnSpc>
              <a:buNone/>
            </a:pPr>
            <a:r>
              <a:rPr lang="en-US" sz="1600" dirty="0">
                <a:solidFill>
                  <a:srgbClr val="FFFFFF"/>
                </a:solidFill>
                <a:latin typeface="PT Sans" pitchFamily="34" charset="0"/>
                <a:ea typeface="PT Sans" pitchFamily="34" charset="-122"/>
                <a:cs typeface="PT Sans" pitchFamily="34" charset="-120"/>
              </a:rPr>
              <a:t>- No feature scaling is required for decision tree models.</a:t>
            </a:r>
          </a:p>
          <a:p>
            <a:pPr marL="0" indent="0">
              <a:lnSpc>
                <a:spcPts val="2551"/>
              </a:lnSpc>
              <a:buNone/>
            </a:pPr>
            <a:r>
              <a:rPr lang="en-US" sz="1600" dirty="0">
                <a:solidFill>
                  <a:srgbClr val="FFFFFF"/>
                </a:solidFill>
                <a:latin typeface="PT Sans" pitchFamily="34" charset="0"/>
                <a:ea typeface="PT Sans" pitchFamily="34" charset="-122"/>
                <a:cs typeface="PT Sans" pitchFamily="34" charset="-120"/>
              </a:rPr>
              <a:t>- The tree is built recursively by splitting the data based on the feature that maximizes the reduction in variance or mean squared error.</a:t>
            </a:r>
          </a:p>
        </p:txBody>
      </p:sp>
      <p:sp>
        <p:nvSpPr>
          <p:cNvPr id="12" name="Shape 8"/>
          <p:cNvSpPr/>
          <p:nvPr/>
        </p:nvSpPr>
        <p:spPr>
          <a:xfrm>
            <a:off x="4653915" y="4878557"/>
            <a:ext cx="9053393" cy="3177778"/>
          </a:xfrm>
          <a:prstGeom prst="roundRect">
            <a:avLst>
              <a:gd name="adj" fmla="val 16689"/>
            </a:avLst>
          </a:prstGeom>
          <a:solidFill>
            <a:srgbClr val="00002E"/>
          </a:solidFill>
          <a:ln w="22860">
            <a:solidFill>
              <a:srgbClr val="FFFFFF"/>
            </a:solidFill>
            <a:prstDash val="solid"/>
          </a:ln>
        </p:spPr>
        <p:txBody>
          <a:bodyPr/>
          <a:lstStyle/>
          <a:p>
            <a:endParaRPr lang="en-IN"/>
          </a:p>
        </p:txBody>
      </p:sp>
      <p:sp>
        <p:nvSpPr>
          <p:cNvPr id="13" name="Text 9"/>
          <p:cNvSpPr/>
          <p:nvPr/>
        </p:nvSpPr>
        <p:spPr>
          <a:xfrm>
            <a:off x="4879180" y="5275883"/>
            <a:ext cx="3579257" cy="316349"/>
          </a:xfrm>
          <a:prstGeom prst="rect">
            <a:avLst/>
          </a:prstGeom>
          <a:noFill/>
          <a:ln/>
        </p:spPr>
        <p:txBody>
          <a:bodyPr wrap="none" rtlCol="0" anchor="t"/>
          <a:lstStyle/>
          <a:p>
            <a:pPr marL="0" indent="0">
              <a:lnSpc>
                <a:spcPts val="2492"/>
              </a:lnSpc>
              <a:buNone/>
            </a:pPr>
            <a:r>
              <a:rPr lang="en-US" sz="1993" b="1" dirty="0">
                <a:solidFill>
                  <a:srgbClr val="DD785E"/>
                </a:solidFill>
                <a:latin typeface="Nunito" pitchFamily="34" charset="0"/>
                <a:ea typeface="Nunito" pitchFamily="34" charset="-122"/>
                <a:cs typeface="Nunito" pitchFamily="34" charset="-120"/>
              </a:rPr>
              <a:t>Key Features</a:t>
            </a:r>
            <a:endParaRPr lang="en-US" sz="1993" dirty="0"/>
          </a:p>
        </p:txBody>
      </p:sp>
      <p:sp>
        <p:nvSpPr>
          <p:cNvPr id="14" name="Text 10"/>
          <p:cNvSpPr/>
          <p:nvPr/>
        </p:nvSpPr>
        <p:spPr>
          <a:xfrm>
            <a:off x="4842510" y="5989558"/>
            <a:ext cx="8602861" cy="1295876"/>
          </a:xfrm>
          <a:prstGeom prst="rect">
            <a:avLst/>
          </a:prstGeom>
          <a:noFill/>
          <a:ln/>
        </p:spPr>
        <p:txBody>
          <a:bodyPr wrap="square" rtlCol="0" anchor="t"/>
          <a:lstStyle/>
          <a:p>
            <a:pPr marL="0" indent="0">
              <a:lnSpc>
                <a:spcPts val="2551"/>
              </a:lnSpc>
              <a:buNone/>
            </a:pPr>
            <a:r>
              <a:rPr lang="en-US" sz="1595" dirty="0">
                <a:solidFill>
                  <a:srgbClr val="FFFFFF"/>
                </a:solidFill>
                <a:latin typeface="PT Sans" pitchFamily="34" charset="0"/>
                <a:ea typeface="PT Sans" pitchFamily="34" charset="-122"/>
                <a:cs typeface="PT Sans" pitchFamily="34" charset="-120"/>
              </a:rPr>
              <a:t>- Decision Tree Regression can capture complex non-linear relationships in the data.</a:t>
            </a:r>
          </a:p>
          <a:p>
            <a:pPr marL="0" indent="0">
              <a:lnSpc>
                <a:spcPts val="2551"/>
              </a:lnSpc>
              <a:buNone/>
            </a:pPr>
            <a:r>
              <a:rPr lang="en-US" sz="1595" dirty="0">
                <a:solidFill>
                  <a:srgbClr val="FFFFFF"/>
                </a:solidFill>
                <a:latin typeface="PT Sans" pitchFamily="34" charset="0"/>
                <a:ea typeface="PT Sans" pitchFamily="34" charset="-122"/>
                <a:cs typeface="PT Sans" pitchFamily="34" charset="-120"/>
              </a:rPr>
              <a:t>- It provides interpretable results in the form of a tree structure.</a:t>
            </a:r>
          </a:p>
          <a:p>
            <a:pPr marL="0" indent="0">
              <a:lnSpc>
                <a:spcPts val="2551"/>
              </a:lnSpc>
              <a:buNone/>
            </a:pPr>
            <a:r>
              <a:rPr lang="en-US" sz="1595" dirty="0">
                <a:solidFill>
                  <a:srgbClr val="FFFFFF"/>
                </a:solidFill>
                <a:latin typeface="PT Sans" pitchFamily="34" charset="0"/>
                <a:ea typeface="PT Sans" pitchFamily="34" charset="-122"/>
                <a:cs typeface="PT Sans" pitchFamily="34" charset="-120"/>
              </a:rPr>
              <a:t>- However, decision trees are prone to overfitting, especially with deep trees and noisy data.</a:t>
            </a:r>
          </a:p>
        </p:txBody>
      </p:sp>
      <p:pic>
        <p:nvPicPr>
          <p:cNvPr id="17" name="Picture 16" descr="A diagram of a decision tree&#10;&#10;Description automatically generated">
            <a:extLst>
              <a:ext uri="{FF2B5EF4-FFF2-40B4-BE49-F238E27FC236}">
                <a16:creationId xmlns:a16="http://schemas.microsoft.com/office/drawing/2014/main" id="{5D5E45FC-4F7D-58EE-05E2-7049811B1058}"/>
              </a:ext>
            </a:extLst>
          </p:cNvPr>
          <p:cNvPicPr>
            <a:picLocks noChangeAspect="1"/>
          </p:cNvPicPr>
          <p:nvPr/>
        </p:nvPicPr>
        <p:blipFill>
          <a:blip r:embed="rId4"/>
          <a:stretch>
            <a:fillRect/>
          </a:stretch>
        </p:blipFill>
        <p:spPr>
          <a:xfrm>
            <a:off x="284366" y="2991078"/>
            <a:ext cx="3995454" cy="2247443"/>
          </a:xfrm>
          <a:prstGeom prst="rect">
            <a:avLst/>
          </a:prstGeom>
        </p:spPr>
      </p:pic>
    </p:spTree>
    <p:extLst>
      <p:ext uri="{BB962C8B-B14F-4D97-AF65-F5344CB8AC3E}">
        <p14:creationId xmlns:p14="http://schemas.microsoft.com/office/powerpoint/2010/main" val="449071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txBody>
          <a:bodyPr/>
          <a:lstStyle/>
          <a:p>
            <a:endParaRPr lang="en-IN"/>
          </a:p>
        </p:txBody>
      </p:sp>
      <p:sp>
        <p:nvSpPr>
          <p:cNvPr id="6" name="Text 2"/>
          <p:cNvSpPr/>
          <p:nvPr/>
        </p:nvSpPr>
        <p:spPr>
          <a:xfrm>
            <a:off x="218032" y="271953"/>
            <a:ext cx="14221868" cy="694373"/>
          </a:xfrm>
          <a:prstGeom prst="rect">
            <a:avLst/>
          </a:prstGeom>
          <a:noFill/>
          <a:ln/>
        </p:spPr>
        <p:txBody>
          <a:bodyPr wrap="none" rtlCol="0" anchor="t"/>
          <a:lstStyle/>
          <a:p>
            <a:pPr marL="0" indent="0" algn="ctr">
              <a:lnSpc>
                <a:spcPts val="5468"/>
              </a:lnSpc>
              <a:buNone/>
            </a:pPr>
            <a:r>
              <a:rPr lang="en-US" sz="4374" b="1" dirty="0">
                <a:solidFill>
                  <a:srgbClr val="FFFFFF"/>
                </a:solidFill>
                <a:latin typeface="Nunito" pitchFamily="34" charset="0"/>
              </a:rPr>
              <a:t>Results and Plots</a:t>
            </a:r>
            <a:endParaRPr lang="en-US" sz="4374" dirty="0"/>
          </a:p>
        </p:txBody>
      </p:sp>
      <p:sp>
        <p:nvSpPr>
          <p:cNvPr id="7" name="Text 3"/>
          <p:cNvSpPr/>
          <p:nvPr/>
        </p:nvSpPr>
        <p:spPr>
          <a:xfrm>
            <a:off x="484732" y="1180820"/>
            <a:ext cx="13631318" cy="1776389"/>
          </a:xfrm>
          <a:prstGeom prst="rect">
            <a:avLst/>
          </a:prstGeom>
          <a:noFill/>
          <a:ln/>
        </p:spPr>
        <p:txBody>
          <a:bodyPr wrap="square" rtlCol="0" anchor="t"/>
          <a:lstStyle/>
          <a:p>
            <a:pPr algn="ctr"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kern="0" dirty="0">
                <a:solidFill>
                  <a:schemeClr val="bg1"/>
                </a:solidFill>
                <a:effectLst/>
                <a:latin typeface="Nunito" panose="020F0502020204030204" pitchFamily="2" charset="0"/>
                <a:ea typeface="Times New Roman" panose="02020603050405020304" pitchFamily="18" charset="0"/>
                <a:cs typeface="Courier New" panose="02070309020205020404" pitchFamily="49" charset="0"/>
              </a:rPr>
              <a:t>Decision Tree Regression Results:</a:t>
            </a:r>
          </a:p>
          <a:p>
            <a:pPr algn="ctr"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kern="0" dirty="0">
                <a:solidFill>
                  <a:schemeClr val="bg1"/>
                </a:solidFill>
                <a:effectLst/>
                <a:latin typeface="Nunito" panose="020F0502020204030204" pitchFamily="2" charset="0"/>
                <a:ea typeface="Times New Roman" panose="02020603050405020304" pitchFamily="18" charset="0"/>
                <a:cs typeface="Courier New" panose="02070309020205020404" pitchFamily="49" charset="0"/>
              </a:rPr>
              <a:t>RMSE: 7.205654958248253</a:t>
            </a:r>
          </a:p>
          <a:p>
            <a:pPr algn="ctr"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kern="0" dirty="0">
                <a:solidFill>
                  <a:schemeClr val="bg1"/>
                </a:solidFill>
                <a:effectLst/>
                <a:latin typeface="Nunito" panose="020F0502020204030204" pitchFamily="2" charset="0"/>
                <a:ea typeface="Times New Roman" panose="02020603050405020304" pitchFamily="18" charset="0"/>
                <a:cs typeface="Courier New" panose="02070309020205020404" pitchFamily="49" charset="0"/>
              </a:rPr>
              <a:t>MSE: 51.92146337732763</a:t>
            </a:r>
          </a:p>
          <a:p>
            <a:pPr algn="ctr"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kern="0" dirty="0">
                <a:solidFill>
                  <a:schemeClr val="bg1"/>
                </a:solidFill>
                <a:effectLst/>
                <a:latin typeface="Nunito" panose="020F0502020204030204" pitchFamily="2" charset="0"/>
                <a:ea typeface="Times New Roman" panose="02020603050405020304" pitchFamily="18" charset="0"/>
                <a:cs typeface="Courier New" panose="02070309020205020404" pitchFamily="49" charset="0"/>
              </a:rPr>
              <a:t>MAE: 4.392515007736343</a:t>
            </a:r>
          </a:p>
          <a:p>
            <a:pPr algn="ctr"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kern="0" dirty="0">
                <a:solidFill>
                  <a:schemeClr val="bg1"/>
                </a:solidFill>
                <a:effectLst/>
                <a:latin typeface="Nunito" panose="020F0502020204030204" pitchFamily="2" charset="0"/>
                <a:ea typeface="Times New Roman" panose="02020603050405020304" pitchFamily="18" charset="0"/>
                <a:cs typeface="Courier New" panose="02070309020205020404" pitchFamily="49" charset="0"/>
              </a:rPr>
              <a:t>R2 Score: 0.7889525444700546</a:t>
            </a:r>
          </a:p>
        </p:txBody>
      </p:sp>
      <p:pic>
        <p:nvPicPr>
          <p:cNvPr id="8" name="Picture 7" descr="A line graph with blue dots&#10;&#10;Description automatically generated">
            <a:extLst>
              <a:ext uri="{FF2B5EF4-FFF2-40B4-BE49-F238E27FC236}">
                <a16:creationId xmlns:a16="http://schemas.microsoft.com/office/drawing/2014/main" id="{ADB0CEF3-1046-70EC-D987-73A81690E7D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973471" y="3171703"/>
            <a:ext cx="6172200" cy="4562797"/>
          </a:xfrm>
          <a:prstGeom prst="rect">
            <a:avLst/>
          </a:prstGeom>
          <a:noFill/>
          <a:ln>
            <a:noFill/>
          </a:ln>
        </p:spPr>
      </p:pic>
      <p:pic>
        <p:nvPicPr>
          <p:cNvPr id="9" name="Picture 8">
            <a:extLst>
              <a:ext uri="{FF2B5EF4-FFF2-40B4-BE49-F238E27FC236}">
                <a16:creationId xmlns:a16="http://schemas.microsoft.com/office/drawing/2014/main" id="{152C3F35-029B-DC1A-5A7E-FC2F39611CB9}"/>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47701" y="3118172"/>
            <a:ext cx="6009230" cy="4609550"/>
          </a:xfrm>
          <a:prstGeom prst="rect">
            <a:avLst/>
          </a:prstGeom>
          <a:noFill/>
          <a:ln>
            <a:noFill/>
          </a:ln>
        </p:spPr>
      </p:pic>
    </p:spTree>
    <p:extLst>
      <p:ext uri="{BB962C8B-B14F-4D97-AF65-F5344CB8AC3E}">
        <p14:creationId xmlns:p14="http://schemas.microsoft.com/office/powerpoint/2010/main" val="3395727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txBody>
          <a:bodyPr/>
          <a:lstStyle/>
          <a:p>
            <a:endParaRPr lang="en-IN"/>
          </a:p>
        </p:txBody>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00002E">
              <a:alpha val="80000"/>
            </a:srgbClr>
          </a:solidFill>
          <a:ln/>
        </p:spPr>
        <p:txBody>
          <a:bodyPr/>
          <a:lstStyle/>
          <a:p>
            <a:endParaRPr lang="en-IN"/>
          </a:p>
        </p:txBody>
      </p:sp>
      <p:sp>
        <p:nvSpPr>
          <p:cNvPr id="6" name="Text 2"/>
          <p:cNvSpPr/>
          <p:nvPr/>
        </p:nvSpPr>
        <p:spPr>
          <a:xfrm>
            <a:off x="218032" y="271953"/>
            <a:ext cx="14221868" cy="694373"/>
          </a:xfrm>
          <a:prstGeom prst="rect">
            <a:avLst/>
          </a:prstGeom>
          <a:noFill/>
          <a:ln/>
        </p:spPr>
        <p:txBody>
          <a:bodyPr wrap="none" rtlCol="0" anchor="t"/>
          <a:lstStyle/>
          <a:p>
            <a:pPr algn="ctr">
              <a:lnSpc>
                <a:spcPts val="5468"/>
              </a:lnSpc>
            </a:pPr>
            <a:r>
              <a:rPr lang="en-US" sz="4374" b="1" dirty="0">
                <a:solidFill>
                  <a:srgbClr val="FFFFFF"/>
                </a:solidFill>
                <a:latin typeface="Nunito" pitchFamily="34" charset="0"/>
              </a:rPr>
              <a:t>Implementation of </a:t>
            </a:r>
            <a:r>
              <a:rPr lang="en-US" sz="4400" b="1" dirty="0">
                <a:solidFill>
                  <a:srgbClr val="FFFFFF"/>
                </a:solidFill>
                <a:latin typeface="Nunito" pitchFamily="34" charset="0"/>
                <a:ea typeface="Nunito" pitchFamily="34" charset="-122"/>
                <a:cs typeface="Nunito" pitchFamily="34" charset="-120"/>
              </a:rPr>
              <a:t>Decision Tree Regression</a:t>
            </a:r>
            <a:endParaRPr lang="en-US" sz="4400" dirty="0"/>
          </a:p>
          <a:p>
            <a:pPr marL="0" indent="0" algn="ctr">
              <a:lnSpc>
                <a:spcPts val="5468"/>
              </a:lnSpc>
              <a:buNone/>
            </a:pPr>
            <a:endParaRPr lang="en-US" sz="4374" dirty="0"/>
          </a:p>
        </p:txBody>
      </p:sp>
      <p:sp>
        <p:nvSpPr>
          <p:cNvPr id="7" name="Text 3"/>
          <p:cNvSpPr/>
          <p:nvPr/>
        </p:nvSpPr>
        <p:spPr>
          <a:xfrm>
            <a:off x="484732" y="638218"/>
            <a:ext cx="13631318" cy="6534430"/>
          </a:xfrm>
          <a:prstGeom prst="rect">
            <a:avLst/>
          </a:prstGeom>
          <a:noFill/>
          <a:ln/>
        </p:spPr>
        <p:txBody>
          <a:bodyPr wrap="square" rtlCol="0" anchor="t"/>
          <a:lstStyle/>
          <a:p>
            <a:pPr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endParaRPr>
          </a:p>
          <a:p>
            <a:pPr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 Standardize the data</a:t>
            </a:r>
          </a:p>
          <a:p>
            <a:pPr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kern="100" dirty="0" err="1">
                <a:solidFill>
                  <a:schemeClr val="bg1"/>
                </a:solidFill>
                <a:effectLst/>
                <a:latin typeface="Nunito" panose="020F0502020204030204" pitchFamily="2" charset="0"/>
                <a:ea typeface="Aptos" panose="020B0004020202020204" pitchFamily="34" charset="0"/>
                <a:cs typeface="Cordia New" panose="020B0304020202020204" pitchFamily="34" charset="-34"/>
              </a:rPr>
              <a:t>sc</a:t>
            </a: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 = </a:t>
            </a:r>
            <a:r>
              <a:rPr lang="en-IN" sz="2400" kern="100" dirty="0" err="1">
                <a:solidFill>
                  <a:schemeClr val="bg1"/>
                </a:solidFill>
                <a:effectLst/>
                <a:latin typeface="Nunito" panose="020F0502020204030204" pitchFamily="2" charset="0"/>
                <a:ea typeface="Aptos" panose="020B0004020202020204" pitchFamily="34" charset="0"/>
                <a:cs typeface="Cordia New" panose="020B0304020202020204" pitchFamily="34" charset="-34"/>
              </a:rPr>
              <a:t>StandardScaler</a:t>
            </a: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a:t>
            </a:r>
          </a:p>
          <a:p>
            <a:pPr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kern="100" dirty="0" err="1">
                <a:solidFill>
                  <a:schemeClr val="bg1"/>
                </a:solidFill>
                <a:effectLst/>
                <a:latin typeface="Nunito" panose="020F0502020204030204" pitchFamily="2" charset="0"/>
                <a:ea typeface="Aptos" panose="020B0004020202020204" pitchFamily="34" charset="0"/>
                <a:cs typeface="Cordia New" panose="020B0304020202020204" pitchFamily="34" charset="-34"/>
              </a:rPr>
              <a:t>x_train</a:t>
            </a: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 = </a:t>
            </a:r>
            <a:r>
              <a:rPr lang="en-IN" sz="2400" kern="100" dirty="0" err="1">
                <a:solidFill>
                  <a:schemeClr val="bg1"/>
                </a:solidFill>
                <a:effectLst/>
                <a:latin typeface="Nunito" panose="020F0502020204030204" pitchFamily="2" charset="0"/>
                <a:ea typeface="Aptos" panose="020B0004020202020204" pitchFamily="34" charset="0"/>
                <a:cs typeface="Cordia New" panose="020B0304020202020204" pitchFamily="34" charset="-34"/>
              </a:rPr>
              <a:t>sc.fit_transform</a:t>
            </a: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a:t>
            </a:r>
            <a:r>
              <a:rPr lang="en-IN" sz="2400" kern="100" dirty="0" err="1">
                <a:solidFill>
                  <a:schemeClr val="bg1"/>
                </a:solidFill>
                <a:effectLst/>
                <a:latin typeface="Nunito" panose="020F0502020204030204" pitchFamily="2" charset="0"/>
                <a:ea typeface="Aptos" panose="020B0004020202020204" pitchFamily="34" charset="0"/>
                <a:cs typeface="Cordia New" panose="020B0304020202020204" pitchFamily="34" charset="-34"/>
              </a:rPr>
              <a:t>x_train</a:t>
            </a: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a:t>
            </a:r>
          </a:p>
          <a:p>
            <a:pPr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kern="100" dirty="0" err="1">
                <a:solidFill>
                  <a:schemeClr val="bg1"/>
                </a:solidFill>
                <a:effectLst/>
                <a:latin typeface="Nunito" panose="020F0502020204030204" pitchFamily="2" charset="0"/>
                <a:ea typeface="Aptos" panose="020B0004020202020204" pitchFamily="34" charset="0"/>
                <a:cs typeface="Cordia New" panose="020B0304020202020204" pitchFamily="34" charset="-34"/>
              </a:rPr>
              <a:t>x_test</a:t>
            </a: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 = </a:t>
            </a:r>
            <a:r>
              <a:rPr lang="en-IN" sz="2400" kern="100" dirty="0" err="1">
                <a:solidFill>
                  <a:schemeClr val="bg1"/>
                </a:solidFill>
                <a:effectLst/>
                <a:latin typeface="Nunito" panose="020F0502020204030204" pitchFamily="2" charset="0"/>
                <a:ea typeface="Aptos" panose="020B0004020202020204" pitchFamily="34" charset="0"/>
                <a:cs typeface="Cordia New" panose="020B0304020202020204" pitchFamily="34" charset="-34"/>
              </a:rPr>
              <a:t>sc.transform</a:t>
            </a: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a:t>
            </a:r>
            <a:r>
              <a:rPr lang="en-IN" sz="2400" kern="100" dirty="0" err="1">
                <a:solidFill>
                  <a:schemeClr val="bg1"/>
                </a:solidFill>
                <a:effectLst/>
                <a:latin typeface="Nunito" panose="020F0502020204030204" pitchFamily="2" charset="0"/>
                <a:ea typeface="Aptos" panose="020B0004020202020204" pitchFamily="34" charset="0"/>
                <a:cs typeface="Cordia New" panose="020B0304020202020204" pitchFamily="34" charset="-34"/>
              </a:rPr>
              <a:t>x_test</a:t>
            </a: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a:t>
            </a:r>
          </a:p>
          <a:p>
            <a:pPr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endParaRPr>
          </a:p>
          <a:p>
            <a:pPr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 Decision Tree Regression</a:t>
            </a:r>
          </a:p>
          <a:p>
            <a:pPr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kern="100" dirty="0" err="1">
                <a:solidFill>
                  <a:schemeClr val="bg1"/>
                </a:solidFill>
                <a:effectLst/>
                <a:latin typeface="Nunito" panose="020F0502020204030204" pitchFamily="2" charset="0"/>
                <a:ea typeface="Aptos" panose="020B0004020202020204" pitchFamily="34" charset="0"/>
                <a:cs typeface="Cordia New" panose="020B0304020202020204" pitchFamily="34" charset="-34"/>
              </a:rPr>
              <a:t>dt_reg</a:t>
            </a: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 = </a:t>
            </a:r>
            <a:r>
              <a:rPr lang="en-IN" sz="2400" kern="100" dirty="0" err="1">
                <a:solidFill>
                  <a:schemeClr val="bg1"/>
                </a:solidFill>
                <a:effectLst/>
                <a:latin typeface="Nunito" panose="020F0502020204030204" pitchFamily="2" charset="0"/>
                <a:ea typeface="Aptos" panose="020B0004020202020204" pitchFamily="34" charset="0"/>
                <a:cs typeface="Cordia New" panose="020B0304020202020204" pitchFamily="34" charset="-34"/>
              </a:rPr>
              <a:t>DecisionTreeRegressor</a:t>
            </a: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a:t>
            </a:r>
            <a:r>
              <a:rPr lang="en-IN" sz="2400" kern="100" dirty="0" err="1">
                <a:solidFill>
                  <a:schemeClr val="bg1"/>
                </a:solidFill>
                <a:effectLst/>
                <a:latin typeface="Nunito" panose="020F0502020204030204" pitchFamily="2" charset="0"/>
                <a:ea typeface="Aptos" panose="020B0004020202020204" pitchFamily="34" charset="0"/>
                <a:cs typeface="Cordia New" panose="020B0304020202020204" pitchFamily="34" charset="-34"/>
              </a:rPr>
              <a:t>random_state</a:t>
            </a: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=2)</a:t>
            </a:r>
          </a:p>
          <a:p>
            <a:pPr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kern="100" dirty="0" err="1">
                <a:solidFill>
                  <a:schemeClr val="bg1"/>
                </a:solidFill>
                <a:effectLst/>
                <a:latin typeface="Nunito" panose="020F0502020204030204" pitchFamily="2" charset="0"/>
                <a:ea typeface="Aptos" panose="020B0004020202020204" pitchFamily="34" charset="0"/>
                <a:cs typeface="Cordia New" panose="020B0304020202020204" pitchFamily="34" charset="-34"/>
              </a:rPr>
              <a:t>dt_reg.fit</a:t>
            </a: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a:t>
            </a:r>
            <a:r>
              <a:rPr lang="en-IN" sz="2400" kern="100" dirty="0" err="1">
                <a:solidFill>
                  <a:schemeClr val="bg1"/>
                </a:solidFill>
                <a:effectLst/>
                <a:latin typeface="Nunito" panose="020F0502020204030204" pitchFamily="2" charset="0"/>
                <a:ea typeface="Aptos" panose="020B0004020202020204" pitchFamily="34" charset="0"/>
                <a:cs typeface="Cordia New" panose="020B0304020202020204" pitchFamily="34" charset="-34"/>
              </a:rPr>
              <a:t>x_train</a:t>
            </a: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 </a:t>
            </a:r>
            <a:r>
              <a:rPr lang="en-IN" sz="2400" kern="100" dirty="0" err="1">
                <a:solidFill>
                  <a:schemeClr val="bg1"/>
                </a:solidFill>
                <a:effectLst/>
                <a:latin typeface="Nunito" panose="020F0502020204030204" pitchFamily="2" charset="0"/>
                <a:ea typeface="Aptos" panose="020B0004020202020204" pitchFamily="34" charset="0"/>
                <a:cs typeface="Cordia New" panose="020B0304020202020204" pitchFamily="34" charset="-34"/>
              </a:rPr>
              <a:t>y_train</a:t>
            </a: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a:t>
            </a:r>
          </a:p>
          <a:p>
            <a:pPr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endParaRPr>
          </a:p>
          <a:p>
            <a:pPr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 Predictions</a:t>
            </a:r>
          </a:p>
          <a:p>
            <a:pPr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kern="100" dirty="0" err="1">
                <a:solidFill>
                  <a:schemeClr val="bg1"/>
                </a:solidFill>
                <a:effectLst/>
                <a:latin typeface="Nunito" panose="020F0502020204030204" pitchFamily="2" charset="0"/>
                <a:ea typeface="Aptos" panose="020B0004020202020204" pitchFamily="34" charset="0"/>
                <a:cs typeface="Cordia New" panose="020B0304020202020204" pitchFamily="34" charset="-34"/>
              </a:rPr>
              <a:t>y_pred_dt</a:t>
            </a: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 = </a:t>
            </a:r>
            <a:r>
              <a:rPr lang="en-IN" sz="2400" kern="100" dirty="0" err="1">
                <a:solidFill>
                  <a:schemeClr val="bg1"/>
                </a:solidFill>
                <a:effectLst/>
                <a:latin typeface="Nunito" panose="020F0502020204030204" pitchFamily="2" charset="0"/>
                <a:ea typeface="Aptos" panose="020B0004020202020204" pitchFamily="34" charset="0"/>
                <a:cs typeface="Cordia New" panose="020B0304020202020204" pitchFamily="34" charset="-34"/>
              </a:rPr>
              <a:t>dt_reg.predict</a:t>
            </a: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a:t>
            </a:r>
            <a:r>
              <a:rPr lang="en-IN" sz="2400" kern="100" dirty="0" err="1">
                <a:solidFill>
                  <a:schemeClr val="bg1"/>
                </a:solidFill>
                <a:effectLst/>
                <a:latin typeface="Nunito" panose="020F0502020204030204" pitchFamily="2" charset="0"/>
                <a:ea typeface="Aptos" panose="020B0004020202020204" pitchFamily="34" charset="0"/>
                <a:cs typeface="Cordia New" panose="020B0304020202020204" pitchFamily="34" charset="-34"/>
              </a:rPr>
              <a:t>x_test</a:t>
            </a: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a:t>
            </a:r>
          </a:p>
        </p:txBody>
      </p:sp>
    </p:spTree>
    <p:extLst>
      <p:ext uri="{BB962C8B-B14F-4D97-AF65-F5344CB8AC3E}">
        <p14:creationId xmlns:p14="http://schemas.microsoft.com/office/powerpoint/2010/main" val="4136836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40911"/>
          </a:xfrm>
          <a:prstGeom prst="rect">
            <a:avLst/>
          </a:prstGeom>
          <a:solidFill>
            <a:srgbClr val="00002E">
              <a:alpha val="75000"/>
            </a:srgbClr>
          </a:solidFill>
          <a:ln/>
        </p:spPr>
        <p:txBody>
          <a:bodyPr/>
          <a:lstStyle/>
          <a:p>
            <a:endParaRPr lang="en-IN"/>
          </a:p>
        </p:txBody>
      </p:sp>
      <p:sp>
        <p:nvSpPr>
          <p:cNvPr id="5" name="Text 1"/>
          <p:cNvSpPr/>
          <p:nvPr/>
        </p:nvSpPr>
        <p:spPr>
          <a:xfrm>
            <a:off x="4617244" y="179755"/>
            <a:ext cx="7668339" cy="632817"/>
          </a:xfrm>
          <a:prstGeom prst="rect">
            <a:avLst/>
          </a:prstGeom>
          <a:noFill/>
          <a:ln/>
        </p:spPr>
        <p:txBody>
          <a:bodyPr wrap="none" rtlCol="0" anchor="t"/>
          <a:lstStyle/>
          <a:p>
            <a:pPr marL="0" indent="0">
              <a:lnSpc>
                <a:spcPts val="4983"/>
              </a:lnSpc>
              <a:buNone/>
            </a:pPr>
            <a:r>
              <a:rPr lang="en-US" sz="3986" b="1" dirty="0">
                <a:solidFill>
                  <a:srgbClr val="FFFFFF"/>
                </a:solidFill>
                <a:latin typeface="Nunito" pitchFamily="34" charset="0"/>
                <a:ea typeface="Nunito" pitchFamily="34" charset="-122"/>
                <a:cs typeface="Nunito" pitchFamily="34" charset="-120"/>
              </a:rPr>
              <a:t>Random Forest Regression:</a:t>
            </a:r>
            <a:endParaRPr lang="en-US" sz="3986" dirty="0"/>
          </a:p>
        </p:txBody>
      </p:sp>
      <p:sp>
        <p:nvSpPr>
          <p:cNvPr id="6" name="Shape 2"/>
          <p:cNvSpPr/>
          <p:nvPr/>
        </p:nvSpPr>
        <p:spPr>
          <a:xfrm>
            <a:off x="4624744" y="925682"/>
            <a:ext cx="4425553" cy="3804047"/>
          </a:xfrm>
          <a:prstGeom prst="roundRect">
            <a:avLst>
              <a:gd name="adj" fmla="val 9582"/>
            </a:avLst>
          </a:prstGeom>
          <a:solidFill>
            <a:srgbClr val="00002E"/>
          </a:solidFill>
          <a:ln w="22860">
            <a:solidFill>
              <a:srgbClr val="FFFFFF"/>
            </a:solidFill>
            <a:prstDash val="solid"/>
          </a:ln>
        </p:spPr>
        <p:txBody>
          <a:bodyPr/>
          <a:lstStyle/>
          <a:p>
            <a:endParaRPr lang="en-IN"/>
          </a:p>
        </p:txBody>
      </p:sp>
      <p:sp>
        <p:nvSpPr>
          <p:cNvPr id="7" name="Text 3"/>
          <p:cNvSpPr/>
          <p:nvPr/>
        </p:nvSpPr>
        <p:spPr>
          <a:xfrm>
            <a:off x="4842510" y="1044744"/>
            <a:ext cx="2531269" cy="316349"/>
          </a:xfrm>
          <a:prstGeom prst="rect">
            <a:avLst/>
          </a:prstGeom>
          <a:noFill/>
          <a:ln/>
        </p:spPr>
        <p:txBody>
          <a:bodyPr wrap="none" rtlCol="0" anchor="t"/>
          <a:lstStyle/>
          <a:p>
            <a:pPr marL="0" indent="0">
              <a:lnSpc>
                <a:spcPts val="2492"/>
              </a:lnSpc>
              <a:buNone/>
            </a:pPr>
            <a:r>
              <a:rPr lang="en-US" sz="1993" b="1" dirty="0">
                <a:solidFill>
                  <a:srgbClr val="F2B42D"/>
                </a:solidFill>
                <a:latin typeface="Nunito" pitchFamily="34" charset="0"/>
                <a:ea typeface="Nunito" pitchFamily="34" charset="-122"/>
                <a:cs typeface="Nunito" pitchFamily="34" charset="-120"/>
              </a:rPr>
              <a:t>Method Overview</a:t>
            </a:r>
            <a:endParaRPr lang="en-US" sz="1993" dirty="0"/>
          </a:p>
        </p:txBody>
      </p:sp>
      <p:sp>
        <p:nvSpPr>
          <p:cNvPr id="8" name="Text 4"/>
          <p:cNvSpPr/>
          <p:nvPr/>
        </p:nvSpPr>
        <p:spPr>
          <a:xfrm>
            <a:off x="4824115" y="1682260"/>
            <a:ext cx="4226182" cy="2591753"/>
          </a:xfrm>
          <a:prstGeom prst="rect">
            <a:avLst/>
          </a:prstGeom>
          <a:noFill/>
          <a:ln/>
        </p:spPr>
        <p:txBody>
          <a:bodyPr wrap="square" rtlCol="0" anchor="t"/>
          <a:lstStyle/>
          <a:p>
            <a:pPr marL="0" indent="0">
              <a:lnSpc>
                <a:spcPts val="2551"/>
              </a:lnSpc>
              <a:buNone/>
            </a:pPr>
            <a:r>
              <a:rPr lang="en-US" sz="1595" dirty="0">
                <a:solidFill>
                  <a:srgbClr val="FFFFFF"/>
                </a:solidFill>
                <a:latin typeface="PT Sans" pitchFamily="34" charset="0"/>
                <a:ea typeface="PT Sans" pitchFamily="34" charset="-122"/>
                <a:cs typeface="PT Sans" pitchFamily="34" charset="-120"/>
              </a:rPr>
              <a:t>- Random Forest Regression is an ensemble learning method that constructs multiple decision trees during training and outputs the average prediction of the individual trees.</a:t>
            </a:r>
          </a:p>
          <a:p>
            <a:pPr marL="0" indent="0">
              <a:lnSpc>
                <a:spcPts val="2551"/>
              </a:lnSpc>
              <a:buNone/>
            </a:pPr>
            <a:r>
              <a:rPr lang="en-US" sz="1595" dirty="0">
                <a:solidFill>
                  <a:srgbClr val="FFFFFF"/>
                </a:solidFill>
                <a:latin typeface="PT Sans" pitchFamily="34" charset="0"/>
                <a:ea typeface="PT Sans" pitchFamily="34" charset="-122"/>
                <a:cs typeface="PT Sans" pitchFamily="34" charset="-120"/>
              </a:rPr>
              <a:t>- It reduces overfitting and improves the predictive performance compared to a single decision tree.</a:t>
            </a:r>
          </a:p>
        </p:txBody>
      </p:sp>
      <p:sp>
        <p:nvSpPr>
          <p:cNvPr id="9" name="Shape 5"/>
          <p:cNvSpPr/>
          <p:nvPr/>
        </p:nvSpPr>
        <p:spPr>
          <a:xfrm>
            <a:off x="9245084" y="944166"/>
            <a:ext cx="4425553" cy="3804047"/>
          </a:xfrm>
          <a:prstGeom prst="roundRect">
            <a:avLst>
              <a:gd name="adj" fmla="val 9582"/>
            </a:avLst>
          </a:prstGeom>
          <a:solidFill>
            <a:srgbClr val="00002E"/>
          </a:solidFill>
          <a:ln w="22860">
            <a:solidFill>
              <a:srgbClr val="FFFFFF"/>
            </a:solidFill>
            <a:prstDash val="solid"/>
          </a:ln>
        </p:spPr>
        <p:txBody>
          <a:bodyPr/>
          <a:lstStyle/>
          <a:p>
            <a:endParaRPr lang="en-IN"/>
          </a:p>
        </p:txBody>
      </p:sp>
      <p:sp>
        <p:nvSpPr>
          <p:cNvPr id="10" name="Text 6"/>
          <p:cNvSpPr/>
          <p:nvPr/>
        </p:nvSpPr>
        <p:spPr>
          <a:xfrm>
            <a:off x="9470469" y="1049327"/>
            <a:ext cx="2747010" cy="316349"/>
          </a:xfrm>
          <a:prstGeom prst="rect">
            <a:avLst/>
          </a:prstGeom>
          <a:noFill/>
          <a:ln/>
        </p:spPr>
        <p:txBody>
          <a:bodyPr wrap="none" rtlCol="0" anchor="t"/>
          <a:lstStyle/>
          <a:p>
            <a:pPr marL="0" indent="0">
              <a:lnSpc>
                <a:spcPts val="2492"/>
              </a:lnSpc>
              <a:buNone/>
            </a:pPr>
            <a:r>
              <a:rPr lang="en-US" sz="1993" b="1" dirty="0">
                <a:solidFill>
                  <a:srgbClr val="D7425E"/>
                </a:solidFill>
                <a:latin typeface="Nunito" pitchFamily="34" charset="0"/>
                <a:ea typeface="Nunito" pitchFamily="34" charset="-122"/>
                <a:cs typeface="Nunito" pitchFamily="34" charset="-120"/>
              </a:rPr>
              <a:t>Implementation Details</a:t>
            </a:r>
            <a:endParaRPr lang="en-US" sz="1993" dirty="0"/>
          </a:p>
        </p:txBody>
      </p:sp>
      <p:sp>
        <p:nvSpPr>
          <p:cNvPr id="11" name="Text 7"/>
          <p:cNvSpPr/>
          <p:nvPr/>
        </p:nvSpPr>
        <p:spPr>
          <a:xfrm>
            <a:off x="9289613" y="1505635"/>
            <a:ext cx="4645581" cy="2915722"/>
          </a:xfrm>
          <a:prstGeom prst="rect">
            <a:avLst/>
          </a:prstGeom>
          <a:noFill/>
          <a:ln/>
        </p:spPr>
        <p:txBody>
          <a:bodyPr wrap="square" rtlCol="0" anchor="t"/>
          <a:lstStyle/>
          <a:p>
            <a:pPr marL="0" indent="0">
              <a:lnSpc>
                <a:spcPts val="2551"/>
              </a:lnSpc>
              <a:buNone/>
            </a:pPr>
            <a:r>
              <a:rPr lang="en-US" sz="1600" dirty="0">
                <a:solidFill>
                  <a:srgbClr val="FFFFFF"/>
                </a:solidFill>
                <a:latin typeface="PT Sans" pitchFamily="34" charset="0"/>
                <a:ea typeface="PT Sans" pitchFamily="34" charset="-122"/>
                <a:cs typeface="PT Sans" pitchFamily="34" charset="-120"/>
              </a:rPr>
              <a:t>- The implementation involves training a random forest regression model using the `</a:t>
            </a:r>
            <a:r>
              <a:rPr lang="en-US" sz="1600" dirty="0" err="1">
                <a:solidFill>
                  <a:srgbClr val="FFFFFF"/>
                </a:solidFill>
                <a:latin typeface="PT Sans" pitchFamily="34" charset="0"/>
                <a:ea typeface="PT Sans" pitchFamily="34" charset="-122"/>
                <a:cs typeface="PT Sans" pitchFamily="34" charset="-120"/>
              </a:rPr>
              <a:t>RandomForestRegressor</a:t>
            </a:r>
            <a:r>
              <a:rPr lang="en-US" sz="1600" dirty="0">
                <a:solidFill>
                  <a:srgbClr val="FFFFFF"/>
                </a:solidFill>
                <a:latin typeface="PT Sans" pitchFamily="34" charset="0"/>
                <a:ea typeface="PT Sans" pitchFamily="34" charset="-122"/>
                <a:cs typeface="PT Sans" pitchFamily="34" charset="-120"/>
              </a:rPr>
              <a:t>` class from the `</a:t>
            </a:r>
            <a:r>
              <a:rPr lang="en-US" sz="1600" dirty="0" err="1">
                <a:solidFill>
                  <a:srgbClr val="FFFFFF"/>
                </a:solidFill>
                <a:latin typeface="PT Sans" pitchFamily="34" charset="0"/>
                <a:ea typeface="PT Sans" pitchFamily="34" charset="-122"/>
                <a:cs typeface="PT Sans" pitchFamily="34" charset="-120"/>
              </a:rPr>
              <a:t>sklearn.ensemble</a:t>
            </a:r>
            <a:r>
              <a:rPr lang="en-US" sz="1600" dirty="0">
                <a:solidFill>
                  <a:srgbClr val="FFFFFF"/>
                </a:solidFill>
                <a:latin typeface="PT Sans" pitchFamily="34" charset="0"/>
                <a:ea typeface="PT Sans" pitchFamily="34" charset="-122"/>
                <a:cs typeface="PT Sans" pitchFamily="34" charset="-120"/>
              </a:rPr>
              <a:t>` module.</a:t>
            </a:r>
          </a:p>
          <a:p>
            <a:pPr marL="0" indent="0">
              <a:lnSpc>
                <a:spcPts val="2551"/>
              </a:lnSpc>
              <a:buNone/>
            </a:pPr>
            <a:r>
              <a:rPr lang="en-US" sz="1600" dirty="0">
                <a:solidFill>
                  <a:srgbClr val="FFFFFF"/>
                </a:solidFill>
                <a:latin typeface="PT Sans" pitchFamily="34" charset="0"/>
                <a:ea typeface="PT Sans" pitchFamily="34" charset="-122"/>
                <a:cs typeface="PT Sans" pitchFamily="34" charset="-120"/>
              </a:rPr>
              <a:t>- Multiple decision trees are trained on random subsets of the training data (bootstrap samples) and random subsets of the features.</a:t>
            </a:r>
          </a:p>
          <a:p>
            <a:pPr marL="0" indent="0">
              <a:lnSpc>
                <a:spcPts val="2551"/>
              </a:lnSpc>
              <a:buNone/>
            </a:pPr>
            <a:r>
              <a:rPr lang="en-US" sz="1600" dirty="0">
                <a:solidFill>
                  <a:srgbClr val="FFFFFF"/>
                </a:solidFill>
                <a:latin typeface="PT Sans" pitchFamily="34" charset="0"/>
                <a:ea typeface="PT Sans" pitchFamily="34" charset="-122"/>
                <a:cs typeface="PT Sans" pitchFamily="34" charset="-120"/>
              </a:rPr>
              <a:t>- The final prediction is the average of the predictions from all trees.</a:t>
            </a:r>
          </a:p>
        </p:txBody>
      </p:sp>
      <p:sp>
        <p:nvSpPr>
          <p:cNvPr id="12" name="Shape 8"/>
          <p:cNvSpPr/>
          <p:nvPr/>
        </p:nvSpPr>
        <p:spPr>
          <a:xfrm>
            <a:off x="4653915" y="4878557"/>
            <a:ext cx="9053393" cy="3177778"/>
          </a:xfrm>
          <a:prstGeom prst="roundRect">
            <a:avLst>
              <a:gd name="adj" fmla="val 16689"/>
            </a:avLst>
          </a:prstGeom>
          <a:solidFill>
            <a:srgbClr val="00002E"/>
          </a:solidFill>
          <a:ln w="22860">
            <a:solidFill>
              <a:srgbClr val="FFFFFF"/>
            </a:solidFill>
            <a:prstDash val="solid"/>
          </a:ln>
        </p:spPr>
        <p:txBody>
          <a:bodyPr/>
          <a:lstStyle/>
          <a:p>
            <a:endParaRPr lang="en-IN"/>
          </a:p>
        </p:txBody>
      </p:sp>
      <p:sp>
        <p:nvSpPr>
          <p:cNvPr id="13" name="Text 9"/>
          <p:cNvSpPr/>
          <p:nvPr/>
        </p:nvSpPr>
        <p:spPr>
          <a:xfrm>
            <a:off x="4879180" y="5199724"/>
            <a:ext cx="3579257" cy="316349"/>
          </a:xfrm>
          <a:prstGeom prst="rect">
            <a:avLst/>
          </a:prstGeom>
          <a:noFill/>
          <a:ln/>
        </p:spPr>
        <p:txBody>
          <a:bodyPr wrap="none" rtlCol="0" anchor="t"/>
          <a:lstStyle/>
          <a:p>
            <a:pPr marL="0" indent="0">
              <a:lnSpc>
                <a:spcPts val="2492"/>
              </a:lnSpc>
              <a:buNone/>
            </a:pPr>
            <a:r>
              <a:rPr lang="en-US" sz="1993" b="1" dirty="0">
                <a:solidFill>
                  <a:srgbClr val="DD785E"/>
                </a:solidFill>
                <a:latin typeface="Nunito" pitchFamily="34" charset="0"/>
                <a:ea typeface="Nunito" pitchFamily="34" charset="-122"/>
                <a:cs typeface="Nunito" pitchFamily="34" charset="-120"/>
              </a:rPr>
              <a:t>Key Features</a:t>
            </a:r>
            <a:endParaRPr lang="en-US" sz="1993" dirty="0"/>
          </a:p>
        </p:txBody>
      </p:sp>
      <p:sp>
        <p:nvSpPr>
          <p:cNvPr id="14" name="Text 10"/>
          <p:cNvSpPr/>
          <p:nvPr/>
        </p:nvSpPr>
        <p:spPr>
          <a:xfrm>
            <a:off x="4879180" y="5926127"/>
            <a:ext cx="8602861" cy="1295876"/>
          </a:xfrm>
          <a:prstGeom prst="rect">
            <a:avLst/>
          </a:prstGeom>
          <a:noFill/>
          <a:ln/>
        </p:spPr>
        <p:txBody>
          <a:bodyPr wrap="square" rtlCol="0" anchor="t"/>
          <a:lstStyle/>
          <a:p>
            <a:pPr marL="0" indent="0">
              <a:lnSpc>
                <a:spcPts val="2551"/>
              </a:lnSpc>
              <a:buNone/>
            </a:pPr>
            <a:r>
              <a:rPr lang="en-US" sz="1595" dirty="0">
                <a:solidFill>
                  <a:srgbClr val="FFFFFF"/>
                </a:solidFill>
                <a:latin typeface="PT Sans" pitchFamily="34" charset="0"/>
                <a:ea typeface="PT Sans" pitchFamily="34" charset="-122"/>
                <a:cs typeface="PT Sans" pitchFamily="34" charset="-120"/>
              </a:rPr>
              <a:t>- Random Forest Regression is robust to overfitting and noisy data.</a:t>
            </a:r>
          </a:p>
          <a:p>
            <a:pPr marL="0" indent="0">
              <a:lnSpc>
                <a:spcPts val="2551"/>
              </a:lnSpc>
              <a:buNone/>
            </a:pPr>
            <a:r>
              <a:rPr lang="en-US" sz="1595" dirty="0">
                <a:solidFill>
                  <a:srgbClr val="FFFFFF"/>
                </a:solidFill>
                <a:latin typeface="PT Sans" pitchFamily="34" charset="0"/>
                <a:ea typeface="PT Sans" pitchFamily="34" charset="-122"/>
                <a:cs typeface="PT Sans" pitchFamily="34" charset="-120"/>
              </a:rPr>
              <a:t>- It can handle a large number of features and maintain good predictive accuracy.</a:t>
            </a:r>
          </a:p>
          <a:p>
            <a:pPr marL="0" indent="0">
              <a:lnSpc>
                <a:spcPts val="2551"/>
              </a:lnSpc>
              <a:buNone/>
            </a:pPr>
            <a:r>
              <a:rPr lang="en-US" sz="1595" dirty="0">
                <a:solidFill>
                  <a:srgbClr val="FFFFFF"/>
                </a:solidFill>
                <a:latin typeface="PT Sans" pitchFamily="34" charset="0"/>
                <a:ea typeface="PT Sans" pitchFamily="34" charset="-122"/>
                <a:cs typeface="PT Sans" pitchFamily="34" charset="-120"/>
              </a:rPr>
              <a:t>- However, random forests may lack interpretability compared to single decision trees.</a:t>
            </a:r>
          </a:p>
        </p:txBody>
      </p:sp>
      <p:pic>
        <p:nvPicPr>
          <p:cNvPr id="17" name="Picture 16" descr="A diagram of a forest process&#10;&#10;Description automatically generated">
            <a:extLst>
              <a:ext uri="{FF2B5EF4-FFF2-40B4-BE49-F238E27FC236}">
                <a16:creationId xmlns:a16="http://schemas.microsoft.com/office/drawing/2014/main" id="{EC104F80-07A7-CA89-71AD-6C5F7B6E5F3C}"/>
              </a:ext>
            </a:extLst>
          </p:cNvPr>
          <p:cNvPicPr>
            <a:picLocks noChangeAspect="1"/>
          </p:cNvPicPr>
          <p:nvPr/>
        </p:nvPicPr>
        <p:blipFill>
          <a:blip r:embed="rId4"/>
          <a:stretch>
            <a:fillRect/>
          </a:stretch>
        </p:blipFill>
        <p:spPr>
          <a:xfrm>
            <a:off x="205829" y="2222574"/>
            <a:ext cx="4154358" cy="3961138"/>
          </a:xfrm>
          <a:prstGeom prst="rect">
            <a:avLst/>
          </a:prstGeom>
        </p:spPr>
      </p:pic>
    </p:spTree>
    <p:extLst>
      <p:ext uri="{BB962C8B-B14F-4D97-AF65-F5344CB8AC3E}">
        <p14:creationId xmlns:p14="http://schemas.microsoft.com/office/powerpoint/2010/main" val="886942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txBody>
          <a:bodyPr/>
          <a:lstStyle/>
          <a:p>
            <a:endParaRPr lang="en-IN"/>
          </a:p>
        </p:txBody>
      </p:sp>
      <p:sp>
        <p:nvSpPr>
          <p:cNvPr id="6" name="Text 2"/>
          <p:cNvSpPr/>
          <p:nvPr/>
        </p:nvSpPr>
        <p:spPr>
          <a:xfrm>
            <a:off x="218032" y="271953"/>
            <a:ext cx="14221868" cy="694373"/>
          </a:xfrm>
          <a:prstGeom prst="rect">
            <a:avLst/>
          </a:prstGeom>
          <a:noFill/>
          <a:ln/>
        </p:spPr>
        <p:txBody>
          <a:bodyPr wrap="none" rtlCol="0" anchor="t"/>
          <a:lstStyle/>
          <a:p>
            <a:pPr marL="0" indent="0" algn="ctr">
              <a:lnSpc>
                <a:spcPts val="5468"/>
              </a:lnSpc>
              <a:buNone/>
            </a:pPr>
            <a:r>
              <a:rPr lang="en-US" sz="4374" b="1" dirty="0">
                <a:solidFill>
                  <a:srgbClr val="FFFFFF"/>
                </a:solidFill>
                <a:latin typeface="Nunito" pitchFamily="34" charset="0"/>
              </a:rPr>
              <a:t>Results and Plots</a:t>
            </a:r>
            <a:endParaRPr lang="en-US" sz="4374" dirty="0"/>
          </a:p>
        </p:txBody>
      </p:sp>
      <p:sp>
        <p:nvSpPr>
          <p:cNvPr id="7" name="Text 3"/>
          <p:cNvSpPr/>
          <p:nvPr/>
        </p:nvSpPr>
        <p:spPr>
          <a:xfrm>
            <a:off x="484732" y="1180820"/>
            <a:ext cx="13631318" cy="1776389"/>
          </a:xfrm>
          <a:prstGeom prst="rect">
            <a:avLst/>
          </a:prstGeom>
          <a:noFill/>
          <a:ln/>
        </p:spPr>
        <p:txBody>
          <a:bodyPr wrap="square" rtlCol="0" anchor="t"/>
          <a:lstStyle/>
          <a:p>
            <a:pPr algn="ctr"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kern="0" dirty="0">
                <a:solidFill>
                  <a:schemeClr val="bg1"/>
                </a:solidFill>
                <a:latin typeface="Nunito" panose="020F0502020204030204" pitchFamily="2" charset="0"/>
                <a:ea typeface="Times New Roman" panose="02020603050405020304" pitchFamily="18" charset="0"/>
                <a:cs typeface="Courier New" panose="02070309020205020404" pitchFamily="49" charset="0"/>
              </a:rPr>
              <a:t>Random Forest Regression Results</a:t>
            </a:r>
            <a:r>
              <a:rPr lang="en-IN" sz="1800" kern="0" dirty="0">
                <a:solidFill>
                  <a:schemeClr val="bg1"/>
                </a:solidFill>
                <a:effectLst/>
                <a:latin typeface="Nunito" panose="020F0502020204030204" pitchFamily="2" charset="0"/>
                <a:ea typeface="Times New Roman" panose="02020603050405020304" pitchFamily="18" charset="0"/>
                <a:cs typeface="Courier New" panose="02070309020205020404" pitchFamily="49" charset="0"/>
              </a:rPr>
              <a:t>:</a:t>
            </a:r>
            <a:endParaRPr lang="en-IN" sz="18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endParaRPr>
          </a:p>
          <a:p>
            <a:pPr algn="ctr"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kern="0" dirty="0">
                <a:solidFill>
                  <a:schemeClr val="bg1"/>
                </a:solidFill>
                <a:effectLst/>
                <a:latin typeface="Nunito" panose="020F0502020204030204" pitchFamily="2" charset="0"/>
                <a:ea typeface="Times New Roman" panose="02020603050405020304" pitchFamily="18" charset="0"/>
                <a:cs typeface="Courier New" panose="02070309020205020404" pitchFamily="49" charset="0"/>
              </a:rPr>
              <a:t>RMSE: 5.110578778304108</a:t>
            </a:r>
          </a:p>
          <a:p>
            <a:pPr algn="ctr"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kern="0" dirty="0">
                <a:solidFill>
                  <a:schemeClr val="bg1"/>
                </a:solidFill>
                <a:effectLst/>
                <a:latin typeface="Nunito" panose="020F0502020204030204" pitchFamily="2" charset="0"/>
                <a:ea typeface="Times New Roman" panose="02020603050405020304" pitchFamily="18" charset="0"/>
                <a:cs typeface="Courier New" panose="02070309020205020404" pitchFamily="49" charset="0"/>
              </a:rPr>
              <a:t>MSE: 26.118015449252304</a:t>
            </a:r>
          </a:p>
          <a:p>
            <a:pPr algn="ctr"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kern="0" dirty="0">
                <a:solidFill>
                  <a:schemeClr val="bg1"/>
                </a:solidFill>
                <a:effectLst/>
                <a:latin typeface="Nunito" panose="020F0502020204030204" pitchFamily="2" charset="0"/>
                <a:ea typeface="Times New Roman" panose="02020603050405020304" pitchFamily="18" charset="0"/>
                <a:cs typeface="Courier New" panose="02070309020205020404" pitchFamily="49" charset="0"/>
              </a:rPr>
              <a:t>MAE: 3.472546327419586</a:t>
            </a:r>
          </a:p>
          <a:p>
            <a:pPr algn="ctr"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kern="0" dirty="0">
                <a:solidFill>
                  <a:schemeClr val="bg1"/>
                </a:solidFill>
                <a:effectLst/>
                <a:latin typeface="Nunito" panose="020F0502020204030204" pitchFamily="2" charset="0"/>
                <a:ea typeface="Times New Roman" panose="02020603050405020304" pitchFamily="18" charset="0"/>
                <a:cs typeface="Courier New" panose="02070309020205020404" pitchFamily="49" charset="0"/>
              </a:rPr>
              <a:t>R2 Score: 0.8938369540165259</a:t>
            </a:r>
          </a:p>
          <a:p>
            <a:pPr algn="ctr"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IN" sz="18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endParaRPr>
          </a:p>
        </p:txBody>
      </p:sp>
      <p:pic>
        <p:nvPicPr>
          <p:cNvPr id="14" name="Picture 13">
            <a:extLst>
              <a:ext uri="{FF2B5EF4-FFF2-40B4-BE49-F238E27FC236}">
                <a16:creationId xmlns:a16="http://schemas.microsoft.com/office/drawing/2014/main" id="{CA1B0A62-EF15-D9F4-5200-B2D1CD56CF4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571331" y="3335440"/>
            <a:ext cx="6118077" cy="4522787"/>
          </a:xfrm>
          <a:prstGeom prst="rect">
            <a:avLst/>
          </a:prstGeom>
          <a:noFill/>
          <a:ln>
            <a:noFill/>
          </a:ln>
        </p:spPr>
      </p:pic>
      <p:pic>
        <p:nvPicPr>
          <p:cNvPr id="15" name="Picture 14">
            <a:extLst>
              <a:ext uri="{FF2B5EF4-FFF2-40B4-BE49-F238E27FC236}">
                <a16:creationId xmlns:a16="http://schemas.microsoft.com/office/drawing/2014/main" id="{05672A2A-A7C8-692D-E209-EFFBC8251CA5}"/>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32382" y="3335440"/>
            <a:ext cx="5829300" cy="4584387"/>
          </a:xfrm>
          <a:prstGeom prst="rect">
            <a:avLst/>
          </a:prstGeom>
          <a:noFill/>
          <a:ln>
            <a:noFill/>
          </a:ln>
        </p:spPr>
      </p:pic>
    </p:spTree>
    <p:extLst>
      <p:ext uri="{BB962C8B-B14F-4D97-AF65-F5344CB8AC3E}">
        <p14:creationId xmlns:p14="http://schemas.microsoft.com/office/powerpoint/2010/main" val="1635171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txBody>
          <a:bodyPr/>
          <a:lstStyle/>
          <a:p>
            <a:endParaRPr lang="en-IN"/>
          </a:p>
        </p:txBody>
      </p:sp>
      <p:sp>
        <p:nvSpPr>
          <p:cNvPr id="6" name="Text 2"/>
          <p:cNvSpPr/>
          <p:nvPr/>
        </p:nvSpPr>
        <p:spPr>
          <a:xfrm>
            <a:off x="218032" y="271953"/>
            <a:ext cx="14221868" cy="694373"/>
          </a:xfrm>
          <a:prstGeom prst="rect">
            <a:avLst/>
          </a:prstGeom>
          <a:noFill/>
          <a:ln/>
        </p:spPr>
        <p:txBody>
          <a:bodyPr wrap="none" rtlCol="0" anchor="t"/>
          <a:lstStyle/>
          <a:p>
            <a:pPr algn="ctr">
              <a:lnSpc>
                <a:spcPts val="5468"/>
              </a:lnSpc>
            </a:pPr>
            <a:r>
              <a:rPr lang="en-US" sz="4374" b="1" dirty="0">
                <a:solidFill>
                  <a:srgbClr val="FFFFFF"/>
                </a:solidFill>
                <a:latin typeface="Nunito" pitchFamily="34" charset="0"/>
              </a:rPr>
              <a:t>Implementation of </a:t>
            </a:r>
            <a:r>
              <a:rPr lang="en-US" sz="4400" b="1" dirty="0">
                <a:solidFill>
                  <a:srgbClr val="FFFFFF"/>
                </a:solidFill>
                <a:latin typeface="Nunito" pitchFamily="34" charset="0"/>
                <a:ea typeface="Nunito" pitchFamily="34" charset="-122"/>
                <a:cs typeface="Nunito" pitchFamily="34" charset="-120"/>
              </a:rPr>
              <a:t>Random Forest Regression</a:t>
            </a:r>
            <a:endParaRPr lang="en-US" sz="4400" dirty="0"/>
          </a:p>
          <a:p>
            <a:pPr marL="0" indent="0" algn="ctr">
              <a:lnSpc>
                <a:spcPts val="5468"/>
              </a:lnSpc>
              <a:buNone/>
            </a:pPr>
            <a:endParaRPr lang="en-US" sz="4374" dirty="0"/>
          </a:p>
        </p:txBody>
      </p:sp>
      <p:sp>
        <p:nvSpPr>
          <p:cNvPr id="7" name="Text 3"/>
          <p:cNvSpPr/>
          <p:nvPr/>
        </p:nvSpPr>
        <p:spPr>
          <a:xfrm>
            <a:off x="484732" y="847585"/>
            <a:ext cx="13631318" cy="6534430"/>
          </a:xfrm>
          <a:prstGeom prst="rect">
            <a:avLst/>
          </a:prstGeom>
          <a:noFill/>
          <a:ln/>
        </p:spPr>
        <p:txBody>
          <a:bodyPr wrap="square" rtlCol="0" anchor="t"/>
          <a:lstStyle/>
          <a:p>
            <a:pPr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endParaRPr>
          </a:p>
          <a:p>
            <a:pPr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 Standardize the data</a:t>
            </a:r>
          </a:p>
          <a:p>
            <a:pPr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kern="100" dirty="0" err="1">
                <a:solidFill>
                  <a:schemeClr val="bg1"/>
                </a:solidFill>
                <a:effectLst/>
                <a:latin typeface="Nunito" panose="020F0502020204030204" pitchFamily="2" charset="0"/>
                <a:ea typeface="Aptos" panose="020B0004020202020204" pitchFamily="34" charset="0"/>
                <a:cs typeface="Cordia New" panose="020B0304020202020204" pitchFamily="34" charset="-34"/>
              </a:rPr>
              <a:t>sc</a:t>
            </a: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 = </a:t>
            </a:r>
            <a:r>
              <a:rPr lang="en-IN" sz="2400" kern="100" dirty="0" err="1">
                <a:solidFill>
                  <a:schemeClr val="bg1"/>
                </a:solidFill>
                <a:effectLst/>
                <a:latin typeface="Nunito" panose="020F0502020204030204" pitchFamily="2" charset="0"/>
                <a:ea typeface="Aptos" panose="020B0004020202020204" pitchFamily="34" charset="0"/>
                <a:cs typeface="Cordia New" panose="020B0304020202020204" pitchFamily="34" charset="-34"/>
              </a:rPr>
              <a:t>StandardScaler</a:t>
            </a: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a:t>
            </a:r>
          </a:p>
          <a:p>
            <a:pPr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kern="100" dirty="0" err="1">
                <a:solidFill>
                  <a:schemeClr val="bg1"/>
                </a:solidFill>
                <a:effectLst/>
                <a:latin typeface="Nunito" panose="020F0502020204030204" pitchFamily="2" charset="0"/>
                <a:ea typeface="Aptos" panose="020B0004020202020204" pitchFamily="34" charset="0"/>
                <a:cs typeface="Cordia New" panose="020B0304020202020204" pitchFamily="34" charset="-34"/>
              </a:rPr>
              <a:t>x_train</a:t>
            </a: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 = </a:t>
            </a:r>
            <a:r>
              <a:rPr lang="en-IN" sz="2400" kern="100" dirty="0" err="1">
                <a:solidFill>
                  <a:schemeClr val="bg1"/>
                </a:solidFill>
                <a:effectLst/>
                <a:latin typeface="Nunito" panose="020F0502020204030204" pitchFamily="2" charset="0"/>
                <a:ea typeface="Aptos" panose="020B0004020202020204" pitchFamily="34" charset="0"/>
                <a:cs typeface="Cordia New" panose="020B0304020202020204" pitchFamily="34" charset="-34"/>
              </a:rPr>
              <a:t>sc.fit_transform</a:t>
            </a: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a:t>
            </a:r>
            <a:r>
              <a:rPr lang="en-IN" sz="2400" kern="100" dirty="0" err="1">
                <a:solidFill>
                  <a:schemeClr val="bg1"/>
                </a:solidFill>
                <a:effectLst/>
                <a:latin typeface="Nunito" panose="020F0502020204030204" pitchFamily="2" charset="0"/>
                <a:ea typeface="Aptos" panose="020B0004020202020204" pitchFamily="34" charset="0"/>
                <a:cs typeface="Cordia New" panose="020B0304020202020204" pitchFamily="34" charset="-34"/>
              </a:rPr>
              <a:t>x_train</a:t>
            </a: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a:t>
            </a:r>
          </a:p>
          <a:p>
            <a:pPr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kern="100" dirty="0" err="1">
                <a:solidFill>
                  <a:schemeClr val="bg1"/>
                </a:solidFill>
                <a:effectLst/>
                <a:latin typeface="Nunito" panose="020F0502020204030204" pitchFamily="2" charset="0"/>
                <a:ea typeface="Aptos" panose="020B0004020202020204" pitchFamily="34" charset="0"/>
                <a:cs typeface="Cordia New" panose="020B0304020202020204" pitchFamily="34" charset="-34"/>
              </a:rPr>
              <a:t>x_test</a:t>
            </a: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 = </a:t>
            </a:r>
            <a:r>
              <a:rPr lang="en-IN" sz="2400" kern="100" dirty="0" err="1">
                <a:solidFill>
                  <a:schemeClr val="bg1"/>
                </a:solidFill>
                <a:effectLst/>
                <a:latin typeface="Nunito" panose="020F0502020204030204" pitchFamily="2" charset="0"/>
                <a:ea typeface="Aptos" panose="020B0004020202020204" pitchFamily="34" charset="0"/>
                <a:cs typeface="Cordia New" panose="020B0304020202020204" pitchFamily="34" charset="-34"/>
              </a:rPr>
              <a:t>sc.transform</a:t>
            </a: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a:t>
            </a:r>
            <a:r>
              <a:rPr lang="en-IN" sz="2400" kern="100" dirty="0" err="1">
                <a:solidFill>
                  <a:schemeClr val="bg1"/>
                </a:solidFill>
                <a:effectLst/>
                <a:latin typeface="Nunito" panose="020F0502020204030204" pitchFamily="2" charset="0"/>
                <a:ea typeface="Aptos" panose="020B0004020202020204" pitchFamily="34" charset="0"/>
                <a:cs typeface="Cordia New" panose="020B0304020202020204" pitchFamily="34" charset="-34"/>
              </a:rPr>
              <a:t>x_test</a:t>
            </a: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a:t>
            </a:r>
          </a:p>
          <a:p>
            <a:pPr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IN" sz="2400" kern="100" dirty="0">
              <a:solidFill>
                <a:schemeClr val="bg1"/>
              </a:solidFill>
              <a:latin typeface="Nunito" panose="020F0502020204030204" pitchFamily="2" charset="0"/>
              <a:ea typeface="Aptos" panose="020B0004020202020204" pitchFamily="34" charset="0"/>
              <a:cs typeface="Cordia New" panose="020B0304020202020204" pitchFamily="34" charset="-34"/>
            </a:endParaRPr>
          </a:p>
          <a:p>
            <a:pPr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 Random Forest Regression</a:t>
            </a:r>
          </a:p>
          <a:p>
            <a:pPr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kern="100" dirty="0" err="1">
                <a:solidFill>
                  <a:schemeClr val="bg1"/>
                </a:solidFill>
                <a:effectLst/>
                <a:latin typeface="Nunito" panose="020F0502020204030204" pitchFamily="2" charset="0"/>
                <a:ea typeface="Aptos" panose="020B0004020202020204" pitchFamily="34" charset="0"/>
                <a:cs typeface="Cordia New" panose="020B0304020202020204" pitchFamily="34" charset="-34"/>
              </a:rPr>
              <a:t>rf_reg</a:t>
            </a: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 = </a:t>
            </a:r>
            <a:r>
              <a:rPr lang="en-IN" sz="2400" kern="100" dirty="0" err="1">
                <a:solidFill>
                  <a:schemeClr val="bg1"/>
                </a:solidFill>
                <a:effectLst/>
                <a:latin typeface="Nunito" panose="020F0502020204030204" pitchFamily="2" charset="0"/>
                <a:ea typeface="Aptos" panose="020B0004020202020204" pitchFamily="34" charset="0"/>
                <a:cs typeface="Cordia New" panose="020B0304020202020204" pitchFamily="34" charset="-34"/>
              </a:rPr>
              <a:t>RandomForestRegressor</a:t>
            </a: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a:t>
            </a:r>
            <a:r>
              <a:rPr lang="en-IN" sz="2400" kern="100" dirty="0" err="1">
                <a:solidFill>
                  <a:schemeClr val="bg1"/>
                </a:solidFill>
                <a:effectLst/>
                <a:latin typeface="Nunito" panose="020F0502020204030204" pitchFamily="2" charset="0"/>
                <a:ea typeface="Aptos" panose="020B0004020202020204" pitchFamily="34" charset="0"/>
                <a:cs typeface="Cordia New" panose="020B0304020202020204" pitchFamily="34" charset="-34"/>
              </a:rPr>
              <a:t>n_estimators</a:t>
            </a: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=100, </a:t>
            </a:r>
            <a:r>
              <a:rPr lang="en-IN" sz="2400" kern="100" dirty="0" err="1">
                <a:solidFill>
                  <a:schemeClr val="bg1"/>
                </a:solidFill>
                <a:effectLst/>
                <a:latin typeface="Nunito" panose="020F0502020204030204" pitchFamily="2" charset="0"/>
                <a:ea typeface="Aptos" panose="020B0004020202020204" pitchFamily="34" charset="0"/>
                <a:cs typeface="Cordia New" panose="020B0304020202020204" pitchFamily="34" charset="-34"/>
              </a:rPr>
              <a:t>random_state</a:t>
            </a: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=2)</a:t>
            </a:r>
          </a:p>
          <a:p>
            <a:pPr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kern="100" dirty="0" err="1">
                <a:solidFill>
                  <a:schemeClr val="bg1"/>
                </a:solidFill>
                <a:effectLst/>
                <a:latin typeface="Nunito" panose="020F0502020204030204" pitchFamily="2" charset="0"/>
                <a:ea typeface="Aptos" panose="020B0004020202020204" pitchFamily="34" charset="0"/>
                <a:cs typeface="Cordia New" panose="020B0304020202020204" pitchFamily="34" charset="-34"/>
              </a:rPr>
              <a:t>rf_reg.fit</a:t>
            </a: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a:t>
            </a:r>
            <a:r>
              <a:rPr lang="en-IN" sz="2400" kern="100" dirty="0" err="1">
                <a:solidFill>
                  <a:schemeClr val="bg1"/>
                </a:solidFill>
                <a:effectLst/>
                <a:latin typeface="Nunito" panose="020F0502020204030204" pitchFamily="2" charset="0"/>
                <a:ea typeface="Aptos" panose="020B0004020202020204" pitchFamily="34" charset="0"/>
                <a:cs typeface="Cordia New" panose="020B0304020202020204" pitchFamily="34" charset="-34"/>
              </a:rPr>
              <a:t>x_train</a:t>
            </a: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 </a:t>
            </a:r>
            <a:r>
              <a:rPr lang="en-IN" sz="2400" kern="100" dirty="0" err="1">
                <a:solidFill>
                  <a:schemeClr val="bg1"/>
                </a:solidFill>
                <a:effectLst/>
                <a:latin typeface="Nunito" panose="020F0502020204030204" pitchFamily="2" charset="0"/>
                <a:ea typeface="Aptos" panose="020B0004020202020204" pitchFamily="34" charset="0"/>
                <a:cs typeface="Cordia New" panose="020B0304020202020204" pitchFamily="34" charset="-34"/>
              </a:rPr>
              <a:t>y_train</a:t>
            </a: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a:t>
            </a:r>
          </a:p>
          <a:p>
            <a:pPr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IN" sz="2400" kern="100" dirty="0">
              <a:solidFill>
                <a:schemeClr val="bg1"/>
              </a:solidFill>
              <a:latin typeface="Nunito" panose="020F0502020204030204" pitchFamily="2" charset="0"/>
              <a:ea typeface="Aptos" panose="020B0004020202020204" pitchFamily="34" charset="0"/>
              <a:cs typeface="Cordia New" panose="020B0304020202020204" pitchFamily="34" charset="-34"/>
            </a:endParaRPr>
          </a:p>
          <a:p>
            <a:pPr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 Predictions</a:t>
            </a:r>
          </a:p>
          <a:p>
            <a:pPr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100" dirty="0" err="1">
                <a:solidFill>
                  <a:schemeClr val="bg1"/>
                </a:solidFill>
                <a:effectLst/>
                <a:latin typeface="Nunito" panose="020F0502020204030204" pitchFamily="2" charset="0"/>
                <a:ea typeface="Aptos" panose="020B0004020202020204" pitchFamily="34" charset="0"/>
                <a:cs typeface="Cordia New" panose="020B0304020202020204" pitchFamily="34" charset="-34"/>
              </a:rPr>
              <a:t>y_pred_rf</a:t>
            </a:r>
            <a:r>
              <a:rPr lang="en-US"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 = </a:t>
            </a:r>
            <a:r>
              <a:rPr lang="en-US" sz="2400" kern="100" dirty="0" err="1">
                <a:solidFill>
                  <a:schemeClr val="bg1"/>
                </a:solidFill>
                <a:effectLst/>
                <a:latin typeface="Nunito" panose="020F0502020204030204" pitchFamily="2" charset="0"/>
                <a:ea typeface="Aptos" panose="020B0004020202020204" pitchFamily="34" charset="0"/>
                <a:cs typeface="Cordia New" panose="020B0304020202020204" pitchFamily="34" charset="-34"/>
              </a:rPr>
              <a:t>rf_reg.predict</a:t>
            </a:r>
            <a:r>
              <a:rPr lang="en-US"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a:t>
            </a:r>
            <a:r>
              <a:rPr lang="en-US" sz="2400" kern="100" dirty="0" err="1">
                <a:solidFill>
                  <a:schemeClr val="bg1"/>
                </a:solidFill>
                <a:effectLst/>
                <a:latin typeface="Nunito" panose="020F0502020204030204" pitchFamily="2" charset="0"/>
                <a:ea typeface="Aptos" panose="020B0004020202020204" pitchFamily="34" charset="0"/>
                <a:cs typeface="Cordia New" panose="020B0304020202020204" pitchFamily="34" charset="-34"/>
              </a:rPr>
              <a:t>x_test</a:t>
            </a:r>
            <a:r>
              <a:rPr lang="en-US"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a:t>
            </a:r>
            <a:endPar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endParaRPr>
          </a:p>
        </p:txBody>
      </p:sp>
    </p:spTree>
    <p:extLst>
      <p:ext uri="{BB962C8B-B14F-4D97-AF65-F5344CB8AC3E}">
        <p14:creationId xmlns:p14="http://schemas.microsoft.com/office/powerpoint/2010/main" val="30221984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40911"/>
          </a:xfrm>
          <a:prstGeom prst="rect">
            <a:avLst/>
          </a:prstGeom>
          <a:solidFill>
            <a:srgbClr val="00002E">
              <a:alpha val="75000"/>
            </a:srgbClr>
          </a:solidFill>
          <a:ln/>
        </p:spPr>
        <p:txBody>
          <a:bodyPr/>
          <a:lstStyle/>
          <a:p>
            <a:endParaRPr lang="en-IN"/>
          </a:p>
        </p:txBody>
      </p:sp>
      <p:sp>
        <p:nvSpPr>
          <p:cNvPr id="5" name="Text 1"/>
          <p:cNvSpPr/>
          <p:nvPr/>
        </p:nvSpPr>
        <p:spPr>
          <a:xfrm>
            <a:off x="4617244" y="179755"/>
            <a:ext cx="7668339" cy="632817"/>
          </a:xfrm>
          <a:prstGeom prst="rect">
            <a:avLst/>
          </a:prstGeom>
          <a:noFill/>
          <a:ln/>
        </p:spPr>
        <p:txBody>
          <a:bodyPr wrap="none" rtlCol="0" anchor="t"/>
          <a:lstStyle/>
          <a:p>
            <a:pPr marL="0" indent="0">
              <a:lnSpc>
                <a:spcPts val="4983"/>
              </a:lnSpc>
              <a:buNone/>
            </a:pPr>
            <a:r>
              <a:rPr lang="en-US" sz="3986" b="1" dirty="0">
                <a:solidFill>
                  <a:srgbClr val="FFFFFF"/>
                </a:solidFill>
                <a:latin typeface="Nunito" pitchFamily="34" charset="0"/>
                <a:ea typeface="Nunito" pitchFamily="34" charset="-122"/>
                <a:cs typeface="Nunito" pitchFamily="34" charset="-120"/>
              </a:rPr>
              <a:t>Gradient Boosting Regression:</a:t>
            </a:r>
            <a:endParaRPr lang="en-US" sz="3986" dirty="0"/>
          </a:p>
        </p:txBody>
      </p:sp>
      <p:sp>
        <p:nvSpPr>
          <p:cNvPr id="6" name="Shape 2"/>
          <p:cNvSpPr/>
          <p:nvPr/>
        </p:nvSpPr>
        <p:spPr>
          <a:xfrm>
            <a:off x="4624744" y="925682"/>
            <a:ext cx="4425553" cy="3804047"/>
          </a:xfrm>
          <a:prstGeom prst="roundRect">
            <a:avLst>
              <a:gd name="adj" fmla="val 9582"/>
            </a:avLst>
          </a:prstGeom>
          <a:solidFill>
            <a:srgbClr val="00002E"/>
          </a:solidFill>
          <a:ln w="22860">
            <a:solidFill>
              <a:srgbClr val="FFFFFF"/>
            </a:solidFill>
            <a:prstDash val="solid"/>
          </a:ln>
        </p:spPr>
        <p:txBody>
          <a:bodyPr/>
          <a:lstStyle/>
          <a:p>
            <a:endParaRPr lang="en-IN"/>
          </a:p>
        </p:txBody>
      </p:sp>
      <p:sp>
        <p:nvSpPr>
          <p:cNvPr id="7" name="Text 3"/>
          <p:cNvSpPr/>
          <p:nvPr/>
        </p:nvSpPr>
        <p:spPr>
          <a:xfrm>
            <a:off x="4842510" y="1044744"/>
            <a:ext cx="2531269" cy="316349"/>
          </a:xfrm>
          <a:prstGeom prst="rect">
            <a:avLst/>
          </a:prstGeom>
          <a:noFill/>
          <a:ln/>
        </p:spPr>
        <p:txBody>
          <a:bodyPr wrap="none" rtlCol="0" anchor="t"/>
          <a:lstStyle/>
          <a:p>
            <a:pPr marL="0" indent="0">
              <a:lnSpc>
                <a:spcPts val="2492"/>
              </a:lnSpc>
              <a:buNone/>
            </a:pPr>
            <a:r>
              <a:rPr lang="en-US" sz="1993" b="1" dirty="0">
                <a:solidFill>
                  <a:srgbClr val="F2B42D"/>
                </a:solidFill>
                <a:latin typeface="Nunito" pitchFamily="34" charset="0"/>
                <a:ea typeface="Nunito" pitchFamily="34" charset="-122"/>
                <a:cs typeface="Nunito" pitchFamily="34" charset="-120"/>
              </a:rPr>
              <a:t>Method Overview</a:t>
            </a:r>
            <a:endParaRPr lang="en-US" sz="1993" dirty="0"/>
          </a:p>
        </p:txBody>
      </p:sp>
      <p:sp>
        <p:nvSpPr>
          <p:cNvPr id="8" name="Text 4"/>
          <p:cNvSpPr/>
          <p:nvPr/>
        </p:nvSpPr>
        <p:spPr>
          <a:xfrm>
            <a:off x="4868644" y="1491437"/>
            <a:ext cx="3975021" cy="2591753"/>
          </a:xfrm>
          <a:prstGeom prst="rect">
            <a:avLst/>
          </a:prstGeom>
          <a:noFill/>
          <a:ln/>
        </p:spPr>
        <p:txBody>
          <a:bodyPr wrap="square" rtlCol="0" anchor="t"/>
          <a:lstStyle/>
          <a:p>
            <a:pPr marL="0" indent="0">
              <a:lnSpc>
                <a:spcPts val="2551"/>
              </a:lnSpc>
              <a:buNone/>
            </a:pPr>
            <a:r>
              <a:rPr lang="en-US" sz="1595" dirty="0">
                <a:solidFill>
                  <a:srgbClr val="FFFFFF"/>
                </a:solidFill>
                <a:latin typeface="PT Sans" pitchFamily="34" charset="0"/>
                <a:ea typeface="PT Sans" pitchFamily="34" charset="-122"/>
                <a:cs typeface="PT Sans" pitchFamily="34" charset="-120"/>
              </a:rPr>
              <a:t>- Gradient Boosting Regression is an ensemble learning method that builds a series of weak learners (typically decision trees) sequentially, with each new learner correcting the errors of the previous one.</a:t>
            </a:r>
          </a:p>
          <a:p>
            <a:pPr marL="0" indent="0">
              <a:lnSpc>
                <a:spcPts val="2551"/>
              </a:lnSpc>
              <a:buNone/>
            </a:pPr>
            <a:r>
              <a:rPr lang="en-US" sz="1595" dirty="0">
                <a:solidFill>
                  <a:srgbClr val="FFFFFF"/>
                </a:solidFill>
                <a:latin typeface="PT Sans" pitchFamily="34" charset="0"/>
                <a:ea typeface="PT Sans" pitchFamily="34" charset="-122"/>
                <a:cs typeface="PT Sans" pitchFamily="34" charset="-120"/>
              </a:rPr>
              <a:t>- It combines multiple weak learners to create a strong learner, with each weak learner focusing on the residuals (errors) of the previous one.</a:t>
            </a:r>
          </a:p>
        </p:txBody>
      </p:sp>
      <p:sp>
        <p:nvSpPr>
          <p:cNvPr id="9" name="Shape 5"/>
          <p:cNvSpPr/>
          <p:nvPr/>
        </p:nvSpPr>
        <p:spPr>
          <a:xfrm>
            <a:off x="9245084" y="944166"/>
            <a:ext cx="4568193" cy="3804047"/>
          </a:xfrm>
          <a:prstGeom prst="roundRect">
            <a:avLst>
              <a:gd name="adj" fmla="val 9582"/>
            </a:avLst>
          </a:prstGeom>
          <a:solidFill>
            <a:srgbClr val="00002E"/>
          </a:solidFill>
          <a:ln w="22860">
            <a:solidFill>
              <a:srgbClr val="FFFFFF"/>
            </a:solidFill>
            <a:prstDash val="solid"/>
          </a:ln>
        </p:spPr>
        <p:txBody>
          <a:bodyPr/>
          <a:lstStyle/>
          <a:p>
            <a:endParaRPr lang="en-IN"/>
          </a:p>
        </p:txBody>
      </p:sp>
      <p:sp>
        <p:nvSpPr>
          <p:cNvPr id="10" name="Text 6"/>
          <p:cNvSpPr/>
          <p:nvPr/>
        </p:nvSpPr>
        <p:spPr>
          <a:xfrm>
            <a:off x="9470469" y="1049327"/>
            <a:ext cx="2747010" cy="316349"/>
          </a:xfrm>
          <a:prstGeom prst="rect">
            <a:avLst/>
          </a:prstGeom>
          <a:noFill/>
          <a:ln/>
        </p:spPr>
        <p:txBody>
          <a:bodyPr wrap="none" rtlCol="0" anchor="t"/>
          <a:lstStyle/>
          <a:p>
            <a:pPr marL="0" indent="0">
              <a:lnSpc>
                <a:spcPts val="2492"/>
              </a:lnSpc>
              <a:buNone/>
            </a:pPr>
            <a:r>
              <a:rPr lang="en-US" sz="1993" b="1" dirty="0">
                <a:solidFill>
                  <a:srgbClr val="D7425E"/>
                </a:solidFill>
                <a:latin typeface="Nunito" pitchFamily="34" charset="0"/>
                <a:ea typeface="Nunito" pitchFamily="34" charset="-122"/>
                <a:cs typeface="Nunito" pitchFamily="34" charset="-120"/>
              </a:rPr>
              <a:t>Implementation Details</a:t>
            </a:r>
            <a:endParaRPr lang="en-US" sz="1993" dirty="0"/>
          </a:p>
        </p:txBody>
      </p:sp>
      <p:sp>
        <p:nvSpPr>
          <p:cNvPr id="11" name="Text 7"/>
          <p:cNvSpPr/>
          <p:nvPr/>
        </p:nvSpPr>
        <p:spPr>
          <a:xfrm>
            <a:off x="9289613" y="1365676"/>
            <a:ext cx="4645581" cy="2915722"/>
          </a:xfrm>
          <a:prstGeom prst="rect">
            <a:avLst/>
          </a:prstGeom>
          <a:noFill/>
          <a:ln/>
        </p:spPr>
        <p:txBody>
          <a:bodyPr wrap="square" rtlCol="0" anchor="t"/>
          <a:lstStyle/>
          <a:p>
            <a:pPr marL="0" indent="0">
              <a:lnSpc>
                <a:spcPts val="2551"/>
              </a:lnSpc>
              <a:buNone/>
            </a:pPr>
            <a:r>
              <a:rPr lang="en-US" sz="1600" dirty="0">
                <a:solidFill>
                  <a:srgbClr val="FFFFFF"/>
                </a:solidFill>
                <a:latin typeface="PT Sans" pitchFamily="34" charset="0"/>
                <a:ea typeface="PT Sans" pitchFamily="34" charset="-122"/>
                <a:cs typeface="PT Sans" pitchFamily="34" charset="-120"/>
              </a:rPr>
              <a:t>- The implementation involves using the `</a:t>
            </a:r>
            <a:r>
              <a:rPr lang="en-US" sz="1600" dirty="0" err="1">
                <a:solidFill>
                  <a:srgbClr val="FFFFFF"/>
                </a:solidFill>
                <a:latin typeface="PT Sans" pitchFamily="34" charset="0"/>
                <a:ea typeface="PT Sans" pitchFamily="34" charset="-122"/>
                <a:cs typeface="PT Sans" pitchFamily="34" charset="-120"/>
              </a:rPr>
              <a:t>GradientBoostingRegressor</a:t>
            </a:r>
            <a:r>
              <a:rPr lang="en-US" sz="1600" dirty="0">
                <a:solidFill>
                  <a:srgbClr val="FFFFFF"/>
                </a:solidFill>
                <a:latin typeface="PT Sans" pitchFamily="34" charset="0"/>
                <a:ea typeface="PT Sans" pitchFamily="34" charset="-122"/>
                <a:cs typeface="PT Sans" pitchFamily="34" charset="-120"/>
              </a:rPr>
              <a:t>` class from the `</a:t>
            </a:r>
            <a:r>
              <a:rPr lang="en-US" sz="1600" dirty="0" err="1">
                <a:solidFill>
                  <a:srgbClr val="FFFFFF"/>
                </a:solidFill>
                <a:latin typeface="PT Sans" pitchFamily="34" charset="0"/>
                <a:ea typeface="PT Sans" pitchFamily="34" charset="-122"/>
                <a:cs typeface="PT Sans" pitchFamily="34" charset="-120"/>
              </a:rPr>
              <a:t>sklearn.ensemble</a:t>
            </a:r>
            <a:r>
              <a:rPr lang="en-US" sz="1600" dirty="0">
                <a:solidFill>
                  <a:srgbClr val="FFFFFF"/>
                </a:solidFill>
                <a:latin typeface="PT Sans" pitchFamily="34" charset="0"/>
                <a:ea typeface="PT Sans" pitchFamily="34" charset="-122"/>
                <a:cs typeface="PT Sans" pitchFamily="34" charset="-120"/>
              </a:rPr>
              <a:t>` module.</a:t>
            </a:r>
          </a:p>
          <a:p>
            <a:pPr marL="0" indent="0">
              <a:lnSpc>
                <a:spcPts val="2551"/>
              </a:lnSpc>
              <a:buNone/>
            </a:pPr>
            <a:r>
              <a:rPr lang="en-US" sz="1600" dirty="0">
                <a:solidFill>
                  <a:srgbClr val="FFFFFF"/>
                </a:solidFill>
                <a:latin typeface="PT Sans" pitchFamily="34" charset="0"/>
                <a:ea typeface="PT Sans" pitchFamily="34" charset="-122"/>
                <a:cs typeface="PT Sans" pitchFamily="34" charset="-120"/>
              </a:rPr>
              <a:t>- Hyperparameters such as the number of estimators (weak learners), learning rate, and maximum depth of the trees are crucial for controlling the behavior of the gradient boosting model.</a:t>
            </a:r>
          </a:p>
          <a:p>
            <a:pPr marL="0" indent="0">
              <a:lnSpc>
                <a:spcPts val="2551"/>
              </a:lnSpc>
              <a:buNone/>
            </a:pPr>
            <a:r>
              <a:rPr lang="en-US" sz="1600" dirty="0">
                <a:solidFill>
                  <a:srgbClr val="FFFFFF"/>
                </a:solidFill>
                <a:latin typeface="PT Sans" pitchFamily="34" charset="0"/>
                <a:ea typeface="PT Sans" pitchFamily="34" charset="-122"/>
                <a:cs typeface="PT Sans" pitchFamily="34" charset="-120"/>
              </a:rPr>
              <a:t>- Features may or may not be standardized depending on the specific implementation.</a:t>
            </a:r>
          </a:p>
        </p:txBody>
      </p:sp>
      <p:sp>
        <p:nvSpPr>
          <p:cNvPr id="12" name="Shape 8"/>
          <p:cNvSpPr/>
          <p:nvPr/>
        </p:nvSpPr>
        <p:spPr>
          <a:xfrm>
            <a:off x="4653915" y="4878557"/>
            <a:ext cx="9053393" cy="3177778"/>
          </a:xfrm>
          <a:prstGeom prst="roundRect">
            <a:avLst>
              <a:gd name="adj" fmla="val 16689"/>
            </a:avLst>
          </a:prstGeom>
          <a:solidFill>
            <a:srgbClr val="00002E"/>
          </a:solidFill>
          <a:ln w="22860">
            <a:solidFill>
              <a:srgbClr val="FFFFFF"/>
            </a:solidFill>
            <a:prstDash val="solid"/>
          </a:ln>
        </p:spPr>
        <p:txBody>
          <a:bodyPr/>
          <a:lstStyle/>
          <a:p>
            <a:endParaRPr lang="en-IN"/>
          </a:p>
        </p:txBody>
      </p:sp>
      <p:sp>
        <p:nvSpPr>
          <p:cNvPr id="13" name="Text 9"/>
          <p:cNvSpPr/>
          <p:nvPr/>
        </p:nvSpPr>
        <p:spPr>
          <a:xfrm>
            <a:off x="4879180" y="5199724"/>
            <a:ext cx="3579257" cy="316349"/>
          </a:xfrm>
          <a:prstGeom prst="rect">
            <a:avLst/>
          </a:prstGeom>
          <a:noFill/>
          <a:ln/>
        </p:spPr>
        <p:txBody>
          <a:bodyPr wrap="none" rtlCol="0" anchor="t"/>
          <a:lstStyle/>
          <a:p>
            <a:pPr marL="0" indent="0">
              <a:lnSpc>
                <a:spcPts val="2492"/>
              </a:lnSpc>
              <a:buNone/>
            </a:pPr>
            <a:r>
              <a:rPr lang="en-US" sz="1993" b="1" dirty="0">
                <a:solidFill>
                  <a:srgbClr val="DD785E"/>
                </a:solidFill>
                <a:latin typeface="Nunito" pitchFamily="34" charset="0"/>
                <a:ea typeface="Nunito" pitchFamily="34" charset="-122"/>
                <a:cs typeface="Nunito" pitchFamily="34" charset="-120"/>
              </a:rPr>
              <a:t>Key Features</a:t>
            </a:r>
            <a:endParaRPr lang="en-US" sz="1993" dirty="0"/>
          </a:p>
        </p:txBody>
      </p:sp>
      <p:sp>
        <p:nvSpPr>
          <p:cNvPr id="14" name="Text 10"/>
          <p:cNvSpPr/>
          <p:nvPr/>
        </p:nvSpPr>
        <p:spPr>
          <a:xfrm>
            <a:off x="4879180" y="5647074"/>
            <a:ext cx="8602861" cy="1295876"/>
          </a:xfrm>
          <a:prstGeom prst="rect">
            <a:avLst/>
          </a:prstGeom>
          <a:noFill/>
          <a:ln/>
        </p:spPr>
        <p:txBody>
          <a:bodyPr wrap="square" rtlCol="0" anchor="t"/>
          <a:lstStyle/>
          <a:p>
            <a:pPr marL="0" indent="0">
              <a:lnSpc>
                <a:spcPts val="2551"/>
              </a:lnSpc>
              <a:buNone/>
            </a:pPr>
            <a:r>
              <a:rPr lang="en-US" sz="1595" dirty="0">
                <a:solidFill>
                  <a:srgbClr val="FFFFFF"/>
                </a:solidFill>
                <a:latin typeface="PT Sans" pitchFamily="34" charset="0"/>
                <a:ea typeface="PT Sans" pitchFamily="34" charset="-122"/>
                <a:cs typeface="PT Sans" pitchFamily="34" charset="-120"/>
              </a:rPr>
              <a:t>- Gradient Boosting Regression is a powerful technique that can capture complex relationships in the data and handle both linear and non-linear patterns.</a:t>
            </a:r>
          </a:p>
          <a:p>
            <a:pPr marL="0" indent="0">
              <a:lnSpc>
                <a:spcPts val="2551"/>
              </a:lnSpc>
              <a:buNone/>
            </a:pPr>
            <a:r>
              <a:rPr lang="en-US" sz="1595" dirty="0">
                <a:solidFill>
                  <a:srgbClr val="FFFFFF"/>
                </a:solidFill>
                <a:latin typeface="PT Sans" pitchFamily="34" charset="0"/>
                <a:ea typeface="PT Sans" pitchFamily="34" charset="-122"/>
                <a:cs typeface="PT Sans" pitchFamily="34" charset="-120"/>
              </a:rPr>
              <a:t>- It typically provides high predictive accuracy and is less prone to overfitting compared to individual decision trees.</a:t>
            </a:r>
          </a:p>
          <a:p>
            <a:pPr marL="0" indent="0">
              <a:lnSpc>
                <a:spcPts val="2551"/>
              </a:lnSpc>
              <a:buNone/>
            </a:pPr>
            <a:r>
              <a:rPr lang="en-US" sz="1595" dirty="0">
                <a:solidFill>
                  <a:srgbClr val="FFFFFF"/>
                </a:solidFill>
                <a:latin typeface="PT Sans" pitchFamily="34" charset="0"/>
                <a:ea typeface="PT Sans" pitchFamily="34" charset="-122"/>
                <a:cs typeface="PT Sans" pitchFamily="34" charset="-120"/>
              </a:rPr>
              <a:t>- However, gradient boosting models can be computationally expensive and may require careful tuning of hyperparameters to achieve optimal performance.</a:t>
            </a:r>
          </a:p>
        </p:txBody>
      </p:sp>
      <p:pic>
        <p:nvPicPr>
          <p:cNvPr id="17" name="Picture 16" descr="A diagram of a diagram&#10;&#10;Description automatically generated">
            <a:extLst>
              <a:ext uri="{FF2B5EF4-FFF2-40B4-BE49-F238E27FC236}">
                <a16:creationId xmlns:a16="http://schemas.microsoft.com/office/drawing/2014/main" id="{DC536ED1-03D0-2B6F-1041-D816F67EEEB5}"/>
              </a:ext>
            </a:extLst>
          </p:cNvPr>
          <p:cNvPicPr>
            <a:picLocks noChangeAspect="1"/>
          </p:cNvPicPr>
          <p:nvPr/>
        </p:nvPicPr>
        <p:blipFill rotWithShape="1">
          <a:blip r:embed="rId4"/>
          <a:srcRect t="7177"/>
          <a:stretch/>
        </p:blipFill>
        <p:spPr>
          <a:xfrm>
            <a:off x="271013" y="1013462"/>
            <a:ext cx="4082719" cy="6202676"/>
          </a:xfrm>
          <a:prstGeom prst="rect">
            <a:avLst/>
          </a:prstGeom>
        </p:spPr>
      </p:pic>
    </p:spTree>
    <p:extLst>
      <p:ext uri="{BB962C8B-B14F-4D97-AF65-F5344CB8AC3E}">
        <p14:creationId xmlns:p14="http://schemas.microsoft.com/office/powerpoint/2010/main" val="18723370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txBody>
          <a:bodyPr/>
          <a:lstStyle/>
          <a:p>
            <a:endParaRPr lang="en-IN"/>
          </a:p>
        </p:txBody>
      </p:sp>
      <p:sp>
        <p:nvSpPr>
          <p:cNvPr id="6" name="Text 2"/>
          <p:cNvSpPr/>
          <p:nvPr/>
        </p:nvSpPr>
        <p:spPr>
          <a:xfrm>
            <a:off x="218032" y="271953"/>
            <a:ext cx="14221868" cy="694373"/>
          </a:xfrm>
          <a:prstGeom prst="rect">
            <a:avLst/>
          </a:prstGeom>
          <a:noFill/>
          <a:ln/>
        </p:spPr>
        <p:txBody>
          <a:bodyPr wrap="none" rtlCol="0" anchor="t"/>
          <a:lstStyle/>
          <a:p>
            <a:pPr marL="0" indent="0" algn="ctr">
              <a:lnSpc>
                <a:spcPts val="5468"/>
              </a:lnSpc>
              <a:buNone/>
            </a:pPr>
            <a:r>
              <a:rPr lang="en-US" sz="4374" b="1" dirty="0">
                <a:solidFill>
                  <a:srgbClr val="FFFFFF"/>
                </a:solidFill>
                <a:latin typeface="Nunito" pitchFamily="34" charset="0"/>
              </a:rPr>
              <a:t>Results and Plots</a:t>
            </a:r>
            <a:endParaRPr lang="en-US" sz="4374" dirty="0"/>
          </a:p>
        </p:txBody>
      </p:sp>
      <p:sp>
        <p:nvSpPr>
          <p:cNvPr id="7" name="Text 3"/>
          <p:cNvSpPr/>
          <p:nvPr/>
        </p:nvSpPr>
        <p:spPr>
          <a:xfrm>
            <a:off x="484732" y="1180820"/>
            <a:ext cx="13631318" cy="1776389"/>
          </a:xfrm>
          <a:prstGeom prst="rect">
            <a:avLst/>
          </a:prstGeom>
          <a:noFill/>
          <a:ln/>
        </p:spPr>
        <p:txBody>
          <a:bodyPr wrap="square" rtlCol="0" anchor="t"/>
          <a:lstStyle/>
          <a:p>
            <a:pPr algn="ctr"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solidFill>
                  <a:schemeClr val="bg1"/>
                </a:solidFill>
                <a:effectLst/>
                <a:latin typeface="Nunito" panose="020F0502020204030204" pitchFamily="2" charset="0"/>
                <a:ea typeface="Times New Roman" panose="02020603050405020304" pitchFamily="18" charset="0"/>
                <a:cs typeface="Courier New" panose="02070309020205020404" pitchFamily="49" charset="0"/>
              </a:rPr>
              <a:t>Gradient Boosting Regression (GBR) Results:</a:t>
            </a:r>
          </a:p>
          <a:p>
            <a:pPr algn="ctr"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solidFill>
                  <a:schemeClr val="bg1"/>
                </a:solidFill>
                <a:effectLst/>
                <a:latin typeface="Nunito" panose="020F0502020204030204" pitchFamily="2" charset="0"/>
                <a:ea typeface="Times New Roman" panose="02020603050405020304" pitchFamily="18" charset="0"/>
                <a:cs typeface="Courier New" panose="02070309020205020404" pitchFamily="49" charset="0"/>
              </a:rPr>
              <a:t>RMSE: 5.587195501165179</a:t>
            </a:r>
          </a:p>
          <a:p>
            <a:pPr algn="ctr"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solidFill>
                  <a:schemeClr val="bg1"/>
                </a:solidFill>
                <a:effectLst/>
                <a:latin typeface="Nunito" panose="020F0502020204030204" pitchFamily="2" charset="0"/>
                <a:ea typeface="Times New Roman" panose="02020603050405020304" pitchFamily="18" charset="0"/>
                <a:cs typeface="Courier New" panose="02070309020205020404" pitchFamily="49" charset="0"/>
              </a:rPr>
              <a:t>MSE: 31.21675356824042</a:t>
            </a:r>
          </a:p>
          <a:p>
            <a:pPr algn="ctr"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solidFill>
                  <a:schemeClr val="bg1"/>
                </a:solidFill>
                <a:effectLst/>
                <a:latin typeface="Nunito" panose="020F0502020204030204" pitchFamily="2" charset="0"/>
                <a:ea typeface="Times New Roman" panose="02020603050405020304" pitchFamily="18" charset="0"/>
                <a:cs typeface="Courier New" panose="02070309020205020404" pitchFamily="49" charset="0"/>
              </a:rPr>
              <a:t>MAE: 3.9946833118350114</a:t>
            </a:r>
          </a:p>
          <a:p>
            <a:pPr algn="ctr"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solidFill>
                  <a:schemeClr val="bg1"/>
                </a:solidFill>
                <a:effectLst/>
                <a:latin typeface="Nunito" panose="020F0502020204030204" pitchFamily="2" charset="0"/>
                <a:ea typeface="Times New Roman" panose="02020603050405020304" pitchFamily="18" charset="0"/>
                <a:cs typeface="Courier New" panose="02070309020205020404" pitchFamily="49" charset="0"/>
              </a:rPr>
              <a:t>R2 Score: 0.8731118889580578</a:t>
            </a:r>
            <a:endParaRPr lang="en-IN" sz="18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endParaRPr>
          </a:p>
        </p:txBody>
      </p:sp>
      <p:pic>
        <p:nvPicPr>
          <p:cNvPr id="8" name="Picture 7">
            <a:extLst>
              <a:ext uri="{FF2B5EF4-FFF2-40B4-BE49-F238E27FC236}">
                <a16:creationId xmlns:a16="http://schemas.microsoft.com/office/drawing/2014/main" id="{BF98AD19-83A6-0129-47F6-1FEFA3683C4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93661" y="3340424"/>
            <a:ext cx="5728970" cy="4505960"/>
          </a:xfrm>
          <a:prstGeom prst="rect">
            <a:avLst/>
          </a:prstGeom>
          <a:noFill/>
          <a:ln>
            <a:noFill/>
          </a:ln>
        </p:spPr>
      </p:pic>
      <p:pic>
        <p:nvPicPr>
          <p:cNvPr id="9" name="Picture 8" descr="A graph of blue dots&#10;&#10;Description automatically generated">
            <a:extLst>
              <a:ext uri="{FF2B5EF4-FFF2-40B4-BE49-F238E27FC236}">
                <a16:creationId xmlns:a16="http://schemas.microsoft.com/office/drawing/2014/main" id="{FA1ABFCF-97A2-57FE-5483-6256A74C0882}"/>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107771" y="3383352"/>
            <a:ext cx="6037898" cy="4463032"/>
          </a:xfrm>
          <a:prstGeom prst="rect">
            <a:avLst/>
          </a:prstGeom>
          <a:noFill/>
          <a:ln>
            <a:noFill/>
          </a:ln>
        </p:spPr>
      </p:pic>
    </p:spTree>
    <p:extLst>
      <p:ext uri="{BB962C8B-B14F-4D97-AF65-F5344CB8AC3E}">
        <p14:creationId xmlns:p14="http://schemas.microsoft.com/office/powerpoint/2010/main" val="11704719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txBody>
          <a:bodyPr/>
          <a:lstStyle/>
          <a:p>
            <a:endParaRPr lang="en-IN"/>
          </a:p>
        </p:txBody>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00002E">
              <a:alpha val="80000"/>
            </a:srgbClr>
          </a:solidFill>
          <a:ln/>
        </p:spPr>
        <p:txBody>
          <a:bodyPr/>
          <a:lstStyle/>
          <a:p>
            <a:endParaRPr lang="en-IN"/>
          </a:p>
        </p:txBody>
      </p:sp>
      <p:sp>
        <p:nvSpPr>
          <p:cNvPr id="6" name="Text 2"/>
          <p:cNvSpPr/>
          <p:nvPr/>
        </p:nvSpPr>
        <p:spPr>
          <a:xfrm>
            <a:off x="218032" y="271953"/>
            <a:ext cx="14221868" cy="694373"/>
          </a:xfrm>
          <a:prstGeom prst="rect">
            <a:avLst/>
          </a:prstGeom>
          <a:noFill/>
          <a:ln/>
        </p:spPr>
        <p:txBody>
          <a:bodyPr wrap="none" rtlCol="0" anchor="t"/>
          <a:lstStyle/>
          <a:p>
            <a:pPr algn="ctr">
              <a:lnSpc>
                <a:spcPts val="5468"/>
              </a:lnSpc>
            </a:pPr>
            <a:r>
              <a:rPr lang="en-US" sz="4374" b="1" dirty="0">
                <a:solidFill>
                  <a:srgbClr val="FFFFFF"/>
                </a:solidFill>
                <a:latin typeface="Nunito" pitchFamily="34" charset="0"/>
              </a:rPr>
              <a:t>Implementation of </a:t>
            </a:r>
            <a:r>
              <a:rPr lang="en-US" sz="4400" b="1" dirty="0">
                <a:solidFill>
                  <a:srgbClr val="FFFFFF"/>
                </a:solidFill>
                <a:latin typeface="Nunito" pitchFamily="34" charset="0"/>
                <a:ea typeface="Nunito" pitchFamily="34" charset="-122"/>
                <a:cs typeface="Nunito" pitchFamily="34" charset="-120"/>
              </a:rPr>
              <a:t>Gradient Boosting Regression</a:t>
            </a:r>
            <a:endParaRPr lang="en-US" sz="4400" dirty="0"/>
          </a:p>
          <a:p>
            <a:pPr marL="0" indent="0" algn="ctr">
              <a:lnSpc>
                <a:spcPts val="5468"/>
              </a:lnSpc>
              <a:buNone/>
            </a:pPr>
            <a:endParaRPr lang="en-US" sz="4374" dirty="0"/>
          </a:p>
        </p:txBody>
      </p:sp>
      <p:sp>
        <p:nvSpPr>
          <p:cNvPr id="7" name="Text 3"/>
          <p:cNvSpPr/>
          <p:nvPr/>
        </p:nvSpPr>
        <p:spPr>
          <a:xfrm>
            <a:off x="484732" y="1228797"/>
            <a:ext cx="13631318" cy="6534430"/>
          </a:xfrm>
          <a:prstGeom prst="rect">
            <a:avLst/>
          </a:prstGeom>
          <a:noFill/>
          <a:ln/>
        </p:spPr>
        <p:txBody>
          <a:bodyPr wrap="square" rtlCol="0" anchor="t"/>
          <a:lstStyle/>
          <a:p>
            <a:pPr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 Train-test split</a:t>
            </a:r>
          </a:p>
          <a:p>
            <a:pPr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X = </a:t>
            </a:r>
            <a:r>
              <a:rPr lang="en-IN" sz="2400" kern="100" dirty="0" err="1">
                <a:solidFill>
                  <a:schemeClr val="bg1"/>
                </a:solidFill>
                <a:effectLst/>
                <a:latin typeface="Nunito" panose="020F0502020204030204" pitchFamily="2" charset="0"/>
                <a:ea typeface="Aptos" panose="020B0004020202020204" pitchFamily="34" charset="0"/>
                <a:cs typeface="Cordia New" panose="020B0304020202020204" pitchFamily="34" charset="-34"/>
              </a:rPr>
              <a:t>data.iloc</a:t>
            </a: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 :-1]   </a:t>
            </a:r>
          </a:p>
          <a:p>
            <a:pPr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y = </a:t>
            </a:r>
            <a:r>
              <a:rPr lang="en-IN" sz="2400" kern="100" dirty="0" err="1">
                <a:solidFill>
                  <a:schemeClr val="bg1"/>
                </a:solidFill>
                <a:effectLst/>
                <a:latin typeface="Nunito" panose="020F0502020204030204" pitchFamily="2" charset="0"/>
                <a:ea typeface="Aptos" panose="020B0004020202020204" pitchFamily="34" charset="0"/>
                <a:cs typeface="Cordia New" panose="020B0304020202020204" pitchFamily="34" charset="-34"/>
              </a:rPr>
              <a:t>data.iloc</a:t>
            </a: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 -1]          </a:t>
            </a:r>
          </a:p>
          <a:p>
            <a:pPr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kern="100" dirty="0" err="1">
                <a:solidFill>
                  <a:schemeClr val="bg1"/>
                </a:solidFill>
                <a:effectLst/>
                <a:latin typeface="Nunito" panose="020F0502020204030204" pitchFamily="2" charset="0"/>
                <a:ea typeface="Aptos" panose="020B0004020202020204" pitchFamily="34" charset="0"/>
                <a:cs typeface="Cordia New" panose="020B0304020202020204" pitchFamily="34" charset="-34"/>
              </a:rPr>
              <a:t>x_train</a:t>
            </a: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 </a:t>
            </a:r>
            <a:r>
              <a:rPr lang="en-IN" sz="2400" kern="100" dirty="0" err="1">
                <a:solidFill>
                  <a:schemeClr val="bg1"/>
                </a:solidFill>
                <a:effectLst/>
                <a:latin typeface="Nunito" panose="020F0502020204030204" pitchFamily="2" charset="0"/>
                <a:ea typeface="Aptos" panose="020B0004020202020204" pitchFamily="34" charset="0"/>
                <a:cs typeface="Cordia New" panose="020B0304020202020204" pitchFamily="34" charset="-34"/>
              </a:rPr>
              <a:t>x_test</a:t>
            </a: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 </a:t>
            </a:r>
            <a:r>
              <a:rPr lang="en-IN" sz="2400" kern="100" dirty="0" err="1">
                <a:solidFill>
                  <a:schemeClr val="bg1"/>
                </a:solidFill>
                <a:effectLst/>
                <a:latin typeface="Nunito" panose="020F0502020204030204" pitchFamily="2" charset="0"/>
                <a:ea typeface="Aptos" panose="020B0004020202020204" pitchFamily="34" charset="0"/>
                <a:cs typeface="Cordia New" panose="020B0304020202020204" pitchFamily="34" charset="-34"/>
              </a:rPr>
              <a:t>y_train</a:t>
            </a: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 </a:t>
            </a:r>
            <a:r>
              <a:rPr lang="en-IN" sz="2400" kern="100" dirty="0" err="1">
                <a:solidFill>
                  <a:schemeClr val="bg1"/>
                </a:solidFill>
                <a:effectLst/>
                <a:latin typeface="Nunito" panose="020F0502020204030204" pitchFamily="2" charset="0"/>
                <a:ea typeface="Aptos" panose="020B0004020202020204" pitchFamily="34" charset="0"/>
                <a:cs typeface="Cordia New" panose="020B0304020202020204" pitchFamily="34" charset="-34"/>
              </a:rPr>
              <a:t>y_test</a:t>
            </a: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 = </a:t>
            </a:r>
            <a:r>
              <a:rPr lang="en-IN" sz="2400" kern="100" dirty="0" err="1">
                <a:solidFill>
                  <a:schemeClr val="bg1"/>
                </a:solidFill>
                <a:effectLst/>
                <a:latin typeface="Nunito" panose="020F0502020204030204" pitchFamily="2" charset="0"/>
                <a:ea typeface="Aptos" panose="020B0004020202020204" pitchFamily="34" charset="0"/>
                <a:cs typeface="Cordia New" panose="020B0304020202020204" pitchFamily="34" charset="-34"/>
              </a:rPr>
              <a:t>train_test_split</a:t>
            </a: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(X, y, </a:t>
            </a:r>
            <a:r>
              <a:rPr lang="en-IN" sz="2400" kern="100" dirty="0" err="1">
                <a:solidFill>
                  <a:schemeClr val="bg1"/>
                </a:solidFill>
                <a:effectLst/>
                <a:latin typeface="Nunito" panose="020F0502020204030204" pitchFamily="2" charset="0"/>
                <a:ea typeface="Aptos" panose="020B0004020202020204" pitchFamily="34" charset="0"/>
                <a:cs typeface="Cordia New" panose="020B0304020202020204" pitchFamily="34" charset="-34"/>
              </a:rPr>
              <a:t>test_size</a:t>
            </a: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=0.2, </a:t>
            </a:r>
            <a:r>
              <a:rPr lang="en-IN" sz="2400" kern="100" dirty="0" err="1">
                <a:solidFill>
                  <a:schemeClr val="bg1"/>
                </a:solidFill>
                <a:effectLst/>
                <a:latin typeface="Nunito" panose="020F0502020204030204" pitchFamily="2" charset="0"/>
                <a:ea typeface="Aptos" panose="020B0004020202020204" pitchFamily="34" charset="0"/>
                <a:cs typeface="Cordia New" panose="020B0304020202020204" pitchFamily="34" charset="-34"/>
              </a:rPr>
              <a:t>random_state</a:t>
            </a: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=2)</a:t>
            </a:r>
          </a:p>
          <a:p>
            <a:pPr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endParaRPr>
          </a:p>
          <a:p>
            <a:pPr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 Standardize the data</a:t>
            </a:r>
          </a:p>
          <a:p>
            <a:pPr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kern="100" dirty="0" err="1">
                <a:solidFill>
                  <a:schemeClr val="bg1"/>
                </a:solidFill>
                <a:effectLst/>
                <a:latin typeface="Nunito" panose="020F0502020204030204" pitchFamily="2" charset="0"/>
                <a:ea typeface="Aptos" panose="020B0004020202020204" pitchFamily="34" charset="0"/>
                <a:cs typeface="Cordia New" panose="020B0304020202020204" pitchFamily="34" charset="-34"/>
              </a:rPr>
              <a:t>sc</a:t>
            </a: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 = </a:t>
            </a:r>
            <a:r>
              <a:rPr lang="en-IN" sz="2400" kern="100" dirty="0" err="1">
                <a:solidFill>
                  <a:schemeClr val="bg1"/>
                </a:solidFill>
                <a:effectLst/>
                <a:latin typeface="Nunito" panose="020F0502020204030204" pitchFamily="2" charset="0"/>
                <a:ea typeface="Aptos" panose="020B0004020202020204" pitchFamily="34" charset="0"/>
                <a:cs typeface="Cordia New" panose="020B0304020202020204" pitchFamily="34" charset="-34"/>
              </a:rPr>
              <a:t>StandardScaler</a:t>
            </a: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a:t>
            </a:r>
          </a:p>
          <a:p>
            <a:pPr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kern="100" dirty="0" err="1">
                <a:solidFill>
                  <a:schemeClr val="bg1"/>
                </a:solidFill>
                <a:effectLst/>
                <a:latin typeface="Nunito" panose="020F0502020204030204" pitchFamily="2" charset="0"/>
                <a:ea typeface="Aptos" panose="020B0004020202020204" pitchFamily="34" charset="0"/>
                <a:cs typeface="Cordia New" panose="020B0304020202020204" pitchFamily="34" charset="-34"/>
              </a:rPr>
              <a:t>x_train</a:t>
            </a: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 = </a:t>
            </a:r>
            <a:r>
              <a:rPr lang="en-IN" sz="2400" kern="100" dirty="0" err="1">
                <a:solidFill>
                  <a:schemeClr val="bg1"/>
                </a:solidFill>
                <a:effectLst/>
                <a:latin typeface="Nunito" panose="020F0502020204030204" pitchFamily="2" charset="0"/>
                <a:ea typeface="Aptos" panose="020B0004020202020204" pitchFamily="34" charset="0"/>
                <a:cs typeface="Cordia New" panose="020B0304020202020204" pitchFamily="34" charset="-34"/>
              </a:rPr>
              <a:t>sc.fit_transform</a:t>
            </a: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a:t>
            </a:r>
            <a:r>
              <a:rPr lang="en-IN" sz="2400" kern="100" dirty="0" err="1">
                <a:solidFill>
                  <a:schemeClr val="bg1"/>
                </a:solidFill>
                <a:effectLst/>
                <a:latin typeface="Nunito" panose="020F0502020204030204" pitchFamily="2" charset="0"/>
                <a:ea typeface="Aptos" panose="020B0004020202020204" pitchFamily="34" charset="0"/>
                <a:cs typeface="Cordia New" panose="020B0304020202020204" pitchFamily="34" charset="-34"/>
              </a:rPr>
              <a:t>x_train</a:t>
            </a: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a:t>
            </a:r>
          </a:p>
          <a:p>
            <a:pPr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kern="100" dirty="0" err="1">
                <a:solidFill>
                  <a:schemeClr val="bg1"/>
                </a:solidFill>
                <a:effectLst/>
                <a:latin typeface="Nunito" panose="020F0502020204030204" pitchFamily="2" charset="0"/>
                <a:ea typeface="Aptos" panose="020B0004020202020204" pitchFamily="34" charset="0"/>
                <a:cs typeface="Cordia New" panose="020B0304020202020204" pitchFamily="34" charset="-34"/>
              </a:rPr>
              <a:t>x_test</a:t>
            </a: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 = </a:t>
            </a:r>
            <a:r>
              <a:rPr lang="en-IN" sz="2400" kern="100" dirty="0" err="1">
                <a:solidFill>
                  <a:schemeClr val="bg1"/>
                </a:solidFill>
                <a:effectLst/>
                <a:latin typeface="Nunito" panose="020F0502020204030204" pitchFamily="2" charset="0"/>
                <a:ea typeface="Aptos" panose="020B0004020202020204" pitchFamily="34" charset="0"/>
                <a:cs typeface="Cordia New" panose="020B0304020202020204" pitchFamily="34" charset="-34"/>
              </a:rPr>
              <a:t>sc.transform</a:t>
            </a: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a:t>
            </a:r>
            <a:r>
              <a:rPr lang="en-IN" sz="2400" kern="100" dirty="0" err="1">
                <a:solidFill>
                  <a:schemeClr val="bg1"/>
                </a:solidFill>
                <a:effectLst/>
                <a:latin typeface="Nunito" panose="020F0502020204030204" pitchFamily="2" charset="0"/>
                <a:ea typeface="Aptos" panose="020B0004020202020204" pitchFamily="34" charset="0"/>
                <a:cs typeface="Cordia New" panose="020B0304020202020204" pitchFamily="34" charset="-34"/>
              </a:rPr>
              <a:t>x_test</a:t>
            </a: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a:t>
            </a:r>
          </a:p>
          <a:p>
            <a:pPr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endParaRPr>
          </a:p>
          <a:p>
            <a:pPr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 Gradient Boosting Regression</a:t>
            </a:r>
          </a:p>
          <a:p>
            <a:pPr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kern="100" dirty="0" err="1">
                <a:solidFill>
                  <a:schemeClr val="bg1"/>
                </a:solidFill>
                <a:effectLst/>
                <a:latin typeface="Nunito" panose="020F0502020204030204" pitchFamily="2" charset="0"/>
                <a:ea typeface="Aptos" panose="020B0004020202020204" pitchFamily="34" charset="0"/>
                <a:cs typeface="Cordia New" panose="020B0304020202020204" pitchFamily="34" charset="-34"/>
              </a:rPr>
              <a:t>gbr</a:t>
            </a: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 = </a:t>
            </a:r>
            <a:r>
              <a:rPr lang="en-IN" sz="2400" kern="100" dirty="0" err="1">
                <a:solidFill>
                  <a:schemeClr val="bg1"/>
                </a:solidFill>
                <a:effectLst/>
                <a:latin typeface="Nunito" panose="020F0502020204030204" pitchFamily="2" charset="0"/>
                <a:ea typeface="Aptos" panose="020B0004020202020204" pitchFamily="34" charset="0"/>
                <a:cs typeface="Cordia New" panose="020B0304020202020204" pitchFamily="34" charset="-34"/>
              </a:rPr>
              <a:t>GradientBoostingRegressor</a:t>
            </a: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a:t>
            </a:r>
          </a:p>
          <a:p>
            <a:pPr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kern="100" dirty="0" err="1">
                <a:solidFill>
                  <a:schemeClr val="bg1"/>
                </a:solidFill>
                <a:effectLst/>
                <a:latin typeface="Nunito" panose="020F0502020204030204" pitchFamily="2" charset="0"/>
                <a:ea typeface="Aptos" panose="020B0004020202020204" pitchFamily="34" charset="0"/>
                <a:cs typeface="Cordia New" panose="020B0304020202020204" pitchFamily="34" charset="-34"/>
              </a:rPr>
              <a:t>gbr.fit</a:t>
            </a: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a:t>
            </a:r>
            <a:r>
              <a:rPr lang="en-IN" sz="2400" kern="100" dirty="0" err="1">
                <a:solidFill>
                  <a:schemeClr val="bg1"/>
                </a:solidFill>
                <a:effectLst/>
                <a:latin typeface="Nunito" panose="020F0502020204030204" pitchFamily="2" charset="0"/>
                <a:ea typeface="Aptos" panose="020B0004020202020204" pitchFamily="34" charset="0"/>
                <a:cs typeface="Cordia New" panose="020B0304020202020204" pitchFamily="34" charset="-34"/>
              </a:rPr>
              <a:t>x_train</a:t>
            </a: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 </a:t>
            </a:r>
            <a:r>
              <a:rPr lang="en-IN" sz="2400" kern="100" dirty="0" err="1">
                <a:solidFill>
                  <a:schemeClr val="bg1"/>
                </a:solidFill>
                <a:effectLst/>
                <a:latin typeface="Nunito" panose="020F0502020204030204" pitchFamily="2" charset="0"/>
                <a:ea typeface="Aptos" panose="020B0004020202020204" pitchFamily="34" charset="0"/>
                <a:cs typeface="Cordia New" panose="020B0304020202020204" pitchFamily="34" charset="-34"/>
              </a:rPr>
              <a:t>y_train</a:t>
            </a: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a:t>
            </a:r>
          </a:p>
        </p:txBody>
      </p:sp>
    </p:spTree>
    <p:extLst>
      <p:ext uri="{BB962C8B-B14F-4D97-AF65-F5344CB8AC3E}">
        <p14:creationId xmlns:p14="http://schemas.microsoft.com/office/powerpoint/2010/main" val="3117145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txBody>
          <a:bodyPr/>
          <a:lstStyle/>
          <a:p>
            <a:endParaRPr lang="en-IN"/>
          </a:p>
        </p:txBody>
      </p:sp>
      <p:pic>
        <p:nvPicPr>
          <p:cNvPr id="4" name="Image 1" descr="preencoded.png"/>
          <p:cNvPicPr>
            <a:picLocks noChangeAspect="1"/>
          </p:cNvPicPr>
          <p:nvPr/>
        </p:nvPicPr>
        <p:blipFill>
          <a:blip r:embed="rId4"/>
          <a:stretch>
            <a:fillRect/>
          </a:stretch>
        </p:blipFill>
        <p:spPr>
          <a:xfrm>
            <a:off x="-7620" y="0"/>
            <a:ext cx="5486400" cy="8229600"/>
          </a:xfrm>
          <a:prstGeom prst="rect">
            <a:avLst/>
          </a:prstGeom>
        </p:spPr>
      </p:pic>
      <p:sp>
        <p:nvSpPr>
          <p:cNvPr id="5" name="Text 1"/>
          <p:cNvSpPr/>
          <p:nvPr/>
        </p:nvSpPr>
        <p:spPr>
          <a:xfrm>
            <a:off x="6143744" y="1518761"/>
            <a:ext cx="7829312" cy="3023235"/>
          </a:xfrm>
          <a:prstGeom prst="rect">
            <a:avLst/>
          </a:prstGeom>
          <a:noFill/>
          <a:ln/>
        </p:spPr>
        <p:txBody>
          <a:bodyPr wrap="square" rtlCol="0" anchor="t"/>
          <a:lstStyle/>
          <a:p>
            <a:pPr marL="0" indent="0">
              <a:lnSpc>
                <a:spcPts val="5952"/>
              </a:lnSpc>
              <a:buNone/>
            </a:pPr>
            <a:r>
              <a:rPr lang="en-US" sz="4762" b="1" dirty="0">
                <a:solidFill>
                  <a:srgbClr val="FFFFFF"/>
                </a:solidFill>
                <a:latin typeface="Nunito" pitchFamily="34" charset="0"/>
                <a:ea typeface="Nunito" pitchFamily="34" charset="-122"/>
                <a:cs typeface="Nunito" pitchFamily="34" charset="-120"/>
              </a:rPr>
              <a:t>Predicting Concrete Compressive Strength: A Comparative Analysis of Regression Methods</a:t>
            </a:r>
            <a:endParaRPr lang="en-US" sz="4762" dirty="0"/>
          </a:p>
        </p:txBody>
      </p:sp>
      <p:sp>
        <p:nvSpPr>
          <p:cNvPr id="6" name="Text 2"/>
          <p:cNvSpPr/>
          <p:nvPr/>
        </p:nvSpPr>
        <p:spPr>
          <a:xfrm>
            <a:off x="6143744" y="4804886"/>
            <a:ext cx="7829312" cy="1401961"/>
          </a:xfrm>
          <a:prstGeom prst="rect">
            <a:avLst/>
          </a:prstGeom>
          <a:noFill/>
          <a:ln/>
        </p:spPr>
        <p:txBody>
          <a:bodyPr wrap="square" rtlCol="0" anchor="t"/>
          <a:lstStyle/>
          <a:p>
            <a:pPr marL="0" indent="0">
              <a:lnSpc>
                <a:spcPts val="2208"/>
              </a:lnSpc>
              <a:buNone/>
            </a:pPr>
            <a:r>
              <a:rPr lang="en-US" sz="1380" dirty="0">
                <a:solidFill>
                  <a:srgbClr val="FFFFFF"/>
                </a:solidFill>
                <a:latin typeface="PT Sans" pitchFamily="34" charset="0"/>
                <a:ea typeface="PT Sans" pitchFamily="34" charset="-122"/>
                <a:cs typeface="PT Sans" pitchFamily="34" charset="-120"/>
              </a:rPr>
              <a:t>Concrete compressive strength is a crucial metric in the construction industry, directly impacting the structural integrity and safety of buildings and infrastructure. Accurately predicting this strength is essential for optimizing construction processes, reducing risks, and ensuring the reliability of concrete structures. In this comprehensive study, we explore and evaluate five state-of-the-art regression methods to determine the most effective approach for predicting concrete compressive strength.</a:t>
            </a:r>
            <a:endParaRPr lang="en-US" sz="138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txBody>
          <a:bodyPr/>
          <a:lstStyle/>
          <a:p>
            <a:endParaRPr lang="en-IN"/>
          </a:p>
        </p:txBody>
      </p:sp>
      <p:sp>
        <p:nvSpPr>
          <p:cNvPr id="5" name="Text 1"/>
          <p:cNvSpPr/>
          <p:nvPr/>
        </p:nvSpPr>
        <p:spPr>
          <a:xfrm>
            <a:off x="230568" y="333255"/>
            <a:ext cx="5554980"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Predictive Performance:</a:t>
            </a:r>
            <a:endParaRPr lang="en-US" sz="4374" dirty="0"/>
          </a:p>
        </p:txBody>
      </p:sp>
      <p:sp>
        <p:nvSpPr>
          <p:cNvPr id="6" name="Text 2"/>
          <p:cNvSpPr/>
          <p:nvPr/>
        </p:nvSpPr>
        <p:spPr>
          <a:xfrm>
            <a:off x="230568" y="1035960"/>
            <a:ext cx="13923582" cy="2776425"/>
          </a:xfrm>
          <a:prstGeom prst="rect">
            <a:avLst/>
          </a:prstGeom>
          <a:noFill/>
          <a:ln/>
        </p:spPr>
        <p:txBody>
          <a:bodyPr wrap="square" rtlCol="0" anchor="t"/>
          <a:lstStyle/>
          <a:p>
            <a:pPr marL="0" indent="0">
              <a:lnSpc>
                <a:spcPts val="2799"/>
              </a:lnSpc>
              <a:buNone/>
            </a:pPr>
            <a:r>
              <a:rPr lang="en-US" sz="2000" dirty="0">
                <a:solidFill>
                  <a:srgbClr val="FFFFFF"/>
                </a:solidFill>
                <a:latin typeface="PT Sans" pitchFamily="34" charset="0"/>
                <a:ea typeface="PT Sans" pitchFamily="34" charset="-122"/>
                <a:cs typeface="PT Sans" pitchFamily="34" charset="-120"/>
              </a:rPr>
              <a:t>- Random Forest Regression achieved the lowest RMSE of 5.11, indicating superior predictive accuracy compared to other methods. It also demonstrated the lowest MAE of 3.47, suggesting better performance in capturing the average magnitude of errors.</a:t>
            </a:r>
          </a:p>
          <a:p>
            <a:pPr marL="0" indent="0">
              <a:lnSpc>
                <a:spcPts val="2799"/>
              </a:lnSpc>
              <a:buNone/>
            </a:pPr>
            <a:r>
              <a:rPr lang="en-US" sz="2000" dirty="0">
                <a:solidFill>
                  <a:srgbClr val="FFFFFF"/>
                </a:solidFill>
                <a:latin typeface="PT Sans" pitchFamily="34" charset="0"/>
                <a:ea typeface="PT Sans" pitchFamily="34" charset="-122"/>
                <a:cs typeface="PT Sans" pitchFamily="34" charset="-120"/>
              </a:rPr>
              <a:t>   - Gradient Boosting Regression closely followed Random Forest Regression with an RMSE of 5.59 and an MAE of 3.99, showcasing competitive predictive accuracy.</a:t>
            </a:r>
          </a:p>
          <a:p>
            <a:pPr marL="0" indent="0">
              <a:lnSpc>
                <a:spcPts val="2799"/>
              </a:lnSpc>
              <a:buNone/>
            </a:pPr>
            <a:r>
              <a:rPr lang="en-US" sz="2000" dirty="0">
                <a:solidFill>
                  <a:srgbClr val="FFFFFF"/>
                </a:solidFill>
                <a:latin typeface="PT Sans" pitchFamily="34" charset="0"/>
                <a:ea typeface="PT Sans" pitchFamily="34" charset="-122"/>
                <a:cs typeface="PT Sans" pitchFamily="34" charset="-120"/>
              </a:rPr>
              <a:t>   - **Decision Tree Regression** and **Support Vector Regression (SVR)** exhibited higher RMSE and MAE values, indicating comparatively lower predictive accuracy.</a:t>
            </a:r>
            <a:endParaRPr lang="en-US" sz="2000" dirty="0"/>
          </a:p>
        </p:txBody>
      </p:sp>
      <p:sp>
        <p:nvSpPr>
          <p:cNvPr id="4" name="Text 1">
            <a:extLst>
              <a:ext uri="{FF2B5EF4-FFF2-40B4-BE49-F238E27FC236}">
                <a16:creationId xmlns:a16="http://schemas.microsoft.com/office/drawing/2014/main" id="{AF030CC5-FA93-EE51-F33B-38E59E515089}"/>
              </a:ext>
            </a:extLst>
          </p:cNvPr>
          <p:cNvSpPr/>
          <p:nvPr/>
        </p:nvSpPr>
        <p:spPr>
          <a:xfrm>
            <a:off x="230568" y="3886200"/>
            <a:ext cx="8437182"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Interpretability vs. Complexity:</a:t>
            </a:r>
            <a:endParaRPr lang="en-US" sz="4374" dirty="0"/>
          </a:p>
        </p:txBody>
      </p:sp>
      <p:sp>
        <p:nvSpPr>
          <p:cNvPr id="7" name="Text 2">
            <a:extLst>
              <a:ext uri="{FF2B5EF4-FFF2-40B4-BE49-F238E27FC236}">
                <a16:creationId xmlns:a16="http://schemas.microsoft.com/office/drawing/2014/main" id="{1A861649-B814-8844-96DB-9E6E292CDB14}"/>
              </a:ext>
            </a:extLst>
          </p:cNvPr>
          <p:cNvSpPr/>
          <p:nvPr/>
        </p:nvSpPr>
        <p:spPr>
          <a:xfrm>
            <a:off x="230568" y="4848345"/>
            <a:ext cx="13923582" cy="2776425"/>
          </a:xfrm>
          <a:prstGeom prst="rect">
            <a:avLst/>
          </a:prstGeom>
          <a:noFill/>
          <a:ln/>
        </p:spPr>
        <p:txBody>
          <a:bodyPr wrap="square" rtlCol="0" anchor="t"/>
          <a:lstStyle/>
          <a:p>
            <a:pPr marL="0" indent="0">
              <a:lnSpc>
                <a:spcPts val="2799"/>
              </a:lnSpc>
              <a:buNone/>
            </a:pPr>
            <a:r>
              <a:rPr lang="en-US" sz="2000" dirty="0">
                <a:solidFill>
                  <a:srgbClr val="FFFFFF"/>
                </a:solidFill>
                <a:latin typeface="PT Sans" pitchFamily="34" charset="0"/>
                <a:ea typeface="PT Sans" pitchFamily="34" charset="-122"/>
                <a:cs typeface="PT Sans" pitchFamily="34" charset="-120"/>
              </a:rPr>
              <a:t>- While Decision Tree Regression provided interpretability, Random Forest Regression and Gradient Boosting Regression introduced higher computational complexity due to ensemble learning.</a:t>
            </a:r>
          </a:p>
          <a:p>
            <a:pPr marL="0" indent="0">
              <a:lnSpc>
                <a:spcPts val="2799"/>
              </a:lnSpc>
              <a:buNone/>
            </a:pPr>
            <a:r>
              <a:rPr lang="en-US" sz="2000" dirty="0">
                <a:solidFill>
                  <a:srgbClr val="FFFFFF"/>
                </a:solidFill>
                <a:latin typeface="PT Sans" pitchFamily="34" charset="0"/>
                <a:ea typeface="PT Sans" pitchFamily="34" charset="-122"/>
                <a:cs typeface="PT Sans" pitchFamily="34" charset="-120"/>
              </a:rPr>
              <a:t>   - Support Vector Regression (SVR) showed lower interpretability but required longer training times and higher computational resources.</a:t>
            </a:r>
            <a:endParaRPr lang="en-US" sz="2000" dirty="0"/>
          </a:p>
        </p:txBody>
      </p:sp>
    </p:spTree>
    <p:extLst>
      <p:ext uri="{BB962C8B-B14F-4D97-AF65-F5344CB8AC3E}">
        <p14:creationId xmlns:p14="http://schemas.microsoft.com/office/powerpoint/2010/main" val="20815616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txBody>
          <a:bodyPr/>
          <a:lstStyle/>
          <a:p>
            <a:endParaRPr lang="en-IN"/>
          </a:p>
        </p:txBody>
      </p:sp>
      <p:sp>
        <p:nvSpPr>
          <p:cNvPr id="5" name="Text 1"/>
          <p:cNvSpPr/>
          <p:nvPr/>
        </p:nvSpPr>
        <p:spPr>
          <a:xfrm>
            <a:off x="230568" y="531794"/>
            <a:ext cx="5554980"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Performance Metrics:</a:t>
            </a:r>
            <a:endParaRPr lang="en-US" sz="4374" dirty="0"/>
          </a:p>
        </p:txBody>
      </p:sp>
      <p:sp>
        <p:nvSpPr>
          <p:cNvPr id="6" name="Text 2"/>
          <p:cNvSpPr/>
          <p:nvPr/>
        </p:nvSpPr>
        <p:spPr>
          <a:xfrm>
            <a:off x="230568" y="1544900"/>
            <a:ext cx="13923582" cy="2776425"/>
          </a:xfrm>
          <a:prstGeom prst="rect">
            <a:avLst/>
          </a:prstGeom>
          <a:noFill/>
          <a:ln/>
        </p:spPr>
        <p:txBody>
          <a:bodyPr wrap="square" rtlCol="0" anchor="t"/>
          <a:lstStyle/>
          <a:p>
            <a:pPr marL="0" indent="0">
              <a:lnSpc>
                <a:spcPts val="2799"/>
              </a:lnSpc>
              <a:buNone/>
            </a:pPr>
            <a:r>
              <a:rPr lang="en-US" sz="2000" dirty="0">
                <a:solidFill>
                  <a:srgbClr val="FFFFFF"/>
                </a:solidFill>
                <a:latin typeface="PT Sans" pitchFamily="34" charset="0"/>
                <a:ea typeface="PT Sans" pitchFamily="34" charset="-122"/>
                <a:cs typeface="PT Sans" pitchFamily="34" charset="-120"/>
              </a:rPr>
              <a:t>- Random Forest Regression*outperformed other methods with the lowest RMSE, MSE, and MAE values, indicating superior predictive accuracy.</a:t>
            </a:r>
          </a:p>
          <a:p>
            <a:pPr marL="0" indent="0">
              <a:lnSpc>
                <a:spcPts val="2799"/>
              </a:lnSpc>
              <a:buNone/>
            </a:pPr>
            <a:r>
              <a:rPr lang="en-US" sz="2000" dirty="0">
                <a:solidFill>
                  <a:srgbClr val="FFFFFF"/>
                </a:solidFill>
                <a:latin typeface="PT Sans" pitchFamily="34" charset="0"/>
                <a:ea typeface="PT Sans" pitchFamily="34" charset="-122"/>
                <a:cs typeface="PT Sans" pitchFamily="34" charset="-120"/>
              </a:rPr>
              <a:t>   - Gradient Boosting Regression*demonstrated competitive performance, closely following Random Forest Regression in terms of RMSE and MAE.</a:t>
            </a:r>
          </a:p>
          <a:p>
            <a:pPr marL="0" indent="0">
              <a:lnSpc>
                <a:spcPts val="2799"/>
              </a:lnSpc>
              <a:buNone/>
            </a:pPr>
            <a:r>
              <a:rPr lang="en-US" sz="2000" dirty="0">
                <a:solidFill>
                  <a:srgbClr val="FFFFFF"/>
                </a:solidFill>
                <a:latin typeface="PT Sans" pitchFamily="34" charset="0"/>
                <a:ea typeface="PT Sans" pitchFamily="34" charset="-122"/>
                <a:cs typeface="PT Sans" pitchFamily="34" charset="-120"/>
              </a:rPr>
              <a:t>   - Decision Tree Regression*and Support Vector Regression (SVR) exhibited higher RMSE and MAE values, indicating comparatively lower predictive accuracy.</a:t>
            </a:r>
            <a:endParaRPr lang="en-US" sz="2000" dirty="0"/>
          </a:p>
        </p:txBody>
      </p:sp>
      <p:sp>
        <p:nvSpPr>
          <p:cNvPr id="4" name="Text 1">
            <a:extLst>
              <a:ext uri="{FF2B5EF4-FFF2-40B4-BE49-F238E27FC236}">
                <a16:creationId xmlns:a16="http://schemas.microsoft.com/office/drawing/2014/main" id="{AF030CC5-FA93-EE51-F33B-38E59E515089}"/>
              </a:ext>
            </a:extLst>
          </p:cNvPr>
          <p:cNvSpPr/>
          <p:nvPr/>
        </p:nvSpPr>
        <p:spPr>
          <a:xfrm>
            <a:off x="230568" y="4406739"/>
            <a:ext cx="8437182"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Computational Complexity:</a:t>
            </a:r>
            <a:endParaRPr lang="en-US" sz="4374" dirty="0"/>
          </a:p>
        </p:txBody>
      </p:sp>
      <p:sp>
        <p:nvSpPr>
          <p:cNvPr id="7" name="Text 2">
            <a:extLst>
              <a:ext uri="{FF2B5EF4-FFF2-40B4-BE49-F238E27FC236}">
                <a16:creationId xmlns:a16="http://schemas.microsoft.com/office/drawing/2014/main" id="{1A861649-B814-8844-96DB-9E6E292CDB14}"/>
              </a:ext>
            </a:extLst>
          </p:cNvPr>
          <p:cNvSpPr/>
          <p:nvPr/>
        </p:nvSpPr>
        <p:spPr>
          <a:xfrm>
            <a:off x="230568" y="5419845"/>
            <a:ext cx="13923582" cy="2776425"/>
          </a:xfrm>
          <a:prstGeom prst="rect">
            <a:avLst/>
          </a:prstGeom>
          <a:noFill/>
          <a:ln/>
        </p:spPr>
        <p:txBody>
          <a:bodyPr wrap="square" rtlCol="0" anchor="t"/>
          <a:lstStyle/>
          <a:p>
            <a:pPr marL="0" indent="0">
              <a:lnSpc>
                <a:spcPts val="2799"/>
              </a:lnSpc>
              <a:buNone/>
            </a:pPr>
            <a:r>
              <a:rPr lang="en-US" sz="2000" dirty="0">
                <a:solidFill>
                  <a:srgbClr val="FFFFFF"/>
                </a:solidFill>
                <a:latin typeface="PT Sans" pitchFamily="34" charset="0"/>
                <a:ea typeface="PT Sans" pitchFamily="34" charset="-122"/>
                <a:cs typeface="PT Sans" pitchFamily="34" charset="-120"/>
              </a:rPr>
              <a:t>- Random Forest Regression and Gradient Boosting Regression*required more computational resources due to ensemble learning but provided better predictive accuracy.</a:t>
            </a:r>
          </a:p>
          <a:p>
            <a:pPr marL="0" indent="0">
              <a:lnSpc>
                <a:spcPts val="2799"/>
              </a:lnSpc>
              <a:buNone/>
            </a:pPr>
            <a:r>
              <a:rPr lang="en-US" sz="2000" dirty="0">
                <a:solidFill>
                  <a:srgbClr val="FFFFFF"/>
                </a:solidFill>
                <a:latin typeface="PT Sans" pitchFamily="34" charset="0"/>
                <a:ea typeface="PT Sans" pitchFamily="34" charset="-122"/>
                <a:cs typeface="PT Sans" pitchFamily="34" charset="-120"/>
              </a:rPr>
              <a:t>   - Decision Tree Regression*and **Support Vector Regression (SVR) offered faster training times and lower computational complexity but showed limited predictive accuracy on complex datasets.</a:t>
            </a:r>
            <a:endParaRPr lang="en-US" sz="2000" dirty="0"/>
          </a:p>
        </p:txBody>
      </p:sp>
    </p:spTree>
    <p:extLst>
      <p:ext uri="{BB962C8B-B14F-4D97-AF65-F5344CB8AC3E}">
        <p14:creationId xmlns:p14="http://schemas.microsoft.com/office/powerpoint/2010/main" val="33853624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txBody>
          <a:bodyPr/>
          <a:lstStyle/>
          <a:p>
            <a:endParaRPr lang="en-IN"/>
          </a:p>
        </p:txBody>
      </p:sp>
      <p:pic>
        <p:nvPicPr>
          <p:cNvPr id="4" name="Image 1" descr="preencoded.png"/>
          <p:cNvPicPr>
            <a:picLocks noChangeAspect="1"/>
          </p:cNvPicPr>
          <p:nvPr/>
        </p:nvPicPr>
        <p:blipFill>
          <a:blip r:embed="rId4"/>
          <a:stretch>
            <a:fillRect/>
          </a:stretch>
        </p:blipFill>
        <p:spPr>
          <a:xfrm>
            <a:off x="-7620" y="0"/>
            <a:ext cx="5486400" cy="8229600"/>
          </a:xfrm>
          <a:prstGeom prst="rect">
            <a:avLst/>
          </a:prstGeom>
        </p:spPr>
      </p:pic>
      <p:sp>
        <p:nvSpPr>
          <p:cNvPr id="5" name="Text 1"/>
          <p:cNvSpPr/>
          <p:nvPr/>
        </p:nvSpPr>
        <p:spPr>
          <a:xfrm>
            <a:off x="6143744" y="511135"/>
            <a:ext cx="7829312" cy="3023235"/>
          </a:xfrm>
          <a:prstGeom prst="rect">
            <a:avLst/>
          </a:prstGeom>
          <a:noFill/>
          <a:ln/>
        </p:spPr>
        <p:txBody>
          <a:bodyPr wrap="square" rtlCol="0" anchor="t"/>
          <a:lstStyle/>
          <a:p>
            <a:pPr marL="0" indent="0">
              <a:lnSpc>
                <a:spcPts val="5952"/>
              </a:lnSpc>
              <a:buNone/>
            </a:pPr>
            <a:r>
              <a:rPr lang="en-US" sz="4762" b="1" dirty="0">
                <a:solidFill>
                  <a:srgbClr val="FFFFFF"/>
                </a:solidFill>
                <a:latin typeface="Nunito" pitchFamily="34" charset="0"/>
                <a:ea typeface="Nunito" pitchFamily="34" charset="-122"/>
                <a:cs typeface="Nunito" pitchFamily="34" charset="-120"/>
              </a:rPr>
              <a:t>Thank You for Exploring Concrete Compressive Strength Prediction with Us!</a:t>
            </a:r>
          </a:p>
        </p:txBody>
      </p:sp>
      <p:sp>
        <p:nvSpPr>
          <p:cNvPr id="6" name="Text 2"/>
          <p:cNvSpPr/>
          <p:nvPr/>
        </p:nvSpPr>
        <p:spPr>
          <a:xfrm>
            <a:off x="6139934" y="4045505"/>
            <a:ext cx="7976116" cy="3023235"/>
          </a:xfrm>
          <a:prstGeom prst="rect">
            <a:avLst/>
          </a:prstGeom>
          <a:noFill/>
          <a:ln/>
        </p:spPr>
        <p:txBody>
          <a:bodyPr wrap="square" rtlCol="0" anchor="t"/>
          <a:lstStyle/>
          <a:p>
            <a:pPr marL="0" indent="0">
              <a:lnSpc>
                <a:spcPts val="2208"/>
              </a:lnSpc>
              <a:buNone/>
            </a:pPr>
            <a:endParaRPr lang="en-US" dirty="0">
              <a:solidFill>
                <a:srgbClr val="FFFFFF"/>
              </a:solidFill>
              <a:latin typeface="PT Sans" pitchFamily="34" charset="0"/>
              <a:ea typeface="PT Sans" pitchFamily="34" charset="-122"/>
              <a:cs typeface="PT Sans" pitchFamily="34" charset="-120"/>
            </a:endParaRPr>
          </a:p>
          <a:p>
            <a:pPr marL="0" indent="0">
              <a:lnSpc>
                <a:spcPts val="2208"/>
              </a:lnSpc>
              <a:buNone/>
            </a:pPr>
            <a:endParaRPr lang="en-US" dirty="0">
              <a:solidFill>
                <a:srgbClr val="FFFFFF"/>
              </a:solidFill>
              <a:latin typeface="PT Sans" pitchFamily="34" charset="0"/>
              <a:ea typeface="PT Sans" pitchFamily="34" charset="-122"/>
              <a:cs typeface="PT Sans" pitchFamily="34" charset="-120"/>
            </a:endParaRPr>
          </a:p>
          <a:p>
            <a:pPr marL="0" indent="0">
              <a:lnSpc>
                <a:spcPts val="2208"/>
              </a:lnSpc>
              <a:buNone/>
            </a:pPr>
            <a:r>
              <a:rPr lang="en-US" dirty="0">
                <a:solidFill>
                  <a:srgbClr val="FFFFFF"/>
                </a:solidFill>
                <a:latin typeface="PT Sans" pitchFamily="34" charset="0"/>
                <a:ea typeface="PT Sans" pitchFamily="34" charset="-122"/>
                <a:cs typeface="PT Sans" pitchFamily="34" charset="-120"/>
              </a:rPr>
              <a:t>Your curiosity and dedication have made this exploration possible.</a:t>
            </a:r>
          </a:p>
          <a:p>
            <a:pPr marL="0" indent="0">
              <a:lnSpc>
                <a:spcPts val="2208"/>
              </a:lnSpc>
              <a:buNone/>
            </a:pPr>
            <a:r>
              <a:rPr lang="en-US" dirty="0">
                <a:solidFill>
                  <a:srgbClr val="FFFFFF"/>
                </a:solidFill>
                <a:latin typeface="PT Sans" pitchFamily="34" charset="0"/>
                <a:ea typeface="PT Sans" pitchFamily="34" charset="-122"/>
                <a:cs typeface="PT Sans" pitchFamily="34" charset="-120"/>
              </a:rPr>
              <a:t>Let's continue our quest for better understanding and prediction of concrete compressive strength.</a:t>
            </a:r>
          </a:p>
          <a:p>
            <a:pPr marL="0" indent="0">
              <a:lnSpc>
                <a:spcPts val="2208"/>
              </a:lnSpc>
              <a:buNone/>
            </a:pPr>
            <a:endParaRPr lang="en-US" dirty="0">
              <a:solidFill>
                <a:srgbClr val="FFFFFF"/>
              </a:solidFill>
              <a:latin typeface="PT Sans" pitchFamily="34" charset="0"/>
              <a:ea typeface="PT Sans" pitchFamily="34" charset="-122"/>
              <a:cs typeface="PT Sans" pitchFamily="34" charset="-120"/>
            </a:endParaRPr>
          </a:p>
          <a:p>
            <a:pPr marL="0" indent="0">
              <a:lnSpc>
                <a:spcPts val="2208"/>
              </a:lnSpc>
              <a:buNone/>
            </a:pPr>
            <a:endParaRPr lang="en-US" dirty="0">
              <a:solidFill>
                <a:srgbClr val="FFFFFF"/>
              </a:solidFill>
              <a:latin typeface="PT Sans" pitchFamily="34" charset="0"/>
              <a:ea typeface="PT Sans" pitchFamily="34" charset="-122"/>
              <a:cs typeface="PT Sans" pitchFamily="34" charset="-120"/>
            </a:endParaRPr>
          </a:p>
          <a:p>
            <a:pPr marL="0" indent="0">
              <a:lnSpc>
                <a:spcPts val="2208"/>
              </a:lnSpc>
              <a:buNone/>
            </a:pPr>
            <a:r>
              <a:rPr lang="en-US" dirty="0">
                <a:solidFill>
                  <a:srgbClr val="FFFFFF"/>
                </a:solidFill>
                <a:latin typeface="PT Sans" pitchFamily="34" charset="0"/>
                <a:ea typeface="PT Sans" pitchFamily="34" charset="-122"/>
                <a:cs typeface="PT Sans" pitchFamily="34" charset="-120"/>
              </a:rPr>
              <a:t>Stay tuned for further advancements and breakthroughs in this fascinating field!</a:t>
            </a:r>
            <a:endParaRPr lang="en-US" dirty="0"/>
          </a:p>
        </p:txBody>
      </p:sp>
    </p:spTree>
    <p:extLst>
      <p:ext uri="{BB962C8B-B14F-4D97-AF65-F5344CB8AC3E}">
        <p14:creationId xmlns:p14="http://schemas.microsoft.com/office/powerpoint/2010/main" val="228944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txBody>
          <a:bodyPr/>
          <a:lstStyle/>
          <a:p>
            <a:endParaRPr lang="en-IN"/>
          </a:p>
        </p:txBody>
      </p:sp>
      <p:sp>
        <p:nvSpPr>
          <p:cNvPr id="6" name="Text 2"/>
          <p:cNvSpPr/>
          <p:nvPr/>
        </p:nvSpPr>
        <p:spPr>
          <a:xfrm>
            <a:off x="2348389" y="2534722"/>
            <a:ext cx="5554980"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Objective</a:t>
            </a:r>
            <a:endParaRPr lang="en-US" sz="4374" dirty="0"/>
          </a:p>
        </p:txBody>
      </p:sp>
      <p:sp>
        <p:nvSpPr>
          <p:cNvPr id="7" name="Text 3"/>
          <p:cNvSpPr/>
          <p:nvPr/>
        </p:nvSpPr>
        <p:spPr>
          <a:xfrm>
            <a:off x="2348389" y="3562350"/>
            <a:ext cx="9933503" cy="2132409"/>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The primary objective of this study is to compare and evaluate the performance of five regression methods for the prediction of concrete compressive strength. The regression methods to be analyzed are Principal Component Analysis (PCA) coupled with Linear Regression, Decision Tree Regression, Random Forest Regression, Support Vector Regression (SVR), and Gradient Boosting Regression. By thoroughly examining the strengths and limitations of these techniques, we aim to identify the most accurate and reliable approach for predicting this critical construction parameter.</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txBody>
          <a:bodyPr/>
          <a:lstStyle/>
          <a:p>
            <a:endParaRPr lang="en-IN"/>
          </a:p>
        </p:txBody>
      </p:sp>
      <p:sp>
        <p:nvSpPr>
          <p:cNvPr id="5" name="Text 1"/>
          <p:cNvSpPr/>
          <p:nvPr/>
        </p:nvSpPr>
        <p:spPr>
          <a:xfrm>
            <a:off x="833199" y="2001679"/>
            <a:ext cx="5554980"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Data Detail</a:t>
            </a:r>
            <a:endParaRPr lang="en-US" sz="4374" dirty="0"/>
          </a:p>
        </p:txBody>
      </p:sp>
      <p:sp>
        <p:nvSpPr>
          <p:cNvPr id="6" name="Text 2"/>
          <p:cNvSpPr/>
          <p:nvPr/>
        </p:nvSpPr>
        <p:spPr>
          <a:xfrm>
            <a:off x="833199" y="3029307"/>
            <a:ext cx="7477601" cy="3198614"/>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The dataset used in this study comprises a comprehensive collection of concrete samples, with each sample characterized by various physical and chemical properties. The dataset includes a total of 1,030 samples, each with 8 input features, such as cement content, water content, and age of the concrete. The target variable of interest is the Concrete Compressive Strength (CC_Strength), which represents the maximum load-bearing capacity of the concrete. Prior to the analysis, the data was preprocessed, including standardization of the features to ensure equal consideration and feature selection to identify the most relevant predictors.</a:t>
            </a:r>
            <a:endParaRPr lang="en-US" sz="1750" dirty="0"/>
          </a:p>
        </p:txBody>
      </p:sp>
      <p:pic>
        <p:nvPicPr>
          <p:cNvPr id="9" name="Picture 8" descr="A screenshot of a computer">
            <a:extLst>
              <a:ext uri="{FF2B5EF4-FFF2-40B4-BE49-F238E27FC236}">
                <a16:creationId xmlns:a16="http://schemas.microsoft.com/office/drawing/2014/main" id="{4F9966DD-8C30-0C56-D416-9D99D921545A}"/>
              </a:ext>
            </a:extLst>
          </p:cNvPr>
          <p:cNvPicPr>
            <a:picLocks noChangeAspect="1"/>
          </p:cNvPicPr>
          <p:nvPr/>
        </p:nvPicPr>
        <p:blipFill rotWithShape="1">
          <a:blip r:embed="rId4"/>
          <a:srcRect t="15720" r="57912" b="5675"/>
          <a:stretch/>
        </p:blipFill>
        <p:spPr>
          <a:xfrm>
            <a:off x="8242223" y="880353"/>
            <a:ext cx="6157609" cy="646889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40911"/>
          </a:xfrm>
          <a:prstGeom prst="rect">
            <a:avLst/>
          </a:prstGeom>
          <a:solidFill>
            <a:srgbClr val="00002E">
              <a:alpha val="75000"/>
            </a:srgbClr>
          </a:solidFill>
          <a:ln/>
        </p:spPr>
        <p:txBody>
          <a:bodyPr/>
          <a:lstStyle/>
          <a:p>
            <a:endParaRPr lang="en-IN"/>
          </a:p>
        </p:txBody>
      </p:sp>
      <p:sp>
        <p:nvSpPr>
          <p:cNvPr id="5" name="Text 1"/>
          <p:cNvSpPr/>
          <p:nvPr/>
        </p:nvSpPr>
        <p:spPr>
          <a:xfrm>
            <a:off x="4617244" y="179755"/>
            <a:ext cx="7668339" cy="632817"/>
          </a:xfrm>
          <a:prstGeom prst="rect">
            <a:avLst/>
          </a:prstGeom>
          <a:noFill/>
          <a:ln/>
        </p:spPr>
        <p:txBody>
          <a:bodyPr wrap="none" rtlCol="0" anchor="t"/>
          <a:lstStyle/>
          <a:p>
            <a:pPr marL="0" indent="0">
              <a:lnSpc>
                <a:spcPts val="4983"/>
              </a:lnSpc>
              <a:buNone/>
            </a:pPr>
            <a:r>
              <a:rPr lang="en-US" sz="3986" b="1" dirty="0">
                <a:solidFill>
                  <a:srgbClr val="FFFFFF"/>
                </a:solidFill>
                <a:latin typeface="Nunito" pitchFamily="34" charset="0"/>
                <a:ea typeface="Nunito" pitchFamily="34" charset="-122"/>
                <a:cs typeface="Nunito" pitchFamily="34" charset="-120"/>
              </a:rPr>
              <a:t>Support Vector Regression (SVR):</a:t>
            </a:r>
            <a:endParaRPr lang="en-US" sz="3986" dirty="0"/>
          </a:p>
        </p:txBody>
      </p:sp>
      <p:sp>
        <p:nvSpPr>
          <p:cNvPr id="6" name="Shape 2"/>
          <p:cNvSpPr/>
          <p:nvPr/>
        </p:nvSpPr>
        <p:spPr>
          <a:xfrm>
            <a:off x="4624744" y="925682"/>
            <a:ext cx="4425553" cy="3804047"/>
          </a:xfrm>
          <a:prstGeom prst="roundRect">
            <a:avLst>
              <a:gd name="adj" fmla="val 9582"/>
            </a:avLst>
          </a:prstGeom>
          <a:solidFill>
            <a:srgbClr val="00002E"/>
          </a:solidFill>
          <a:ln w="22860">
            <a:solidFill>
              <a:srgbClr val="FFFFFF"/>
            </a:solidFill>
            <a:prstDash val="solid"/>
          </a:ln>
        </p:spPr>
        <p:txBody>
          <a:bodyPr/>
          <a:lstStyle/>
          <a:p>
            <a:endParaRPr lang="en-IN"/>
          </a:p>
        </p:txBody>
      </p:sp>
      <p:sp>
        <p:nvSpPr>
          <p:cNvPr id="7" name="Text 3"/>
          <p:cNvSpPr/>
          <p:nvPr/>
        </p:nvSpPr>
        <p:spPr>
          <a:xfrm>
            <a:off x="4842510" y="1044744"/>
            <a:ext cx="2531269" cy="316349"/>
          </a:xfrm>
          <a:prstGeom prst="rect">
            <a:avLst/>
          </a:prstGeom>
          <a:noFill/>
          <a:ln/>
        </p:spPr>
        <p:txBody>
          <a:bodyPr wrap="none" rtlCol="0" anchor="t"/>
          <a:lstStyle/>
          <a:p>
            <a:pPr marL="0" indent="0">
              <a:lnSpc>
                <a:spcPts val="2492"/>
              </a:lnSpc>
              <a:buNone/>
            </a:pPr>
            <a:r>
              <a:rPr lang="en-US" sz="1993" b="1" dirty="0">
                <a:solidFill>
                  <a:srgbClr val="F2B42D"/>
                </a:solidFill>
                <a:latin typeface="Nunito" pitchFamily="34" charset="0"/>
                <a:ea typeface="Nunito" pitchFamily="34" charset="-122"/>
                <a:cs typeface="Nunito" pitchFamily="34" charset="-120"/>
              </a:rPr>
              <a:t>Method Overview</a:t>
            </a:r>
            <a:endParaRPr lang="en-US" sz="1993" dirty="0"/>
          </a:p>
        </p:txBody>
      </p:sp>
      <p:sp>
        <p:nvSpPr>
          <p:cNvPr id="8" name="Text 4"/>
          <p:cNvSpPr/>
          <p:nvPr/>
        </p:nvSpPr>
        <p:spPr>
          <a:xfrm>
            <a:off x="4868644" y="1556178"/>
            <a:ext cx="3975021" cy="2591753"/>
          </a:xfrm>
          <a:prstGeom prst="rect">
            <a:avLst/>
          </a:prstGeom>
          <a:noFill/>
          <a:ln/>
        </p:spPr>
        <p:txBody>
          <a:bodyPr wrap="square" rtlCol="0" anchor="t"/>
          <a:lstStyle/>
          <a:p>
            <a:pPr marL="0" indent="0">
              <a:lnSpc>
                <a:spcPts val="2551"/>
              </a:lnSpc>
              <a:buNone/>
            </a:pPr>
            <a:r>
              <a:rPr lang="en-US" sz="1595" dirty="0">
                <a:solidFill>
                  <a:srgbClr val="FFFFFF"/>
                </a:solidFill>
                <a:latin typeface="PT Sans" pitchFamily="34" charset="0"/>
                <a:ea typeface="PT Sans" pitchFamily="34" charset="-122"/>
                <a:cs typeface="PT Sans" pitchFamily="34" charset="-120"/>
              </a:rPr>
              <a:t>- Support Vector Regression (SVR) is a supervised learning algorithm that uses support vector machines (SVMs) to perform regression tasks.</a:t>
            </a:r>
          </a:p>
          <a:p>
            <a:pPr marL="0" indent="0">
              <a:lnSpc>
                <a:spcPts val="2551"/>
              </a:lnSpc>
              <a:buNone/>
            </a:pPr>
            <a:r>
              <a:rPr lang="en-US" sz="1595" dirty="0">
                <a:solidFill>
                  <a:srgbClr val="FFFFFF"/>
                </a:solidFill>
                <a:latin typeface="PT Sans" pitchFamily="34" charset="0"/>
                <a:ea typeface="PT Sans" pitchFamily="34" charset="-122"/>
                <a:cs typeface="PT Sans" pitchFamily="34" charset="-120"/>
              </a:rPr>
              <a:t>- It finds the hyperplane that maximizes the margin between the data points and fits as many instances as possible within the margin while limiting margin violations.</a:t>
            </a:r>
          </a:p>
        </p:txBody>
      </p:sp>
      <p:sp>
        <p:nvSpPr>
          <p:cNvPr id="9" name="Shape 5"/>
          <p:cNvSpPr/>
          <p:nvPr/>
        </p:nvSpPr>
        <p:spPr>
          <a:xfrm>
            <a:off x="9245084" y="944166"/>
            <a:ext cx="4645581" cy="3804047"/>
          </a:xfrm>
          <a:prstGeom prst="roundRect">
            <a:avLst>
              <a:gd name="adj" fmla="val 9582"/>
            </a:avLst>
          </a:prstGeom>
          <a:solidFill>
            <a:srgbClr val="00002E"/>
          </a:solidFill>
          <a:ln w="22860">
            <a:solidFill>
              <a:srgbClr val="FFFFFF"/>
            </a:solidFill>
            <a:prstDash val="solid"/>
          </a:ln>
        </p:spPr>
        <p:txBody>
          <a:bodyPr/>
          <a:lstStyle/>
          <a:p>
            <a:endParaRPr lang="en-IN"/>
          </a:p>
        </p:txBody>
      </p:sp>
      <p:sp>
        <p:nvSpPr>
          <p:cNvPr id="10" name="Text 6"/>
          <p:cNvSpPr/>
          <p:nvPr/>
        </p:nvSpPr>
        <p:spPr>
          <a:xfrm>
            <a:off x="9470469" y="1049327"/>
            <a:ext cx="2747010" cy="316349"/>
          </a:xfrm>
          <a:prstGeom prst="rect">
            <a:avLst/>
          </a:prstGeom>
          <a:noFill/>
          <a:ln/>
        </p:spPr>
        <p:txBody>
          <a:bodyPr wrap="none" rtlCol="0" anchor="t"/>
          <a:lstStyle/>
          <a:p>
            <a:pPr marL="0" indent="0">
              <a:lnSpc>
                <a:spcPts val="2492"/>
              </a:lnSpc>
              <a:buNone/>
            </a:pPr>
            <a:r>
              <a:rPr lang="en-US" sz="1993" b="1" dirty="0">
                <a:solidFill>
                  <a:srgbClr val="D7425E"/>
                </a:solidFill>
                <a:latin typeface="Nunito" pitchFamily="34" charset="0"/>
                <a:ea typeface="Nunito" pitchFamily="34" charset="-122"/>
                <a:cs typeface="Nunito" pitchFamily="34" charset="-120"/>
              </a:rPr>
              <a:t>Implementation Details</a:t>
            </a:r>
            <a:endParaRPr lang="en-US" sz="1993" dirty="0"/>
          </a:p>
        </p:txBody>
      </p:sp>
      <p:sp>
        <p:nvSpPr>
          <p:cNvPr id="11" name="Text 7"/>
          <p:cNvSpPr/>
          <p:nvPr/>
        </p:nvSpPr>
        <p:spPr>
          <a:xfrm>
            <a:off x="9294197" y="1487270"/>
            <a:ext cx="4645581" cy="2915722"/>
          </a:xfrm>
          <a:prstGeom prst="rect">
            <a:avLst/>
          </a:prstGeom>
          <a:noFill/>
          <a:ln/>
        </p:spPr>
        <p:txBody>
          <a:bodyPr wrap="square" rtlCol="0" anchor="t"/>
          <a:lstStyle/>
          <a:p>
            <a:pPr marL="0" indent="0">
              <a:lnSpc>
                <a:spcPts val="2551"/>
              </a:lnSpc>
              <a:buNone/>
            </a:pPr>
            <a:r>
              <a:rPr lang="en-US" sz="1600" dirty="0">
                <a:solidFill>
                  <a:srgbClr val="FFFFFF"/>
                </a:solidFill>
                <a:latin typeface="PT Sans" pitchFamily="34" charset="0"/>
                <a:ea typeface="PT Sans" pitchFamily="34" charset="-122"/>
                <a:cs typeface="PT Sans" pitchFamily="34" charset="-120"/>
              </a:rPr>
              <a:t>- The implementation involves training an SVR model using the `SVR` class from the `</a:t>
            </a:r>
            <a:r>
              <a:rPr lang="en-US" sz="1600" dirty="0" err="1">
                <a:solidFill>
                  <a:srgbClr val="FFFFFF"/>
                </a:solidFill>
                <a:latin typeface="PT Sans" pitchFamily="34" charset="0"/>
                <a:ea typeface="PT Sans" pitchFamily="34" charset="-122"/>
                <a:cs typeface="PT Sans" pitchFamily="34" charset="-120"/>
              </a:rPr>
              <a:t>sklearn.svm</a:t>
            </a:r>
            <a:r>
              <a:rPr lang="en-US" sz="1600" dirty="0">
                <a:solidFill>
                  <a:srgbClr val="FFFFFF"/>
                </a:solidFill>
                <a:latin typeface="PT Sans" pitchFamily="34" charset="0"/>
                <a:ea typeface="PT Sans" pitchFamily="34" charset="-122"/>
                <a:cs typeface="PT Sans" pitchFamily="34" charset="-120"/>
              </a:rPr>
              <a:t>` module.</a:t>
            </a:r>
          </a:p>
          <a:p>
            <a:pPr marL="0" indent="0">
              <a:lnSpc>
                <a:spcPts val="2551"/>
              </a:lnSpc>
              <a:buNone/>
            </a:pPr>
            <a:r>
              <a:rPr lang="en-US" sz="1600" dirty="0">
                <a:solidFill>
                  <a:srgbClr val="FFFFFF"/>
                </a:solidFill>
                <a:latin typeface="PT Sans" pitchFamily="34" charset="0"/>
                <a:ea typeface="PT Sans" pitchFamily="34" charset="-122"/>
                <a:cs typeface="PT Sans" pitchFamily="34" charset="-120"/>
              </a:rPr>
              <a:t>- Features are standardized using the `</a:t>
            </a:r>
            <a:r>
              <a:rPr lang="en-US" sz="1600" dirty="0" err="1">
                <a:solidFill>
                  <a:srgbClr val="FFFFFF"/>
                </a:solidFill>
                <a:latin typeface="PT Sans" pitchFamily="34" charset="0"/>
                <a:ea typeface="PT Sans" pitchFamily="34" charset="-122"/>
                <a:cs typeface="PT Sans" pitchFamily="34" charset="-120"/>
              </a:rPr>
              <a:t>StandardScaler</a:t>
            </a:r>
            <a:r>
              <a:rPr lang="en-US" sz="1600" dirty="0">
                <a:solidFill>
                  <a:srgbClr val="FFFFFF"/>
                </a:solidFill>
                <a:latin typeface="PT Sans" pitchFamily="34" charset="0"/>
                <a:ea typeface="PT Sans" pitchFamily="34" charset="-122"/>
                <a:cs typeface="PT Sans" pitchFamily="34" charset="-120"/>
              </a:rPr>
              <a:t>` to ensure that each feature contributes equally to the model.</a:t>
            </a:r>
          </a:p>
          <a:p>
            <a:pPr marL="0" indent="0">
              <a:lnSpc>
                <a:spcPts val="2551"/>
              </a:lnSpc>
              <a:buNone/>
            </a:pPr>
            <a:r>
              <a:rPr lang="en-US" sz="1600" dirty="0">
                <a:solidFill>
                  <a:srgbClr val="FFFFFF"/>
                </a:solidFill>
                <a:latin typeface="PT Sans" pitchFamily="34" charset="0"/>
                <a:ea typeface="PT Sans" pitchFamily="34" charset="-122"/>
                <a:cs typeface="PT Sans" pitchFamily="34" charset="-120"/>
              </a:rPr>
              <a:t>- SVR uses kernel functions to transform the input space into a higher-dimensional space where the data may be linearly separable.</a:t>
            </a:r>
          </a:p>
        </p:txBody>
      </p:sp>
      <p:sp>
        <p:nvSpPr>
          <p:cNvPr id="12" name="Shape 8"/>
          <p:cNvSpPr/>
          <p:nvPr/>
        </p:nvSpPr>
        <p:spPr>
          <a:xfrm>
            <a:off x="4653915" y="4878557"/>
            <a:ext cx="9053393" cy="3177778"/>
          </a:xfrm>
          <a:prstGeom prst="roundRect">
            <a:avLst>
              <a:gd name="adj" fmla="val 16689"/>
            </a:avLst>
          </a:prstGeom>
          <a:solidFill>
            <a:srgbClr val="00002E"/>
          </a:solidFill>
          <a:ln w="22860">
            <a:solidFill>
              <a:srgbClr val="FFFFFF"/>
            </a:solidFill>
            <a:prstDash val="solid"/>
          </a:ln>
        </p:spPr>
        <p:txBody>
          <a:bodyPr/>
          <a:lstStyle/>
          <a:p>
            <a:endParaRPr lang="en-IN"/>
          </a:p>
        </p:txBody>
      </p:sp>
      <p:sp>
        <p:nvSpPr>
          <p:cNvPr id="13" name="Text 9"/>
          <p:cNvSpPr/>
          <p:nvPr/>
        </p:nvSpPr>
        <p:spPr>
          <a:xfrm>
            <a:off x="4879180" y="5199724"/>
            <a:ext cx="3579257" cy="316349"/>
          </a:xfrm>
          <a:prstGeom prst="rect">
            <a:avLst/>
          </a:prstGeom>
          <a:noFill/>
          <a:ln/>
        </p:spPr>
        <p:txBody>
          <a:bodyPr wrap="none" rtlCol="0" anchor="t"/>
          <a:lstStyle/>
          <a:p>
            <a:pPr marL="0" indent="0">
              <a:lnSpc>
                <a:spcPts val="2492"/>
              </a:lnSpc>
              <a:buNone/>
            </a:pPr>
            <a:r>
              <a:rPr lang="en-US" sz="1993" b="1" dirty="0">
                <a:solidFill>
                  <a:srgbClr val="DD785E"/>
                </a:solidFill>
                <a:latin typeface="Nunito" pitchFamily="34" charset="0"/>
                <a:ea typeface="Nunito" pitchFamily="34" charset="-122"/>
                <a:cs typeface="Nunito" pitchFamily="34" charset="-120"/>
              </a:rPr>
              <a:t>Key Features</a:t>
            </a:r>
            <a:endParaRPr lang="en-US" sz="1993" dirty="0"/>
          </a:p>
        </p:txBody>
      </p:sp>
      <p:sp>
        <p:nvSpPr>
          <p:cNvPr id="14" name="Text 10"/>
          <p:cNvSpPr/>
          <p:nvPr/>
        </p:nvSpPr>
        <p:spPr>
          <a:xfrm>
            <a:off x="4868644" y="5978692"/>
            <a:ext cx="8602861" cy="1295876"/>
          </a:xfrm>
          <a:prstGeom prst="rect">
            <a:avLst/>
          </a:prstGeom>
          <a:noFill/>
          <a:ln/>
        </p:spPr>
        <p:txBody>
          <a:bodyPr wrap="square" rtlCol="0" anchor="t"/>
          <a:lstStyle/>
          <a:p>
            <a:pPr marL="0" indent="0">
              <a:lnSpc>
                <a:spcPts val="2551"/>
              </a:lnSpc>
              <a:buNone/>
            </a:pPr>
            <a:r>
              <a:rPr lang="en-US" sz="1595" dirty="0">
                <a:solidFill>
                  <a:srgbClr val="FFFFFF"/>
                </a:solidFill>
                <a:latin typeface="PT Sans" pitchFamily="34" charset="0"/>
                <a:ea typeface="PT Sans" pitchFamily="34" charset="-122"/>
                <a:cs typeface="PT Sans" pitchFamily="34" charset="-120"/>
              </a:rPr>
              <a:t>- SVR can capture complex non-linear relationships between features and the target variable.</a:t>
            </a:r>
          </a:p>
          <a:p>
            <a:pPr marL="0" indent="0">
              <a:lnSpc>
                <a:spcPts val="2551"/>
              </a:lnSpc>
              <a:buNone/>
            </a:pPr>
            <a:r>
              <a:rPr lang="en-US" sz="1595" dirty="0">
                <a:solidFill>
                  <a:srgbClr val="FFFFFF"/>
                </a:solidFill>
                <a:latin typeface="PT Sans" pitchFamily="34" charset="0"/>
                <a:ea typeface="PT Sans" pitchFamily="34" charset="-122"/>
                <a:cs typeface="PT Sans" pitchFamily="34" charset="-120"/>
              </a:rPr>
              <a:t>- It is effective in high-dimensional spaces and robust to outliers.</a:t>
            </a:r>
          </a:p>
          <a:p>
            <a:pPr marL="0" indent="0">
              <a:lnSpc>
                <a:spcPts val="2551"/>
              </a:lnSpc>
              <a:buNone/>
            </a:pPr>
            <a:r>
              <a:rPr lang="en-US" sz="1595" dirty="0">
                <a:solidFill>
                  <a:srgbClr val="FFFFFF"/>
                </a:solidFill>
                <a:latin typeface="PT Sans" pitchFamily="34" charset="0"/>
                <a:ea typeface="PT Sans" pitchFamily="34" charset="-122"/>
                <a:cs typeface="PT Sans" pitchFamily="34" charset="-120"/>
              </a:rPr>
              <a:t>- However, SVR requires careful tuning of hyperparameters, such as the choice of kernel function and regularization parameter.</a:t>
            </a:r>
          </a:p>
        </p:txBody>
      </p:sp>
      <p:pic>
        <p:nvPicPr>
          <p:cNvPr id="17" name="Picture 16" descr="A diagram of a graph&#10;&#10;Description automatically generated">
            <a:extLst>
              <a:ext uri="{FF2B5EF4-FFF2-40B4-BE49-F238E27FC236}">
                <a16:creationId xmlns:a16="http://schemas.microsoft.com/office/drawing/2014/main" id="{D68BAF27-72D2-291E-6919-579504615099}"/>
              </a:ext>
            </a:extLst>
          </p:cNvPr>
          <p:cNvPicPr>
            <a:picLocks noChangeAspect="1"/>
          </p:cNvPicPr>
          <p:nvPr/>
        </p:nvPicPr>
        <p:blipFill>
          <a:blip r:embed="rId4"/>
          <a:stretch>
            <a:fillRect/>
          </a:stretch>
        </p:blipFill>
        <p:spPr>
          <a:xfrm>
            <a:off x="96995" y="2766145"/>
            <a:ext cx="4478636" cy="2591753"/>
          </a:xfrm>
          <a:prstGeom prst="rect">
            <a:avLst/>
          </a:prstGeom>
        </p:spPr>
      </p:pic>
    </p:spTree>
    <p:extLst>
      <p:ext uri="{BB962C8B-B14F-4D97-AF65-F5344CB8AC3E}">
        <p14:creationId xmlns:p14="http://schemas.microsoft.com/office/powerpoint/2010/main" val="3027402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txBody>
          <a:bodyPr/>
          <a:lstStyle/>
          <a:p>
            <a:endParaRPr lang="en-IN"/>
          </a:p>
        </p:txBody>
      </p:sp>
      <p:sp>
        <p:nvSpPr>
          <p:cNvPr id="6" name="Text 2"/>
          <p:cNvSpPr/>
          <p:nvPr/>
        </p:nvSpPr>
        <p:spPr>
          <a:xfrm>
            <a:off x="218032" y="271953"/>
            <a:ext cx="14221868" cy="694373"/>
          </a:xfrm>
          <a:prstGeom prst="rect">
            <a:avLst/>
          </a:prstGeom>
          <a:noFill/>
          <a:ln/>
        </p:spPr>
        <p:txBody>
          <a:bodyPr wrap="none" rtlCol="0" anchor="t"/>
          <a:lstStyle/>
          <a:p>
            <a:pPr marL="0" indent="0" algn="ctr">
              <a:lnSpc>
                <a:spcPts val="5468"/>
              </a:lnSpc>
              <a:buNone/>
            </a:pPr>
            <a:r>
              <a:rPr lang="en-US" sz="4374" b="1" dirty="0">
                <a:solidFill>
                  <a:srgbClr val="FFFFFF"/>
                </a:solidFill>
                <a:latin typeface="Nunito" pitchFamily="34" charset="0"/>
              </a:rPr>
              <a:t>Results and Plots</a:t>
            </a:r>
            <a:endParaRPr lang="en-US" sz="4374" dirty="0"/>
          </a:p>
        </p:txBody>
      </p:sp>
      <p:sp>
        <p:nvSpPr>
          <p:cNvPr id="7" name="Text 3"/>
          <p:cNvSpPr/>
          <p:nvPr/>
        </p:nvSpPr>
        <p:spPr>
          <a:xfrm>
            <a:off x="484732" y="1180820"/>
            <a:ext cx="13631318" cy="1776389"/>
          </a:xfrm>
          <a:prstGeom prst="rect">
            <a:avLst/>
          </a:prstGeom>
          <a:noFill/>
          <a:ln/>
        </p:spPr>
        <p:txBody>
          <a:bodyPr wrap="square" rtlCol="0" anchor="t"/>
          <a:lstStyle/>
          <a:p>
            <a:pPr algn="ctr"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kern="0" dirty="0">
                <a:solidFill>
                  <a:schemeClr val="bg1"/>
                </a:solidFill>
                <a:effectLst/>
                <a:latin typeface="Nunito" panose="020F0502020204030204" pitchFamily="2" charset="0"/>
                <a:ea typeface="Times New Roman" panose="02020603050405020304" pitchFamily="18" charset="0"/>
                <a:cs typeface="Courier New" panose="02070309020205020404" pitchFamily="49" charset="0"/>
              </a:rPr>
              <a:t>Support Vector Regression (SVR) Results:</a:t>
            </a:r>
          </a:p>
          <a:p>
            <a:pPr algn="ctr"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kern="0" dirty="0">
                <a:solidFill>
                  <a:schemeClr val="bg1"/>
                </a:solidFill>
                <a:effectLst/>
                <a:latin typeface="Nunito" panose="020F0502020204030204" pitchFamily="2" charset="0"/>
                <a:ea typeface="Times New Roman" panose="02020603050405020304" pitchFamily="18" charset="0"/>
                <a:cs typeface="Courier New" panose="02070309020205020404" pitchFamily="49" charset="0"/>
              </a:rPr>
              <a:t>RMSE: 9.134058380031528</a:t>
            </a:r>
          </a:p>
          <a:p>
            <a:pPr algn="ctr"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kern="0" dirty="0">
                <a:solidFill>
                  <a:schemeClr val="bg1"/>
                </a:solidFill>
                <a:effectLst/>
                <a:latin typeface="Nunito" panose="020F0502020204030204" pitchFamily="2" charset="0"/>
                <a:ea typeface="Times New Roman" panose="02020603050405020304" pitchFamily="18" charset="0"/>
                <a:cs typeface="Courier New" panose="02070309020205020404" pitchFamily="49" charset="0"/>
              </a:rPr>
              <a:t>MSE: 83.43102248982416</a:t>
            </a:r>
          </a:p>
          <a:p>
            <a:pPr algn="ctr"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kern="0" dirty="0">
                <a:solidFill>
                  <a:schemeClr val="bg1"/>
                </a:solidFill>
                <a:effectLst/>
                <a:latin typeface="Nunito" panose="020F0502020204030204" pitchFamily="2" charset="0"/>
                <a:ea typeface="Times New Roman" panose="02020603050405020304" pitchFamily="18" charset="0"/>
                <a:cs typeface="Courier New" panose="02070309020205020404" pitchFamily="49" charset="0"/>
              </a:rPr>
              <a:t>MAE: 7.437601436199734</a:t>
            </a:r>
          </a:p>
          <a:p>
            <a:pPr algn="ctr"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kern="0" dirty="0">
                <a:solidFill>
                  <a:schemeClr val="bg1"/>
                </a:solidFill>
                <a:effectLst/>
                <a:latin typeface="Nunito" panose="020F0502020204030204" pitchFamily="2" charset="0"/>
                <a:ea typeface="Times New Roman" panose="02020603050405020304" pitchFamily="18" charset="0"/>
                <a:cs typeface="Courier New" panose="02070309020205020404" pitchFamily="49" charset="0"/>
              </a:rPr>
              <a:t>R2 Score: 0.660874253855722</a:t>
            </a:r>
          </a:p>
        </p:txBody>
      </p:sp>
      <p:pic>
        <p:nvPicPr>
          <p:cNvPr id="9" name="Picture 8">
            <a:extLst>
              <a:ext uri="{FF2B5EF4-FFF2-40B4-BE49-F238E27FC236}">
                <a16:creationId xmlns:a16="http://schemas.microsoft.com/office/drawing/2014/main" id="{09F29965-032A-A0A3-FB3E-DB4C81E50F6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99742" y="3561116"/>
            <a:ext cx="5500053" cy="4325349"/>
          </a:xfrm>
          <a:prstGeom prst="rect">
            <a:avLst/>
          </a:prstGeom>
          <a:noFill/>
          <a:ln>
            <a:noFill/>
          </a:ln>
        </p:spPr>
      </p:pic>
      <p:pic>
        <p:nvPicPr>
          <p:cNvPr id="12" name="Picture 11">
            <a:extLst>
              <a:ext uri="{FF2B5EF4-FFF2-40B4-BE49-F238E27FC236}">
                <a16:creationId xmlns:a16="http://schemas.microsoft.com/office/drawing/2014/main" id="{4CB069F5-0580-8073-DFFD-88A62F3EE428}"/>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030606" y="3561117"/>
            <a:ext cx="5851447" cy="4325349"/>
          </a:xfrm>
          <a:prstGeom prst="rect">
            <a:avLst/>
          </a:prstGeom>
          <a:noFill/>
          <a:ln>
            <a:noFill/>
          </a:ln>
        </p:spPr>
      </p:pic>
    </p:spTree>
    <p:extLst>
      <p:ext uri="{BB962C8B-B14F-4D97-AF65-F5344CB8AC3E}">
        <p14:creationId xmlns:p14="http://schemas.microsoft.com/office/powerpoint/2010/main" val="3268167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txBody>
          <a:bodyPr/>
          <a:lstStyle/>
          <a:p>
            <a:endParaRPr lang="en-IN"/>
          </a:p>
        </p:txBody>
      </p:sp>
      <p:sp>
        <p:nvSpPr>
          <p:cNvPr id="6" name="Text 2"/>
          <p:cNvSpPr/>
          <p:nvPr/>
        </p:nvSpPr>
        <p:spPr>
          <a:xfrm>
            <a:off x="218032" y="271953"/>
            <a:ext cx="14221868" cy="694373"/>
          </a:xfrm>
          <a:prstGeom prst="rect">
            <a:avLst/>
          </a:prstGeom>
          <a:noFill/>
          <a:ln/>
        </p:spPr>
        <p:txBody>
          <a:bodyPr wrap="none" rtlCol="0" anchor="t"/>
          <a:lstStyle/>
          <a:p>
            <a:pPr algn="ctr">
              <a:lnSpc>
                <a:spcPts val="5468"/>
              </a:lnSpc>
            </a:pPr>
            <a:r>
              <a:rPr lang="en-US" sz="4374" b="1" dirty="0">
                <a:solidFill>
                  <a:srgbClr val="FFFFFF"/>
                </a:solidFill>
                <a:latin typeface="Nunito" pitchFamily="34" charset="0"/>
              </a:rPr>
              <a:t>Implementation of </a:t>
            </a:r>
            <a:r>
              <a:rPr lang="en-US" sz="4400" b="1" dirty="0">
                <a:solidFill>
                  <a:srgbClr val="FFFFFF"/>
                </a:solidFill>
                <a:latin typeface="Nunito" pitchFamily="34" charset="0"/>
                <a:ea typeface="Nunito" pitchFamily="34" charset="-122"/>
                <a:cs typeface="Nunito" pitchFamily="34" charset="-120"/>
              </a:rPr>
              <a:t>Support Vector Regression (SVR)</a:t>
            </a:r>
            <a:endParaRPr lang="en-US" sz="4400" dirty="0"/>
          </a:p>
          <a:p>
            <a:pPr marL="0" indent="0" algn="ctr">
              <a:lnSpc>
                <a:spcPts val="5468"/>
              </a:lnSpc>
              <a:buNone/>
            </a:pPr>
            <a:endParaRPr lang="en-US" sz="4374" dirty="0"/>
          </a:p>
        </p:txBody>
      </p:sp>
      <p:sp>
        <p:nvSpPr>
          <p:cNvPr id="7" name="Text 3"/>
          <p:cNvSpPr/>
          <p:nvPr/>
        </p:nvSpPr>
        <p:spPr>
          <a:xfrm>
            <a:off x="484732" y="638218"/>
            <a:ext cx="13631318" cy="6534430"/>
          </a:xfrm>
          <a:prstGeom prst="rect">
            <a:avLst/>
          </a:prstGeom>
          <a:noFill/>
          <a:ln/>
        </p:spPr>
        <p:txBody>
          <a:bodyPr wrap="square" rtlCol="0" anchor="t"/>
          <a:lstStyle/>
          <a:p>
            <a:pPr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endParaRPr>
          </a:p>
          <a:p>
            <a:pPr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 Standardize the data</a:t>
            </a:r>
          </a:p>
          <a:p>
            <a:pPr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kern="100" dirty="0" err="1">
                <a:solidFill>
                  <a:schemeClr val="bg1"/>
                </a:solidFill>
                <a:effectLst/>
                <a:latin typeface="Nunito" panose="020F0502020204030204" pitchFamily="2" charset="0"/>
                <a:ea typeface="Aptos" panose="020B0004020202020204" pitchFamily="34" charset="0"/>
                <a:cs typeface="Cordia New" panose="020B0304020202020204" pitchFamily="34" charset="-34"/>
              </a:rPr>
              <a:t>sc</a:t>
            </a: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 = </a:t>
            </a:r>
            <a:r>
              <a:rPr lang="en-IN" sz="2400" kern="100" dirty="0" err="1">
                <a:solidFill>
                  <a:schemeClr val="bg1"/>
                </a:solidFill>
                <a:effectLst/>
                <a:latin typeface="Nunito" panose="020F0502020204030204" pitchFamily="2" charset="0"/>
                <a:ea typeface="Aptos" panose="020B0004020202020204" pitchFamily="34" charset="0"/>
                <a:cs typeface="Cordia New" panose="020B0304020202020204" pitchFamily="34" charset="-34"/>
              </a:rPr>
              <a:t>StandardScaler</a:t>
            </a: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a:t>
            </a:r>
          </a:p>
          <a:p>
            <a:pPr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kern="100" dirty="0" err="1">
                <a:solidFill>
                  <a:schemeClr val="bg1"/>
                </a:solidFill>
                <a:effectLst/>
                <a:latin typeface="Nunito" panose="020F0502020204030204" pitchFamily="2" charset="0"/>
                <a:ea typeface="Aptos" panose="020B0004020202020204" pitchFamily="34" charset="0"/>
                <a:cs typeface="Cordia New" panose="020B0304020202020204" pitchFamily="34" charset="-34"/>
              </a:rPr>
              <a:t>x_train</a:t>
            </a: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 = </a:t>
            </a:r>
            <a:r>
              <a:rPr lang="en-IN" sz="2400" kern="100" dirty="0" err="1">
                <a:solidFill>
                  <a:schemeClr val="bg1"/>
                </a:solidFill>
                <a:effectLst/>
                <a:latin typeface="Nunito" panose="020F0502020204030204" pitchFamily="2" charset="0"/>
                <a:ea typeface="Aptos" panose="020B0004020202020204" pitchFamily="34" charset="0"/>
                <a:cs typeface="Cordia New" panose="020B0304020202020204" pitchFamily="34" charset="-34"/>
              </a:rPr>
              <a:t>sc.fit_transform</a:t>
            </a: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a:t>
            </a:r>
            <a:r>
              <a:rPr lang="en-IN" sz="2400" kern="100" dirty="0" err="1">
                <a:solidFill>
                  <a:schemeClr val="bg1"/>
                </a:solidFill>
                <a:effectLst/>
                <a:latin typeface="Nunito" panose="020F0502020204030204" pitchFamily="2" charset="0"/>
                <a:ea typeface="Aptos" panose="020B0004020202020204" pitchFamily="34" charset="0"/>
                <a:cs typeface="Cordia New" panose="020B0304020202020204" pitchFamily="34" charset="-34"/>
              </a:rPr>
              <a:t>x_train</a:t>
            </a: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a:t>
            </a:r>
          </a:p>
          <a:p>
            <a:pPr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kern="100" dirty="0" err="1">
                <a:solidFill>
                  <a:schemeClr val="bg1"/>
                </a:solidFill>
                <a:effectLst/>
                <a:latin typeface="Nunito" panose="020F0502020204030204" pitchFamily="2" charset="0"/>
                <a:ea typeface="Aptos" panose="020B0004020202020204" pitchFamily="34" charset="0"/>
                <a:cs typeface="Cordia New" panose="020B0304020202020204" pitchFamily="34" charset="-34"/>
              </a:rPr>
              <a:t>x_test</a:t>
            </a: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 = </a:t>
            </a:r>
            <a:r>
              <a:rPr lang="en-IN" sz="2400" kern="100" dirty="0" err="1">
                <a:solidFill>
                  <a:schemeClr val="bg1"/>
                </a:solidFill>
                <a:effectLst/>
                <a:latin typeface="Nunito" panose="020F0502020204030204" pitchFamily="2" charset="0"/>
                <a:ea typeface="Aptos" panose="020B0004020202020204" pitchFamily="34" charset="0"/>
                <a:cs typeface="Cordia New" panose="020B0304020202020204" pitchFamily="34" charset="-34"/>
              </a:rPr>
              <a:t>sc.transform</a:t>
            </a: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a:t>
            </a:r>
            <a:r>
              <a:rPr lang="en-IN" sz="2400" kern="100" dirty="0" err="1">
                <a:solidFill>
                  <a:schemeClr val="bg1"/>
                </a:solidFill>
                <a:effectLst/>
                <a:latin typeface="Nunito" panose="020F0502020204030204" pitchFamily="2" charset="0"/>
                <a:ea typeface="Aptos" panose="020B0004020202020204" pitchFamily="34" charset="0"/>
                <a:cs typeface="Cordia New" panose="020B0304020202020204" pitchFamily="34" charset="-34"/>
              </a:rPr>
              <a:t>x_test</a:t>
            </a: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a:t>
            </a:r>
          </a:p>
          <a:p>
            <a:pPr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endParaRPr>
          </a:p>
          <a:p>
            <a:pPr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 Support Vector Regression (SVR)</a:t>
            </a:r>
          </a:p>
          <a:p>
            <a:pPr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kern="100" dirty="0" err="1">
                <a:solidFill>
                  <a:schemeClr val="bg1"/>
                </a:solidFill>
                <a:effectLst/>
                <a:latin typeface="Nunito" panose="020F0502020204030204" pitchFamily="2" charset="0"/>
                <a:ea typeface="Aptos" panose="020B0004020202020204" pitchFamily="34" charset="0"/>
                <a:cs typeface="Cordia New" panose="020B0304020202020204" pitchFamily="34" charset="-34"/>
              </a:rPr>
              <a:t>svr</a:t>
            </a: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 = SVR()</a:t>
            </a:r>
          </a:p>
          <a:p>
            <a:pPr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kern="100" dirty="0" err="1">
                <a:solidFill>
                  <a:schemeClr val="bg1"/>
                </a:solidFill>
                <a:effectLst/>
                <a:latin typeface="Nunito" panose="020F0502020204030204" pitchFamily="2" charset="0"/>
                <a:ea typeface="Aptos" panose="020B0004020202020204" pitchFamily="34" charset="0"/>
                <a:cs typeface="Cordia New" panose="020B0304020202020204" pitchFamily="34" charset="-34"/>
              </a:rPr>
              <a:t>svr.fit</a:t>
            </a: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a:t>
            </a:r>
            <a:r>
              <a:rPr lang="en-IN" sz="2400" kern="100" dirty="0" err="1">
                <a:solidFill>
                  <a:schemeClr val="bg1"/>
                </a:solidFill>
                <a:effectLst/>
                <a:latin typeface="Nunito" panose="020F0502020204030204" pitchFamily="2" charset="0"/>
                <a:ea typeface="Aptos" panose="020B0004020202020204" pitchFamily="34" charset="0"/>
                <a:cs typeface="Cordia New" panose="020B0304020202020204" pitchFamily="34" charset="-34"/>
              </a:rPr>
              <a:t>x_train</a:t>
            </a: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 </a:t>
            </a:r>
            <a:r>
              <a:rPr lang="en-IN" sz="2400" kern="100" dirty="0" err="1">
                <a:solidFill>
                  <a:schemeClr val="bg1"/>
                </a:solidFill>
                <a:effectLst/>
                <a:latin typeface="Nunito" panose="020F0502020204030204" pitchFamily="2" charset="0"/>
                <a:ea typeface="Aptos" panose="020B0004020202020204" pitchFamily="34" charset="0"/>
                <a:cs typeface="Cordia New" panose="020B0304020202020204" pitchFamily="34" charset="-34"/>
              </a:rPr>
              <a:t>y_train</a:t>
            </a: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a:t>
            </a:r>
          </a:p>
          <a:p>
            <a:pPr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endParaRPr>
          </a:p>
          <a:p>
            <a:pPr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 Predictions</a:t>
            </a:r>
          </a:p>
          <a:p>
            <a:pPr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kern="100" dirty="0" err="1">
                <a:solidFill>
                  <a:schemeClr val="bg1"/>
                </a:solidFill>
                <a:effectLst/>
                <a:latin typeface="Nunito" panose="020F0502020204030204" pitchFamily="2" charset="0"/>
                <a:ea typeface="Aptos" panose="020B0004020202020204" pitchFamily="34" charset="0"/>
                <a:cs typeface="Cordia New" panose="020B0304020202020204" pitchFamily="34" charset="-34"/>
              </a:rPr>
              <a:t>y_pred_svr</a:t>
            </a: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 = </a:t>
            </a:r>
            <a:r>
              <a:rPr lang="en-IN" sz="2400" kern="100" dirty="0" err="1">
                <a:solidFill>
                  <a:schemeClr val="bg1"/>
                </a:solidFill>
                <a:effectLst/>
                <a:latin typeface="Nunito" panose="020F0502020204030204" pitchFamily="2" charset="0"/>
                <a:ea typeface="Aptos" panose="020B0004020202020204" pitchFamily="34" charset="0"/>
                <a:cs typeface="Cordia New" panose="020B0304020202020204" pitchFamily="34" charset="-34"/>
              </a:rPr>
              <a:t>svr.predict</a:t>
            </a: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a:t>
            </a:r>
            <a:r>
              <a:rPr lang="en-IN" sz="2400" kern="100" dirty="0" err="1">
                <a:solidFill>
                  <a:schemeClr val="bg1"/>
                </a:solidFill>
                <a:effectLst/>
                <a:latin typeface="Nunito" panose="020F0502020204030204" pitchFamily="2" charset="0"/>
                <a:ea typeface="Aptos" panose="020B0004020202020204" pitchFamily="34" charset="0"/>
                <a:cs typeface="Cordia New" panose="020B0304020202020204" pitchFamily="34" charset="-34"/>
              </a:rPr>
              <a:t>x_test</a:t>
            </a:r>
            <a:r>
              <a:rPr lang="en-IN" sz="24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rPr>
              <a:t>)</a:t>
            </a:r>
          </a:p>
        </p:txBody>
      </p:sp>
    </p:spTree>
    <p:extLst>
      <p:ext uri="{BB962C8B-B14F-4D97-AF65-F5344CB8AC3E}">
        <p14:creationId xmlns:p14="http://schemas.microsoft.com/office/powerpoint/2010/main" val="3213799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40911"/>
          </a:xfrm>
          <a:prstGeom prst="rect">
            <a:avLst/>
          </a:prstGeom>
          <a:solidFill>
            <a:srgbClr val="00002E">
              <a:alpha val="75000"/>
            </a:srgbClr>
          </a:solidFill>
          <a:ln/>
        </p:spPr>
        <p:txBody>
          <a:bodyPr/>
          <a:lstStyle/>
          <a:p>
            <a:endParaRPr lang="en-IN"/>
          </a:p>
        </p:txBody>
      </p:sp>
      <p:sp>
        <p:nvSpPr>
          <p:cNvPr id="5" name="Text 1"/>
          <p:cNvSpPr/>
          <p:nvPr/>
        </p:nvSpPr>
        <p:spPr>
          <a:xfrm>
            <a:off x="4617244" y="179755"/>
            <a:ext cx="7668339" cy="632817"/>
          </a:xfrm>
          <a:prstGeom prst="rect">
            <a:avLst/>
          </a:prstGeom>
          <a:noFill/>
          <a:ln/>
        </p:spPr>
        <p:txBody>
          <a:bodyPr wrap="none" rtlCol="0" anchor="t"/>
          <a:lstStyle/>
          <a:p>
            <a:pPr marL="0" indent="0">
              <a:lnSpc>
                <a:spcPts val="4983"/>
              </a:lnSpc>
              <a:buNone/>
            </a:pPr>
            <a:r>
              <a:rPr lang="en-US" sz="3986" b="1" dirty="0">
                <a:solidFill>
                  <a:srgbClr val="FFFFFF"/>
                </a:solidFill>
                <a:latin typeface="Nunito" pitchFamily="34" charset="0"/>
                <a:ea typeface="Nunito" pitchFamily="34" charset="-122"/>
                <a:cs typeface="Nunito" pitchFamily="34" charset="-120"/>
              </a:rPr>
              <a:t>PCA + Linear Regression:</a:t>
            </a:r>
            <a:endParaRPr lang="en-US" sz="3986" dirty="0"/>
          </a:p>
        </p:txBody>
      </p:sp>
      <p:sp>
        <p:nvSpPr>
          <p:cNvPr id="6" name="Shape 2"/>
          <p:cNvSpPr/>
          <p:nvPr/>
        </p:nvSpPr>
        <p:spPr>
          <a:xfrm>
            <a:off x="4624744" y="925682"/>
            <a:ext cx="4425553" cy="3804047"/>
          </a:xfrm>
          <a:prstGeom prst="roundRect">
            <a:avLst>
              <a:gd name="adj" fmla="val 9582"/>
            </a:avLst>
          </a:prstGeom>
          <a:solidFill>
            <a:srgbClr val="00002E"/>
          </a:solidFill>
          <a:ln w="22860">
            <a:solidFill>
              <a:srgbClr val="FFFFFF"/>
            </a:solidFill>
            <a:prstDash val="solid"/>
          </a:ln>
        </p:spPr>
        <p:txBody>
          <a:bodyPr/>
          <a:lstStyle/>
          <a:p>
            <a:endParaRPr lang="en-IN"/>
          </a:p>
        </p:txBody>
      </p:sp>
      <p:sp>
        <p:nvSpPr>
          <p:cNvPr id="7" name="Text 3"/>
          <p:cNvSpPr/>
          <p:nvPr/>
        </p:nvSpPr>
        <p:spPr>
          <a:xfrm>
            <a:off x="4842510" y="1044744"/>
            <a:ext cx="2531269" cy="316349"/>
          </a:xfrm>
          <a:prstGeom prst="rect">
            <a:avLst/>
          </a:prstGeom>
          <a:noFill/>
          <a:ln/>
        </p:spPr>
        <p:txBody>
          <a:bodyPr wrap="none" rtlCol="0" anchor="t"/>
          <a:lstStyle/>
          <a:p>
            <a:pPr marL="0" indent="0">
              <a:lnSpc>
                <a:spcPts val="2492"/>
              </a:lnSpc>
              <a:buNone/>
            </a:pPr>
            <a:r>
              <a:rPr lang="en-US" sz="1993" b="1" dirty="0">
                <a:solidFill>
                  <a:srgbClr val="F2B42D"/>
                </a:solidFill>
                <a:latin typeface="Nunito" pitchFamily="34" charset="0"/>
                <a:ea typeface="Nunito" pitchFamily="34" charset="-122"/>
                <a:cs typeface="Nunito" pitchFamily="34" charset="-120"/>
              </a:rPr>
              <a:t>Method Overview</a:t>
            </a:r>
            <a:endParaRPr lang="en-US" sz="1993" dirty="0"/>
          </a:p>
        </p:txBody>
      </p:sp>
      <p:sp>
        <p:nvSpPr>
          <p:cNvPr id="8" name="Text 4"/>
          <p:cNvSpPr/>
          <p:nvPr/>
        </p:nvSpPr>
        <p:spPr>
          <a:xfrm>
            <a:off x="4868644" y="1491437"/>
            <a:ext cx="3975021" cy="2591753"/>
          </a:xfrm>
          <a:prstGeom prst="rect">
            <a:avLst/>
          </a:prstGeom>
          <a:noFill/>
          <a:ln/>
        </p:spPr>
        <p:txBody>
          <a:bodyPr wrap="square" rtlCol="0" anchor="t"/>
          <a:lstStyle/>
          <a:p>
            <a:pPr marL="0" indent="0">
              <a:lnSpc>
                <a:spcPts val="2551"/>
              </a:lnSpc>
              <a:buNone/>
            </a:pPr>
            <a:r>
              <a:rPr lang="en-US" sz="1595" dirty="0">
                <a:solidFill>
                  <a:srgbClr val="FFFFFF"/>
                </a:solidFill>
                <a:latin typeface="PT Sans" pitchFamily="34" charset="0"/>
                <a:ea typeface="PT Sans" pitchFamily="34" charset="-122"/>
                <a:cs typeface="PT Sans" pitchFamily="34" charset="-120"/>
              </a:rPr>
              <a:t>- PCA (Principal Component Analysis) is a dimensionality reduction technique used to transform high-dimensional data into a lower-dimensional space while retaining most of the variance in the data.</a:t>
            </a:r>
          </a:p>
          <a:p>
            <a:pPr marL="0" indent="0">
              <a:lnSpc>
                <a:spcPts val="2551"/>
              </a:lnSpc>
              <a:buNone/>
            </a:pPr>
            <a:r>
              <a:rPr lang="en-US" sz="1595" dirty="0">
                <a:solidFill>
                  <a:srgbClr val="FFFFFF"/>
                </a:solidFill>
                <a:latin typeface="PT Sans" pitchFamily="34" charset="0"/>
                <a:ea typeface="PT Sans" pitchFamily="34" charset="-122"/>
                <a:cs typeface="PT Sans" pitchFamily="34" charset="-120"/>
              </a:rPr>
              <a:t>- Linear Regression is a statistical method used for modeling the relationship between a dependent variable and one or more independent variables.</a:t>
            </a:r>
          </a:p>
        </p:txBody>
      </p:sp>
      <p:sp>
        <p:nvSpPr>
          <p:cNvPr id="9" name="Shape 5"/>
          <p:cNvSpPr/>
          <p:nvPr/>
        </p:nvSpPr>
        <p:spPr>
          <a:xfrm>
            <a:off x="9245084" y="944166"/>
            <a:ext cx="4762746" cy="3804047"/>
          </a:xfrm>
          <a:prstGeom prst="roundRect">
            <a:avLst>
              <a:gd name="adj" fmla="val 9582"/>
            </a:avLst>
          </a:prstGeom>
          <a:solidFill>
            <a:srgbClr val="00002E"/>
          </a:solidFill>
          <a:ln w="22860">
            <a:solidFill>
              <a:srgbClr val="FFFFFF"/>
            </a:solidFill>
            <a:prstDash val="solid"/>
          </a:ln>
        </p:spPr>
        <p:txBody>
          <a:bodyPr/>
          <a:lstStyle/>
          <a:p>
            <a:endParaRPr lang="en-IN"/>
          </a:p>
        </p:txBody>
      </p:sp>
      <p:sp>
        <p:nvSpPr>
          <p:cNvPr id="10" name="Text 6"/>
          <p:cNvSpPr/>
          <p:nvPr/>
        </p:nvSpPr>
        <p:spPr>
          <a:xfrm>
            <a:off x="9470469" y="1049327"/>
            <a:ext cx="2747010" cy="316349"/>
          </a:xfrm>
          <a:prstGeom prst="rect">
            <a:avLst/>
          </a:prstGeom>
          <a:noFill/>
          <a:ln/>
        </p:spPr>
        <p:txBody>
          <a:bodyPr wrap="none" rtlCol="0" anchor="t"/>
          <a:lstStyle/>
          <a:p>
            <a:pPr marL="0" indent="0">
              <a:lnSpc>
                <a:spcPts val="2492"/>
              </a:lnSpc>
              <a:buNone/>
            </a:pPr>
            <a:r>
              <a:rPr lang="en-US" sz="1993" b="1" dirty="0">
                <a:solidFill>
                  <a:srgbClr val="D7425E"/>
                </a:solidFill>
                <a:latin typeface="Nunito" pitchFamily="34" charset="0"/>
                <a:ea typeface="Nunito" pitchFamily="34" charset="-122"/>
                <a:cs typeface="Nunito" pitchFamily="34" charset="-120"/>
              </a:rPr>
              <a:t>Implementation Details</a:t>
            </a:r>
            <a:endParaRPr lang="en-US" sz="1993" dirty="0"/>
          </a:p>
        </p:txBody>
      </p:sp>
      <p:sp>
        <p:nvSpPr>
          <p:cNvPr id="11" name="Text 7"/>
          <p:cNvSpPr/>
          <p:nvPr/>
        </p:nvSpPr>
        <p:spPr>
          <a:xfrm>
            <a:off x="9289613" y="1365676"/>
            <a:ext cx="4645581" cy="2915722"/>
          </a:xfrm>
          <a:prstGeom prst="rect">
            <a:avLst/>
          </a:prstGeom>
          <a:noFill/>
          <a:ln/>
        </p:spPr>
        <p:txBody>
          <a:bodyPr wrap="square" rtlCol="0" anchor="t"/>
          <a:lstStyle/>
          <a:p>
            <a:pPr marL="0" indent="0">
              <a:lnSpc>
                <a:spcPts val="2551"/>
              </a:lnSpc>
              <a:buNone/>
            </a:pPr>
            <a:r>
              <a:rPr lang="en-US" sz="1600" dirty="0">
                <a:solidFill>
                  <a:srgbClr val="FFFFFF"/>
                </a:solidFill>
                <a:latin typeface="PT Sans" pitchFamily="34" charset="0"/>
                <a:ea typeface="PT Sans" pitchFamily="34" charset="-122"/>
                <a:cs typeface="PT Sans" pitchFamily="34" charset="-120"/>
              </a:rPr>
              <a:t>- The implementation involves first applying PCA to the feature matrix to reduce the dimensionality of the data.</a:t>
            </a:r>
          </a:p>
          <a:p>
            <a:pPr marL="0" indent="0">
              <a:lnSpc>
                <a:spcPts val="2551"/>
              </a:lnSpc>
              <a:buNone/>
            </a:pPr>
            <a:r>
              <a:rPr lang="en-US" sz="1600" dirty="0">
                <a:solidFill>
                  <a:srgbClr val="FFFFFF"/>
                </a:solidFill>
                <a:latin typeface="PT Sans" pitchFamily="34" charset="0"/>
                <a:ea typeface="PT Sans" pitchFamily="34" charset="-122"/>
                <a:cs typeface="PT Sans" pitchFamily="34" charset="-120"/>
              </a:rPr>
              <a:t>- Then, the reduced feature matrix is used to train a linear regression model using the `</a:t>
            </a:r>
            <a:r>
              <a:rPr lang="en-US" sz="1600" dirty="0" err="1">
                <a:solidFill>
                  <a:srgbClr val="FFFFFF"/>
                </a:solidFill>
                <a:latin typeface="PT Sans" pitchFamily="34" charset="0"/>
                <a:ea typeface="PT Sans" pitchFamily="34" charset="-122"/>
                <a:cs typeface="PT Sans" pitchFamily="34" charset="-120"/>
              </a:rPr>
              <a:t>LinearRegression</a:t>
            </a:r>
            <a:r>
              <a:rPr lang="en-US" sz="1600" dirty="0">
                <a:solidFill>
                  <a:srgbClr val="FFFFFF"/>
                </a:solidFill>
                <a:latin typeface="PT Sans" pitchFamily="34" charset="0"/>
                <a:ea typeface="PT Sans" pitchFamily="34" charset="-122"/>
                <a:cs typeface="PT Sans" pitchFamily="34" charset="-120"/>
              </a:rPr>
              <a:t>` class from the `</a:t>
            </a:r>
            <a:r>
              <a:rPr lang="en-US" sz="1600" dirty="0" err="1">
                <a:solidFill>
                  <a:srgbClr val="FFFFFF"/>
                </a:solidFill>
                <a:latin typeface="PT Sans" pitchFamily="34" charset="0"/>
                <a:ea typeface="PT Sans" pitchFamily="34" charset="-122"/>
                <a:cs typeface="PT Sans" pitchFamily="34" charset="-120"/>
              </a:rPr>
              <a:t>sklearn.linear_model</a:t>
            </a:r>
            <a:r>
              <a:rPr lang="en-US" sz="1600" dirty="0">
                <a:solidFill>
                  <a:srgbClr val="FFFFFF"/>
                </a:solidFill>
                <a:latin typeface="PT Sans" pitchFamily="34" charset="0"/>
                <a:ea typeface="PT Sans" pitchFamily="34" charset="-122"/>
                <a:cs typeface="PT Sans" pitchFamily="34" charset="-120"/>
              </a:rPr>
              <a:t>` module.</a:t>
            </a:r>
          </a:p>
          <a:p>
            <a:pPr marL="0" indent="0">
              <a:lnSpc>
                <a:spcPts val="2551"/>
              </a:lnSpc>
              <a:buNone/>
            </a:pPr>
            <a:r>
              <a:rPr lang="en-US" sz="1600" dirty="0">
                <a:solidFill>
                  <a:srgbClr val="FFFFFF"/>
                </a:solidFill>
                <a:latin typeface="PT Sans" pitchFamily="34" charset="0"/>
                <a:ea typeface="PT Sans" pitchFamily="34" charset="-122"/>
                <a:cs typeface="PT Sans" pitchFamily="34" charset="-120"/>
              </a:rPr>
              <a:t>- Features are standardized using the `</a:t>
            </a:r>
            <a:r>
              <a:rPr lang="en-US" sz="1600" dirty="0" err="1">
                <a:solidFill>
                  <a:srgbClr val="FFFFFF"/>
                </a:solidFill>
                <a:latin typeface="PT Sans" pitchFamily="34" charset="0"/>
                <a:ea typeface="PT Sans" pitchFamily="34" charset="-122"/>
                <a:cs typeface="PT Sans" pitchFamily="34" charset="-120"/>
              </a:rPr>
              <a:t>StandardScaler</a:t>
            </a:r>
            <a:r>
              <a:rPr lang="en-US" sz="1600" dirty="0">
                <a:solidFill>
                  <a:srgbClr val="FFFFFF"/>
                </a:solidFill>
                <a:latin typeface="PT Sans" pitchFamily="34" charset="0"/>
                <a:ea typeface="PT Sans" pitchFamily="34" charset="-122"/>
                <a:cs typeface="PT Sans" pitchFamily="34" charset="-120"/>
              </a:rPr>
              <a:t>` to ensure that each feature contributes equally to the model.</a:t>
            </a:r>
          </a:p>
        </p:txBody>
      </p:sp>
      <p:sp>
        <p:nvSpPr>
          <p:cNvPr id="12" name="Shape 8"/>
          <p:cNvSpPr/>
          <p:nvPr/>
        </p:nvSpPr>
        <p:spPr>
          <a:xfrm>
            <a:off x="4653915" y="4878557"/>
            <a:ext cx="9053393" cy="3177778"/>
          </a:xfrm>
          <a:prstGeom prst="roundRect">
            <a:avLst>
              <a:gd name="adj" fmla="val 16689"/>
            </a:avLst>
          </a:prstGeom>
          <a:solidFill>
            <a:srgbClr val="00002E"/>
          </a:solidFill>
          <a:ln w="22860">
            <a:solidFill>
              <a:srgbClr val="FFFFFF"/>
            </a:solidFill>
            <a:prstDash val="solid"/>
          </a:ln>
        </p:spPr>
        <p:txBody>
          <a:bodyPr/>
          <a:lstStyle/>
          <a:p>
            <a:endParaRPr lang="en-IN"/>
          </a:p>
        </p:txBody>
      </p:sp>
      <p:sp>
        <p:nvSpPr>
          <p:cNvPr id="13" name="Text 9"/>
          <p:cNvSpPr/>
          <p:nvPr/>
        </p:nvSpPr>
        <p:spPr>
          <a:xfrm>
            <a:off x="4879180" y="5199724"/>
            <a:ext cx="3579257" cy="316349"/>
          </a:xfrm>
          <a:prstGeom prst="rect">
            <a:avLst/>
          </a:prstGeom>
          <a:noFill/>
          <a:ln/>
        </p:spPr>
        <p:txBody>
          <a:bodyPr wrap="none" rtlCol="0" anchor="t"/>
          <a:lstStyle/>
          <a:p>
            <a:pPr marL="0" indent="0">
              <a:lnSpc>
                <a:spcPts val="2492"/>
              </a:lnSpc>
              <a:buNone/>
            </a:pPr>
            <a:r>
              <a:rPr lang="en-US" sz="1993" b="1" dirty="0">
                <a:solidFill>
                  <a:srgbClr val="DD785E"/>
                </a:solidFill>
                <a:latin typeface="Nunito" pitchFamily="34" charset="0"/>
                <a:ea typeface="Nunito" pitchFamily="34" charset="-122"/>
                <a:cs typeface="Nunito" pitchFamily="34" charset="-120"/>
              </a:rPr>
              <a:t>Key Features</a:t>
            </a:r>
            <a:endParaRPr lang="en-US" sz="1993" dirty="0"/>
          </a:p>
        </p:txBody>
      </p:sp>
      <p:sp>
        <p:nvSpPr>
          <p:cNvPr id="14" name="Text 10"/>
          <p:cNvSpPr/>
          <p:nvPr/>
        </p:nvSpPr>
        <p:spPr>
          <a:xfrm>
            <a:off x="4879180" y="5647074"/>
            <a:ext cx="8602861" cy="1295876"/>
          </a:xfrm>
          <a:prstGeom prst="rect">
            <a:avLst/>
          </a:prstGeom>
          <a:noFill/>
          <a:ln/>
        </p:spPr>
        <p:txBody>
          <a:bodyPr wrap="square" rtlCol="0" anchor="t"/>
          <a:lstStyle/>
          <a:p>
            <a:pPr marL="0" indent="0">
              <a:lnSpc>
                <a:spcPts val="2551"/>
              </a:lnSpc>
              <a:buNone/>
            </a:pPr>
            <a:r>
              <a:rPr lang="en-US" sz="1595" dirty="0">
                <a:solidFill>
                  <a:srgbClr val="FFFFFF"/>
                </a:solidFill>
                <a:latin typeface="PT Sans" pitchFamily="34" charset="0"/>
                <a:ea typeface="PT Sans" pitchFamily="34" charset="-122"/>
                <a:cs typeface="PT Sans" pitchFamily="34" charset="-120"/>
              </a:rPr>
              <a:t>- PCA reduces the dimensionality of the feature space, allowing for simpler models and potentially improved generalization performance.</a:t>
            </a:r>
          </a:p>
          <a:p>
            <a:pPr marL="0" indent="0">
              <a:lnSpc>
                <a:spcPts val="2551"/>
              </a:lnSpc>
              <a:buNone/>
            </a:pPr>
            <a:r>
              <a:rPr lang="en-US" sz="1595" dirty="0">
                <a:solidFill>
                  <a:srgbClr val="FFFFFF"/>
                </a:solidFill>
                <a:latin typeface="PT Sans" pitchFamily="34" charset="0"/>
                <a:ea typeface="PT Sans" pitchFamily="34" charset="-122"/>
                <a:cs typeface="PT Sans" pitchFamily="34" charset="-120"/>
              </a:rPr>
              <a:t>- Linear Regression provides insights into the linear relationships between features and the target variable.</a:t>
            </a:r>
          </a:p>
          <a:p>
            <a:pPr marL="0" indent="0">
              <a:lnSpc>
                <a:spcPts val="2551"/>
              </a:lnSpc>
              <a:buNone/>
            </a:pPr>
            <a:r>
              <a:rPr lang="en-US" sz="1595" dirty="0">
                <a:solidFill>
                  <a:srgbClr val="FFFFFF"/>
                </a:solidFill>
                <a:latin typeface="PT Sans" pitchFamily="34" charset="0"/>
                <a:ea typeface="PT Sans" pitchFamily="34" charset="-122"/>
                <a:cs typeface="PT Sans" pitchFamily="34" charset="-120"/>
              </a:rPr>
              <a:t>- However, PCA assumes linear relationships between variables, which may not hold true for all datasets, and linear regression may not capture complex non-linear relationships in the data.</a:t>
            </a:r>
          </a:p>
        </p:txBody>
      </p:sp>
      <p:pic>
        <p:nvPicPr>
          <p:cNvPr id="19" name="Picture 18" descr="A diagram of a graph&#10;&#10;Description automatically generated">
            <a:extLst>
              <a:ext uri="{FF2B5EF4-FFF2-40B4-BE49-F238E27FC236}">
                <a16:creationId xmlns:a16="http://schemas.microsoft.com/office/drawing/2014/main" id="{BF1C9D2A-A35F-0E13-1F21-278DA185CFB6}"/>
              </a:ext>
            </a:extLst>
          </p:cNvPr>
          <p:cNvPicPr>
            <a:picLocks noChangeAspect="1"/>
          </p:cNvPicPr>
          <p:nvPr/>
        </p:nvPicPr>
        <p:blipFill rotWithShape="1">
          <a:blip r:embed="rId4"/>
          <a:srcRect r="56212"/>
          <a:stretch/>
        </p:blipFill>
        <p:spPr>
          <a:xfrm>
            <a:off x="959763" y="757179"/>
            <a:ext cx="2059884" cy="3326011"/>
          </a:xfrm>
          <a:prstGeom prst="rect">
            <a:avLst/>
          </a:prstGeom>
        </p:spPr>
      </p:pic>
      <p:pic>
        <p:nvPicPr>
          <p:cNvPr id="20" name="Picture 19" descr="A diagram of a graph&#10;&#10;Description automatically generated">
            <a:extLst>
              <a:ext uri="{FF2B5EF4-FFF2-40B4-BE49-F238E27FC236}">
                <a16:creationId xmlns:a16="http://schemas.microsoft.com/office/drawing/2014/main" id="{6D65B65B-4D97-547D-3E66-EBF99282D16F}"/>
              </a:ext>
            </a:extLst>
          </p:cNvPr>
          <p:cNvPicPr>
            <a:picLocks noChangeAspect="1"/>
          </p:cNvPicPr>
          <p:nvPr/>
        </p:nvPicPr>
        <p:blipFill rotWithShape="1">
          <a:blip r:embed="rId4"/>
          <a:srcRect r="55093"/>
          <a:stretch/>
        </p:blipFill>
        <p:spPr>
          <a:xfrm>
            <a:off x="959763" y="4449904"/>
            <a:ext cx="2112541" cy="332601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txBody>
          <a:bodyPr/>
          <a:lstStyle/>
          <a:p>
            <a:endParaRPr lang="en-IN"/>
          </a:p>
        </p:txBody>
      </p:sp>
      <p:sp>
        <p:nvSpPr>
          <p:cNvPr id="6" name="Text 2"/>
          <p:cNvSpPr/>
          <p:nvPr/>
        </p:nvSpPr>
        <p:spPr>
          <a:xfrm>
            <a:off x="218032" y="271953"/>
            <a:ext cx="14221868" cy="694373"/>
          </a:xfrm>
          <a:prstGeom prst="rect">
            <a:avLst/>
          </a:prstGeom>
          <a:noFill/>
          <a:ln/>
        </p:spPr>
        <p:txBody>
          <a:bodyPr wrap="none" rtlCol="0" anchor="t"/>
          <a:lstStyle/>
          <a:p>
            <a:pPr marL="0" indent="0" algn="ctr">
              <a:lnSpc>
                <a:spcPts val="5468"/>
              </a:lnSpc>
              <a:buNone/>
            </a:pPr>
            <a:r>
              <a:rPr lang="en-US" sz="4374" b="1" dirty="0">
                <a:solidFill>
                  <a:srgbClr val="FFFFFF"/>
                </a:solidFill>
                <a:latin typeface="Nunito" pitchFamily="34" charset="0"/>
              </a:rPr>
              <a:t>Results and Plots</a:t>
            </a:r>
            <a:endParaRPr lang="en-US" sz="4374" dirty="0"/>
          </a:p>
        </p:txBody>
      </p:sp>
      <p:sp>
        <p:nvSpPr>
          <p:cNvPr id="7" name="Text 3"/>
          <p:cNvSpPr/>
          <p:nvPr/>
        </p:nvSpPr>
        <p:spPr>
          <a:xfrm>
            <a:off x="484732" y="1180820"/>
            <a:ext cx="13631318" cy="1776389"/>
          </a:xfrm>
          <a:prstGeom prst="rect">
            <a:avLst/>
          </a:prstGeom>
          <a:noFill/>
          <a:ln/>
        </p:spPr>
        <p:txBody>
          <a:bodyPr wrap="square" rtlCol="0" anchor="t"/>
          <a:lstStyle/>
          <a:p>
            <a:pPr algn="ctr"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kern="0" dirty="0">
                <a:solidFill>
                  <a:schemeClr val="bg1"/>
                </a:solidFill>
                <a:effectLst/>
                <a:latin typeface="Nunito" panose="020F0502020204030204" pitchFamily="2" charset="0"/>
                <a:ea typeface="Times New Roman" panose="02020603050405020304" pitchFamily="18" charset="0"/>
                <a:cs typeface="Courier New" panose="02070309020205020404" pitchFamily="49" charset="0"/>
              </a:rPr>
              <a:t>PCA + Linear Regression:</a:t>
            </a:r>
            <a:endParaRPr lang="en-IN" sz="18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endParaRPr>
          </a:p>
          <a:p>
            <a:pPr algn="ctr"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kern="0" dirty="0">
                <a:solidFill>
                  <a:schemeClr val="bg1"/>
                </a:solidFill>
                <a:effectLst/>
                <a:latin typeface="Nunito" panose="020F0502020204030204" pitchFamily="2" charset="0"/>
                <a:ea typeface="Times New Roman" panose="02020603050405020304" pitchFamily="18" charset="0"/>
                <a:cs typeface="Courier New" panose="02070309020205020404" pitchFamily="49" charset="0"/>
              </a:rPr>
              <a:t>RMSE: 10.609595633977868</a:t>
            </a:r>
            <a:endParaRPr lang="en-IN" sz="18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endParaRPr>
          </a:p>
          <a:p>
            <a:pPr algn="ctr"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kern="0" dirty="0">
                <a:solidFill>
                  <a:schemeClr val="bg1"/>
                </a:solidFill>
                <a:effectLst/>
                <a:latin typeface="Nunito" panose="020F0502020204030204" pitchFamily="2" charset="0"/>
                <a:ea typeface="Times New Roman" panose="02020603050405020304" pitchFamily="18" charset="0"/>
                <a:cs typeface="Courier New" panose="02070309020205020404" pitchFamily="49" charset="0"/>
              </a:rPr>
              <a:t>MSE: 112.56351951652223</a:t>
            </a:r>
            <a:endParaRPr lang="en-IN" sz="18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endParaRPr>
          </a:p>
          <a:p>
            <a:pPr algn="ctr"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kern="0" dirty="0">
                <a:solidFill>
                  <a:schemeClr val="bg1"/>
                </a:solidFill>
                <a:effectLst/>
                <a:latin typeface="Nunito" panose="020F0502020204030204" pitchFamily="2" charset="0"/>
                <a:ea typeface="Times New Roman" panose="02020603050405020304" pitchFamily="18" charset="0"/>
                <a:cs typeface="Courier New" panose="02070309020205020404" pitchFamily="49" charset="0"/>
              </a:rPr>
              <a:t>MAE: 8.518805227221984</a:t>
            </a:r>
            <a:endParaRPr lang="en-IN" sz="18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endParaRPr>
          </a:p>
          <a:p>
            <a:pPr algn="ctr"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kern="0" dirty="0">
                <a:solidFill>
                  <a:schemeClr val="bg1"/>
                </a:solidFill>
                <a:effectLst/>
                <a:latin typeface="Nunito" panose="020F0502020204030204" pitchFamily="2" charset="0"/>
                <a:ea typeface="Times New Roman" panose="02020603050405020304" pitchFamily="18" charset="0"/>
                <a:cs typeface="Courier New" panose="02070309020205020404" pitchFamily="49" charset="0"/>
              </a:rPr>
              <a:t>R2 Score: 0.5424581120371326</a:t>
            </a:r>
            <a:endParaRPr lang="en-IN" sz="1800" kern="100" dirty="0">
              <a:solidFill>
                <a:schemeClr val="bg1"/>
              </a:solidFill>
              <a:effectLst/>
              <a:latin typeface="Nunito" panose="020F0502020204030204" pitchFamily="2" charset="0"/>
              <a:ea typeface="Aptos" panose="020B0004020202020204" pitchFamily="34" charset="0"/>
              <a:cs typeface="Cordia New" panose="020B0304020202020204" pitchFamily="34" charset="-34"/>
            </a:endParaRPr>
          </a:p>
        </p:txBody>
      </p:sp>
      <p:pic>
        <p:nvPicPr>
          <p:cNvPr id="10" name="Picture 9">
            <a:extLst>
              <a:ext uri="{FF2B5EF4-FFF2-40B4-BE49-F238E27FC236}">
                <a16:creationId xmlns:a16="http://schemas.microsoft.com/office/drawing/2014/main" id="{0D44DFDD-23A4-8684-BCE8-284DD27B3D6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65732" y="3386197"/>
            <a:ext cx="5839868" cy="4594681"/>
          </a:xfrm>
          <a:prstGeom prst="rect">
            <a:avLst/>
          </a:prstGeom>
          <a:noFill/>
          <a:ln>
            <a:noFill/>
          </a:ln>
        </p:spPr>
      </p:pic>
      <p:pic>
        <p:nvPicPr>
          <p:cNvPr id="11" name="Picture 10">
            <a:extLst>
              <a:ext uri="{FF2B5EF4-FFF2-40B4-BE49-F238E27FC236}">
                <a16:creationId xmlns:a16="http://schemas.microsoft.com/office/drawing/2014/main" id="{6B5A5B8E-74EA-92BD-1B3F-67308A440B22}"/>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315200" y="3386197"/>
            <a:ext cx="6172200" cy="4561926"/>
          </a:xfrm>
          <a:prstGeom prst="rect">
            <a:avLst/>
          </a:prstGeom>
          <a:noFill/>
          <a:ln>
            <a:noFill/>
          </a:ln>
        </p:spPr>
      </p:pic>
    </p:spTree>
    <p:extLst>
      <p:ext uri="{BB962C8B-B14F-4D97-AF65-F5344CB8AC3E}">
        <p14:creationId xmlns:p14="http://schemas.microsoft.com/office/powerpoint/2010/main" val="5251519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 Boardroom</Template>
  <TotalTime>150</TotalTime>
  <Words>2268</Words>
  <Application>Microsoft Office PowerPoint</Application>
  <PresentationFormat>Custom</PresentationFormat>
  <Paragraphs>222</Paragraphs>
  <Slides>22</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Aptos</vt:lpstr>
      <vt:lpstr>Arial</vt:lpstr>
      <vt:lpstr>Century Gothic</vt:lpstr>
      <vt:lpstr>Nunito</vt:lpstr>
      <vt:lpstr>PT Sans</vt:lpstr>
      <vt:lpstr>Times New Roman</vt:lpstr>
      <vt:lpstr>Wingdings 3</vt:lpstr>
      <vt:lpstr>Ion Boardroom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maddi rishi</cp:lastModifiedBy>
  <cp:revision>9</cp:revision>
  <dcterms:created xsi:type="dcterms:W3CDTF">2024-05-20T13:37:43Z</dcterms:created>
  <dcterms:modified xsi:type="dcterms:W3CDTF">2024-05-21T02:59:31Z</dcterms:modified>
</cp:coreProperties>
</file>