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62" r:id="rId10"/>
    <p:sldId id="279" r:id="rId11"/>
    <p:sldId id="280" r:id="rId12"/>
    <p:sldId id="263" r:id="rId13"/>
    <p:sldId id="264" r:id="rId14"/>
    <p:sldId id="265" r:id="rId15"/>
    <p:sldId id="272" r:id="rId16"/>
    <p:sldId id="274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7EF"/>
          </a:solidFill>
        </a:fill>
      </a:tcStyle>
    </a:wholeTbl>
    <a:band2H>
      <a:tcTxStyle/>
      <a:tcStyle>
        <a:tcBdr/>
        <a:fill>
          <a:solidFill>
            <a:srgbClr val="E7EC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F"/>
          </a:solidFill>
        </a:fill>
      </a:tcStyle>
    </a:wholeTbl>
    <a:band2H>
      <a:tcTxStyle/>
      <a:tcStyle>
        <a:tcBdr/>
        <a:fill>
          <a:solidFill>
            <a:srgbClr val="EF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23;p19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2" name="Google Shape;24;p19"/>
            <p:cNvSpPr/>
            <p:nvPr/>
          </p:nvSpPr>
          <p:spPr>
            <a:xfrm>
              <a:off x="-1" y="605"/>
              <a:ext cx="863601" cy="5698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Google Shape;25;p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flat">
              <a:solidFill>
                <a:schemeClr val="accent1">
                  <a:alpha val="69803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Google Shape;26;p19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flat">
              <a:solidFill>
                <a:schemeClr val="accent1">
                  <a:alpha val="69803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Google Shape;27;p19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Google Shape;28;p19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Google Shape;29;p19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74C81">
                <a:alpha val="658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28" name="Google Shape;30;p19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80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Google Shape;31;p19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Google Shape;32;p1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Google Shape;33;p19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74C81">
                <a:alpha val="658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320040" indent="-182880" algn="r"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lvl1pPr>
            <a:lvl2pPr marL="320040" indent="284479" algn="r"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lvl2pPr>
            <a:lvl3pPr marL="320040" indent="751840" algn="r"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lvl3pPr>
            <a:lvl4pPr marL="320040" indent="1219200" algn="r"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lvl4pPr>
            <a:lvl5pPr marL="320040" indent="1676400" algn="r"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228600" indent="0">
              <a:buClrTx/>
              <a:buSzTx/>
              <a:buFontTx/>
              <a:buNone/>
            </a:lvl1pPr>
            <a:lvl2pPr marL="228600" indent="457200">
              <a:buClrTx/>
              <a:buSzTx/>
              <a:buFontTx/>
              <a:buNone/>
            </a:lvl2pPr>
            <a:lvl3pPr marL="228600" indent="914400">
              <a:buClrTx/>
              <a:buSzTx/>
              <a:buFontTx/>
              <a:buNone/>
            </a:lvl3pPr>
            <a:lvl4pPr marL="228600" indent="1371600">
              <a:buClrTx/>
              <a:buSzTx/>
              <a:buFontTx/>
              <a:buNone/>
            </a:lvl4pPr>
            <a:lvl5pPr marL="228600" indent="18288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228600" indent="0">
              <a:buClrTx/>
              <a:buSzTx/>
              <a:buFontTx/>
              <a:buNone/>
              <a:defRPr sz="1600">
                <a:solidFill>
                  <a:srgbClr val="7F7F7F"/>
                </a:solidFill>
              </a:defRPr>
            </a:lvl1pPr>
            <a:lvl2pPr marL="228600" indent="457200">
              <a:buClrTx/>
              <a:buSzTx/>
              <a:buFontTx/>
              <a:buNone/>
              <a:defRPr sz="1600">
                <a:solidFill>
                  <a:srgbClr val="7F7F7F"/>
                </a:solidFill>
              </a:defRPr>
            </a:lvl2pPr>
            <a:lvl3pPr marL="228600" indent="914400">
              <a:buClrTx/>
              <a:buSzTx/>
              <a:buFontTx/>
              <a:buNone/>
              <a:defRPr sz="1600">
                <a:solidFill>
                  <a:srgbClr val="7F7F7F"/>
                </a:solidFill>
              </a:defRPr>
            </a:lvl3pPr>
            <a:lvl4pPr marL="228600" indent="1371600">
              <a:buClrTx/>
              <a:buSzTx/>
              <a:buFontTx/>
              <a:buNone/>
              <a:defRPr sz="1600">
                <a:solidFill>
                  <a:srgbClr val="7F7F7F"/>
                </a:solidFill>
              </a:defRPr>
            </a:lvl4pPr>
            <a:lvl5pPr marL="228600" indent="1828800">
              <a:buClrTx/>
              <a:buSzTx/>
              <a:buFontTx/>
              <a:buNone/>
              <a:defRPr sz="1600">
                <a:solidFill>
                  <a:srgbClr val="7F7F7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Google Shape;99;p29"/>
          <p:cNvSpPr txBox="1">
            <a:spLocks noGrp="1"/>
          </p:cNvSpPr>
          <p:nvPr>
            <p:ph type="body" sz="quarter" idx="21"/>
          </p:nvPr>
        </p:nvSpPr>
        <p:spPr>
          <a:xfrm>
            <a:off x="677334" y="4470400"/>
            <a:ext cx="8596670" cy="1570963"/>
          </a:xfrm>
          <a:prstGeom prst="rect">
            <a:avLst/>
          </a:prstGeom>
        </p:spPr>
        <p:txBody>
          <a:bodyPr anchor="ctr"/>
          <a:lstStyle/>
          <a:p>
            <a:pPr marL="228600" indent="0">
              <a:buClrTx/>
              <a:buSzTx/>
              <a:buFontTx/>
              <a:buNone/>
            </a:pPr>
            <a:endParaRPr/>
          </a:p>
        </p:txBody>
      </p:sp>
      <p:sp>
        <p:nvSpPr>
          <p:cNvPr id="129" name="Google Shape;103;p29"/>
          <p:cNvSpPr txBox="1"/>
          <p:nvPr/>
        </p:nvSpPr>
        <p:spPr>
          <a:xfrm>
            <a:off x="587594" y="469485"/>
            <a:ext cx="518152" cy="1226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8000">
                <a:solidFill>
                  <a:srgbClr val="8FA1CF"/>
                </a:solidFill>
              </a:defRPr>
            </a:lvl1pPr>
          </a:lstStyle>
          <a:p>
            <a:r>
              <a:t>“</a:t>
            </a:r>
          </a:p>
        </p:txBody>
      </p:sp>
      <p:sp>
        <p:nvSpPr>
          <p:cNvPr id="130" name="Google Shape;104;p29"/>
          <p:cNvSpPr txBox="1"/>
          <p:nvPr/>
        </p:nvSpPr>
        <p:spPr>
          <a:xfrm>
            <a:off x="8938735" y="2565663"/>
            <a:ext cx="518151" cy="1226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8000">
                <a:solidFill>
                  <a:srgbClr val="8FA1CF"/>
                </a:solidFill>
              </a:defRPr>
            </a:lvl1pPr>
          </a:lstStyle>
          <a:p>
            <a:r>
              <a:t>”</a:t>
            </a: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</a:lvl1pPr>
            <a:lvl2pPr marL="228600" indent="457200">
              <a:buClrTx/>
              <a:buSzTx/>
              <a:buFontTx/>
              <a:buNone/>
            </a:lvl2pPr>
            <a:lvl3pPr marL="228600" indent="914400">
              <a:buClrTx/>
              <a:buSzTx/>
              <a:buFontTx/>
              <a:buNone/>
            </a:lvl3pPr>
            <a:lvl4pPr marL="228600" indent="1371600">
              <a:buClrTx/>
              <a:buSzTx/>
              <a:buFontTx/>
              <a:buNone/>
            </a:lvl4pPr>
            <a:lvl5pPr marL="228600" indent="18288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sz="2400"/>
            </a:lvl1pPr>
            <a:lvl2pPr marL="228600" indent="457200">
              <a:buClrTx/>
              <a:buSzTx/>
              <a:buFontTx/>
              <a:buNone/>
              <a:defRPr sz="2400"/>
            </a:lvl2pPr>
            <a:lvl3pPr marL="228600" indent="914400">
              <a:buClrTx/>
              <a:buSzTx/>
              <a:buFontTx/>
              <a:buNone/>
              <a:defRPr sz="2400"/>
            </a:lvl3pPr>
            <a:lvl4pPr marL="228600" indent="1371600">
              <a:buClrTx/>
              <a:buSzTx/>
              <a:buFontTx/>
              <a:buNone/>
              <a:defRPr sz="2400"/>
            </a:lvl4pPr>
            <a:lvl5pPr marL="228600" indent="1828800"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Google Shape;114;p31"/>
          <p:cNvSpPr txBox="1">
            <a:spLocks noGrp="1"/>
          </p:cNvSpPr>
          <p:nvPr>
            <p:ph type="body" sz="quarter" idx="21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150" name="Google Shape;118;p31"/>
          <p:cNvSpPr txBox="1"/>
          <p:nvPr/>
        </p:nvSpPr>
        <p:spPr>
          <a:xfrm>
            <a:off x="587594" y="469485"/>
            <a:ext cx="518152" cy="1226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8000">
                <a:solidFill>
                  <a:srgbClr val="8FA1CF"/>
                </a:solidFill>
              </a:defRPr>
            </a:lvl1pPr>
          </a:lstStyle>
          <a:p>
            <a:r>
              <a:t>“</a:t>
            </a:r>
          </a:p>
        </p:txBody>
      </p:sp>
      <p:sp>
        <p:nvSpPr>
          <p:cNvPr id="151" name="Google Shape;119;p31"/>
          <p:cNvSpPr txBox="1"/>
          <p:nvPr/>
        </p:nvSpPr>
        <p:spPr>
          <a:xfrm>
            <a:off x="8938735" y="2565663"/>
            <a:ext cx="518151" cy="1226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8000">
                <a:solidFill>
                  <a:srgbClr val="8FA1CF"/>
                </a:solidFill>
              </a:defRPr>
            </a:lvl1pPr>
          </a:lstStyle>
          <a:p>
            <a:r>
              <a:t>”</a:t>
            </a:r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Text"/>
          <p:cNvSpPr txBox="1">
            <a:spLocks noGrp="1"/>
          </p:cNvSpPr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6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1pPr>
            <a:lvl2pPr marL="228600" indent="4572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2pPr>
            <a:lvl3pPr marL="228600" indent="9144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3pPr>
            <a:lvl4pPr marL="228600" indent="13716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4pPr>
            <a:lvl5pPr marL="228600" indent="18288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Google Shape;123;p32"/>
          <p:cNvSpPr txBox="1">
            <a:spLocks noGrp="1"/>
          </p:cNvSpPr>
          <p:nvPr>
            <p:ph type="body" sz="quarter" idx="21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Body Level One…"/>
          <p:cNvSpPr txBox="1">
            <a:spLocks noGrp="1"/>
          </p:cNvSpPr>
          <p:nvPr>
            <p:ph type="body" sz="half" idx="1"/>
          </p:nvPr>
        </p:nvSpPr>
        <p:spPr>
          <a:xfrm rot="5400000">
            <a:off x="3035281" y="-197358"/>
            <a:ext cx="3880773" cy="8596669"/>
          </a:xfrm>
          <a:prstGeom prst="rect">
            <a:avLst/>
          </a:prstGeom>
        </p:spPr>
        <p:txBody>
          <a:bodyPr/>
          <a:lstStyle>
            <a:lvl2pPr marL="954405" indent="-360045"/>
            <a:lvl3pPr marL="1463039" indent="-411478"/>
            <a:lvl4pPr marL="1988819" indent="-480058"/>
            <a:lvl5pPr marL="2446019" indent="-48005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Text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3" cy="1304745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79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1"/>
            <a:ext cx="5251451" cy="7060151"/>
          </a:xfrm>
          <a:prstGeom prst="rect">
            <a:avLst/>
          </a:prstGeom>
        </p:spPr>
        <p:txBody>
          <a:bodyPr/>
          <a:lstStyle>
            <a:lvl2pPr marL="954405" indent="-360045"/>
            <a:lvl3pPr marL="1463039" indent="-411478"/>
            <a:lvl4pPr marL="1988819" indent="-480058"/>
            <a:lvl5pPr marL="2446019" indent="-48005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43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187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188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189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190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191" name="Isosceles Triangle 23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84C81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192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4C81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193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194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195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84C81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196" name="Isosceles Triangle 18"/>
            <p:cNvSpPr/>
            <p:nvPr/>
          </p:nvSpPr>
          <p:spPr>
            <a:xfrm>
              <a:off x="-1" y="4021666"/>
              <a:ext cx="448734" cy="28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</p:grpSp>
      <p:sp>
        <p:nvSpPr>
          <p:cNvPr id="198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/>
          </a:lstStyle>
          <a:p>
            <a:r>
              <a:t>Title Text</a:t>
            </a:r>
          </a:p>
        </p:txBody>
      </p:sp>
      <p:sp>
        <p:nvSpPr>
          <p:cNvPr id="19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 lIns="45719" tIns="45719" rIns="45719" bIns="45719"/>
          <a:lstStyle>
            <a:lvl1pPr marL="342900" indent="-342900" defTabSz="457200">
              <a:buSzPct val="80000"/>
              <a:buFontTx/>
              <a:buChar char=""/>
              <a:defRPr>
                <a:solidFill>
                  <a:srgbClr val="404040"/>
                </a:solidFill>
              </a:defRPr>
            </a:lvl1pPr>
            <a:lvl2pPr marL="778668" indent="-321468" defTabSz="457200">
              <a:buSzPct val="80000"/>
              <a:buFontTx/>
              <a:buChar char=""/>
              <a:defRPr>
                <a:solidFill>
                  <a:srgbClr val="404040"/>
                </a:solidFill>
              </a:defRPr>
            </a:lvl2pPr>
            <a:lvl3pPr marL="1208314" indent="-293914" defTabSz="457200">
              <a:buSzPct val="80000"/>
              <a:buFontTx/>
              <a:buChar char=""/>
              <a:defRPr>
                <a:solidFill>
                  <a:srgbClr val="404040"/>
                </a:solidFill>
              </a:defRPr>
            </a:lvl3pPr>
            <a:lvl4pPr marL="1714500" indent="-342900" defTabSz="457200">
              <a:buSzPct val="80000"/>
              <a:buFontTx/>
              <a:buChar char=""/>
              <a:defRPr>
                <a:solidFill>
                  <a:srgbClr val="404040"/>
                </a:solidFill>
              </a:defRPr>
            </a:lvl4pPr>
            <a:lvl5pPr marL="2171700" indent="-342900" defTabSz="457200">
              <a:buSzPct val="80000"/>
              <a:buFontTx/>
              <a:buChar char=""/>
              <a:defRPr>
                <a:solidFill>
                  <a:srgbClr val="40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>
            <a:lvl2pPr marL="954405" indent="-360045"/>
            <a:lvl3pPr marL="1463039" indent="-411478"/>
            <a:lvl4pPr marL="1988819" indent="-480058"/>
            <a:lvl5pPr marL="2446019" indent="-48005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2000">
                <a:solidFill>
                  <a:srgbClr val="7F7F7F"/>
                </a:solidFill>
              </a:defRPr>
            </a:lvl1pPr>
            <a:lvl2pPr marL="228600" indent="457200">
              <a:buClrTx/>
              <a:buSzTx/>
              <a:buFontTx/>
              <a:buNone/>
              <a:defRPr sz="2000">
                <a:solidFill>
                  <a:srgbClr val="7F7F7F"/>
                </a:solidFill>
              </a:defRPr>
            </a:lvl2pPr>
            <a:lvl3pPr marL="228600" indent="914400">
              <a:buClrTx/>
              <a:buSzTx/>
              <a:buFontTx/>
              <a:buNone/>
              <a:defRPr sz="2000">
                <a:solidFill>
                  <a:srgbClr val="7F7F7F"/>
                </a:solidFill>
              </a:defRPr>
            </a:lvl3pPr>
            <a:lvl4pPr marL="228600" indent="1371600">
              <a:buClrTx/>
              <a:buSzTx/>
              <a:buFontTx/>
              <a:buNone/>
              <a:defRPr sz="2000">
                <a:solidFill>
                  <a:srgbClr val="7F7F7F"/>
                </a:solidFill>
              </a:defRPr>
            </a:lvl4pPr>
            <a:lvl5pPr marL="228600" indent="1828800">
              <a:buClrTx/>
              <a:buSzTx/>
              <a:buFontTx/>
              <a:buNone/>
              <a:defRPr sz="2000">
                <a:solidFill>
                  <a:srgbClr val="7F7F7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>
            <a:lvl2pPr marL="954405" indent="-360045"/>
            <a:lvl3pPr marL="1463039" indent="-411478"/>
            <a:lvl4pPr marL="1988819" indent="-480058"/>
            <a:lvl5pPr marL="2446019" indent="-48005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54;p22"/>
          <p:cNvSpPr txBox="1">
            <a:spLocks noGrp="1"/>
          </p:cNvSpPr>
          <p:nvPr>
            <p:ph type="body" sz="quarter" idx="21"/>
          </p:nvPr>
        </p:nvSpPr>
        <p:spPr>
          <a:xfrm>
            <a:off x="5089969" y="2160589"/>
            <a:ext cx="4184036" cy="388077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sz="2400"/>
            </a:lvl1pPr>
            <a:lvl2pPr marL="228600" indent="457200">
              <a:buClrTx/>
              <a:buSzTx/>
              <a:buFontTx/>
              <a:buNone/>
              <a:defRPr sz="2400"/>
            </a:lvl2pPr>
            <a:lvl3pPr marL="228600" indent="914400">
              <a:buClrTx/>
              <a:buSzTx/>
              <a:buFontTx/>
              <a:buNone/>
              <a:defRPr sz="2400"/>
            </a:lvl3pPr>
            <a:lvl4pPr marL="228600" indent="1371600">
              <a:buClrTx/>
              <a:buSzTx/>
              <a:buFontTx/>
              <a:buNone/>
              <a:defRPr sz="2400"/>
            </a:lvl4pPr>
            <a:lvl5pPr marL="228600" indent="1828800"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Google Shape;61;p23"/>
          <p:cNvSpPr txBox="1">
            <a:spLocks noGrp="1"/>
          </p:cNvSpPr>
          <p:nvPr>
            <p:ph type="body" sz="quarter" idx="21"/>
          </p:nvPr>
        </p:nvSpPr>
        <p:spPr>
          <a:xfrm>
            <a:off x="675744" y="2737244"/>
            <a:ext cx="4185624" cy="330411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3" name="Google Shape;62;p23"/>
          <p:cNvSpPr txBox="1">
            <a:spLocks noGrp="1"/>
          </p:cNvSpPr>
          <p:nvPr>
            <p:ph type="body" sz="quarter" idx="22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sz="2400"/>
            </a:pPr>
            <a:endParaRPr/>
          </a:p>
        </p:txBody>
      </p:sp>
      <p:sp>
        <p:nvSpPr>
          <p:cNvPr id="74" name="Google Shape;63;p23"/>
          <p:cNvSpPr txBox="1">
            <a:spLocks noGrp="1"/>
          </p:cNvSpPr>
          <p:nvPr>
            <p:ph type="body" sz="quarter" idx="23"/>
          </p:nvPr>
        </p:nvSpPr>
        <p:spPr>
          <a:xfrm>
            <a:off x="5088383" y="2737244"/>
            <a:ext cx="4185618" cy="330411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9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>
            <a:lvl2pPr marL="954405" indent="-360045"/>
            <a:lvl3pPr marL="1463039" indent="-411478"/>
            <a:lvl4pPr marL="1988819" indent="-480058"/>
            <a:lvl5pPr marL="2446019" indent="-48005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Google Shape;79;p26"/>
          <p:cNvSpPr txBox="1">
            <a:spLocks noGrp="1"/>
          </p:cNvSpPr>
          <p:nvPr>
            <p:ph type="body" sz="quarter" idx="21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08" name="Google Shape;85;p27"/>
          <p:cNvSpPr>
            <a:spLocks noGrp="1"/>
          </p:cNvSpPr>
          <p:nvPr>
            <p:ph type="pic" sz="half" idx="21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200"/>
            </a:lvl1pPr>
            <a:lvl2pPr marL="228600" indent="457200">
              <a:buClrTx/>
              <a:buSzTx/>
              <a:buFontTx/>
              <a:buNone/>
              <a:defRPr sz="1200"/>
            </a:lvl2pPr>
            <a:lvl3pPr marL="228600" indent="914400">
              <a:buClrTx/>
              <a:buSzTx/>
              <a:buFontTx/>
              <a:buNone/>
              <a:defRPr sz="1200"/>
            </a:lvl3pPr>
            <a:lvl4pPr marL="228600" indent="1371600">
              <a:buClrTx/>
              <a:buSzTx/>
              <a:buFontTx/>
              <a:buNone/>
              <a:defRPr sz="1200"/>
            </a:lvl4pPr>
            <a:lvl5pPr marL="228600" indent="1828800">
              <a:buClrTx/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6;p18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" name="Google Shape;7;p18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flat">
              <a:solidFill>
                <a:schemeClr val="accent1">
                  <a:alpha val="69803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3" name="Google Shape;8;p18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flat">
              <a:solidFill>
                <a:schemeClr val="accent1">
                  <a:alpha val="69803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4" name="Google Shape;9;p18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" name="Google Shape;10;p18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" name="Google Shape;11;p18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74C81">
                <a:alpha val="658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" name="Google Shape;12;p18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80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8" name="Google Shape;13;p1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9" name="Google Shape;14;p18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Google Shape;15;p18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74C81">
                <a:alpha val="6588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1" name="Google Shape;16;p18"/>
            <p:cNvSpPr/>
            <p:nvPr/>
          </p:nvSpPr>
          <p:spPr>
            <a:xfrm>
              <a:off x="-1" y="4021666"/>
              <a:ext cx="448734" cy="28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050021" y="6114724"/>
            <a:ext cx="223982" cy="2184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457200" marR="0" indent="-32004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1800"/>
        <a:buFont typeface="Helvetica"/>
        <a:buChar char="►"/>
        <a:tabLst/>
        <a:defRPr sz="1800" b="0" i="0" u="none" strike="noStrike" cap="none" spc="0" baseline="0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953135" marR="0" indent="-34861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1800"/>
        <a:buFont typeface="Helvetica"/>
        <a:buChar char="►"/>
        <a:tabLst/>
        <a:defRPr sz="1800" b="0" i="0" u="none" strike="noStrike" cap="none" spc="0" baseline="0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457234" marR="0" indent="-385353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1800"/>
        <a:buFont typeface="Helvetica"/>
        <a:buChar char="►"/>
        <a:tabLst/>
        <a:defRPr sz="1800" b="0" i="0" u="none" strike="noStrike" cap="none" spc="0" baseline="0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973579" marR="0" indent="-434339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1800"/>
        <a:buFont typeface="Helvetica"/>
        <a:buChar char="►"/>
        <a:tabLst/>
        <a:defRPr sz="1800" b="0" i="0" u="none" strike="noStrike" cap="none" spc="0" baseline="0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430779" marR="0" indent="-434339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1800"/>
        <a:buFont typeface="Helvetica"/>
        <a:buChar char="►"/>
        <a:tabLst/>
        <a:defRPr sz="1800" b="0" i="0" u="none" strike="noStrike" cap="none" spc="0" baseline="0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887979" marR="0" indent="-434339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1800"/>
        <a:buFont typeface="Helvetica"/>
        <a:buChar char="►"/>
        <a:tabLst/>
        <a:defRPr sz="1800" b="0" i="0" u="none" strike="noStrike" cap="none" spc="0" baseline="0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3345179" marR="0" indent="-434339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1800"/>
        <a:buFont typeface="Helvetica"/>
        <a:buChar char="►"/>
        <a:tabLst/>
        <a:defRPr sz="1800" b="0" i="0" u="none" strike="noStrike" cap="none" spc="0" baseline="0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802379" marR="0" indent="-434338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1800"/>
        <a:buFont typeface="Helvetica"/>
        <a:buChar char="►"/>
        <a:tabLst/>
        <a:defRPr sz="1800" b="0" i="0" u="none" strike="noStrike" cap="none" spc="0" baseline="0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4259579" marR="0" indent="-434338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1800"/>
        <a:buFont typeface="Helvetica"/>
        <a:buChar char="►"/>
        <a:tabLst/>
        <a:defRPr sz="1800" b="0" i="0" u="none" strike="noStrike" cap="none" spc="0" baseline="0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Major Project-1 Presentation"/>
          <p:cNvSpPr txBox="1"/>
          <p:nvPr/>
        </p:nvSpPr>
        <p:spPr>
          <a:xfrm>
            <a:off x="1609547" y="1060450"/>
            <a:ext cx="6986242" cy="67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4400">
                <a:solidFill>
                  <a:srgbClr val="0C0C0C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Major Project-1 Presentation</a:t>
            </a:r>
          </a:p>
        </p:txBody>
      </p:sp>
      <p:sp>
        <p:nvSpPr>
          <p:cNvPr id="210" name="Project No: 42"/>
          <p:cNvSpPr txBox="1"/>
          <p:nvPr/>
        </p:nvSpPr>
        <p:spPr>
          <a:xfrm>
            <a:off x="3381718" y="2002397"/>
            <a:ext cx="34419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4400">
                <a:solidFill>
                  <a:srgbClr val="0C0C0C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Project No: 42</a:t>
            </a:r>
          </a:p>
        </p:txBody>
      </p:sp>
      <p:sp>
        <p:nvSpPr>
          <p:cNvPr id="211" name="Project Title: Object recognition and classification"/>
          <p:cNvSpPr txBox="1"/>
          <p:nvPr/>
        </p:nvSpPr>
        <p:spPr>
          <a:xfrm>
            <a:off x="1319309" y="3033208"/>
            <a:ext cx="8111858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rPr dirty="0"/>
              <a:t>Project Title: Object recognition and </a:t>
            </a:r>
            <a:r>
              <a:rPr lang="en-IN" dirty="0"/>
              <a:t>ident</a:t>
            </a:r>
            <a:r>
              <a:rPr dirty="0" err="1"/>
              <a:t>ification</a:t>
            </a:r>
            <a:endParaRPr dirty="0"/>
          </a:p>
        </p:txBody>
      </p:sp>
      <p:sp>
        <p:nvSpPr>
          <p:cNvPr id="212" name="Rangoli Jaiswal-191B199…"/>
          <p:cNvSpPr txBox="1"/>
          <p:nvPr/>
        </p:nvSpPr>
        <p:spPr>
          <a:xfrm>
            <a:off x="574478" y="5346440"/>
            <a:ext cx="3411190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24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rPr dirty="0"/>
              <a:t>Rangoli Jaiswal-191B199</a:t>
            </a:r>
          </a:p>
          <a:p>
            <a:pPr>
              <a:defRPr sz="24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rPr dirty="0"/>
              <a:t>Rishi Neelkanth-191B201</a:t>
            </a:r>
          </a:p>
          <a:p>
            <a:pPr>
              <a:defRPr sz="24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rPr dirty="0" err="1"/>
              <a:t>Sejal</a:t>
            </a:r>
            <a:r>
              <a:rPr dirty="0"/>
              <a:t> jain-191B22</a:t>
            </a:r>
            <a:r>
              <a:rPr lang="en-IN" dirty="0"/>
              <a:t>3</a:t>
            </a:r>
            <a:endParaRPr dirty="0"/>
          </a:p>
          <a:p>
            <a:pPr>
              <a:defRPr sz="2400">
                <a:latin typeface="Book Antiqua"/>
                <a:ea typeface="Book Antiqua"/>
                <a:cs typeface="Book Antiqua"/>
                <a:sym typeface="Book Antiqua"/>
              </a:defRPr>
            </a:pPr>
            <a:endParaRPr dirty="0"/>
          </a:p>
        </p:txBody>
      </p:sp>
      <p:sp>
        <p:nvSpPr>
          <p:cNvPr id="213" name="Under The Guidance Of…"/>
          <p:cNvSpPr txBox="1"/>
          <p:nvPr/>
        </p:nvSpPr>
        <p:spPr>
          <a:xfrm>
            <a:off x="5254388" y="5406682"/>
            <a:ext cx="457937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4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Under The Guidance Of</a:t>
            </a:r>
          </a:p>
          <a:p>
            <a:pPr>
              <a:defRPr sz="24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Dr. Neelesh Ku. Jain</a:t>
            </a:r>
          </a:p>
        </p:txBody>
      </p:sp>
      <p:sp>
        <p:nvSpPr>
          <p:cNvPr id="21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425849" y="6599047"/>
            <a:ext cx="204042" cy="3073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 anchor="t"/>
          <a:lstStyle>
            <a:lvl1pPr>
              <a:defRPr sz="15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4798-BF1E-4223-B22F-22897E70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81" y="370114"/>
            <a:ext cx="8596670" cy="105124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Segmentation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A278D-6081-4B6C-94B9-4E91593A197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9381" y="1660848"/>
            <a:ext cx="5499532" cy="4432041"/>
          </a:xfrm>
        </p:spPr>
        <p:txBody>
          <a:bodyPr>
            <a:noAutofit/>
          </a:bodyPr>
          <a:lstStyle/>
          <a:p>
            <a:pPr marL="98298" indent="-98298" algn="just" defTabSz="393192">
              <a:spcBef>
                <a:spcPts val="400"/>
              </a:spcBef>
              <a:buClrTx/>
              <a:buSzTx/>
              <a:buFontTx/>
              <a:buNone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sz="2000" b="1" dirty="0">
                <a:solidFill>
                  <a:srgbClr val="202124"/>
                </a:solidFill>
                <a:latin typeface="arial" panose="020B0604020202020204" pitchFamily="34" charset="0"/>
              </a:rPr>
              <a:t>IMAGE SEGMENTATION</a:t>
            </a:r>
          </a:p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sz="2000" i="0" dirty="0">
                <a:solidFill>
                  <a:srgbClr val="202124"/>
                </a:solidFill>
                <a:effectLst/>
                <a:latin typeface="+mn-lt"/>
              </a:rPr>
              <a:t>Image segmentation is a commonly used technique in digital image processing and analysis to partition an image into multiple parts or regions, often based on the characteristics of the pixels in the image.</a:t>
            </a:r>
          </a:p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>
              <a:solidFill>
                <a:srgbClr val="202124"/>
              </a:solidFill>
              <a:latin typeface="+mn-lt"/>
            </a:endParaRPr>
          </a:p>
          <a:p>
            <a:pPr marL="0" indent="0" algn="just" defTabSz="393192">
              <a:spcBef>
                <a:spcPts val="400"/>
              </a:spcBef>
              <a:buClrTx/>
              <a:buSzTx/>
              <a:buNone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sz="2000" b="1" dirty="0">
                <a:solidFill>
                  <a:srgbClr val="202124"/>
                </a:solidFill>
                <a:latin typeface="+mn-lt"/>
              </a:rPr>
              <a:t>SEMANTIC SEGMENTATION</a:t>
            </a:r>
          </a:p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sz="2000" i="0" dirty="0">
                <a:solidFill>
                  <a:srgbClr val="202124"/>
                </a:solidFill>
                <a:effectLst/>
                <a:latin typeface="+mn-lt"/>
              </a:rPr>
              <a:t>Semantic segmentation describes the process of associating each pixel of an image with a class label</a:t>
            </a:r>
            <a:endParaRPr lang="en-US" sz="2000" dirty="0">
              <a:latin typeface="+mn-lt"/>
            </a:endParaRPr>
          </a:p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58233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A278D-6081-4B6C-94B9-4E91593A197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9381" y="811764"/>
            <a:ext cx="9178054" cy="5281126"/>
          </a:xfrm>
        </p:spPr>
        <p:txBody>
          <a:bodyPr>
            <a:noAutofit/>
          </a:bodyPr>
          <a:lstStyle/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/>
          </a:p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/>
          </a:p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/>
          </a:p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/>
          </a:p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/>
          </a:p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/>
          </a:p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/>
          </a:p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/>
          </a:p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/>
          </a:p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/>
          </a:p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/>
          </a:p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/>
          </a:p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/>
          </a:p>
          <a:p>
            <a:pPr marL="0" indent="0" algn="just" defTabSz="393192">
              <a:spcBef>
                <a:spcPts val="400"/>
              </a:spcBef>
              <a:buClrTx/>
              <a:buSzTx/>
              <a:buNone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9022E6-2D24-4E62-A879-E53A10D97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9" y="765110"/>
            <a:ext cx="9178054" cy="4292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D9845A-89D8-4265-B51A-C8A42DB550C3}"/>
              </a:ext>
            </a:extLst>
          </p:cNvPr>
          <p:cNvSpPr txBox="1"/>
          <p:nvPr/>
        </p:nvSpPr>
        <p:spPr>
          <a:xfrm>
            <a:off x="1508529" y="5298041"/>
            <a:ext cx="676469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</a:t>
            </a:r>
            <a:r>
              <a:rPr lang="en-US" sz="1800" dirty="0"/>
              <a:t>Figure-05: Image Recognition, Detection, Instance Segmentation, Semantic Segmentation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9314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187;p1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SSD</a:t>
            </a:r>
          </a:p>
        </p:txBody>
      </p:sp>
      <p:sp>
        <p:nvSpPr>
          <p:cNvPr id="243" name="Google Shape;188;p11"/>
          <p:cNvSpPr txBox="1">
            <a:spLocks noGrp="1"/>
          </p:cNvSpPr>
          <p:nvPr>
            <p:ph type="body" idx="1"/>
          </p:nvPr>
        </p:nvSpPr>
        <p:spPr>
          <a:xfrm>
            <a:off x="677334" y="1346662"/>
            <a:ext cx="10062710" cy="469470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SSD(</a:t>
            </a:r>
            <a:r>
              <a:rPr b="1" u="sng"/>
              <a:t>Single Shot Detector</a:t>
            </a:r>
            <a:r>
              <a:t>) is a designed for object detection in real time.</a:t>
            </a:r>
          </a:p>
          <a:p>
            <a:pPr marL="0" indent="0">
              <a:buSzTx/>
              <a:buNone/>
            </a:pPr>
            <a:endParaRPr sz="2000">
              <a:latin typeface="+mn-lt"/>
              <a:ea typeface="+mn-ea"/>
              <a:cs typeface="+mn-cs"/>
              <a:sym typeface="Arial"/>
            </a:endParaRPr>
          </a:p>
          <a:p>
            <a:pPr marL="0" indent="0">
              <a:buSzTx/>
              <a:buNone/>
            </a:pPr>
            <a:endParaRPr sz="2000">
              <a:latin typeface="+mn-lt"/>
              <a:ea typeface="+mn-ea"/>
              <a:cs typeface="+mn-cs"/>
              <a:sym typeface="Arial"/>
            </a:endParaRPr>
          </a:p>
          <a:p>
            <a:pPr marL="0" indent="0">
              <a:buSzTx/>
              <a:buNone/>
            </a:pPr>
            <a:endParaRPr sz="2000">
              <a:latin typeface="+mn-lt"/>
              <a:ea typeface="+mn-ea"/>
              <a:cs typeface="+mn-cs"/>
              <a:sym typeface="Arial"/>
            </a:endParaRPr>
          </a:p>
          <a:p>
            <a:pPr marL="0" indent="0">
              <a:buSzTx/>
              <a:buNone/>
            </a:pPr>
            <a:endParaRPr sz="2000">
              <a:latin typeface="+mn-lt"/>
              <a:ea typeface="+mn-ea"/>
              <a:cs typeface="+mn-cs"/>
              <a:sym typeface="Arial"/>
            </a:endParaRPr>
          </a:p>
          <a:p>
            <a:pPr marL="0" indent="0">
              <a:buSzTx/>
              <a:buNone/>
            </a:pPr>
            <a:endParaRPr sz="2000">
              <a:latin typeface="+mn-lt"/>
              <a:ea typeface="+mn-ea"/>
              <a:cs typeface="+mn-cs"/>
              <a:sym typeface="Arial"/>
            </a:endParaRPr>
          </a:p>
          <a:p>
            <a:pPr marL="0" indent="0">
              <a:buSzTx/>
              <a:buNone/>
            </a:pPr>
            <a:endParaRPr sz="2000">
              <a:latin typeface="+mn-lt"/>
              <a:ea typeface="+mn-ea"/>
              <a:cs typeface="+mn-cs"/>
              <a:sym typeface="Arial"/>
            </a:endParaRPr>
          </a:p>
          <a:p>
            <a:pPr marL="0" indent="0">
              <a:buSzTx/>
              <a:buNone/>
            </a:pPr>
            <a:endParaRPr sz="2000">
              <a:latin typeface="+mn-lt"/>
              <a:ea typeface="+mn-ea"/>
              <a:cs typeface="+mn-cs"/>
              <a:sym typeface="Arial"/>
            </a:endParaRPr>
          </a:p>
          <a:p>
            <a:pPr marL="0" indent="0">
              <a:buSzTx/>
              <a:buNone/>
            </a:pPr>
            <a:endParaRPr sz="2000">
              <a:latin typeface="+mn-lt"/>
              <a:ea typeface="+mn-ea"/>
              <a:cs typeface="+mn-cs"/>
              <a:sym typeface="Arial"/>
            </a:endParaRPr>
          </a:p>
          <a:p>
            <a:pPr marL="0" indent="0">
              <a:buSzTx/>
              <a:buNone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                                           Figure-03 Single Shot Detector</a:t>
            </a:r>
          </a:p>
        </p:txBody>
      </p:sp>
      <p:pic>
        <p:nvPicPr>
          <p:cNvPr id="244" name="Google Shape;189;p11" descr="Google Shape;189;p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06" y="2190860"/>
            <a:ext cx="8176723" cy="2736742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444357" y="6575350"/>
            <a:ext cx="197382" cy="2946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 anchor="t"/>
          <a:lstStyle>
            <a:lvl1pPr>
              <a:defRPr sz="1400">
                <a:solidFill>
                  <a:srgbClr val="030407"/>
                </a:solidFill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194;p12"/>
          <p:cNvSpPr txBox="1">
            <a:spLocks noGrp="1"/>
          </p:cNvSpPr>
          <p:nvPr>
            <p:ph type="title"/>
          </p:nvPr>
        </p:nvSpPr>
        <p:spPr>
          <a:xfrm>
            <a:off x="344824" y="156238"/>
            <a:ext cx="8596670" cy="1320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Object detection using SSD algo</a:t>
            </a:r>
          </a:p>
        </p:txBody>
      </p:sp>
      <p:sp>
        <p:nvSpPr>
          <p:cNvPr id="248" name="Google Shape;195;p12"/>
          <p:cNvSpPr txBox="1">
            <a:spLocks noGrp="1"/>
          </p:cNvSpPr>
          <p:nvPr>
            <p:ph type="body" idx="1"/>
          </p:nvPr>
        </p:nvSpPr>
        <p:spPr>
          <a:xfrm>
            <a:off x="344825" y="914400"/>
            <a:ext cx="8929177" cy="512696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It is a three steps process:</a:t>
            </a:r>
          </a:p>
          <a:p>
            <a:pPr indent="-457200">
              <a:lnSpc>
                <a:spcPct val="90000"/>
              </a:lnSpc>
              <a:buSzPts val="2000"/>
              <a:buFontTx/>
              <a:buAutoNum type="arabicPeriod"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Region Proposal</a:t>
            </a:r>
          </a:p>
          <a:p>
            <a:pPr indent="-457200">
              <a:lnSpc>
                <a:spcPct val="90000"/>
              </a:lnSpc>
              <a:buSzPts val="2000"/>
              <a:buFontTx/>
              <a:buAutoNum type="arabicPeriod"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Feature Generation</a:t>
            </a:r>
          </a:p>
          <a:p>
            <a:pPr indent="-457200">
              <a:lnSpc>
                <a:spcPct val="90000"/>
              </a:lnSpc>
              <a:buSzPts val="2000"/>
              <a:buFontTx/>
              <a:buAutoNum type="arabicPeriod"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Classification</a:t>
            </a:r>
          </a:p>
          <a:p>
            <a:pPr marL="355600" indent="-254000">
              <a:lnSpc>
                <a:spcPct val="90000"/>
              </a:lnSpc>
              <a:buSzTx/>
              <a:buNone/>
            </a:pPr>
            <a:endParaRPr sz="2000">
              <a:latin typeface="+mn-lt"/>
              <a:ea typeface="+mn-ea"/>
              <a:cs typeface="+mn-cs"/>
              <a:sym typeface="Arial"/>
            </a:endParaRPr>
          </a:p>
          <a:p>
            <a:pPr marL="355600" indent="-254000">
              <a:lnSpc>
                <a:spcPct val="90000"/>
              </a:lnSpc>
              <a:buSzTx/>
              <a:buNone/>
            </a:pPr>
            <a:endParaRPr sz="2000">
              <a:latin typeface="+mn-lt"/>
              <a:ea typeface="+mn-ea"/>
              <a:cs typeface="+mn-cs"/>
              <a:sym typeface="Arial"/>
            </a:endParaRPr>
          </a:p>
          <a:p>
            <a:pPr marL="355600" indent="-254000">
              <a:lnSpc>
                <a:spcPct val="90000"/>
              </a:lnSpc>
              <a:buSzTx/>
              <a:buNone/>
            </a:pPr>
            <a:endParaRPr sz="2000">
              <a:latin typeface="+mn-lt"/>
              <a:ea typeface="+mn-ea"/>
              <a:cs typeface="+mn-cs"/>
              <a:sym typeface="Arial"/>
            </a:endParaRPr>
          </a:p>
          <a:p>
            <a:pPr marL="355600" indent="-254000">
              <a:lnSpc>
                <a:spcPct val="90000"/>
              </a:lnSpc>
              <a:buSzTx/>
              <a:buNone/>
            </a:pPr>
            <a:endParaRPr sz="2000">
              <a:latin typeface="+mn-lt"/>
              <a:ea typeface="+mn-ea"/>
              <a:cs typeface="+mn-cs"/>
              <a:sym typeface="Arial"/>
            </a:endParaRPr>
          </a:p>
          <a:p>
            <a:pPr marL="355600" indent="-254000">
              <a:lnSpc>
                <a:spcPct val="90000"/>
              </a:lnSpc>
              <a:buSzTx/>
              <a:buNone/>
            </a:pPr>
            <a:endParaRPr sz="2000">
              <a:latin typeface="+mn-lt"/>
              <a:ea typeface="+mn-ea"/>
              <a:cs typeface="+mn-cs"/>
              <a:sym typeface="Arial"/>
            </a:endParaRPr>
          </a:p>
          <a:p>
            <a:pPr marL="355600" indent="-254000">
              <a:lnSpc>
                <a:spcPct val="90000"/>
              </a:lnSpc>
              <a:buSzTx/>
              <a:buNone/>
            </a:pPr>
            <a:endParaRPr sz="2000">
              <a:latin typeface="+mn-lt"/>
              <a:ea typeface="+mn-ea"/>
              <a:cs typeface="+mn-cs"/>
              <a:sym typeface="Arial"/>
            </a:endParaRPr>
          </a:p>
          <a:p>
            <a:pPr marL="355600" indent="-254000">
              <a:lnSpc>
                <a:spcPct val="90000"/>
              </a:lnSpc>
              <a:buSzTx/>
              <a:buNone/>
            </a:pPr>
            <a:endParaRPr sz="2000">
              <a:latin typeface="+mn-lt"/>
              <a:ea typeface="+mn-ea"/>
              <a:cs typeface="+mn-cs"/>
              <a:sym typeface="Arial"/>
            </a:endParaRPr>
          </a:p>
          <a:p>
            <a:pPr marL="0" indent="0">
              <a:lnSpc>
                <a:spcPct val="90000"/>
              </a:lnSpc>
              <a:buSzTx/>
              <a:buNone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                                   Figure04— Object detection using SSD</a:t>
            </a:r>
          </a:p>
        </p:txBody>
      </p:sp>
      <p:pic>
        <p:nvPicPr>
          <p:cNvPr id="249" name="Google Shape;196;p12" descr="Google Shape;196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8" y="2597725"/>
            <a:ext cx="7049194" cy="2697321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552" y="6539805"/>
            <a:ext cx="679865" cy="2946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anchor="t"/>
          <a:lstStyle>
            <a:lvl1pPr>
              <a:defRPr sz="1400">
                <a:solidFill>
                  <a:srgbClr val="010203"/>
                </a:solidFill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01;p1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SSD Framework</a:t>
            </a:r>
          </a:p>
        </p:txBody>
      </p:sp>
      <p:sp>
        <p:nvSpPr>
          <p:cNvPr id="253" name="Google Shape;202;p13"/>
          <p:cNvSpPr txBox="1">
            <a:spLocks noGrp="1"/>
          </p:cNvSpPr>
          <p:nvPr>
            <p:ph type="body" idx="1"/>
          </p:nvPr>
        </p:nvSpPr>
        <p:spPr>
          <a:xfrm>
            <a:off x="677333" y="1313410"/>
            <a:ext cx="8596670" cy="4727954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rgbClr val="3F3F3F"/>
              </a:buClr>
              <a:buSzPts val="2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Multi-scale feature maps for detection.</a:t>
            </a:r>
          </a:p>
          <a:p>
            <a:pPr marL="342900" indent="-342900">
              <a:buClr>
                <a:srgbClr val="3F3F3F"/>
              </a:buClr>
              <a:buSzPts val="2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Convolutional predictors for detection.</a:t>
            </a:r>
          </a:p>
          <a:p>
            <a:pPr marL="342900" indent="-342900">
              <a:buClr>
                <a:srgbClr val="3F3F3F"/>
              </a:buClr>
              <a:buSzPts val="2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Default boxes and aspect ratios.</a:t>
            </a:r>
          </a:p>
          <a:p>
            <a:pPr marL="241300" indent="-139700">
              <a:buSzTx/>
              <a:buNone/>
            </a:pPr>
            <a:endParaRPr sz="2000">
              <a:latin typeface="+mn-lt"/>
              <a:ea typeface="+mn-ea"/>
              <a:cs typeface="+mn-cs"/>
              <a:sym typeface="Arial"/>
            </a:endParaRPr>
          </a:p>
          <a:p>
            <a:pPr marL="241300" indent="-139700">
              <a:buSzTx/>
              <a:buNone/>
            </a:pPr>
            <a:endParaRPr sz="2000">
              <a:latin typeface="+mn-lt"/>
              <a:ea typeface="+mn-ea"/>
              <a:cs typeface="+mn-cs"/>
              <a:sym typeface="Arial"/>
            </a:endParaRPr>
          </a:p>
          <a:p>
            <a:pPr marL="241300" indent="-139700">
              <a:buSzTx/>
              <a:buNone/>
            </a:pPr>
            <a:endParaRPr sz="2000">
              <a:latin typeface="+mn-lt"/>
              <a:ea typeface="+mn-ea"/>
              <a:cs typeface="+mn-cs"/>
              <a:sym typeface="Arial"/>
            </a:endParaRPr>
          </a:p>
          <a:p>
            <a:pPr marL="241300" indent="-139700">
              <a:buSzTx/>
              <a:buNone/>
            </a:pPr>
            <a:endParaRPr sz="2000">
              <a:latin typeface="+mn-lt"/>
              <a:ea typeface="+mn-ea"/>
              <a:cs typeface="+mn-cs"/>
              <a:sym typeface="Arial"/>
            </a:endParaRPr>
          </a:p>
          <a:p>
            <a:pPr marL="241300" indent="-139700">
              <a:buSzTx/>
              <a:buNone/>
            </a:pPr>
            <a:endParaRPr sz="2000">
              <a:latin typeface="+mn-lt"/>
              <a:ea typeface="+mn-ea"/>
              <a:cs typeface="+mn-cs"/>
              <a:sym typeface="Arial"/>
            </a:endParaRPr>
          </a:p>
          <a:p>
            <a:pPr marL="241300" indent="-139700">
              <a:buSzTx/>
              <a:buNone/>
            </a:pPr>
            <a:endParaRPr sz="2000">
              <a:latin typeface="+mn-lt"/>
              <a:ea typeface="+mn-ea"/>
              <a:cs typeface="+mn-cs"/>
              <a:sym typeface="Arial"/>
            </a:endParaRPr>
          </a:p>
          <a:p>
            <a:pPr marL="0" indent="0">
              <a:buSzTx/>
              <a:buNone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                                     Figure05— SSD Framework</a:t>
            </a:r>
          </a:p>
        </p:txBody>
      </p:sp>
      <p:pic>
        <p:nvPicPr>
          <p:cNvPr id="254" name="Google Shape;203;p13" descr="Google Shape;203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2634210"/>
            <a:ext cx="5674955" cy="2440233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420735" y="6551654"/>
            <a:ext cx="303943" cy="3073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 anchor="t"/>
          <a:lstStyle>
            <a:lvl1pPr>
              <a:defRPr sz="1500">
                <a:solidFill>
                  <a:srgbClr val="020204"/>
                </a:solidFill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38;p1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dirty="0"/>
              <a:t>Experiment</a:t>
            </a:r>
            <a:r>
              <a:rPr lang="en-IN" dirty="0"/>
              <a:t> </a:t>
            </a:r>
            <a:r>
              <a:rPr dirty="0"/>
              <a:t>Results</a:t>
            </a:r>
          </a:p>
        </p:txBody>
      </p:sp>
      <p:sp>
        <p:nvSpPr>
          <p:cNvPr id="281" name="Google Shape;239;p16"/>
          <p:cNvSpPr txBox="1">
            <a:spLocks noGrp="1"/>
          </p:cNvSpPr>
          <p:nvPr>
            <p:ph type="body" sz="half" idx="1"/>
          </p:nvPr>
        </p:nvSpPr>
        <p:spPr>
          <a:xfrm>
            <a:off x="511963" y="1732572"/>
            <a:ext cx="8596670" cy="388077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rgbClr val="3F3F3F"/>
              </a:buClr>
              <a:buSzPts val="2000"/>
              <a:buFont typeface="Arial" panose="020B0604020202020204" pitchFamily="34" charset="0"/>
              <a:buChar char="•"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lang="en-IN" dirty="0"/>
              <a:t>The project will be able to detect all the objects and classify it .</a:t>
            </a:r>
          </a:p>
          <a:p>
            <a:pPr marL="342900" indent="-342900">
              <a:spcBef>
                <a:spcPts val="0"/>
              </a:spcBef>
              <a:buClr>
                <a:srgbClr val="3F3F3F"/>
              </a:buClr>
              <a:buSzPts val="2000"/>
              <a:buFont typeface="Arial" panose="020B0604020202020204" pitchFamily="34" charset="0"/>
              <a:buChar char="•"/>
              <a:defRPr sz="2000">
                <a:latin typeface="+mn-lt"/>
                <a:ea typeface="+mn-ea"/>
                <a:cs typeface="+mn-cs"/>
                <a:sym typeface="Arial"/>
              </a:defRPr>
            </a:pPr>
            <a:endParaRPr lang="en-IN" dirty="0"/>
          </a:p>
          <a:p>
            <a:pPr marL="342900" indent="-342900">
              <a:spcBef>
                <a:spcPts val="0"/>
              </a:spcBef>
              <a:buClr>
                <a:srgbClr val="3F3F3F"/>
              </a:buClr>
              <a:buSzPts val="2000"/>
              <a:buFont typeface="Arial" panose="020B0604020202020204" pitchFamily="34" charset="0"/>
              <a:buChar char="•"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lang="en-IN" dirty="0"/>
              <a:t>It will classify the object along with the suitable label.</a:t>
            </a:r>
          </a:p>
          <a:p>
            <a:pPr marL="342900" indent="-342900">
              <a:spcBef>
                <a:spcPts val="0"/>
              </a:spcBef>
              <a:buClr>
                <a:srgbClr val="3F3F3F"/>
              </a:buClr>
              <a:buSzPts val="2000"/>
              <a:buFont typeface="Arial" panose="020B0604020202020204" pitchFamily="34" charset="0"/>
              <a:buChar char="•"/>
              <a:defRPr sz="2000">
                <a:latin typeface="+mn-lt"/>
                <a:ea typeface="+mn-ea"/>
                <a:cs typeface="+mn-cs"/>
                <a:sym typeface="Arial"/>
              </a:defRPr>
            </a:pPr>
            <a:endParaRPr lang="en-IN" dirty="0"/>
          </a:p>
          <a:p>
            <a:pPr marL="342900" indent="-342900">
              <a:spcBef>
                <a:spcPts val="0"/>
              </a:spcBef>
              <a:buClr>
                <a:srgbClr val="3F3F3F"/>
              </a:buClr>
              <a:buSzPts val="2000"/>
              <a:buFont typeface="Arial" panose="020B0604020202020204" pitchFamily="34" charset="0"/>
              <a:buChar char="•"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lang="en-IN" dirty="0"/>
              <a:t>It will work for static picture , any mp4 video as well as web camera.</a:t>
            </a:r>
          </a:p>
          <a:p>
            <a:pPr marL="342900" indent="-342900">
              <a:spcBef>
                <a:spcPts val="0"/>
              </a:spcBef>
              <a:buClr>
                <a:srgbClr val="3F3F3F"/>
              </a:buClr>
              <a:buSzPts val="2000"/>
              <a:buFont typeface="Arial" panose="020B0604020202020204" pitchFamily="34" charset="0"/>
              <a:buChar char="•"/>
              <a:defRPr sz="2000">
                <a:latin typeface="+mn-lt"/>
                <a:ea typeface="+mn-ea"/>
                <a:cs typeface="+mn-cs"/>
                <a:sym typeface="Arial"/>
              </a:defRPr>
            </a:pPr>
            <a:endParaRPr lang="en-IN" dirty="0"/>
          </a:p>
          <a:p>
            <a:pPr marL="342900" indent="-342900">
              <a:spcBef>
                <a:spcPts val="0"/>
              </a:spcBef>
              <a:buClr>
                <a:srgbClr val="3F3F3F"/>
              </a:buClr>
              <a:buSzPts val="2000"/>
              <a:buFont typeface="Arial" panose="020B0604020202020204" pitchFamily="34" charset="0"/>
              <a:buChar char="•"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lang="en-IN" dirty="0"/>
              <a:t>Project will work in real time and will be fast .</a:t>
            </a:r>
            <a:endParaRPr dirty="0"/>
          </a:p>
        </p:txBody>
      </p:sp>
      <p:sp>
        <p:nvSpPr>
          <p:cNvPr id="28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-6419443" y="6539805"/>
            <a:ext cx="7197103" cy="2946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anchor="t"/>
          <a:lstStyle>
            <a:lvl1pPr>
              <a:defRPr sz="1400">
                <a:solidFill>
                  <a:srgbClr val="07090E"/>
                </a:solidFill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44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THANK YOU</a:t>
            </a:r>
          </a:p>
        </p:txBody>
      </p:sp>
      <p:sp>
        <p:nvSpPr>
          <p:cNvPr id="28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041" y="6563502"/>
            <a:ext cx="303943" cy="3073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 anchor="t"/>
          <a:lstStyle>
            <a:lvl1pPr>
              <a:defRPr sz="1500">
                <a:solidFill>
                  <a:srgbClr val="020305"/>
                </a:solidFill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149;p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dirty="0"/>
              <a:t>Table of Contents</a:t>
            </a:r>
          </a:p>
        </p:txBody>
      </p:sp>
      <p:sp>
        <p:nvSpPr>
          <p:cNvPr id="217" name="Google Shape;150;p2"/>
          <p:cNvSpPr txBox="1">
            <a:spLocks noGrp="1"/>
          </p:cNvSpPr>
          <p:nvPr>
            <p:ph type="body" idx="1"/>
          </p:nvPr>
        </p:nvSpPr>
        <p:spPr>
          <a:xfrm>
            <a:off x="677333" y="1429788"/>
            <a:ext cx="8596670" cy="515389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SzTx/>
              <a:buNone/>
              <a:defRPr sz="30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IN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sz="30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2400" dirty="0">
                <a:solidFill>
                  <a:schemeClr val="tx1"/>
                </a:solidFill>
              </a:rPr>
              <a:t>1.</a:t>
            </a:r>
            <a:r>
              <a:rPr lang="en-IN" sz="2400" dirty="0">
                <a:solidFill>
                  <a:schemeClr val="tx1"/>
                </a:solidFill>
              </a:rPr>
              <a:t>  </a:t>
            </a:r>
            <a:r>
              <a:rPr sz="2400" dirty="0">
                <a:solidFill>
                  <a:schemeClr val="tx1"/>
                </a:solidFill>
              </a:rPr>
              <a:t> Introduction</a:t>
            </a:r>
          </a:p>
          <a:p>
            <a:pPr marL="0" indent="0">
              <a:buSzTx/>
              <a:buNone/>
              <a:defRPr sz="28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2400" dirty="0">
                <a:solidFill>
                  <a:schemeClr val="tx1"/>
                </a:solidFill>
              </a:rPr>
              <a:t>2. </a:t>
            </a:r>
            <a:r>
              <a:rPr lang="en-IN" sz="2400" dirty="0">
                <a:solidFill>
                  <a:schemeClr val="tx1"/>
                </a:solidFill>
              </a:rPr>
              <a:t>  </a:t>
            </a:r>
            <a:r>
              <a:rPr sz="2400" dirty="0">
                <a:solidFill>
                  <a:schemeClr val="tx1"/>
                </a:solidFill>
              </a:rPr>
              <a:t>Technologies Used</a:t>
            </a:r>
          </a:p>
          <a:p>
            <a:pPr marL="0" indent="0">
              <a:buSzTx/>
              <a:buNone/>
              <a:defRPr sz="28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2400" dirty="0">
                <a:solidFill>
                  <a:schemeClr val="tx1"/>
                </a:solidFill>
              </a:rPr>
              <a:t>3.</a:t>
            </a:r>
            <a:r>
              <a:rPr lang="en-IN" sz="2400" dirty="0">
                <a:solidFill>
                  <a:schemeClr val="tx1"/>
                </a:solidFill>
              </a:rPr>
              <a:t>  </a:t>
            </a:r>
            <a:r>
              <a:rPr sz="2400" dirty="0">
                <a:solidFill>
                  <a:schemeClr val="tx1"/>
                </a:solidFill>
              </a:rPr>
              <a:t> Feature Extraction</a:t>
            </a:r>
          </a:p>
          <a:p>
            <a:pPr marL="0" indent="0">
              <a:buSzTx/>
              <a:buNone/>
              <a:defRPr sz="28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2400" dirty="0">
                <a:solidFill>
                  <a:schemeClr val="tx1"/>
                </a:solidFill>
              </a:rPr>
              <a:t>4. </a:t>
            </a:r>
            <a:r>
              <a:rPr lang="en-IN" sz="2400" dirty="0">
                <a:solidFill>
                  <a:schemeClr val="tx1"/>
                </a:solidFill>
              </a:rPr>
              <a:t>  Image Classification</a:t>
            </a:r>
            <a:endParaRPr sz="2400" dirty="0">
              <a:solidFill>
                <a:schemeClr val="tx1"/>
              </a:solidFill>
            </a:endParaRPr>
          </a:p>
          <a:p>
            <a:pPr marL="0" indent="0">
              <a:buSzTx/>
              <a:buNone/>
              <a:defRPr sz="28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2400" dirty="0">
                <a:solidFill>
                  <a:schemeClr val="tx1"/>
                </a:solidFill>
              </a:rPr>
              <a:t>5.</a:t>
            </a:r>
            <a:r>
              <a:rPr lang="en-IN" sz="2400" dirty="0">
                <a:solidFill>
                  <a:schemeClr val="tx1"/>
                </a:solidFill>
              </a:rPr>
              <a:t>  </a:t>
            </a:r>
            <a:r>
              <a:rPr sz="2400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ImageNet</a:t>
            </a:r>
          </a:p>
          <a:p>
            <a:pPr marL="0" indent="0">
              <a:buSzTx/>
              <a:buNone/>
              <a:defRPr sz="28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IN" sz="2400" dirty="0">
                <a:solidFill>
                  <a:schemeClr val="tx1"/>
                </a:solidFill>
              </a:rPr>
              <a:t>6.   Image Detection</a:t>
            </a:r>
          </a:p>
          <a:p>
            <a:pPr marL="0" indent="0">
              <a:buSzTx/>
              <a:buNone/>
              <a:defRPr sz="28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IN" sz="2400" dirty="0">
                <a:solidFill>
                  <a:schemeClr val="tx1"/>
                </a:solidFill>
              </a:rPr>
              <a:t>7.   COCO Dataset</a:t>
            </a:r>
          </a:p>
          <a:p>
            <a:pPr marL="0" indent="0">
              <a:buSzTx/>
              <a:buNone/>
              <a:defRPr sz="28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IN" sz="2400" dirty="0">
                <a:solidFill>
                  <a:schemeClr val="tx1"/>
                </a:solidFill>
              </a:rPr>
              <a:t>8.   Segmentation</a:t>
            </a:r>
          </a:p>
          <a:p>
            <a:pPr marL="0" indent="0">
              <a:buSzTx/>
              <a:buNone/>
              <a:defRPr sz="28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IN" sz="2400" dirty="0">
                <a:solidFill>
                  <a:schemeClr val="tx1"/>
                </a:solidFill>
              </a:rPr>
              <a:t>9.   SSD</a:t>
            </a:r>
          </a:p>
          <a:p>
            <a:pPr marL="0" indent="0">
              <a:buSzTx/>
              <a:buNone/>
              <a:defRPr sz="28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IN" sz="2400" dirty="0">
                <a:solidFill>
                  <a:schemeClr val="tx1"/>
                </a:solidFill>
              </a:rPr>
              <a:t>10</a:t>
            </a:r>
            <a:r>
              <a:rPr sz="2400" dirty="0">
                <a:solidFill>
                  <a:schemeClr val="tx1"/>
                </a:solidFill>
              </a:rPr>
              <a:t>. Results</a:t>
            </a:r>
            <a:endParaRPr lang="en-IN" sz="2400" dirty="0">
              <a:solidFill>
                <a:schemeClr val="tx1"/>
              </a:solidFill>
            </a:endParaRPr>
          </a:p>
          <a:p>
            <a:pPr marL="0" indent="0">
              <a:buSzTx/>
              <a:buNone/>
              <a:defRPr sz="28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IN" sz="2400" dirty="0">
                <a:solidFill>
                  <a:schemeClr val="tx1"/>
                </a:solidFill>
              </a:rPr>
              <a:t>11. Future Work</a:t>
            </a:r>
            <a:endParaRPr sz="2400" dirty="0">
              <a:solidFill>
                <a:schemeClr val="tx1"/>
              </a:solidFill>
            </a:endParaRPr>
          </a:p>
          <a:p>
            <a:pPr marL="0" indent="0">
              <a:buSzTx/>
              <a:buNone/>
            </a:pPr>
            <a:endParaRPr sz="3200" dirty="0">
              <a:latin typeface="+mn-lt"/>
              <a:ea typeface="+mn-ea"/>
              <a:cs typeface="+mn-cs"/>
              <a:sym typeface="Arial"/>
            </a:endParaRPr>
          </a:p>
          <a:p>
            <a:pPr marL="0" indent="0">
              <a:buSzTx/>
              <a:buNone/>
              <a:defRPr sz="32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      </a:t>
            </a:r>
          </a:p>
        </p:txBody>
      </p:sp>
      <p:sp>
        <p:nvSpPr>
          <p:cNvPr id="21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454734" y="6575350"/>
            <a:ext cx="210702" cy="3327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 anchor="t"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155;p3"/>
          <p:cNvSpPr txBox="1">
            <a:spLocks noGrp="1"/>
          </p:cNvSpPr>
          <p:nvPr>
            <p:ph type="title"/>
          </p:nvPr>
        </p:nvSpPr>
        <p:spPr>
          <a:xfrm>
            <a:off x="677333" y="112826"/>
            <a:ext cx="8596670" cy="703813"/>
          </a:xfrm>
          <a:prstGeom prst="rect">
            <a:avLst/>
          </a:prstGeom>
        </p:spPr>
        <p:txBody>
          <a:bodyPr/>
          <a:lstStyle>
            <a:lvl1pPr defTabSz="777240">
              <a:defRPr sz="3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Introduction</a:t>
            </a:r>
          </a:p>
        </p:txBody>
      </p:sp>
      <p:sp>
        <p:nvSpPr>
          <p:cNvPr id="221" name="Google Shape;156;p3"/>
          <p:cNvSpPr txBox="1">
            <a:spLocks noGrp="1"/>
          </p:cNvSpPr>
          <p:nvPr>
            <p:ph type="body" idx="1"/>
          </p:nvPr>
        </p:nvSpPr>
        <p:spPr>
          <a:xfrm>
            <a:off x="677333" y="816638"/>
            <a:ext cx="8596670" cy="472795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Aim  </a:t>
            </a:r>
          </a:p>
          <a:p>
            <a:pPr marL="342900" indent="-342900"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Detection and </a:t>
            </a:r>
            <a:r>
              <a:rPr lang="en-IN" dirty="0" err="1"/>
              <a:t>identifica</a:t>
            </a:r>
            <a:r>
              <a:rPr dirty="0" err="1"/>
              <a:t>tion</a:t>
            </a:r>
            <a:r>
              <a:rPr dirty="0"/>
              <a:t> of objects in surveillance video into   various categories.</a:t>
            </a:r>
          </a:p>
          <a:p>
            <a:pPr marL="342900" indent="-342900"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Categories- Car, Person, Motorcycle, Bicycle, Rickshaw, Autorickshaw</a:t>
            </a:r>
          </a:p>
          <a:p>
            <a:pPr marL="241300" indent="-139700">
              <a:buSzTx/>
              <a:buNone/>
            </a:pPr>
            <a:endParaRPr sz="2000" dirty="0">
              <a:solidFill>
                <a:srgbClr val="000000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241300" indent="-139700">
              <a:buSzTx/>
              <a:buNone/>
            </a:pPr>
            <a:endParaRPr sz="2000" dirty="0">
              <a:solidFill>
                <a:srgbClr val="000000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241300" indent="-139700">
              <a:buSzTx/>
              <a:buNone/>
            </a:pPr>
            <a:endParaRPr sz="2000" dirty="0">
              <a:solidFill>
                <a:srgbClr val="000000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241300" indent="-139700">
              <a:buSzTx/>
              <a:buNone/>
            </a:pPr>
            <a:endParaRPr sz="2000" dirty="0">
              <a:solidFill>
                <a:srgbClr val="000000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241300" indent="-139700">
              <a:buSzTx/>
              <a:buNone/>
            </a:pPr>
            <a:endParaRPr sz="2000" dirty="0">
              <a:solidFill>
                <a:srgbClr val="000000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0" indent="0">
              <a:buSzTx/>
              <a:buNone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                             Figure-01: Detection and </a:t>
            </a:r>
            <a:r>
              <a:rPr lang="en-IN" dirty="0"/>
              <a:t>Identification</a:t>
            </a:r>
            <a:r>
              <a:rPr dirty="0"/>
              <a:t> of objects</a:t>
            </a:r>
          </a:p>
          <a:p>
            <a:pPr marL="342900" indent="-342900"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Motivation- Recognition, Tracking, Security, etc.</a:t>
            </a:r>
          </a:p>
        </p:txBody>
      </p:sp>
      <p:pic>
        <p:nvPicPr>
          <p:cNvPr id="222" name="Google Shape;157;p3" descr="Google Shape;157;p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10" y="2540812"/>
            <a:ext cx="2758680" cy="206520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461394" y="6587199"/>
            <a:ext cx="204042" cy="3073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 anchor="t"/>
          <a:lstStyle>
            <a:lvl1pPr>
              <a:defRPr sz="15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162;p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dirty="0"/>
              <a:t>Technologies Used</a:t>
            </a:r>
          </a:p>
        </p:txBody>
      </p:sp>
      <p:sp>
        <p:nvSpPr>
          <p:cNvPr id="226" name="Google Shape;163;p4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rgbClr val="3F3F3F"/>
              </a:buClr>
              <a:buSzPts val="2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Tools : </a:t>
            </a:r>
            <a:r>
              <a:rPr lang="en-IN" dirty="0"/>
              <a:t>Anaconda , </a:t>
            </a:r>
            <a:r>
              <a:rPr lang="en-IN" dirty="0" err="1"/>
              <a:t>Jupyter</a:t>
            </a:r>
            <a:r>
              <a:rPr lang="en-IN" dirty="0"/>
              <a:t> Notebook</a:t>
            </a:r>
            <a:endParaRPr dirty="0"/>
          </a:p>
          <a:p>
            <a:pPr marL="342900" indent="-342900">
              <a:buClr>
                <a:srgbClr val="3F3F3F"/>
              </a:buClr>
              <a:buSzPts val="2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Languages</a:t>
            </a:r>
            <a:r>
              <a:rPr lang="en-IN" dirty="0"/>
              <a:t>:</a:t>
            </a:r>
            <a:r>
              <a:rPr dirty="0"/>
              <a:t> </a:t>
            </a:r>
            <a:r>
              <a:rPr lang="en-IN" dirty="0"/>
              <a:t>P</a:t>
            </a:r>
            <a:r>
              <a:rPr dirty="0" err="1"/>
              <a:t>ython</a:t>
            </a:r>
            <a:endParaRPr dirty="0"/>
          </a:p>
          <a:p>
            <a:pPr marL="342900" indent="-342900">
              <a:buClr>
                <a:srgbClr val="3F3F3F"/>
              </a:buClr>
              <a:buSzPts val="2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Concepts: </a:t>
            </a:r>
            <a:r>
              <a:rPr lang="en-IN" dirty="0"/>
              <a:t>SSD mobilenetV3 (Single Shot Detection)</a:t>
            </a:r>
            <a:endParaRPr dirty="0"/>
          </a:p>
          <a:p>
            <a:pPr marL="342900" indent="-342900">
              <a:buClr>
                <a:srgbClr val="3F3F3F"/>
              </a:buClr>
              <a:buSzPts val="2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Libraries: TensorFlow, </a:t>
            </a:r>
            <a:r>
              <a:rPr lang="en-IN" dirty="0"/>
              <a:t>Open CV, </a:t>
            </a:r>
            <a:r>
              <a:rPr lang="en-IN" dirty="0" err="1"/>
              <a:t>Matplotlib.pyplot</a:t>
            </a:r>
            <a:endParaRPr dirty="0"/>
          </a:p>
        </p:txBody>
      </p:sp>
      <p:sp>
        <p:nvSpPr>
          <p:cNvPr id="22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462866" y="6575350"/>
            <a:ext cx="190722" cy="2819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 anchor="t"/>
          <a:lstStyle>
            <a:lvl1pPr>
              <a:defRPr sz="1300">
                <a:solidFill>
                  <a:srgbClr val="030407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168;p5"/>
          <p:cNvSpPr txBox="1">
            <a:spLocks noGrp="1"/>
          </p:cNvSpPr>
          <p:nvPr>
            <p:ph type="title"/>
          </p:nvPr>
        </p:nvSpPr>
        <p:spPr>
          <a:xfrm>
            <a:off x="677333" y="156238"/>
            <a:ext cx="8596670" cy="97429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dirty="0"/>
              <a:t>Feature Extraction- Dataset</a:t>
            </a:r>
          </a:p>
        </p:txBody>
      </p:sp>
      <p:sp>
        <p:nvSpPr>
          <p:cNvPr id="230" name="Google Shape;169;p5"/>
          <p:cNvSpPr txBox="1">
            <a:spLocks noGrp="1"/>
          </p:cNvSpPr>
          <p:nvPr>
            <p:ph type="body" idx="1"/>
          </p:nvPr>
        </p:nvSpPr>
        <p:spPr>
          <a:xfrm>
            <a:off x="677333" y="897775"/>
            <a:ext cx="8596670" cy="514358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rgbClr val="3F3F3F"/>
              </a:buClr>
              <a:buSzPts val="2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To obtain the image dataset required for classification, we extracted frames from the provided video data.</a:t>
            </a:r>
          </a:p>
          <a:p>
            <a:pPr marL="342900" indent="-342900">
              <a:buClr>
                <a:srgbClr val="3F3F3F"/>
              </a:buClr>
              <a:buSzPts val="2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Frames were taken after every 20 frames of each videos.</a:t>
            </a:r>
          </a:p>
          <a:p>
            <a:pPr marL="342900" indent="-342900">
              <a:buClr>
                <a:srgbClr val="3F3F3F"/>
              </a:buClr>
              <a:buSzPts val="2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The images in the dataset correspond to the labelled bounding boxes from these frames.</a:t>
            </a:r>
          </a:p>
          <a:p>
            <a:pPr marL="241300" indent="-139700">
              <a:buSzTx/>
              <a:buNone/>
            </a:pPr>
            <a:endParaRPr sz="2000" dirty="0">
              <a:latin typeface="+mn-lt"/>
              <a:ea typeface="+mn-ea"/>
              <a:cs typeface="+mn-cs"/>
              <a:sym typeface="Arial"/>
            </a:endParaRPr>
          </a:p>
          <a:p>
            <a:pPr marL="241300" indent="-139700">
              <a:buSzTx/>
              <a:buNone/>
            </a:pPr>
            <a:endParaRPr sz="2000" dirty="0">
              <a:latin typeface="+mn-lt"/>
              <a:ea typeface="+mn-ea"/>
              <a:cs typeface="+mn-cs"/>
              <a:sym typeface="Arial"/>
            </a:endParaRPr>
          </a:p>
          <a:p>
            <a:pPr marL="241300" indent="-139700">
              <a:buSzTx/>
              <a:buNone/>
            </a:pPr>
            <a:endParaRPr sz="2000" dirty="0">
              <a:latin typeface="+mn-lt"/>
              <a:ea typeface="+mn-ea"/>
              <a:cs typeface="+mn-cs"/>
              <a:sym typeface="Arial"/>
            </a:endParaRPr>
          </a:p>
          <a:p>
            <a:pPr marL="241300" indent="-139700">
              <a:buSzTx/>
              <a:buNone/>
            </a:pPr>
            <a:endParaRPr sz="2000" dirty="0">
              <a:latin typeface="+mn-lt"/>
              <a:ea typeface="+mn-ea"/>
              <a:cs typeface="+mn-cs"/>
              <a:sym typeface="Arial"/>
            </a:endParaRPr>
          </a:p>
          <a:p>
            <a:pPr marL="241300" indent="-139700">
              <a:buSzTx/>
              <a:buNone/>
            </a:pPr>
            <a:endParaRPr sz="2000" dirty="0">
              <a:latin typeface="+mn-lt"/>
              <a:ea typeface="+mn-ea"/>
              <a:cs typeface="+mn-cs"/>
              <a:sym typeface="Arial"/>
            </a:endParaRPr>
          </a:p>
          <a:p>
            <a:pPr marL="241300" indent="-139700">
              <a:buSzTx/>
              <a:buNone/>
            </a:pPr>
            <a:endParaRPr sz="2000" dirty="0">
              <a:latin typeface="+mn-lt"/>
              <a:ea typeface="+mn-ea"/>
              <a:cs typeface="+mn-cs"/>
              <a:sym typeface="Arial"/>
            </a:endParaRPr>
          </a:p>
          <a:p>
            <a:pPr marL="0" indent="0">
              <a:buSzTx/>
              <a:buNone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                        Figure-02: Red Boxes Images used as dataset</a:t>
            </a:r>
          </a:p>
        </p:txBody>
      </p:sp>
      <p:pic>
        <p:nvPicPr>
          <p:cNvPr id="231" name="Google Shape;170;p5" descr="Google Shape;170;p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328" y="2898974"/>
            <a:ext cx="2758680" cy="2057580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479903" y="6575350"/>
            <a:ext cx="197381" cy="2946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 anchor="t"/>
          <a:lstStyle>
            <a:lvl1pPr>
              <a:defRPr sz="1400">
                <a:solidFill>
                  <a:srgbClr val="020204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4798-BF1E-4223-B22F-22897E70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05124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Image Identification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A278D-6081-4B6C-94B9-4E91593A197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44068" y="1651518"/>
            <a:ext cx="7225695" cy="35456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Image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ident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ification is where a computer can analyze an image and identify the class the image falls under.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class is essentially a label, for instance, 'car', 'animal', 'building' and so 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Famous Dataset like ImageNet can be used having around 1000 classes.</a:t>
            </a:r>
            <a:endParaRPr lang="en-US" b="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434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4798-BF1E-4223-B22F-22897E70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05124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ImageNet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A278D-6081-4B6C-94B9-4E91593A197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46705" y="1642188"/>
            <a:ext cx="5191622" cy="388077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endParaRPr lang="en-US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37160" indent="0" algn="just">
              <a:buNone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ImageNet is an image database organized according to the </a:t>
            </a:r>
            <a:r>
              <a:rPr lang="en-US" i="0" strike="noStrike" dirty="0">
                <a:solidFill>
                  <a:schemeClr val="tx1"/>
                </a:solidFill>
                <a:effectLst/>
                <a:latin typeface="+mn-lt"/>
              </a:rPr>
              <a:t>WordNet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 hierarchy, in which each node of the hierarchy is depicted by hundreds and thousands of images. The project has been </a:t>
            </a:r>
            <a:r>
              <a:rPr lang="en-US" i="0" strike="noStrike" dirty="0">
                <a:solidFill>
                  <a:schemeClr val="tx1"/>
                </a:solidFill>
                <a:effectLst/>
                <a:latin typeface="+mn-lt"/>
              </a:rPr>
              <a:t>instrumental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 in advancing computer vision and deep learning research. The data is available for free to researchers for non-commercial use.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21884-4F54-463F-B337-2D2677B84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040" y="1401581"/>
            <a:ext cx="3631451" cy="3476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F1ECF9-0C5F-4944-B9C2-90BB4752B6CE}"/>
              </a:ext>
            </a:extLst>
          </p:cNvPr>
          <p:cNvSpPr txBox="1"/>
          <p:nvPr/>
        </p:nvSpPr>
        <p:spPr>
          <a:xfrm>
            <a:off x="6160727" y="5097433"/>
            <a:ext cx="3278075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</a:t>
            </a:r>
            <a:r>
              <a:rPr lang="en-US" sz="1800" dirty="0"/>
              <a:t>Figure-03: Image  Identification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0243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4798-BF1E-4223-B22F-22897E70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70" cy="105124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Image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A278D-6081-4B6C-94B9-4E91593A197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9381" y="1660849"/>
            <a:ext cx="5499532" cy="3359020"/>
          </a:xfrm>
        </p:spPr>
        <p:txBody>
          <a:bodyPr>
            <a:normAutofit/>
          </a:bodyPr>
          <a:lstStyle/>
          <a:p>
            <a:pPr marL="98298" indent="-98298" algn="just" defTabSz="393192">
              <a:spcBef>
                <a:spcPts val="400"/>
              </a:spcBef>
              <a:buClrTx/>
              <a:buSzTx/>
              <a:buFontTx/>
              <a:buNone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dirty="0"/>
              <a:t>Based on salient features, object detection specifies the location of multiple objects in the image , </a:t>
            </a:r>
            <a:r>
              <a:rPr lang="en-US" dirty="0" err="1"/>
              <a:t>i.e</a:t>
            </a:r>
            <a:r>
              <a:rPr lang="en-US" dirty="0"/>
              <a:t>  localization of object in the image.</a:t>
            </a:r>
          </a:p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dirty="0"/>
          </a:p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dirty="0"/>
              <a:t>Famous algorithms includes SSD-MobileNetv2, SSD-MobileNetv3, YOLO v1,YOLO v2.</a:t>
            </a:r>
          </a:p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dirty="0"/>
          </a:p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Famous Dataset like COCO can be used having around 80 classes</a:t>
            </a:r>
            <a:endParaRPr lang="en-US" dirty="0"/>
          </a:p>
          <a:p>
            <a:pPr marL="342900" indent="-342900" algn="just" defTabSz="393192">
              <a:spcBef>
                <a:spcPts val="400"/>
              </a:spcBef>
              <a:buClrTx/>
              <a:buSzTx/>
              <a:buFont typeface="Arial" panose="020B0604020202020204" pitchFamily="34" charset="0"/>
              <a:buChar char="•"/>
              <a:defRPr sz="1806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23075-37E9-4A94-B556-509E384F3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45" y="1660849"/>
            <a:ext cx="3694924" cy="2789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FBE130-8BE3-4B49-A786-33277E298A6E}"/>
              </a:ext>
            </a:extLst>
          </p:cNvPr>
          <p:cNvSpPr txBox="1"/>
          <p:nvPr/>
        </p:nvSpPr>
        <p:spPr>
          <a:xfrm>
            <a:off x="6584382" y="4696217"/>
            <a:ext cx="3278075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</a:t>
            </a:r>
            <a:r>
              <a:rPr lang="en-US" sz="1800" dirty="0"/>
              <a:t>Figure-04: Image Detection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0746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181;p7"/>
          <p:cNvSpPr txBox="1">
            <a:spLocks noGrp="1"/>
          </p:cNvSpPr>
          <p:nvPr>
            <p:ph type="title"/>
          </p:nvPr>
        </p:nvSpPr>
        <p:spPr>
          <a:xfrm>
            <a:off x="718457" y="309965"/>
            <a:ext cx="7009754" cy="9975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en-IN" dirty="0"/>
              <a:t>COCO </a:t>
            </a:r>
            <a:r>
              <a:rPr dirty="0"/>
              <a:t>Dataset </a:t>
            </a:r>
          </a:p>
        </p:txBody>
      </p:sp>
      <p:sp>
        <p:nvSpPr>
          <p:cNvPr id="239" name="Google Shape;182;p7"/>
          <p:cNvSpPr txBox="1">
            <a:spLocks noGrp="1"/>
          </p:cNvSpPr>
          <p:nvPr>
            <p:ph type="body" idx="1"/>
          </p:nvPr>
        </p:nvSpPr>
        <p:spPr>
          <a:xfrm>
            <a:off x="718458" y="1419461"/>
            <a:ext cx="7744408" cy="44494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SzTx/>
              <a:buNone/>
              <a:defRPr sz="2000"/>
            </a:pPr>
            <a:r>
              <a:rPr sz="2000" dirty="0">
                <a:solidFill>
                  <a:schemeClr val="tx1"/>
                </a:solidFill>
                <a:latin typeface="+mn-lt"/>
              </a:rPr>
              <a:t>COCO stands for Common Object in Context, this dataset contains around 330K labelled images. COCO is a large scale object detection, segmentation, and captioning database.</a:t>
            </a:r>
          </a:p>
          <a:p>
            <a:pPr marL="0" indent="0" algn="just">
              <a:buSzPts val="2400"/>
              <a:buNone/>
              <a:defRPr sz="2400" b="1"/>
            </a:pPr>
            <a:r>
              <a:rPr sz="2000" dirty="0">
                <a:solidFill>
                  <a:schemeClr val="tx1"/>
                </a:solidFill>
                <a:latin typeface="+mn-lt"/>
              </a:rPr>
              <a:t>Features </a:t>
            </a:r>
            <a:endParaRPr lang="en-IN" sz="2000" dirty="0">
              <a:solidFill>
                <a:schemeClr val="tx1"/>
              </a:solidFill>
              <a:latin typeface="+mn-lt"/>
            </a:endParaRPr>
          </a:p>
          <a:p>
            <a:pPr marL="342900" indent="-342900" algn="just">
              <a:buSzTx/>
              <a:buFont typeface="Arial" panose="020B0604020202020204" pitchFamily="34" charset="0"/>
              <a:buChar char="•"/>
              <a:defRPr sz="2000"/>
            </a:pPr>
            <a:r>
              <a:rPr lang="en-IN" sz="2000" dirty="0">
                <a:solidFill>
                  <a:schemeClr val="tx1"/>
                </a:solidFill>
                <a:latin typeface="+mn-lt"/>
              </a:rPr>
              <a:t>Object segmentation</a:t>
            </a:r>
          </a:p>
          <a:p>
            <a:pPr marL="342900" indent="-342900" algn="just">
              <a:buSzTx/>
              <a:buFont typeface="Arial" panose="020B0604020202020204" pitchFamily="34" charset="0"/>
              <a:buChar char="•"/>
              <a:defRPr sz="2000"/>
            </a:pPr>
            <a:r>
              <a:rPr sz="2000" dirty="0">
                <a:solidFill>
                  <a:schemeClr val="tx1"/>
                </a:solidFill>
                <a:latin typeface="+mn-lt"/>
              </a:rPr>
              <a:t>Recognition in context</a:t>
            </a:r>
            <a:endParaRPr lang="en-IN" sz="2000" dirty="0">
              <a:solidFill>
                <a:schemeClr val="tx1"/>
              </a:solidFill>
              <a:latin typeface="+mn-lt"/>
            </a:endParaRPr>
          </a:p>
          <a:p>
            <a:pPr marL="342900" indent="-342900" algn="just">
              <a:buSzTx/>
              <a:buFont typeface="Arial" panose="020B0604020202020204" pitchFamily="34" charset="0"/>
              <a:buChar char="•"/>
              <a:defRPr sz="2000"/>
            </a:pPr>
            <a:r>
              <a:rPr sz="2000" dirty="0">
                <a:solidFill>
                  <a:schemeClr val="tx1"/>
                </a:solidFill>
                <a:latin typeface="+mn-lt"/>
              </a:rPr>
              <a:t>330K images (&gt;200K labelled)</a:t>
            </a:r>
            <a:endParaRPr lang="en-IN" sz="2000" dirty="0">
              <a:solidFill>
                <a:schemeClr val="tx1"/>
              </a:solidFill>
              <a:latin typeface="+mn-lt"/>
            </a:endParaRPr>
          </a:p>
          <a:p>
            <a:pPr marL="342900" indent="-342900" algn="just">
              <a:buSzTx/>
              <a:buFont typeface="Arial" panose="020B0604020202020204" pitchFamily="34" charset="0"/>
              <a:buChar char="•"/>
              <a:defRPr sz="2000"/>
            </a:pPr>
            <a:r>
              <a:rPr sz="2000" dirty="0">
                <a:solidFill>
                  <a:schemeClr val="tx1"/>
                </a:solidFill>
                <a:latin typeface="+mn-lt"/>
              </a:rPr>
              <a:t>1.5 million object instances</a:t>
            </a:r>
          </a:p>
          <a:p>
            <a:pPr marL="0" indent="0" algn="just">
              <a:buSzTx/>
              <a:buNone/>
              <a:defRPr sz="2000"/>
            </a:pPr>
            <a:r>
              <a:rPr sz="2000" dirty="0">
                <a:solidFill>
                  <a:schemeClr val="tx1"/>
                </a:solidFill>
                <a:latin typeface="+mn-lt"/>
              </a:rPr>
              <a:t> Since the model is pre trained, there is no need for Data Preprocessing.</a:t>
            </a:r>
          </a:p>
          <a:p>
            <a:pPr marL="0" indent="0" algn="just">
              <a:buSzTx/>
              <a:buNone/>
              <a:defRPr sz="2000"/>
            </a:pPr>
            <a:r>
              <a:rPr sz="2000" dirty="0">
                <a:solidFill>
                  <a:schemeClr val="tx1"/>
                </a:solidFill>
                <a:latin typeface="+mn-lt"/>
              </a:rPr>
              <a:t>     </a:t>
            </a:r>
          </a:p>
        </p:txBody>
      </p:sp>
      <p:sp>
        <p:nvSpPr>
          <p:cNvPr id="24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437697" y="6563502"/>
            <a:ext cx="204042" cy="3073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 anchor="t"/>
          <a:lstStyle>
            <a:lvl1pPr>
              <a:defRPr sz="1500">
                <a:solidFill>
                  <a:srgbClr val="010101"/>
                </a:solidFill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648</Words>
  <Application>Microsoft Office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</vt:lpstr>
      <vt:lpstr>Arial Black</vt:lpstr>
      <vt:lpstr>Book Antiqua</vt:lpstr>
      <vt:lpstr>Helvetica</vt:lpstr>
      <vt:lpstr>Trebuchet MS</vt:lpstr>
      <vt:lpstr>Facet</vt:lpstr>
      <vt:lpstr>PowerPoint Presentation</vt:lpstr>
      <vt:lpstr>Table of Contents</vt:lpstr>
      <vt:lpstr>Introduction</vt:lpstr>
      <vt:lpstr>Technologies Used</vt:lpstr>
      <vt:lpstr>Feature Extraction- Dataset</vt:lpstr>
      <vt:lpstr>Image Identification</vt:lpstr>
      <vt:lpstr>ImageNet </vt:lpstr>
      <vt:lpstr>Image Detection</vt:lpstr>
      <vt:lpstr>COCO Dataset </vt:lpstr>
      <vt:lpstr>Segmentation</vt:lpstr>
      <vt:lpstr>PowerPoint Presentation</vt:lpstr>
      <vt:lpstr>SSD</vt:lpstr>
      <vt:lpstr>Object detection using SSD algo</vt:lpstr>
      <vt:lpstr>SSD Framework</vt:lpstr>
      <vt:lpstr>Experiment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 Neelkanth</dc:creator>
  <cp:lastModifiedBy>Rishi Neelkanth</cp:lastModifiedBy>
  <cp:revision>2</cp:revision>
  <dcterms:modified xsi:type="dcterms:W3CDTF">2022-12-07T09:23:10Z</dcterms:modified>
</cp:coreProperties>
</file>