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880617"/>
            <a:ext cx="357695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624603"/>
            <a:ext cx="4177029" cy="287591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2800" b="1">
                <a:latin typeface="Calibri"/>
                <a:cs typeface="Calibri"/>
              </a:rPr>
              <a:t>COURSE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CODE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-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CSE</a:t>
            </a:r>
            <a:r>
              <a:rPr dirty="0" sz="2800" spc="-4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003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800" b="1">
                <a:latin typeface="Calibri"/>
                <a:cs typeface="Calibri"/>
              </a:rPr>
              <a:t>Project</a:t>
            </a:r>
            <a:r>
              <a:rPr dirty="0" sz="2800" spc="-1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Report</a:t>
            </a:r>
            <a:endParaRPr sz="2800">
              <a:latin typeface="Calibri"/>
              <a:cs typeface="Calibri"/>
            </a:endParaRPr>
          </a:p>
          <a:p>
            <a:pPr marL="12700" marR="223520">
              <a:lnSpc>
                <a:spcPct val="133600"/>
              </a:lnSpc>
            </a:pPr>
            <a:r>
              <a:rPr dirty="0" sz="2800" spc="-20" b="1">
                <a:latin typeface="Calibri"/>
                <a:cs typeface="Calibri"/>
              </a:rPr>
              <a:t>Submitted</a:t>
            </a:r>
            <a:r>
              <a:rPr dirty="0" sz="2800" spc="-3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by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-</a:t>
            </a:r>
            <a:r>
              <a:rPr dirty="0" sz="2800" b="1">
                <a:latin typeface="Calibri"/>
                <a:cs typeface="Calibri"/>
              </a:rPr>
              <a:t>Rishi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Prasad </a:t>
            </a:r>
            <a:r>
              <a:rPr dirty="0" sz="2800" b="1">
                <a:latin typeface="Calibri"/>
                <a:cs typeface="Calibri"/>
              </a:rPr>
              <a:t>Reg.</a:t>
            </a:r>
            <a:r>
              <a:rPr dirty="0" sz="2800" spc="-75" b="1">
                <a:latin typeface="Calibri"/>
                <a:cs typeface="Calibri"/>
              </a:rPr>
              <a:t> </a:t>
            </a:r>
            <a:r>
              <a:rPr dirty="0" sz="2800" spc="-50" b="1">
                <a:latin typeface="Calibri"/>
                <a:cs typeface="Calibri"/>
              </a:rPr>
              <a:t>No.-</a:t>
            </a:r>
            <a:r>
              <a:rPr dirty="0" sz="2800" spc="-10" b="1">
                <a:latin typeface="Calibri"/>
                <a:cs typeface="Calibri"/>
              </a:rPr>
              <a:t>12220127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800" spc="-20" b="1">
                <a:latin typeface="Calibri"/>
                <a:cs typeface="Calibri"/>
              </a:rPr>
              <a:t>Submitted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to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–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Rahul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Rajput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4514850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Acknowledgement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1577694"/>
            <a:ext cx="5697855" cy="5521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30810">
              <a:lnSpc>
                <a:spcPct val="109300"/>
              </a:lnSpc>
              <a:spcBef>
                <a:spcPts val="110"/>
              </a:spcBef>
            </a:pP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would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like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express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my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heartfelt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gratitude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individuals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who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have </a:t>
            </a:r>
            <a:r>
              <a:rPr dirty="0" sz="1400" spc="-10">
                <a:latin typeface="Calibri"/>
                <a:cs typeface="Calibri"/>
              </a:rPr>
              <a:t>contributed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successful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completion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C++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programming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project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on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topic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N-Queens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Visuailzer.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12700" marR="13970">
              <a:lnSpc>
                <a:spcPct val="109400"/>
              </a:lnSpc>
              <a:spcBef>
                <a:spcPts val="5"/>
              </a:spcBef>
            </a:pP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am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also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immensely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grateful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project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team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members,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have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worked tirelessly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ensure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completion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project.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Their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dedication,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hard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work,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teamwork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have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been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instrumental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achieving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our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project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goals.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libri"/>
              <a:cs typeface="Calibri"/>
            </a:endParaRPr>
          </a:p>
          <a:p>
            <a:pPr marL="12700" marR="55244">
              <a:lnSpc>
                <a:spcPct val="109800"/>
              </a:lnSpc>
            </a:pP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would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like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extend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my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appreciation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resources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references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that </a:t>
            </a:r>
            <a:r>
              <a:rPr dirty="0" sz="1400" spc="-10">
                <a:latin typeface="Calibri"/>
                <a:cs typeface="Calibri"/>
              </a:rPr>
              <a:t>have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helped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development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project.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are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thankful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authors,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online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resources,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developers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whose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work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have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referred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to </a:t>
            </a:r>
            <a:r>
              <a:rPr dirty="0" sz="1400">
                <a:latin typeface="Calibri"/>
                <a:cs typeface="Calibri"/>
              </a:rPr>
              <a:t>gain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deeper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understanding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various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concepts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programming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400" spc="-10">
                <a:latin typeface="Calibri"/>
                <a:cs typeface="Calibri"/>
              </a:rPr>
              <a:t>techniques.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9300"/>
              </a:lnSpc>
            </a:pPr>
            <a:r>
              <a:rPr dirty="0" sz="1400" spc="-10">
                <a:latin typeface="Calibri"/>
                <a:cs typeface="Calibri"/>
              </a:rPr>
              <a:t>Finally,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would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like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express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my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sincere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gratitude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my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family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friends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for </a:t>
            </a:r>
            <a:r>
              <a:rPr dirty="0" sz="1400">
                <a:latin typeface="Calibri"/>
                <a:cs typeface="Calibri"/>
              </a:rPr>
              <a:t>their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constant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support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encouragement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throughout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project.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Their unwavering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support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has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been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driving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force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behind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my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success.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Calibri"/>
              <a:cs typeface="Calibri"/>
            </a:endParaRPr>
          </a:p>
          <a:p>
            <a:pPr marL="12700" marR="33020">
              <a:lnSpc>
                <a:spcPct val="108600"/>
              </a:lnSpc>
              <a:spcBef>
                <a:spcPts val="5"/>
              </a:spcBef>
            </a:pPr>
            <a:r>
              <a:rPr dirty="0" sz="1400">
                <a:latin typeface="Calibri"/>
                <a:cs typeface="Calibri"/>
              </a:rPr>
              <a:t>Once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again,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extend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my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heartfelt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thanks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those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who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have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played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in </a:t>
            </a:r>
            <a:r>
              <a:rPr dirty="0" sz="1400">
                <a:latin typeface="Calibri"/>
                <a:cs typeface="Calibri"/>
              </a:rPr>
              <a:t>making</a:t>
            </a:r>
            <a:r>
              <a:rPr dirty="0" sz="1400" spc="-5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this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project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reality.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2809"/>
            <a:ext cx="25412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 Light"/>
                <a:cs typeface="Calibri Light"/>
              </a:rPr>
              <a:t>N-Queens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Visualizer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Project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Report</a:t>
            </a:r>
            <a:endParaRPr sz="1400">
              <a:latin typeface="Calibri Light"/>
              <a:cs typeface="Calibri Ligh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4400" y="1473834"/>
            <a:ext cx="5733415" cy="20320"/>
            <a:chOff x="914400" y="1473834"/>
            <a:chExt cx="5733415" cy="20320"/>
          </a:xfrm>
        </p:grpSpPr>
        <p:sp>
          <p:nvSpPr>
            <p:cNvPr id="4" name="object 4" descr=""/>
            <p:cNvSpPr/>
            <p:nvPr/>
          </p:nvSpPr>
          <p:spPr>
            <a:xfrm>
              <a:off x="914400" y="1473834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44385" y="147396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4704" y="1473961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732780" h="17144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644385" y="1477009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149072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4704" y="1490725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729605" y="3048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02004" y="1682242"/>
            <a:ext cx="5709920" cy="355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 Light"/>
                <a:cs typeface="Calibri Light"/>
              </a:rPr>
              <a:t>Introduction</a:t>
            </a:r>
            <a:endParaRPr sz="1400">
              <a:latin typeface="Calibri Light"/>
              <a:cs typeface="Calibri Light"/>
            </a:endParaRPr>
          </a:p>
          <a:p>
            <a:pPr marL="12700" marR="5080">
              <a:lnSpc>
                <a:spcPct val="101800"/>
              </a:lnSpc>
              <a:spcBef>
                <a:spcPts val="1400"/>
              </a:spcBef>
            </a:pP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0">
                <a:latin typeface="Calibri Light"/>
                <a:cs typeface="Calibri Light"/>
              </a:rPr>
              <a:t> N-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problem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10">
                <a:latin typeface="Calibri Light"/>
                <a:cs typeface="Calibri Light"/>
              </a:rPr>
              <a:t> well-</a:t>
            </a:r>
            <a:r>
              <a:rPr dirty="0" sz="1400">
                <a:latin typeface="Calibri Light"/>
                <a:cs typeface="Calibri Light"/>
              </a:rPr>
              <a:t>known</a:t>
            </a:r>
            <a:r>
              <a:rPr dirty="0" sz="1400" spc="-10">
                <a:latin typeface="Calibri Light"/>
                <a:cs typeface="Calibri Light"/>
              </a:rPr>
              <a:t> combinatorial </a:t>
            </a:r>
            <a:r>
              <a:rPr dirty="0" sz="1400">
                <a:latin typeface="Calibri Light"/>
                <a:cs typeface="Calibri Light"/>
              </a:rPr>
              <a:t>problem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computer </a:t>
            </a:r>
            <a:r>
              <a:rPr dirty="0" sz="1400">
                <a:latin typeface="Calibri Light"/>
                <a:cs typeface="Calibri Light"/>
              </a:rPr>
              <a:t>science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mathematics.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involves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placing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chess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N×N </a:t>
            </a:r>
            <a:r>
              <a:rPr dirty="0" sz="1400">
                <a:latin typeface="Calibri Light"/>
                <a:cs typeface="Calibri Light"/>
              </a:rPr>
              <a:t>chessboard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that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no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two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threaten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each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other.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means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that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two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can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share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same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row,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column,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diagonal.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problem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was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first </a:t>
            </a:r>
            <a:r>
              <a:rPr dirty="0" sz="1400">
                <a:latin typeface="Calibri Light"/>
                <a:cs typeface="Calibri Light"/>
              </a:rPr>
              <a:t>proposed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1848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by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chess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player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Max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Bezzel,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has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since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become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a </a:t>
            </a:r>
            <a:r>
              <a:rPr dirty="0" sz="1400">
                <a:latin typeface="Calibri Light"/>
                <a:cs typeface="Calibri Light"/>
              </a:rPr>
              <a:t>popular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topic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studying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algorithms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computer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science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concepts.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primary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objectives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project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 spc="-20">
                <a:latin typeface="Calibri Light"/>
                <a:cs typeface="Calibri Light"/>
              </a:rPr>
              <a:t>are:</a:t>
            </a:r>
            <a:endParaRPr sz="1400">
              <a:latin typeface="Calibri Light"/>
              <a:cs typeface="Calibri Light"/>
            </a:endParaRPr>
          </a:p>
          <a:p>
            <a:pPr marL="467995" indent="-226695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467995" algn="l"/>
              </a:tabLst>
            </a:pP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solve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N-Queens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problem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algorithm.</a:t>
            </a:r>
            <a:endParaRPr sz="1400">
              <a:latin typeface="Calibri Light"/>
              <a:cs typeface="Calibri Light"/>
            </a:endParaRPr>
          </a:p>
          <a:p>
            <a:pPr marL="467995" indent="-22669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467995" algn="l"/>
              </a:tabLst>
            </a:pP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visualize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step-</a:t>
            </a:r>
            <a:r>
              <a:rPr dirty="0" sz="1400">
                <a:latin typeface="Calibri Light"/>
                <a:cs typeface="Calibri Light"/>
              </a:rPr>
              <a:t>by-step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process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placing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on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board.</a:t>
            </a:r>
            <a:endParaRPr sz="1400">
              <a:latin typeface="Calibri Light"/>
              <a:cs typeface="Calibri Light"/>
            </a:endParaRPr>
          </a:p>
          <a:p>
            <a:pPr marL="467995" indent="-2266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7995" algn="l"/>
              </a:tabLst>
            </a:pP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display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all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possible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solutions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given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N.</a:t>
            </a:r>
            <a:endParaRPr sz="1400">
              <a:latin typeface="Calibri Light"/>
              <a:cs typeface="Calibri Light"/>
            </a:endParaRPr>
          </a:p>
          <a:p>
            <a:pPr marL="12700" marR="167640">
              <a:lnSpc>
                <a:spcPct val="102099"/>
              </a:lnSpc>
              <a:spcBef>
                <a:spcPts val="1395"/>
              </a:spcBef>
            </a:pP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report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provides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detailed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overview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implementation,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visualization,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results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0">
                <a:latin typeface="Calibri Light"/>
                <a:cs typeface="Calibri Light"/>
              </a:rPr>
              <a:t> N-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problem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solver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using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 spc="-20">
                <a:latin typeface="Calibri Light"/>
                <a:cs typeface="Calibri Light"/>
              </a:rPr>
              <a:t>C++.</a:t>
            </a:r>
            <a:endParaRPr sz="1400">
              <a:latin typeface="Calibri Light"/>
              <a:cs typeface="Calibri Ligh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914400" y="5579109"/>
            <a:ext cx="5733415" cy="20955"/>
            <a:chOff x="914400" y="5579109"/>
            <a:chExt cx="5733415" cy="20955"/>
          </a:xfrm>
        </p:grpSpPr>
        <p:sp>
          <p:nvSpPr>
            <p:cNvPr id="12" name="object 12" descr=""/>
            <p:cNvSpPr/>
            <p:nvPr/>
          </p:nvSpPr>
          <p:spPr>
            <a:xfrm>
              <a:off x="914400" y="5579109"/>
              <a:ext cx="5731510" cy="20320"/>
            </a:xfrm>
            <a:custGeom>
              <a:avLst/>
              <a:gdLst/>
              <a:ahLst/>
              <a:cxnLst/>
              <a:rect l="l" t="t" r="r" b="b"/>
              <a:pathLst>
                <a:path w="5731509" h="20320">
                  <a:moveTo>
                    <a:pt x="5731497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5731497" y="20320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44385" y="5579947"/>
              <a:ext cx="3175" cy="3810"/>
            </a:xfrm>
            <a:custGeom>
              <a:avLst/>
              <a:gdLst/>
              <a:ahLst/>
              <a:cxnLst/>
              <a:rect l="l" t="t" r="r" b="b"/>
              <a:pathLst>
                <a:path w="3175" h="3810">
                  <a:moveTo>
                    <a:pt x="3047" y="0"/>
                  </a:moveTo>
                  <a:lnTo>
                    <a:pt x="0" y="0"/>
                  </a:lnTo>
                  <a:lnTo>
                    <a:pt x="0" y="3352"/>
                  </a:lnTo>
                  <a:lnTo>
                    <a:pt x="3047" y="3352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4704" y="5579947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365"/>
                  </a:moveTo>
                  <a:lnTo>
                    <a:pt x="0" y="3365"/>
                  </a:lnTo>
                  <a:lnTo>
                    <a:pt x="0" y="17068"/>
                  </a:lnTo>
                  <a:lnTo>
                    <a:pt x="3048" y="17068"/>
                  </a:lnTo>
                  <a:lnTo>
                    <a:pt x="3048" y="336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352"/>
                  </a:lnTo>
                  <a:lnTo>
                    <a:pt x="5732716" y="3352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644385" y="5583300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14704" y="559701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14704" y="5597029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02004" y="5788532"/>
            <a:ext cx="5730875" cy="2943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 Light"/>
                <a:cs typeface="Calibri Light"/>
              </a:rPr>
              <a:t>Objectives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main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goals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project</a:t>
            </a:r>
            <a:r>
              <a:rPr dirty="0" sz="1400" spc="-20">
                <a:latin typeface="Calibri Light"/>
                <a:cs typeface="Calibri Light"/>
              </a:rPr>
              <a:t> are:</a:t>
            </a:r>
            <a:endParaRPr sz="1400">
              <a:latin typeface="Calibri Light"/>
              <a:cs typeface="Calibri Light"/>
            </a:endParaRPr>
          </a:p>
          <a:p>
            <a:pPr marL="467359" marR="5080" indent="-226695">
              <a:lnSpc>
                <a:spcPct val="102099"/>
              </a:lnSpc>
              <a:spcBef>
                <a:spcPts val="1395"/>
              </a:spcBef>
              <a:buAutoNum type="arabicPeriod"/>
              <a:tabLst>
                <a:tab pos="469265" algn="l"/>
              </a:tabLst>
            </a:pPr>
            <a:r>
              <a:rPr dirty="0" sz="1400">
                <a:latin typeface="Calibri Light"/>
                <a:cs typeface="Calibri Light"/>
              </a:rPr>
              <a:t>Algorithm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Implementation: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Develop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algorithm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solve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the </a:t>
            </a:r>
            <a:r>
              <a:rPr dirty="0" sz="1400" spc="-25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N-Queens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problem.</a:t>
            </a:r>
            <a:endParaRPr sz="1400">
              <a:latin typeface="Calibri Light"/>
              <a:cs typeface="Calibri Light"/>
            </a:endParaRPr>
          </a:p>
          <a:p>
            <a:pPr marL="467359" marR="695960" indent="-226695">
              <a:lnSpc>
                <a:spcPct val="101400"/>
              </a:lnSpc>
              <a:buAutoNum type="arabicPeriod"/>
              <a:tabLst>
                <a:tab pos="469265" algn="l"/>
              </a:tabLst>
            </a:pPr>
            <a:r>
              <a:rPr dirty="0" sz="1400" spc="-10">
                <a:latin typeface="Calibri Light"/>
                <a:cs typeface="Calibri Light"/>
              </a:rPr>
              <a:t>Step-by-</a:t>
            </a:r>
            <a:r>
              <a:rPr dirty="0" sz="1400">
                <a:latin typeface="Calibri Light"/>
                <a:cs typeface="Calibri Light"/>
              </a:rPr>
              <a:t>Step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Visualization: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Create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representation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the </a:t>
            </a:r>
            <a:r>
              <a:rPr dirty="0" sz="1400" spc="-25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algorithm's</a:t>
            </a:r>
            <a:r>
              <a:rPr dirty="0" sz="1400" spc="-4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execution</a:t>
            </a:r>
            <a:r>
              <a:rPr dirty="0" sz="1400" spc="-5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enhance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understanding.</a:t>
            </a:r>
            <a:endParaRPr sz="1400">
              <a:latin typeface="Calibri Light"/>
              <a:cs typeface="Calibri Light"/>
            </a:endParaRPr>
          </a:p>
          <a:p>
            <a:pPr marL="467995" indent="-22669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467995" algn="l"/>
              </a:tabLst>
            </a:pPr>
            <a:r>
              <a:rPr dirty="0" sz="1400">
                <a:latin typeface="Calibri Light"/>
                <a:cs typeface="Calibri Light"/>
              </a:rPr>
              <a:t>Solution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Display: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Display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all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possible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solutions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given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size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N.</a:t>
            </a:r>
            <a:endParaRPr sz="1400">
              <a:latin typeface="Calibri Light"/>
              <a:cs typeface="Calibri Light"/>
            </a:endParaRPr>
          </a:p>
          <a:p>
            <a:pPr marL="12700" marR="184150">
              <a:lnSpc>
                <a:spcPct val="101699"/>
              </a:lnSpc>
              <a:spcBef>
                <a:spcPts val="1400"/>
              </a:spcBef>
            </a:pP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project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aims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provide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comprehensive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understanding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N-</a:t>
            </a:r>
            <a:r>
              <a:rPr dirty="0" sz="1400" spc="-10">
                <a:latin typeface="Calibri Light"/>
                <a:cs typeface="Calibri Light"/>
              </a:rPr>
              <a:t>Queens </a:t>
            </a:r>
            <a:r>
              <a:rPr dirty="0" sz="1400">
                <a:latin typeface="Calibri Light"/>
                <a:cs typeface="Calibri Light"/>
              </a:rPr>
              <a:t>problem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solution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using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approach.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Additionally,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the </a:t>
            </a:r>
            <a:r>
              <a:rPr dirty="0" sz="1400">
                <a:latin typeface="Calibri Light"/>
                <a:cs typeface="Calibri Light"/>
              </a:rPr>
              <a:t>visualization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component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helps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understanding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recursive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nature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the </a:t>
            </a:r>
            <a:r>
              <a:rPr dirty="0" sz="1400">
                <a:latin typeface="Calibri Light"/>
                <a:cs typeface="Calibri Light"/>
              </a:rPr>
              <a:t>algorithm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concept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backtracking.</a:t>
            </a:r>
            <a:endParaRPr sz="1400">
              <a:latin typeface="Calibri Light"/>
              <a:cs typeface="Calibri Ligh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914400" y="9072244"/>
            <a:ext cx="5733415" cy="21590"/>
            <a:chOff x="914400" y="9072244"/>
            <a:chExt cx="5733415" cy="21590"/>
          </a:xfrm>
        </p:grpSpPr>
        <p:sp>
          <p:nvSpPr>
            <p:cNvPr id="20" name="object 20" descr=""/>
            <p:cNvSpPr/>
            <p:nvPr/>
          </p:nvSpPr>
          <p:spPr>
            <a:xfrm>
              <a:off x="914400" y="9072244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644385" y="907364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14704" y="9073654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644385" y="9076689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14704" y="909040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14704" y="9090418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902004" y="9283395"/>
            <a:ext cx="11766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 Light"/>
                <a:cs typeface="Calibri Light"/>
              </a:rPr>
              <a:t>Implementation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2809"/>
            <a:ext cx="5721985" cy="8785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solution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N-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problem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involves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following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key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components:</a:t>
            </a:r>
            <a:endParaRPr sz="1400">
              <a:latin typeface="Calibri Light"/>
              <a:cs typeface="Calibri Light"/>
            </a:endParaRPr>
          </a:p>
          <a:p>
            <a:pPr marL="467359" marR="42545" indent="-226695">
              <a:lnSpc>
                <a:spcPct val="101800"/>
              </a:lnSpc>
              <a:spcBef>
                <a:spcPts val="1400"/>
              </a:spcBef>
              <a:buAutoNum type="arabicPeriod"/>
              <a:tabLst>
                <a:tab pos="469265" algn="l"/>
              </a:tabLst>
            </a:pPr>
            <a:r>
              <a:rPr dirty="0" sz="1400">
                <a:latin typeface="Calibri Light"/>
                <a:cs typeface="Calibri Light"/>
              </a:rPr>
              <a:t>Board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Representation: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chessboard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represented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20">
                <a:latin typeface="Calibri Light"/>
                <a:cs typeface="Calibri Light"/>
              </a:rPr>
              <a:t>one- </a:t>
            </a:r>
            <a:r>
              <a:rPr dirty="0" sz="1400" spc="-20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dimensional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vector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where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index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represents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row,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value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at </a:t>
            </a:r>
            <a:r>
              <a:rPr dirty="0" sz="1400" spc="-25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each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index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represents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column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position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that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20">
                <a:latin typeface="Calibri Light"/>
                <a:cs typeface="Calibri Light"/>
              </a:rPr>
              <a:t>row.</a:t>
            </a:r>
            <a:endParaRPr sz="1400">
              <a:latin typeface="Calibri Light"/>
              <a:cs typeface="Calibri Light"/>
            </a:endParaRPr>
          </a:p>
          <a:p>
            <a:pPr marL="467359" marR="50800" indent="-226695">
              <a:lnSpc>
                <a:spcPts val="1720"/>
              </a:lnSpc>
              <a:spcBef>
                <a:spcPts val="50"/>
              </a:spcBef>
              <a:buAutoNum type="arabicPeriod"/>
              <a:tabLst>
                <a:tab pos="469265" algn="l"/>
              </a:tabLst>
            </a:pP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Algorithm: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recursive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function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used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row </a:t>
            </a:r>
            <a:r>
              <a:rPr dirty="0" sz="1400" spc="-25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by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row,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when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conflict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detected.</a:t>
            </a:r>
            <a:endParaRPr sz="1400">
              <a:latin typeface="Calibri Light"/>
              <a:cs typeface="Calibri Light"/>
            </a:endParaRPr>
          </a:p>
          <a:p>
            <a:pPr marL="467995" indent="-226695">
              <a:lnSpc>
                <a:spcPts val="1635"/>
              </a:lnSpc>
              <a:buAutoNum type="arabicPeriod"/>
              <a:tabLst>
                <a:tab pos="467995" algn="l"/>
              </a:tabLst>
            </a:pPr>
            <a:r>
              <a:rPr dirty="0" sz="1400">
                <a:latin typeface="Calibri Light"/>
                <a:cs typeface="Calibri Light"/>
              </a:rPr>
              <a:t>Visualization: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printed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console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each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step,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with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a</a:t>
            </a:r>
            <a:endParaRPr sz="1400">
              <a:latin typeface="Calibri Light"/>
              <a:cs typeface="Calibri Light"/>
            </a:endParaRPr>
          </a:p>
          <a:p>
            <a:pPr marL="469265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alibri Light"/>
                <a:cs typeface="Calibri Light"/>
              </a:rPr>
              <a:t>delay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help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placement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process.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1400">
                <a:latin typeface="Calibri Light"/>
                <a:cs typeface="Calibri Light"/>
              </a:rPr>
              <a:t>Board</a:t>
            </a:r>
            <a:r>
              <a:rPr dirty="0" sz="1400" spc="-10">
                <a:latin typeface="Calibri Light"/>
                <a:cs typeface="Calibri Light"/>
              </a:rPr>
              <a:t> Representation</a:t>
            </a:r>
            <a:endParaRPr sz="1400">
              <a:latin typeface="Calibri Light"/>
              <a:cs typeface="Calibri Light"/>
            </a:endParaRPr>
          </a:p>
          <a:p>
            <a:pPr marL="12700" marR="5080">
              <a:lnSpc>
                <a:spcPct val="101600"/>
              </a:lnSpc>
              <a:spcBef>
                <a:spcPts val="1405"/>
              </a:spcBef>
            </a:pP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10">
                <a:latin typeface="Calibri Light"/>
                <a:cs typeface="Calibri Light"/>
              </a:rPr>
              <a:t> implementation,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chessboard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represented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using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one-</a:t>
            </a:r>
            <a:r>
              <a:rPr dirty="0" sz="1400" spc="-10">
                <a:latin typeface="Calibri Light"/>
                <a:cs typeface="Calibri Light"/>
              </a:rPr>
              <a:t>dimensional </a:t>
            </a:r>
            <a:r>
              <a:rPr dirty="0" sz="1400">
                <a:latin typeface="Calibri Light"/>
                <a:cs typeface="Calibri Light"/>
              </a:rPr>
              <a:t>vector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board.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index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vector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represents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chessboard,</a:t>
            </a:r>
            <a:r>
              <a:rPr dirty="0" sz="1400" spc="50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value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each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index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represents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column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position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20">
                <a:latin typeface="Calibri Light"/>
                <a:cs typeface="Calibri Light"/>
              </a:rPr>
              <a:t> that </a:t>
            </a:r>
            <a:r>
              <a:rPr dirty="0" sz="1400">
                <a:latin typeface="Calibri Light"/>
                <a:cs typeface="Calibri Light"/>
              </a:rPr>
              <a:t>row.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example,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if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board[2]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=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3,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means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that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there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placed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at</a:t>
            </a:r>
            <a:r>
              <a:rPr dirty="0" sz="1400" spc="-25">
                <a:latin typeface="Calibri Light"/>
                <a:cs typeface="Calibri Light"/>
              </a:rPr>
              <a:t> the </a:t>
            </a:r>
            <a:r>
              <a:rPr dirty="0" sz="1400">
                <a:latin typeface="Calibri Light"/>
                <a:cs typeface="Calibri Light"/>
              </a:rPr>
              <a:t>position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(2,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3)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on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chessboard.</a:t>
            </a:r>
            <a:endParaRPr sz="1400">
              <a:latin typeface="Calibri Light"/>
              <a:cs typeface="Calibri Light"/>
            </a:endParaRPr>
          </a:p>
          <a:p>
            <a:pPr marL="12700" marR="139065">
              <a:lnSpc>
                <a:spcPct val="101800"/>
              </a:lnSpc>
              <a:spcBef>
                <a:spcPts val="1400"/>
              </a:spcBef>
            </a:pP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representation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simplifies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process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checking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conflicts,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allows </a:t>
            </a:r>
            <a:r>
              <a:rPr dirty="0" sz="1400">
                <a:latin typeface="Calibri Light"/>
                <a:cs typeface="Calibri Light"/>
              </a:rPr>
              <a:t>us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simple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arithmetic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operations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determine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if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two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are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25">
                <a:latin typeface="Calibri Light"/>
                <a:cs typeface="Calibri Light"/>
              </a:rPr>
              <a:t> the </a:t>
            </a:r>
            <a:r>
              <a:rPr dirty="0" sz="1400">
                <a:latin typeface="Calibri Light"/>
                <a:cs typeface="Calibri Light"/>
              </a:rPr>
              <a:t>same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column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or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diagonal.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7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Algorithm</a:t>
            </a:r>
            <a:endParaRPr sz="1400">
              <a:latin typeface="Calibri Light"/>
              <a:cs typeface="Calibri Light"/>
            </a:endParaRPr>
          </a:p>
          <a:p>
            <a:pPr marL="12700" marR="80010">
              <a:lnSpc>
                <a:spcPct val="101899"/>
              </a:lnSpc>
              <a:spcBef>
                <a:spcPts val="1395"/>
              </a:spcBef>
            </a:pP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implemented</a:t>
            </a:r>
            <a:r>
              <a:rPr dirty="0" sz="1400" spc="-5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using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recursive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function </a:t>
            </a:r>
            <a:r>
              <a:rPr dirty="0" sz="1400">
                <a:latin typeface="Calibri Light"/>
                <a:cs typeface="Calibri Light"/>
              </a:rPr>
              <a:t>solveNQueensUtil.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starts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by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attempting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4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20">
                <a:latin typeface="Calibri Light"/>
                <a:cs typeface="Calibri Light"/>
              </a:rPr>
              <a:t>each </a:t>
            </a:r>
            <a:r>
              <a:rPr dirty="0" sz="1400">
                <a:latin typeface="Calibri Light"/>
                <a:cs typeface="Calibri Light"/>
              </a:rPr>
              <a:t>column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first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row.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each</a:t>
            </a:r>
            <a:r>
              <a:rPr dirty="0" sz="1400" spc="-10">
                <a:latin typeface="Calibri Light"/>
                <a:cs typeface="Calibri Light"/>
              </a:rPr>
              <a:t> placement,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checks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if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position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20">
                <a:latin typeface="Calibri Light"/>
                <a:cs typeface="Calibri Light"/>
              </a:rPr>
              <a:t> safe </a:t>
            </a:r>
            <a:r>
              <a:rPr dirty="0" sz="1400">
                <a:latin typeface="Calibri Light"/>
                <a:cs typeface="Calibri Light"/>
              </a:rPr>
              <a:t>using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isSafe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function.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If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position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safe,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recursively </a:t>
            </a:r>
            <a:r>
              <a:rPr dirty="0" sz="1400">
                <a:latin typeface="Calibri Light"/>
                <a:cs typeface="Calibri Light"/>
              </a:rPr>
              <a:t>attempts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subsequent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rows.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If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conflict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detected,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the </a:t>
            </a:r>
            <a:r>
              <a:rPr dirty="0" sz="1400">
                <a:latin typeface="Calibri Light"/>
                <a:cs typeface="Calibri Light"/>
              </a:rPr>
              <a:t>algorithm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backtracks</a:t>
            </a:r>
            <a:r>
              <a:rPr dirty="0" sz="1400" spc="-4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by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removing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trying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next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column.</a:t>
            </a:r>
            <a:endParaRPr sz="1400">
              <a:latin typeface="Calibri Light"/>
              <a:cs typeface="Calibri Light"/>
            </a:endParaRPr>
          </a:p>
          <a:p>
            <a:pPr marL="12700" marR="194310">
              <a:lnSpc>
                <a:spcPct val="101699"/>
              </a:lnSpc>
              <a:spcBef>
                <a:spcPts val="1400"/>
              </a:spcBef>
            </a:pP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isSafe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function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checks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conflicts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by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ensuring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that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no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two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are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in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same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column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or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diagonal.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achieved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by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iterating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through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the </a:t>
            </a:r>
            <a:r>
              <a:rPr dirty="0" sz="1400">
                <a:latin typeface="Calibri Light"/>
                <a:cs typeface="Calibri Light"/>
              </a:rPr>
              <a:t>previously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placed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checking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their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positions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relative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current </a:t>
            </a:r>
            <a:r>
              <a:rPr dirty="0" sz="1400">
                <a:latin typeface="Calibri Light"/>
                <a:cs typeface="Calibri Light"/>
              </a:rPr>
              <a:t>queen's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position.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dirty="0" sz="1400" spc="-10">
                <a:latin typeface="Calibri Light"/>
                <a:cs typeface="Calibri Light"/>
              </a:rPr>
              <a:t>Visualization</a:t>
            </a:r>
            <a:endParaRPr sz="1400">
              <a:latin typeface="Calibri Light"/>
              <a:cs typeface="Calibri Light"/>
            </a:endParaRPr>
          </a:p>
          <a:p>
            <a:pPr marL="12700" marR="18415">
              <a:lnSpc>
                <a:spcPct val="101699"/>
              </a:lnSpc>
              <a:spcBef>
                <a:spcPts val="1395"/>
              </a:spcBef>
            </a:pP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help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algorithm's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execution,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printed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console</a:t>
            </a:r>
            <a:r>
              <a:rPr dirty="0" sz="1400">
                <a:latin typeface="Calibri Light"/>
                <a:cs typeface="Calibri Light"/>
              </a:rPr>
              <a:t> at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each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step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placement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process.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printBoard </a:t>
            </a:r>
            <a:r>
              <a:rPr dirty="0" sz="1400">
                <a:latin typeface="Calibri Light"/>
                <a:cs typeface="Calibri Light"/>
              </a:rPr>
              <a:t>function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used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print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current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state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board.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marks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positions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of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with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'Q'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empty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spaces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with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'.'.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delay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0.5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seconds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is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2809"/>
            <a:ext cx="5549265" cy="150304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76835">
              <a:lnSpc>
                <a:spcPct val="101400"/>
              </a:lnSpc>
              <a:spcBef>
                <a:spcPts val="80"/>
              </a:spcBef>
            </a:pPr>
            <a:r>
              <a:rPr dirty="0" sz="1400">
                <a:latin typeface="Calibri Light"/>
                <a:cs typeface="Calibri Light"/>
              </a:rPr>
              <a:t>introduced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usleep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function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allow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better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visualization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20">
                <a:latin typeface="Calibri Light"/>
                <a:cs typeface="Calibri Light"/>
              </a:rPr>
              <a:t>each </a:t>
            </a:r>
            <a:r>
              <a:rPr dirty="0" sz="1400" spc="-10">
                <a:latin typeface="Calibri Light"/>
                <a:cs typeface="Calibri Light"/>
              </a:rPr>
              <a:t>step.</a:t>
            </a:r>
            <a:endParaRPr sz="1400">
              <a:latin typeface="Calibri Light"/>
              <a:cs typeface="Calibri Light"/>
            </a:endParaRPr>
          </a:p>
          <a:p>
            <a:pPr marL="12700" marR="5080">
              <a:lnSpc>
                <a:spcPct val="101899"/>
              </a:lnSpc>
              <a:spcBef>
                <a:spcPts val="1395"/>
              </a:spcBef>
            </a:pP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4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visualization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helps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understanding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how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explores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different </a:t>
            </a:r>
            <a:r>
              <a:rPr dirty="0" sz="1400">
                <a:latin typeface="Calibri Light"/>
                <a:cs typeface="Calibri Light"/>
              </a:rPr>
              <a:t>configurations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when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conflicts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are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encountered.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5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provides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a </a:t>
            </a:r>
            <a:r>
              <a:rPr dirty="0" sz="1400">
                <a:latin typeface="Calibri Light"/>
                <a:cs typeface="Calibri Light"/>
              </a:rPr>
              <a:t>clear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view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recursive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nature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concept</a:t>
            </a:r>
            <a:r>
              <a:rPr dirty="0" sz="1400" spc="-25">
                <a:latin typeface="Calibri Light"/>
                <a:cs typeface="Calibri Light"/>
              </a:rPr>
              <a:t> of </a:t>
            </a:r>
            <a:r>
              <a:rPr dirty="0" sz="1400" spc="-10">
                <a:latin typeface="Calibri Light"/>
                <a:cs typeface="Calibri Light"/>
              </a:rPr>
              <a:t>backtracking.</a:t>
            </a:r>
            <a:endParaRPr sz="1400">
              <a:latin typeface="Calibri Light"/>
              <a:cs typeface="Calibri Ligh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4400" y="2736849"/>
            <a:ext cx="5733415" cy="20320"/>
            <a:chOff x="914400" y="2736849"/>
            <a:chExt cx="5733415" cy="20320"/>
          </a:xfrm>
        </p:grpSpPr>
        <p:sp>
          <p:nvSpPr>
            <p:cNvPr id="4" name="object 4" descr=""/>
            <p:cNvSpPr/>
            <p:nvPr/>
          </p:nvSpPr>
          <p:spPr>
            <a:xfrm>
              <a:off x="914400" y="2736849"/>
              <a:ext cx="5731510" cy="20320"/>
            </a:xfrm>
            <a:custGeom>
              <a:avLst/>
              <a:gdLst/>
              <a:ahLst/>
              <a:cxnLst/>
              <a:rect l="l" t="t" r="r" b="b"/>
              <a:pathLst>
                <a:path w="5731509" h="20319">
                  <a:moveTo>
                    <a:pt x="5731497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5731497" y="20320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44385" y="273735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4704" y="2737370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4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4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644385" y="2740405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275412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4704" y="2754121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5729605" y="3048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02004" y="2945637"/>
            <a:ext cx="5502275" cy="667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latin typeface="Calibri Light"/>
                <a:cs typeface="Calibri Light"/>
              </a:rPr>
              <a:t>Code</a:t>
            </a:r>
            <a:endParaRPr sz="1400">
              <a:latin typeface="Calibri Light"/>
              <a:cs typeface="Calibri Light"/>
            </a:endParaRPr>
          </a:p>
          <a:p>
            <a:pPr marL="12700" marR="370840">
              <a:lnSpc>
                <a:spcPct val="185000"/>
              </a:lnSpc>
              <a:spcBef>
                <a:spcPts val="5"/>
              </a:spcBef>
            </a:pP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following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C++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code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implements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N-Queens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solver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visualizer: </a:t>
            </a:r>
            <a:r>
              <a:rPr dirty="0" sz="1400">
                <a:latin typeface="Calibri Light"/>
                <a:cs typeface="Calibri Light"/>
              </a:rPr>
              <a:t>#include</a:t>
            </a:r>
            <a:r>
              <a:rPr dirty="0" sz="1400" spc="-5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&lt;iostream&gt;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Calibri Light"/>
                <a:cs typeface="Calibri Light"/>
              </a:rPr>
              <a:t>#include</a:t>
            </a:r>
            <a:r>
              <a:rPr dirty="0" sz="1400" spc="-5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&lt;vector&gt;</a:t>
            </a:r>
            <a:endParaRPr sz="1400">
              <a:latin typeface="Calibri Light"/>
              <a:cs typeface="Calibri Light"/>
            </a:endParaRPr>
          </a:p>
          <a:p>
            <a:pPr marL="12700" marR="3944620">
              <a:lnSpc>
                <a:spcPct val="101400"/>
              </a:lnSpc>
              <a:spcBef>
                <a:spcPts val="10"/>
              </a:spcBef>
            </a:pPr>
            <a:r>
              <a:rPr dirty="0" sz="1400">
                <a:latin typeface="Calibri Light"/>
                <a:cs typeface="Calibri Light"/>
              </a:rPr>
              <a:t>#include</a:t>
            </a:r>
            <a:r>
              <a:rPr dirty="0" sz="1400" spc="-5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&lt;unistd.h&gt; </a:t>
            </a:r>
            <a:r>
              <a:rPr dirty="0" sz="1400">
                <a:latin typeface="Calibri Light"/>
                <a:cs typeface="Calibri Light"/>
              </a:rPr>
              <a:t>using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namespace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20">
                <a:latin typeface="Calibri Light"/>
                <a:cs typeface="Calibri Light"/>
              </a:rPr>
              <a:t>std;</a:t>
            </a:r>
            <a:endParaRPr sz="1400">
              <a:latin typeface="Calibri Light"/>
              <a:cs typeface="Calibri Light"/>
            </a:endParaRPr>
          </a:p>
          <a:p>
            <a:pPr marL="172085" marR="1911350" indent="-160020">
              <a:lnSpc>
                <a:spcPct val="102099"/>
              </a:lnSpc>
              <a:spcBef>
                <a:spcPts val="1705"/>
              </a:spcBef>
            </a:pPr>
            <a:r>
              <a:rPr dirty="0" sz="1400">
                <a:latin typeface="Calibri Light"/>
                <a:cs typeface="Calibri Light"/>
              </a:rPr>
              <a:t>void</a:t>
            </a:r>
            <a:r>
              <a:rPr dirty="0" sz="1400" spc="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printBoard(const</a:t>
            </a:r>
            <a:r>
              <a:rPr dirty="0" sz="1400" spc="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vector&lt;int&gt;&amp;</a:t>
            </a:r>
            <a:r>
              <a:rPr dirty="0" sz="1400" spc="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board,</a:t>
            </a:r>
            <a:r>
              <a:rPr dirty="0" sz="1400" spc="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int</a:t>
            </a:r>
            <a:r>
              <a:rPr dirty="0" sz="1400" spc="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N)</a:t>
            </a:r>
            <a:r>
              <a:rPr dirty="0" sz="1400" spc="20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(int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=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0;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N; ++i)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</a:t>
            </a:r>
            <a:endParaRPr sz="1400">
              <a:latin typeface="Calibri Light"/>
              <a:cs typeface="Calibri Light"/>
            </a:endParaRPr>
          </a:p>
          <a:p>
            <a:pPr marL="494030" marR="3467100" indent="-161925">
              <a:lnSpc>
                <a:spcPts val="1710"/>
              </a:lnSpc>
              <a:spcBef>
                <a:spcPts val="60"/>
              </a:spcBef>
            </a:pP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(int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j =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0;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j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</a:t>
            </a:r>
            <a:r>
              <a:rPr dirty="0" sz="1400" spc="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N;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++j)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 </a:t>
            </a:r>
            <a:r>
              <a:rPr dirty="0" sz="1400">
                <a:latin typeface="Calibri Light"/>
                <a:cs typeface="Calibri Light"/>
              </a:rPr>
              <a:t>if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(board[i]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==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j)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</a:t>
            </a:r>
            <a:endParaRPr sz="1400">
              <a:latin typeface="Calibri Light"/>
              <a:cs typeface="Calibri Light"/>
            </a:endParaRPr>
          </a:p>
          <a:p>
            <a:pPr marL="654050">
              <a:lnSpc>
                <a:spcPts val="1650"/>
              </a:lnSpc>
            </a:pPr>
            <a:r>
              <a:rPr dirty="0" sz="1400">
                <a:latin typeface="Calibri Light"/>
                <a:cs typeface="Calibri Light"/>
              </a:rPr>
              <a:t>cout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&lt;&lt;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"Q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";</a:t>
            </a:r>
            <a:endParaRPr sz="1400">
              <a:latin typeface="Calibri Light"/>
              <a:cs typeface="Calibri Light"/>
            </a:endParaRPr>
          </a:p>
          <a:p>
            <a:pPr marL="494030">
              <a:lnSpc>
                <a:spcPct val="100000"/>
              </a:lnSpc>
              <a:spcBef>
                <a:spcPts val="20"/>
              </a:spcBef>
            </a:pPr>
            <a:r>
              <a:rPr dirty="0" sz="1400">
                <a:latin typeface="Calibri Light"/>
                <a:cs typeface="Calibri Light"/>
              </a:rPr>
              <a:t>}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else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</a:t>
            </a:r>
            <a:endParaRPr sz="1400">
              <a:latin typeface="Calibri Light"/>
              <a:cs typeface="Calibri Light"/>
            </a:endParaRPr>
          </a:p>
          <a:p>
            <a:pPr marL="654050">
              <a:lnSpc>
                <a:spcPct val="100000"/>
              </a:lnSpc>
              <a:spcBef>
                <a:spcPts val="40"/>
              </a:spcBef>
            </a:pPr>
            <a:r>
              <a:rPr dirty="0" sz="1400">
                <a:latin typeface="Calibri Light"/>
                <a:cs typeface="Calibri Light"/>
              </a:rPr>
              <a:t>cout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&lt;&lt;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".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";</a:t>
            </a:r>
            <a:endParaRPr sz="1400">
              <a:latin typeface="Calibri Light"/>
              <a:cs typeface="Calibri Light"/>
            </a:endParaRPr>
          </a:p>
          <a:p>
            <a:pPr marL="494030">
              <a:lnSpc>
                <a:spcPct val="100000"/>
              </a:lnSpc>
              <a:spcBef>
                <a:spcPts val="20"/>
              </a:spcBef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 marL="332740">
              <a:lnSpc>
                <a:spcPct val="100000"/>
              </a:lnSpc>
              <a:spcBef>
                <a:spcPts val="25"/>
              </a:spcBef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 marL="332740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alibri Light"/>
                <a:cs typeface="Calibri Light"/>
              </a:rPr>
              <a:t>cout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&lt;&lt;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20">
                <a:latin typeface="Calibri Light"/>
                <a:cs typeface="Calibri Light"/>
              </a:rPr>
              <a:t>endl;</a:t>
            </a:r>
            <a:endParaRPr sz="1400">
              <a:latin typeface="Calibri Light"/>
              <a:cs typeface="Calibri Light"/>
            </a:endParaRPr>
          </a:p>
          <a:p>
            <a:pPr marL="172085">
              <a:lnSpc>
                <a:spcPct val="100000"/>
              </a:lnSpc>
              <a:spcBef>
                <a:spcPts val="25"/>
              </a:spcBef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 marL="172085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alibri Light"/>
                <a:cs typeface="Calibri Light"/>
              </a:rPr>
              <a:t>cout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&lt;&lt;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20">
                <a:latin typeface="Calibri Light"/>
                <a:cs typeface="Calibri Light"/>
              </a:rPr>
              <a:t>endl;</a:t>
            </a:r>
            <a:endParaRPr sz="1400">
              <a:latin typeface="Calibri Light"/>
              <a:cs typeface="Calibri Light"/>
            </a:endParaRPr>
          </a:p>
          <a:p>
            <a:pPr marL="17208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Calibri Light"/>
                <a:cs typeface="Calibri Light"/>
              </a:rPr>
              <a:t>usleep(500000);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//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Sleep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0.5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seconds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steps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 marL="172085" marR="1138555" indent="-160020">
              <a:lnSpc>
                <a:spcPct val="102099"/>
              </a:lnSpc>
              <a:spcBef>
                <a:spcPts val="1695"/>
              </a:spcBef>
            </a:pPr>
            <a:r>
              <a:rPr dirty="0" sz="1400">
                <a:latin typeface="Calibri Light"/>
                <a:cs typeface="Calibri Light"/>
              </a:rPr>
              <a:t>bool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isSafe(const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vector&lt;int&gt;&amp;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board,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int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row,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int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col,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int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N)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(int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=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0;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row;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++i)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</a:t>
            </a:r>
            <a:endParaRPr sz="1400">
              <a:latin typeface="Calibri Light"/>
              <a:cs typeface="Calibri Light"/>
            </a:endParaRPr>
          </a:p>
          <a:p>
            <a:pPr marL="494030" marR="5080" indent="-161925">
              <a:lnSpc>
                <a:spcPts val="1720"/>
              </a:lnSpc>
              <a:spcBef>
                <a:spcPts val="50"/>
              </a:spcBef>
            </a:pPr>
            <a:r>
              <a:rPr dirty="0" sz="1400">
                <a:latin typeface="Calibri Light"/>
                <a:cs typeface="Calibri Light"/>
              </a:rPr>
              <a:t>if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(board[i]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==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||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board[i]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-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==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-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||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board[i]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+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==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+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row)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 </a:t>
            </a:r>
            <a:r>
              <a:rPr dirty="0" sz="1400">
                <a:latin typeface="Calibri Light"/>
                <a:cs typeface="Calibri Light"/>
              </a:rPr>
              <a:t>return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false;</a:t>
            </a:r>
            <a:endParaRPr sz="1400">
              <a:latin typeface="Calibri Light"/>
              <a:cs typeface="Calibri Light"/>
            </a:endParaRPr>
          </a:p>
          <a:p>
            <a:pPr marL="332740">
              <a:lnSpc>
                <a:spcPts val="1635"/>
              </a:lnSpc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 marL="172085">
              <a:lnSpc>
                <a:spcPct val="100000"/>
              </a:lnSpc>
              <a:spcBef>
                <a:spcPts val="25"/>
              </a:spcBef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 marL="172085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alibri Light"/>
                <a:cs typeface="Calibri Light"/>
              </a:rPr>
              <a:t>return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true;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2809"/>
            <a:ext cx="4591685" cy="8705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libri Light"/>
              <a:cs typeface="Calibri Light"/>
            </a:endParaRPr>
          </a:p>
          <a:p>
            <a:pPr marL="12700" marR="429259">
              <a:lnSpc>
                <a:spcPct val="101400"/>
              </a:lnSpc>
            </a:pPr>
            <a:r>
              <a:rPr dirty="0" sz="1400">
                <a:latin typeface="Calibri Light"/>
                <a:cs typeface="Calibri Light"/>
              </a:rPr>
              <a:t>void</a:t>
            </a:r>
            <a:r>
              <a:rPr dirty="0" sz="1400" spc="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solveNQueensUtil(vector&lt;int&gt;&amp;</a:t>
            </a:r>
            <a:r>
              <a:rPr dirty="0" sz="1400" spc="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board,</a:t>
            </a:r>
            <a:r>
              <a:rPr dirty="0" sz="1400" spc="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int</a:t>
            </a:r>
            <a:r>
              <a:rPr dirty="0" sz="1400" spc="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row,</a:t>
            </a:r>
            <a:r>
              <a:rPr dirty="0" sz="1400" spc="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int</a:t>
            </a:r>
            <a:r>
              <a:rPr dirty="0" sz="1400" spc="1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N, </a:t>
            </a:r>
            <a:r>
              <a:rPr dirty="0" sz="1400" spc="-10">
                <a:latin typeface="Calibri Light"/>
                <a:cs typeface="Calibri Light"/>
              </a:rPr>
              <a:t>vector&lt;vector&lt;int&gt;&gt;&amp;</a:t>
            </a:r>
            <a:r>
              <a:rPr dirty="0" sz="1400">
                <a:latin typeface="Calibri Light"/>
                <a:cs typeface="Calibri Light"/>
              </a:rPr>
              <a:t> solutions)</a:t>
            </a:r>
            <a:r>
              <a:rPr dirty="0" sz="1400" spc="10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</a:t>
            </a:r>
            <a:endParaRPr sz="1400">
              <a:latin typeface="Calibri Light"/>
              <a:cs typeface="Calibri Light"/>
            </a:endParaRPr>
          </a:p>
          <a:p>
            <a:pPr marL="332740" marR="2219325" indent="-160020">
              <a:lnSpc>
                <a:spcPct val="101699"/>
              </a:lnSpc>
              <a:spcBef>
                <a:spcPts val="5"/>
              </a:spcBef>
            </a:pPr>
            <a:r>
              <a:rPr dirty="0" sz="1400">
                <a:latin typeface="Calibri Light"/>
                <a:cs typeface="Calibri Light"/>
              </a:rPr>
              <a:t>if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(row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==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N)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 </a:t>
            </a:r>
            <a:r>
              <a:rPr dirty="0" sz="1400" spc="-10">
                <a:latin typeface="Calibri Light"/>
                <a:cs typeface="Calibri Light"/>
              </a:rPr>
              <a:t>solutions.push_back(board); </a:t>
            </a:r>
            <a:r>
              <a:rPr dirty="0" sz="1400">
                <a:latin typeface="Calibri Light"/>
                <a:cs typeface="Calibri Light"/>
              </a:rPr>
              <a:t>printBoard(board,</a:t>
            </a:r>
            <a:r>
              <a:rPr dirty="0" sz="1400" spc="-7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N);</a:t>
            </a:r>
            <a:r>
              <a:rPr dirty="0" sz="1400" spc="50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return;</a:t>
            </a:r>
            <a:endParaRPr sz="1400">
              <a:latin typeface="Calibri Light"/>
              <a:cs typeface="Calibri Light"/>
            </a:endParaRPr>
          </a:p>
          <a:p>
            <a:pPr marL="172085">
              <a:lnSpc>
                <a:spcPct val="100000"/>
              </a:lnSpc>
              <a:spcBef>
                <a:spcPts val="25"/>
              </a:spcBef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 marL="332740" marR="2122170" indent="-160020">
              <a:lnSpc>
                <a:spcPct val="102299"/>
              </a:lnSpc>
              <a:spcBef>
                <a:spcPts val="1705"/>
              </a:spcBef>
            </a:pP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(int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=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0;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</a:t>
            </a:r>
            <a:r>
              <a:rPr dirty="0" sz="1400" spc="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N; ++col)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</a:t>
            </a:r>
            <a:r>
              <a:rPr dirty="0" sz="1400" spc="50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if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(isSafe(board,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row,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col,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N)) </a:t>
            </a:r>
            <a:r>
              <a:rPr dirty="0" sz="1400" spc="-50">
                <a:latin typeface="Calibri Light"/>
                <a:cs typeface="Calibri Light"/>
              </a:rPr>
              <a:t>{</a:t>
            </a:r>
            <a:endParaRPr sz="1400">
              <a:latin typeface="Calibri Light"/>
              <a:cs typeface="Calibri Light"/>
            </a:endParaRPr>
          </a:p>
          <a:p>
            <a:pPr marL="494030" marR="2546350">
              <a:lnSpc>
                <a:spcPct val="101400"/>
              </a:lnSpc>
            </a:pPr>
            <a:r>
              <a:rPr dirty="0" sz="1400">
                <a:latin typeface="Calibri Light"/>
                <a:cs typeface="Calibri Light"/>
              </a:rPr>
              <a:t>board[row]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=</a:t>
            </a:r>
            <a:r>
              <a:rPr dirty="0" sz="1400" spc="-20">
                <a:latin typeface="Calibri Light"/>
                <a:cs typeface="Calibri Light"/>
              </a:rPr>
              <a:t> col; </a:t>
            </a:r>
            <a:r>
              <a:rPr dirty="0" sz="1400">
                <a:latin typeface="Calibri Light"/>
                <a:cs typeface="Calibri Light"/>
              </a:rPr>
              <a:t>printBoard(board,</a:t>
            </a:r>
            <a:r>
              <a:rPr dirty="0" sz="1400" spc="-7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N);</a:t>
            </a:r>
            <a:endParaRPr sz="1400">
              <a:latin typeface="Calibri Light"/>
              <a:cs typeface="Calibri Light"/>
            </a:endParaRPr>
          </a:p>
          <a:p>
            <a:pPr marL="494030" marR="688340">
              <a:lnSpc>
                <a:spcPct val="101400"/>
              </a:lnSpc>
              <a:spcBef>
                <a:spcPts val="10"/>
              </a:spcBef>
            </a:pPr>
            <a:r>
              <a:rPr dirty="0" sz="1400" spc="-10">
                <a:latin typeface="Calibri Light"/>
                <a:cs typeface="Calibri Light"/>
              </a:rPr>
              <a:t>solveNQueensUtil(board,</a:t>
            </a:r>
            <a:r>
              <a:rPr dirty="0" sz="1400" spc="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</a:t>
            </a:r>
            <a:r>
              <a:rPr dirty="0" sz="1400" spc="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+</a:t>
            </a:r>
            <a:r>
              <a:rPr dirty="0" sz="1400" spc="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1,</a:t>
            </a:r>
            <a:r>
              <a:rPr dirty="0" sz="1400" spc="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N,</a:t>
            </a:r>
            <a:r>
              <a:rPr dirty="0" sz="1400" spc="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solutions); </a:t>
            </a:r>
            <a:r>
              <a:rPr dirty="0" sz="1400">
                <a:latin typeface="Calibri Light"/>
                <a:cs typeface="Calibri Light"/>
              </a:rPr>
              <a:t>board[row]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=</a:t>
            </a:r>
            <a:r>
              <a:rPr dirty="0" sz="1400" spc="-10">
                <a:latin typeface="Calibri Light"/>
                <a:cs typeface="Calibri Light"/>
              </a:rPr>
              <a:t> -</a:t>
            </a:r>
            <a:r>
              <a:rPr dirty="0" sz="1400" spc="-25">
                <a:latin typeface="Calibri Light"/>
                <a:cs typeface="Calibri Light"/>
              </a:rPr>
              <a:t>1;</a:t>
            </a:r>
            <a:endParaRPr sz="1400">
              <a:latin typeface="Calibri Light"/>
              <a:cs typeface="Calibri Light"/>
            </a:endParaRPr>
          </a:p>
          <a:p>
            <a:pPr marL="494030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alibri Light"/>
                <a:cs typeface="Calibri Light"/>
              </a:rPr>
              <a:t>printBoard(board,</a:t>
            </a:r>
            <a:r>
              <a:rPr dirty="0" sz="1400" spc="-7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N);</a:t>
            </a:r>
            <a:endParaRPr sz="1400">
              <a:latin typeface="Calibri Light"/>
              <a:cs typeface="Calibri Light"/>
            </a:endParaRPr>
          </a:p>
          <a:p>
            <a:pPr marL="332740">
              <a:lnSpc>
                <a:spcPct val="100000"/>
              </a:lnSpc>
              <a:spcBef>
                <a:spcPts val="25"/>
              </a:spcBef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 marL="172085">
              <a:lnSpc>
                <a:spcPct val="100000"/>
              </a:lnSpc>
              <a:spcBef>
                <a:spcPts val="25"/>
              </a:spcBef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 Light"/>
              <a:cs typeface="Calibri Light"/>
            </a:endParaRPr>
          </a:p>
          <a:p>
            <a:pPr marL="172085" marR="2224405" indent="-160020">
              <a:lnSpc>
                <a:spcPct val="101800"/>
              </a:lnSpc>
            </a:pPr>
            <a:r>
              <a:rPr dirty="0" sz="1400">
                <a:latin typeface="Calibri Light"/>
                <a:cs typeface="Calibri Light"/>
              </a:rPr>
              <a:t>void</a:t>
            </a:r>
            <a:r>
              <a:rPr dirty="0" sz="1400" spc="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solveNQueens(int</a:t>
            </a:r>
            <a:r>
              <a:rPr dirty="0" sz="1400" spc="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N)</a:t>
            </a:r>
            <a:r>
              <a:rPr dirty="0" sz="1400" spc="25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 </a:t>
            </a:r>
            <a:r>
              <a:rPr dirty="0" sz="1400" spc="-10">
                <a:latin typeface="Calibri Light"/>
                <a:cs typeface="Calibri Light"/>
              </a:rPr>
              <a:t>vector&lt;int&gt; </a:t>
            </a:r>
            <a:r>
              <a:rPr dirty="0" sz="1400">
                <a:latin typeface="Calibri Light"/>
                <a:cs typeface="Calibri Light"/>
              </a:rPr>
              <a:t>board(N,</a:t>
            </a:r>
            <a:r>
              <a:rPr dirty="0" sz="1400" spc="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-</a:t>
            </a:r>
            <a:r>
              <a:rPr dirty="0" sz="1400" spc="-25">
                <a:latin typeface="Calibri Light"/>
                <a:cs typeface="Calibri Light"/>
              </a:rPr>
              <a:t>1); </a:t>
            </a:r>
            <a:r>
              <a:rPr dirty="0" sz="1400" spc="-10">
                <a:latin typeface="Calibri Light"/>
                <a:cs typeface="Calibri Light"/>
              </a:rPr>
              <a:t>vector&lt;vector&lt;int&gt;&gt;</a:t>
            </a:r>
            <a:r>
              <a:rPr dirty="0" sz="1400" spc="4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solutions;</a:t>
            </a:r>
            <a:endParaRPr sz="1400">
              <a:latin typeface="Calibri Light"/>
              <a:cs typeface="Calibri Light"/>
            </a:endParaRPr>
          </a:p>
          <a:p>
            <a:pPr marL="17208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Calibri Light"/>
                <a:cs typeface="Calibri Light"/>
              </a:rPr>
              <a:t>solveNQueensUtil(board,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0,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N,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solutions);</a:t>
            </a:r>
            <a:endParaRPr sz="1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 Light"/>
              <a:cs typeface="Calibri Light"/>
            </a:endParaRPr>
          </a:p>
          <a:p>
            <a:pPr marL="172085">
              <a:lnSpc>
                <a:spcPct val="100000"/>
              </a:lnSpc>
            </a:pPr>
            <a:r>
              <a:rPr dirty="0" sz="1400">
                <a:latin typeface="Calibri Light"/>
                <a:cs typeface="Calibri Light"/>
              </a:rPr>
              <a:t>if</a:t>
            </a:r>
            <a:r>
              <a:rPr dirty="0" sz="1400" spc="5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(solutions.empty())</a:t>
            </a:r>
            <a:r>
              <a:rPr dirty="0" sz="1400" spc="50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</a:t>
            </a:r>
            <a:endParaRPr sz="1400">
              <a:latin typeface="Calibri Light"/>
              <a:cs typeface="Calibri Light"/>
            </a:endParaRPr>
          </a:p>
          <a:p>
            <a:pPr marL="33274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Calibri Light"/>
                <a:cs typeface="Calibri Light"/>
              </a:rPr>
              <a:t>cout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&lt;&lt;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"No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solution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exists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"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&lt;&lt;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&lt;&lt;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"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queens."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&lt;&lt;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endl;</a:t>
            </a:r>
            <a:endParaRPr sz="1400">
              <a:latin typeface="Calibri Light"/>
              <a:cs typeface="Calibri Light"/>
            </a:endParaRPr>
          </a:p>
          <a:p>
            <a:pPr marL="172085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alibri Light"/>
                <a:cs typeface="Calibri Light"/>
              </a:rPr>
              <a:t>}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else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</a:t>
            </a:r>
            <a:endParaRPr sz="1400">
              <a:latin typeface="Calibri Light"/>
              <a:cs typeface="Calibri Light"/>
            </a:endParaRPr>
          </a:p>
          <a:p>
            <a:pPr marL="33274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Calibri Light"/>
                <a:cs typeface="Calibri Light"/>
              </a:rPr>
              <a:t>cout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&lt;&lt;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"Final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Solutions:\n";</a:t>
            </a:r>
            <a:endParaRPr sz="1400">
              <a:latin typeface="Calibri Light"/>
              <a:cs typeface="Calibri Light"/>
            </a:endParaRPr>
          </a:p>
          <a:p>
            <a:pPr marL="494030" marR="1913889" indent="-161925">
              <a:lnSpc>
                <a:spcPts val="1720"/>
              </a:lnSpc>
              <a:spcBef>
                <a:spcPts val="45"/>
              </a:spcBef>
            </a:pP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(const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auto&amp; sol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: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solutions)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{ </a:t>
            </a:r>
            <a:r>
              <a:rPr dirty="0" sz="1400">
                <a:latin typeface="Calibri Light"/>
                <a:cs typeface="Calibri Light"/>
              </a:rPr>
              <a:t>printBoard(sol,</a:t>
            </a:r>
            <a:r>
              <a:rPr dirty="0" sz="1400" spc="-4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N);</a:t>
            </a:r>
            <a:endParaRPr sz="1400">
              <a:latin typeface="Calibri Light"/>
              <a:cs typeface="Calibri Light"/>
            </a:endParaRPr>
          </a:p>
          <a:p>
            <a:pPr marL="332740">
              <a:lnSpc>
                <a:spcPts val="1639"/>
              </a:lnSpc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 marL="172085">
              <a:lnSpc>
                <a:spcPct val="100000"/>
              </a:lnSpc>
              <a:spcBef>
                <a:spcPts val="35"/>
              </a:spcBef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 Light"/>
              <a:cs typeface="Calibri Light"/>
            </a:endParaRPr>
          </a:p>
          <a:p>
            <a:pPr marL="172085" marR="3784600" indent="-160020">
              <a:lnSpc>
                <a:spcPct val="101400"/>
              </a:lnSpc>
              <a:spcBef>
                <a:spcPts val="5"/>
              </a:spcBef>
            </a:pPr>
            <a:r>
              <a:rPr dirty="0" sz="1400">
                <a:latin typeface="Calibri Light"/>
                <a:cs typeface="Calibri Light"/>
              </a:rPr>
              <a:t>int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main()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60">
                <a:latin typeface="Calibri Light"/>
                <a:cs typeface="Calibri Light"/>
              </a:rPr>
              <a:t>{ </a:t>
            </a:r>
            <a:r>
              <a:rPr dirty="0" sz="1400">
                <a:latin typeface="Calibri Light"/>
                <a:cs typeface="Calibri Light"/>
              </a:rPr>
              <a:t>int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N;</a:t>
            </a:r>
            <a:endParaRPr sz="1400">
              <a:latin typeface="Calibri Light"/>
              <a:cs typeface="Calibri Light"/>
            </a:endParaRPr>
          </a:p>
          <a:p>
            <a:pPr marL="172085" marR="2136140">
              <a:lnSpc>
                <a:spcPct val="101400"/>
              </a:lnSpc>
              <a:spcBef>
                <a:spcPts val="10"/>
              </a:spcBef>
            </a:pPr>
            <a:r>
              <a:rPr dirty="0" sz="1400">
                <a:latin typeface="Calibri Light"/>
                <a:cs typeface="Calibri Light"/>
              </a:rPr>
              <a:t>cout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&lt;&lt;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"Enter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 value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N: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"; </a:t>
            </a:r>
            <a:r>
              <a:rPr dirty="0" sz="1400">
                <a:latin typeface="Calibri Light"/>
                <a:cs typeface="Calibri Light"/>
              </a:rPr>
              <a:t>cin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&gt;&gt;</a:t>
            </a:r>
            <a:r>
              <a:rPr dirty="0" sz="1400" spc="-25">
                <a:latin typeface="Calibri Light"/>
                <a:cs typeface="Calibri Light"/>
              </a:rPr>
              <a:t> N;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" y="1729739"/>
            <a:ext cx="5733415" cy="20320"/>
            <a:chOff x="914400" y="1729739"/>
            <a:chExt cx="5733415" cy="20320"/>
          </a:xfrm>
        </p:grpSpPr>
        <p:sp>
          <p:nvSpPr>
            <p:cNvPr id="3" name="object 3" descr=""/>
            <p:cNvSpPr/>
            <p:nvPr/>
          </p:nvSpPr>
          <p:spPr>
            <a:xfrm>
              <a:off x="914400" y="1729752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0" y="0"/>
                  </a:lnTo>
                  <a:lnTo>
                    <a:pt x="0" y="19672"/>
                  </a:lnTo>
                  <a:lnTo>
                    <a:pt x="5731497" y="19672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44385" y="172999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704" y="1729993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732780" h="17144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4385" y="1733041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704" y="174675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1746770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02004" y="892809"/>
            <a:ext cx="5725795" cy="57664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72085" marR="4249420">
              <a:lnSpc>
                <a:spcPct val="101400"/>
              </a:lnSpc>
              <a:spcBef>
                <a:spcPts val="80"/>
              </a:spcBef>
            </a:pPr>
            <a:r>
              <a:rPr dirty="0" sz="1400" spc="-10">
                <a:latin typeface="Calibri Light"/>
                <a:cs typeface="Calibri Light"/>
              </a:rPr>
              <a:t>solveNQueens(N); </a:t>
            </a:r>
            <a:r>
              <a:rPr dirty="0" sz="1400">
                <a:latin typeface="Calibri Light"/>
                <a:cs typeface="Calibri Light"/>
              </a:rPr>
              <a:t>return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0;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 spc="-50">
                <a:latin typeface="Calibri Light"/>
                <a:cs typeface="Calibri Light"/>
              </a:rPr>
              <a:t>}</a:t>
            </a:r>
            <a:endParaRPr sz="1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Calibri Light"/>
                <a:cs typeface="Calibri Light"/>
              </a:rPr>
              <a:t>Explanation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code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consists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following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key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functions:</a:t>
            </a:r>
            <a:endParaRPr sz="1400">
              <a:latin typeface="Calibri Light"/>
              <a:cs typeface="Calibri Light"/>
            </a:endParaRPr>
          </a:p>
          <a:p>
            <a:pPr marL="469265" marR="78105" indent="-228600">
              <a:lnSpc>
                <a:spcPct val="102099"/>
              </a:lnSpc>
              <a:spcBef>
                <a:spcPts val="1395"/>
              </a:spcBef>
            </a:pPr>
            <a:r>
              <a:rPr dirty="0" sz="1400">
                <a:latin typeface="Calibri Light"/>
                <a:cs typeface="Calibri Light"/>
              </a:rPr>
              <a:t>1.</a:t>
            </a:r>
            <a:r>
              <a:rPr dirty="0" sz="1400" spc="39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printBoard: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function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prints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current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state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board.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marks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positions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with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'Q'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empty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spaces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with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'.'.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delay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of</a:t>
            </a:r>
            <a:endParaRPr sz="1400">
              <a:latin typeface="Calibri Light"/>
              <a:cs typeface="Calibri Light"/>
            </a:endParaRPr>
          </a:p>
          <a:p>
            <a:pPr marL="46926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Calibri Light"/>
                <a:cs typeface="Calibri Light"/>
              </a:rPr>
              <a:t>0.5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seconds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introduced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each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step.</a:t>
            </a:r>
            <a:endParaRPr sz="1400">
              <a:latin typeface="Calibri Light"/>
              <a:cs typeface="Calibri Light"/>
            </a:endParaRPr>
          </a:p>
          <a:p>
            <a:pPr marL="467359" marR="39370" indent="-226695">
              <a:lnSpc>
                <a:spcPct val="101600"/>
              </a:lnSpc>
              <a:spcBef>
                <a:spcPts val="10"/>
              </a:spcBef>
              <a:buAutoNum type="arabicPeriod" startAt="2"/>
              <a:tabLst>
                <a:tab pos="469265" algn="l"/>
              </a:tabLst>
            </a:pPr>
            <a:r>
              <a:rPr dirty="0" sz="1400">
                <a:latin typeface="Calibri Light"/>
                <a:cs typeface="Calibri Light"/>
              </a:rPr>
              <a:t>isSafe: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function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checks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whether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safe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place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at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the </a:t>
            </a:r>
            <a:r>
              <a:rPr dirty="0" sz="1400" spc="-25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given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column.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ensures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that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no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other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can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attack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the </a:t>
            </a:r>
            <a:r>
              <a:rPr dirty="0" sz="1400" spc="-25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current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position.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function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checks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conflicts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by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iterating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through</a:t>
            </a:r>
            <a:r>
              <a:rPr dirty="0" sz="1400" spc="500">
                <a:latin typeface="Calibri Light"/>
                <a:cs typeface="Calibri Light"/>
              </a:rPr>
              <a:t> </a:t>
            </a:r>
            <a:r>
              <a:rPr dirty="0" sz="1400" spc="500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previously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placed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ensuring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that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no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two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are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the </a:t>
            </a:r>
            <a:r>
              <a:rPr dirty="0" sz="1400" spc="-25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same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column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or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diagonal.</a:t>
            </a:r>
            <a:endParaRPr sz="1400">
              <a:latin typeface="Calibri Light"/>
              <a:cs typeface="Calibri Light"/>
            </a:endParaRPr>
          </a:p>
          <a:p>
            <a:pPr marL="467359" marR="5080" indent="-226695">
              <a:lnSpc>
                <a:spcPct val="101600"/>
              </a:lnSpc>
              <a:spcBef>
                <a:spcPts val="10"/>
              </a:spcBef>
              <a:buAutoNum type="arabicPeriod" startAt="2"/>
              <a:tabLst>
                <a:tab pos="469265" algn="l"/>
              </a:tabLst>
            </a:pPr>
            <a:r>
              <a:rPr dirty="0" sz="1400">
                <a:latin typeface="Calibri Light"/>
                <a:cs typeface="Calibri Light"/>
              </a:rPr>
              <a:t>solveNQueensUtil: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recursive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function.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attempts </a:t>
            </a:r>
            <a:r>
              <a:rPr dirty="0" sz="1400" spc="-10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each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column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current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row,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checks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safety,</a:t>
            </a:r>
            <a:r>
              <a:rPr dirty="0" sz="1400" spc="500">
                <a:latin typeface="Calibri Light"/>
                <a:cs typeface="Calibri Light"/>
              </a:rPr>
              <a:t> </a:t>
            </a:r>
            <a:r>
              <a:rPr dirty="0" sz="1400" spc="500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recursively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attempts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subsequent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rows.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If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conflict </a:t>
            </a:r>
            <a:r>
              <a:rPr dirty="0" sz="1400" spc="-10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arises,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by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removing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trying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next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column. </a:t>
            </a:r>
            <a:r>
              <a:rPr dirty="0" sz="1400" spc="-10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function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also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prints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each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step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process.</a:t>
            </a:r>
            <a:endParaRPr sz="1400">
              <a:latin typeface="Calibri Light"/>
              <a:cs typeface="Calibri Light"/>
            </a:endParaRPr>
          </a:p>
          <a:p>
            <a:pPr algn="just" marL="467359" marR="196850" indent="-226695">
              <a:lnSpc>
                <a:spcPct val="101800"/>
              </a:lnSpc>
              <a:spcBef>
                <a:spcPts val="5"/>
              </a:spcBef>
              <a:buAutoNum type="arabicPeriod" startAt="2"/>
              <a:tabLst>
                <a:tab pos="469265" algn="l"/>
              </a:tabLst>
            </a:pPr>
            <a:r>
              <a:rPr dirty="0" sz="1400">
                <a:latin typeface="Calibri Light"/>
                <a:cs typeface="Calibri Light"/>
              </a:rPr>
              <a:t>solveNQueens: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function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initializes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starts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solving </a:t>
            </a:r>
            <a:r>
              <a:rPr dirty="0" sz="1400" spc="-10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process.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also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handles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case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where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solution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exists.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function </a:t>
            </a:r>
            <a:r>
              <a:rPr dirty="0" sz="1400" spc="-10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calls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0">
                <a:latin typeface="Calibri Light"/>
                <a:cs typeface="Calibri Light"/>
              </a:rPr>
              <a:t> solveNQueensUtil </a:t>
            </a:r>
            <a:r>
              <a:rPr dirty="0" sz="1400">
                <a:latin typeface="Calibri Light"/>
                <a:cs typeface="Calibri Light"/>
              </a:rPr>
              <a:t>function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prints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final</a:t>
            </a:r>
            <a:r>
              <a:rPr dirty="0" sz="1400" spc="-10">
                <a:latin typeface="Calibri Light"/>
                <a:cs typeface="Calibri Light"/>
              </a:rPr>
              <a:t> solutions.</a:t>
            </a:r>
            <a:endParaRPr sz="1400">
              <a:latin typeface="Calibri Light"/>
              <a:cs typeface="Calibri Light"/>
            </a:endParaRPr>
          </a:p>
          <a:p>
            <a:pPr algn="just" marL="467359" marR="261620" indent="-226695">
              <a:lnSpc>
                <a:spcPts val="1720"/>
              </a:lnSpc>
              <a:spcBef>
                <a:spcPts val="50"/>
              </a:spcBef>
              <a:buAutoNum type="arabicPeriod" startAt="2"/>
              <a:tabLst>
                <a:tab pos="469265" algn="l"/>
              </a:tabLst>
            </a:pPr>
            <a:r>
              <a:rPr dirty="0" sz="1400">
                <a:latin typeface="Calibri Light"/>
                <a:cs typeface="Calibri Light"/>
              </a:rPr>
              <a:t>main: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main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function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prompts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user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enter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value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and </a:t>
            </a:r>
            <a:r>
              <a:rPr dirty="0" sz="1400" spc="-25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then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calls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solveNQueens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function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start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solving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process.</a:t>
            </a:r>
            <a:endParaRPr sz="1400">
              <a:latin typeface="Calibri Light"/>
              <a:cs typeface="Calibri Ligh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14400" y="6999604"/>
            <a:ext cx="5733415" cy="20955"/>
            <a:chOff x="914400" y="6999604"/>
            <a:chExt cx="5733415" cy="20955"/>
          </a:xfrm>
        </p:grpSpPr>
        <p:sp>
          <p:nvSpPr>
            <p:cNvPr id="11" name="object 11" descr=""/>
            <p:cNvSpPr/>
            <p:nvPr/>
          </p:nvSpPr>
          <p:spPr>
            <a:xfrm>
              <a:off x="914400" y="6999604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4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44385" y="700062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14704" y="7000633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35"/>
                  </a:moveTo>
                  <a:lnTo>
                    <a:pt x="0" y="3035"/>
                  </a:lnTo>
                  <a:lnTo>
                    <a:pt x="0" y="16751"/>
                  </a:lnTo>
                  <a:lnTo>
                    <a:pt x="3048" y="16751"/>
                  </a:lnTo>
                  <a:lnTo>
                    <a:pt x="3048" y="3035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644385" y="7003668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4704" y="701738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14704" y="7017397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02004" y="7208901"/>
            <a:ext cx="5560060" cy="2548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Calibri Light"/>
                <a:cs typeface="Calibri Light"/>
              </a:rPr>
              <a:t>Results</a:t>
            </a:r>
            <a:endParaRPr sz="1400">
              <a:latin typeface="Calibri Light"/>
              <a:cs typeface="Calibri Light"/>
            </a:endParaRPr>
          </a:p>
          <a:p>
            <a:pPr marL="12700" marR="5080">
              <a:lnSpc>
                <a:spcPct val="101699"/>
              </a:lnSpc>
              <a:spcBef>
                <a:spcPts val="1395"/>
              </a:spcBef>
            </a:pP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program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prints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each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step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algorithm,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showing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placement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of 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process.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Once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all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solutions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are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found,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prints </a:t>
            </a:r>
            <a:r>
              <a:rPr dirty="0" sz="1400">
                <a:latin typeface="Calibri Light"/>
                <a:cs typeface="Calibri Light"/>
              </a:rPr>
              <a:t>each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solution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same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format.For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example,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=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4,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output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will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20">
                <a:latin typeface="Calibri Light"/>
                <a:cs typeface="Calibri Light"/>
              </a:rPr>
              <a:t>show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intermediate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steps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placing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removing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queens,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followed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by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final solutions: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400">
                <a:latin typeface="Calibri Light"/>
                <a:cs typeface="Calibri Light"/>
              </a:rPr>
              <a:t>.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. Q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.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Calibri Light"/>
                <a:cs typeface="Calibri Light"/>
              </a:rPr>
              <a:t>Q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. . </a:t>
            </a:r>
            <a:r>
              <a:rPr dirty="0" sz="1400" spc="-50">
                <a:latin typeface="Calibri Light"/>
                <a:cs typeface="Calibri Light"/>
              </a:rPr>
              <a:t>.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latin typeface="Calibri Light"/>
                <a:cs typeface="Calibri Light"/>
              </a:rPr>
              <a:t>. .</a:t>
            </a:r>
            <a:r>
              <a:rPr dirty="0" sz="1400" spc="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.</a:t>
            </a:r>
            <a:r>
              <a:rPr dirty="0" sz="1400" spc="5">
                <a:latin typeface="Calibri Light"/>
                <a:cs typeface="Calibri Light"/>
              </a:rPr>
              <a:t> </a:t>
            </a:r>
            <a:r>
              <a:rPr dirty="0" sz="1400" spc="-60">
                <a:latin typeface="Calibri Light"/>
                <a:cs typeface="Calibri Light"/>
              </a:rPr>
              <a:t>Q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latin typeface="Calibri Light"/>
                <a:cs typeface="Calibri Light"/>
              </a:rPr>
              <a:t>.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. </a:t>
            </a:r>
            <a:r>
              <a:rPr dirty="0" sz="1400" spc="-50">
                <a:latin typeface="Calibri Light"/>
                <a:cs typeface="Calibri Light"/>
              </a:rPr>
              <a:t>.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2809"/>
            <a:ext cx="5742305" cy="890269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output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demonstrates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algorithm's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exploration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different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configurations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ability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when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conflicts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are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encountered.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visualization </a:t>
            </a:r>
            <a:r>
              <a:rPr dirty="0" sz="1400">
                <a:latin typeface="Calibri Light"/>
                <a:cs typeface="Calibri Light"/>
              </a:rPr>
              <a:t>helps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understanding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recursive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nature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concept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of </a:t>
            </a:r>
            <a:r>
              <a:rPr dirty="0" sz="1400" spc="-10">
                <a:latin typeface="Calibri Light"/>
                <a:cs typeface="Calibri Light"/>
              </a:rPr>
              <a:t>backtracking.</a:t>
            </a:r>
            <a:endParaRPr sz="1400">
              <a:latin typeface="Calibri Light"/>
              <a:cs typeface="Calibri Ligh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4400" y="2124709"/>
            <a:ext cx="5733415" cy="20320"/>
            <a:chOff x="914400" y="2124709"/>
            <a:chExt cx="5733415" cy="20320"/>
          </a:xfrm>
        </p:grpSpPr>
        <p:sp>
          <p:nvSpPr>
            <p:cNvPr id="4" name="object 4" descr=""/>
            <p:cNvSpPr/>
            <p:nvPr/>
          </p:nvSpPr>
          <p:spPr>
            <a:xfrm>
              <a:off x="914400" y="2124709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5729910" y="0"/>
                  </a:lnTo>
                  <a:lnTo>
                    <a:pt x="3352" y="0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44385" y="212470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4704" y="2124709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4">
                  <a:moveTo>
                    <a:pt x="3048" y="3048"/>
                  </a:moveTo>
                  <a:lnTo>
                    <a:pt x="0" y="3048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48"/>
                  </a:lnTo>
                  <a:close/>
                </a:path>
                <a:path w="5732780" h="17144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644385" y="2127757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69">
                  <a:moveTo>
                    <a:pt x="3047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3047" y="13716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14704" y="214147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4704" y="2141486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02004" y="2334513"/>
            <a:ext cx="5718810" cy="2765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 Light"/>
                <a:cs typeface="Calibri Light"/>
              </a:rPr>
              <a:t>Conclusion</a:t>
            </a:r>
            <a:endParaRPr sz="1400">
              <a:latin typeface="Calibri Light"/>
              <a:cs typeface="Calibri Light"/>
            </a:endParaRPr>
          </a:p>
          <a:p>
            <a:pPr marL="12700" marR="5080">
              <a:lnSpc>
                <a:spcPct val="101800"/>
              </a:lnSpc>
              <a:spcBef>
                <a:spcPts val="1390"/>
              </a:spcBef>
            </a:pP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project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successfully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demonstrates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</a:t>
            </a:r>
            <a:r>
              <a:rPr dirty="0" sz="1400" spc="-25">
                <a:latin typeface="Calibri Light"/>
                <a:cs typeface="Calibri Light"/>
              </a:rPr>
              <a:t> to </a:t>
            </a:r>
            <a:r>
              <a:rPr dirty="0" sz="1400">
                <a:latin typeface="Calibri Light"/>
                <a:cs typeface="Calibri Light"/>
              </a:rPr>
              <a:t>solve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N-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problem.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visualization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helps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understanding</a:t>
            </a:r>
            <a:r>
              <a:rPr dirty="0" sz="1400" spc="-25">
                <a:latin typeface="Calibri Light"/>
                <a:cs typeface="Calibri Light"/>
              </a:rPr>
              <a:t> the </a:t>
            </a:r>
            <a:r>
              <a:rPr dirty="0" sz="1400">
                <a:latin typeface="Calibri Light"/>
                <a:cs typeface="Calibri Light"/>
              </a:rPr>
              <a:t>recursive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nature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process.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project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can </a:t>
            </a:r>
            <a:r>
              <a:rPr dirty="0" sz="1400">
                <a:latin typeface="Calibri Light"/>
                <a:cs typeface="Calibri Light"/>
              </a:rPr>
              <a:t>be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extended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by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adding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graphical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user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interface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better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visualization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and </a:t>
            </a:r>
            <a:r>
              <a:rPr dirty="0" sz="1400">
                <a:latin typeface="Calibri Light"/>
                <a:cs typeface="Calibri Light"/>
              </a:rPr>
              <a:t>user</a:t>
            </a:r>
            <a:r>
              <a:rPr dirty="0" sz="1400" spc="-10">
                <a:latin typeface="Calibri Light"/>
                <a:cs typeface="Calibri Light"/>
              </a:rPr>
              <a:t> interaction.</a:t>
            </a:r>
            <a:endParaRPr sz="1400">
              <a:latin typeface="Calibri Light"/>
              <a:cs typeface="Calibri Light"/>
            </a:endParaRPr>
          </a:p>
          <a:p>
            <a:pPr marL="12700" marR="6985">
              <a:lnSpc>
                <a:spcPct val="101800"/>
              </a:lnSpc>
              <a:spcBef>
                <a:spcPts val="1395"/>
              </a:spcBef>
            </a:pP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N-</a:t>
            </a:r>
            <a:r>
              <a:rPr dirty="0" sz="1400">
                <a:latin typeface="Calibri Light"/>
                <a:cs typeface="Calibri Light"/>
              </a:rPr>
              <a:t>Queens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problem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classic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example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combinatorial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problem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that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can </a:t>
            </a:r>
            <a:r>
              <a:rPr dirty="0" sz="1400">
                <a:latin typeface="Calibri Light"/>
                <a:cs typeface="Calibri Light"/>
              </a:rPr>
              <a:t>be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solved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algorithm.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solution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involves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exploring </a:t>
            </a:r>
            <a:r>
              <a:rPr dirty="0" sz="1400">
                <a:latin typeface="Calibri Light"/>
                <a:cs typeface="Calibri Light"/>
              </a:rPr>
              <a:t>different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configurations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backtracking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when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conflicts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are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encountered.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The </a:t>
            </a:r>
            <a:r>
              <a:rPr dirty="0" sz="1400">
                <a:latin typeface="Calibri Light"/>
                <a:cs typeface="Calibri Light"/>
              </a:rPr>
              <a:t>visualization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component</a:t>
            </a:r>
            <a:r>
              <a:rPr dirty="0" sz="1400" spc="-4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helps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understanding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algorithm's</a:t>
            </a:r>
            <a:r>
              <a:rPr dirty="0" sz="1400" spc="-4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execution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and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concept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backtracking.</a:t>
            </a:r>
            <a:endParaRPr sz="1400">
              <a:latin typeface="Calibri Light"/>
              <a:cs typeface="Calibri Ligh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914400" y="5440679"/>
            <a:ext cx="5733415" cy="20955"/>
            <a:chOff x="914400" y="5440679"/>
            <a:chExt cx="5733415" cy="20955"/>
          </a:xfrm>
        </p:grpSpPr>
        <p:sp>
          <p:nvSpPr>
            <p:cNvPr id="12" name="object 12" descr=""/>
            <p:cNvSpPr/>
            <p:nvPr/>
          </p:nvSpPr>
          <p:spPr>
            <a:xfrm>
              <a:off x="914400" y="5440679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497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497" y="19685"/>
                  </a:lnTo>
                  <a:lnTo>
                    <a:pt x="573149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44385" y="544131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4704" y="5441314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048" y="3060"/>
                  </a:moveTo>
                  <a:lnTo>
                    <a:pt x="0" y="3060"/>
                  </a:lnTo>
                  <a:lnTo>
                    <a:pt x="0" y="16764"/>
                  </a:lnTo>
                  <a:lnTo>
                    <a:pt x="3048" y="16764"/>
                  </a:lnTo>
                  <a:lnTo>
                    <a:pt x="3048" y="3060"/>
                  </a:lnTo>
                  <a:close/>
                </a:path>
                <a:path w="5732780" h="1714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48"/>
                  </a:lnTo>
                  <a:lnTo>
                    <a:pt x="5732716" y="3048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644385" y="5444362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047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047" y="13715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14704" y="545807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14704" y="5458091"/>
              <a:ext cx="5732780" cy="3175"/>
            </a:xfrm>
            <a:custGeom>
              <a:avLst/>
              <a:gdLst/>
              <a:ahLst/>
              <a:cxnLst/>
              <a:rect l="l" t="t" r="r" b="b"/>
              <a:pathLst>
                <a:path w="5732780" h="3175">
                  <a:moveTo>
                    <a:pt x="572960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5729605" y="3035"/>
                  </a:lnTo>
                  <a:lnTo>
                    <a:pt x="5729605" y="0"/>
                  </a:lnTo>
                  <a:close/>
                </a:path>
                <a:path w="5732780" h="3175">
                  <a:moveTo>
                    <a:pt x="5732716" y="0"/>
                  </a:moveTo>
                  <a:lnTo>
                    <a:pt x="5729668" y="0"/>
                  </a:lnTo>
                  <a:lnTo>
                    <a:pt x="5729668" y="3035"/>
                  </a:lnTo>
                  <a:lnTo>
                    <a:pt x="5732716" y="3035"/>
                  </a:lnTo>
                  <a:lnTo>
                    <a:pt x="573271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02004" y="5649848"/>
            <a:ext cx="5735320" cy="3239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 Light"/>
                <a:cs typeface="Calibri Light"/>
              </a:rPr>
              <a:t>Future</a:t>
            </a:r>
            <a:r>
              <a:rPr dirty="0" sz="1400" spc="-5">
                <a:latin typeface="Calibri Light"/>
                <a:cs typeface="Calibri Light"/>
              </a:rPr>
              <a:t> </a:t>
            </a:r>
            <a:r>
              <a:rPr dirty="0" sz="1400" spc="-20">
                <a:latin typeface="Calibri Light"/>
                <a:cs typeface="Calibri Light"/>
              </a:rPr>
              <a:t>Work</a:t>
            </a:r>
            <a:endParaRPr sz="1400">
              <a:latin typeface="Calibri Light"/>
              <a:cs typeface="Calibri Light"/>
            </a:endParaRPr>
          </a:p>
          <a:p>
            <a:pPr marL="467359" marR="5080" indent="-226695">
              <a:lnSpc>
                <a:spcPct val="101699"/>
              </a:lnSpc>
              <a:spcBef>
                <a:spcPts val="1395"/>
              </a:spcBef>
              <a:buAutoNum type="arabicPeriod"/>
              <a:tabLst>
                <a:tab pos="469265" algn="l"/>
              </a:tabLst>
            </a:pPr>
            <a:r>
              <a:rPr dirty="0" sz="1400">
                <a:latin typeface="Calibri Light"/>
                <a:cs typeface="Calibri Light"/>
              </a:rPr>
              <a:t>Graphical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Interface: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Implementing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graphical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user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interface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(GUI)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a </a:t>
            </a:r>
            <a:r>
              <a:rPr dirty="0" sz="1400" spc="-50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library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like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Qt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or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SFML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better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visualization.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GUI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would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provide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 spc="-50">
                <a:latin typeface="Calibri Light"/>
                <a:cs typeface="Calibri Light"/>
              </a:rPr>
              <a:t>a</a:t>
            </a:r>
            <a:r>
              <a:rPr dirty="0" sz="1400">
                <a:latin typeface="Calibri Light"/>
                <a:cs typeface="Calibri Light"/>
              </a:rPr>
              <a:t> 	more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interactive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visually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appealing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way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display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board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and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the </a:t>
            </a:r>
            <a:r>
              <a:rPr dirty="0" sz="1400" spc="-25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algorithm's</a:t>
            </a:r>
            <a:r>
              <a:rPr dirty="0" sz="1400" spc="-8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execution.</a:t>
            </a:r>
            <a:endParaRPr sz="1400">
              <a:latin typeface="Calibri Light"/>
              <a:cs typeface="Calibri Light"/>
            </a:endParaRPr>
          </a:p>
          <a:p>
            <a:pPr marL="467359" marR="59690" indent="-226695">
              <a:lnSpc>
                <a:spcPct val="101699"/>
              </a:lnSpc>
              <a:spcBef>
                <a:spcPts val="10"/>
              </a:spcBef>
              <a:buAutoNum type="arabicPeriod"/>
              <a:tabLst>
                <a:tab pos="469265" algn="l"/>
              </a:tabLst>
            </a:pPr>
            <a:r>
              <a:rPr dirty="0" sz="1400">
                <a:latin typeface="Calibri Light"/>
                <a:cs typeface="Calibri Light"/>
              </a:rPr>
              <a:t>Optimizations: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Improving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efficiency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4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for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larger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values </a:t>
            </a:r>
            <a:r>
              <a:rPr dirty="0" sz="1400" spc="-10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N.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could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involve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more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advanced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techniques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like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branch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and </a:t>
            </a:r>
            <a:r>
              <a:rPr dirty="0" sz="1400" spc="-25">
                <a:latin typeface="Calibri Light"/>
                <a:cs typeface="Calibri Light"/>
              </a:rPr>
              <a:t>	</a:t>
            </a:r>
            <a:r>
              <a:rPr dirty="0" sz="1400">
                <a:latin typeface="Calibri Light"/>
                <a:cs typeface="Calibri Light"/>
              </a:rPr>
              <a:t>bound,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or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parallelizing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take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advantage</a:t>
            </a:r>
            <a:r>
              <a:rPr dirty="0" sz="1400" spc="-1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15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multi-</a:t>
            </a:r>
            <a:r>
              <a:rPr dirty="0" sz="1400" spc="-20">
                <a:latin typeface="Calibri Light"/>
                <a:cs typeface="Calibri Light"/>
              </a:rPr>
              <a:t>core </a:t>
            </a:r>
            <a:r>
              <a:rPr dirty="0" sz="1400" spc="-20">
                <a:latin typeface="Calibri Light"/>
                <a:cs typeface="Calibri Light"/>
              </a:rPr>
              <a:t>	</a:t>
            </a:r>
            <a:r>
              <a:rPr dirty="0" sz="1400" spc="-10">
                <a:latin typeface="Calibri Light"/>
                <a:cs typeface="Calibri Light"/>
              </a:rPr>
              <a:t>processors.</a:t>
            </a:r>
            <a:endParaRPr sz="1400">
              <a:latin typeface="Calibri Light"/>
              <a:cs typeface="Calibri Light"/>
            </a:endParaRPr>
          </a:p>
          <a:p>
            <a:pPr marL="467995" indent="-2266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7995" algn="l"/>
              </a:tabLst>
            </a:pPr>
            <a:r>
              <a:rPr dirty="0" sz="1400">
                <a:latin typeface="Calibri Light"/>
                <a:cs typeface="Calibri Light"/>
              </a:rPr>
              <a:t>Interactive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Visualization: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Allowing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users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step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through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algorithm</a:t>
            </a:r>
            <a:endParaRPr sz="1400">
              <a:latin typeface="Calibri Light"/>
              <a:cs typeface="Calibri Light"/>
            </a:endParaRPr>
          </a:p>
          <a:p>
            <a:pPr marL="469265" marR="127000">
              <a:lnSpc>
                <a:spcPct val="101699"/>
              </a:lnSpc>
              <a:spcBef>
                <a:spcPts val="10"/>
              </a:spcBef>
            </a:pPr>
            <a:r>
              <a:rPr dirty="0" sz="1400">
                <a:latin typeface="Calibri Light"/>
                <a:cs typeface="Calibri Light"/>
              </a:rPr>
              <a:t>interactively.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This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would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involve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adding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controls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pause,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resume,</a:t>
            </a:r>
            <a:r>
              <a:rPr dirty="0" sz="1400" spc="-25">
                <a:latin typeface="Calibri Light"/>
                <a:cs typeface="Calibri Light"/>
              </a:rPr>
              <a:t> and </a:t>
            </a:r>
            <a:r>
              <a:rPr dirty="0" sz="1400">
                <a:latin typeface="Calibri Light"/>
                <a:cs typeface="Calibri Light"/>
              </a:rPr>
              <a:t>step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through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each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iteration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of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algorithm.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Interactive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10">
                <a:latin typeface="Calibri Light"/>
                <a:cs typeface="Calibri Light"/>
              </a:rPr>
              <a:t>visualization </a:t>
            </a:r>
            <a:r>
              <a:rPr dirty="0" sz="1400">
                <a:latin typeface="Calibri Light"/>
                <a:cs typeface="Calibri Light"/>
              </a:rPr>
              <a:t>would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enhance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learning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experience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by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allowing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users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to</a:t>
            </a:r>
            <a:r>
              <a:rPr dirty="0" sz="1400" spc="-2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explore</a:t>
            </a:r>
            <a:r>
              <a:rPr dirty="0" sz="1400" spc="-20">
                <a:latin typeface="Calibri Light"/>
                <a:cs typeface="Calibri Light"/>
              </a:rPr>
              <a:t> </a:t>
            </a:r>
            <a:r>
              <a:rPr dirty="0" sz="1400" spc="-25">
                <a:latin typeface="Calibri Light"/>
                <a:cs typeface="Calibri Light"/>
              </a:rPr>
              <a:t>the </a:t>
            </a:r>
            <a:r>
              <a:rPr dirty="0" sz="1400">
                <a:latin typeface="Calibri Light"/>
                <a:cs typeface="Calibri Light"/>
              </a:rPr>
              <a:t>algorithm's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execution</a:t>
            </a:r>
            <a:r>
              <a:rPr dirty="0" sz="1400" spc="-4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at</a:t>
            </a:r>
            <a:r>
              <a:rPr dirty="0" sz="1400" spc="-40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their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sz="1400">
                <a:latin typeface="Calibri Light"/>
                <a:cs typeface="Calibri Light"/>
              </a:rPr>
              <a:t>own</a:t>
            </a:r>
            <a:r>
              <a:rPr dirty="0" sz="1400" spc="-30">
                <a:latin typeface="Calibri Light"/>
                <a:cs typeface="Calibri Light"/>
              </a:rPr>
              <a:t> </a:t>
            </a:r>
            <a:r>
              <a:rPr dirty="0" sz="1400" spc="-20">
                <a:latin typeface="Calibri Light"/>
                <a:cs typeface="Calibri Light"/>
              </a:rPr>
              <a:t>pace.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Rishi Prasad</dc:creator>
  <dcterms:created xsi:type="dcterms:W3CDTF">2024-07-12T07:02:40Z</dcterms:created>
  <dcterms:modified xsi:type="dcterms:W3CDTF">2024-07-12T07:02:40Z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2024-07-12T00:00:00Z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2024-07-12T00:00:00Z</vt:filetime>
  </property>
  <property fmtid="{D5CDD505-2E9C-101B-9397-08002B2CF9AE}" pid="5" name="Producer">
    <vt:lpwstr>Microsoft® Word 2021</vt:lpwstr>
  </property>
</Properties>
</file>