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Open Sans" panose="020B0606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6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34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Autonomous Delivery Robot with Optimised Path Planning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399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Number: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0580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D10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67606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Kalyan Rohit – CB.SC.U4AIE23318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657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 Tejadeep – CB.SC.U4AIE23328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62750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Rishi Raajha A – CB.SC.U4AIE23335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8931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 Gangadhar – CB.SC.U4AIE23337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0534"/>
            <a:ext cx="61352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Software Requirements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32942"/>
            <a:ext cx="13042821" cy="2326005"/>
          </a:xfrm>
          <a:prstGeom prst="roundRect">
            <a:avLst>
              <a:gd name="adj" fmla="val 146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540562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684270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545824" y="3684270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801410" y="4118253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261961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Operating System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545824" y="4261961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Robot Operating System (ROS)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801410" y="4695944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839653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Programming Languages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545824" y="4839653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Python/C++ for algorithm implementation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801410" y="5273635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417344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Simulation Software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545824" y="5417344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Gazebo for testing and RViz for visualization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484" y="351830"/>
            <a:ext cx="3189684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Timeline</a:t>
            </a:r>
            <a:endParaRPr lang="en-US" sz="2500" dirty="0"/>
          </a:p>
        </p:txBody>
      </p:sp>
      <p:sp>
        <p:nvSpPr>
          <p:cNvPr id="3" name="Shape 1"/>
          <p:cNvSpPr/>
          <p:nvPr/>
        </p:nvSpPr>
        <p:spPr>
          <a:xfrm>
            <a:off x="630198" y="1005602"/>
            <a:ext cx="15240" cy="6872168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4" name="Shape 2"/>
          <p:cNvSpPr/>
          <p:nvPr/>
        </p:nvSpPr>
        <p:spPr>
          <a:xfrm>
            <a:off x="766108" y="1284923"/>
            <a:ext cx="446484" cy="15240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5" name="Shape 3"/>
          <p:cNvSpPr/>
          <p:nvPr/>
        </p:nvSpPr>
        <p:spPr>
          <a:xfrm>
            <a:off x="494288" y="1149072"/>
            <a:ext cx="287060" cy="28706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601087" y="1196935"/>
            <a:ext cx="73343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1339453" y="1133118"/>
            <a:ext cx="2027396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Research and Planning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339453" y="1448633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 literature review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1339453" y="1697474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hardware and software needs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766108" y="2436019"/>
            <a:ext cx="446484" cy="15240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11" name="Shape 9"/>
          <p:cNvSpPr/>
          <p:nvPr/>
        </p:nvSpPr>
        <p:spPr>
          <a:xfrm>
            <a:off x="494288" y="2300168"/>
            <a:ext cx="287060" cy="28706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2" name="Text 10"/>
          <p:cNvSpPr/>
          <p:nvPr/>
        </p:nvSpPr>
        <p:spPr>
          <a:xfrm>
            <a:off x="587752" y="2348032"/>
            <a:ext cx="100132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339453" y="2284214"/>
            <a:ext cx="1913811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Design architecture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339453" y="2599730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 system architecture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1339453" y="2848570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detailed designs for robot chassis and payload compartment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1339453" y="3097411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software architecture</a:t>
            </a:r>
            <a:endParaRPr lang="en-US" sz="1000" dirty="0"/>
          </a:p>
        </p:txBody>
      </p:sp>
      <p:sp>
        <p:nvSpPr>
          <p:cNvPr id="17" name="Shape 15"/>
          <p:cNvSpPr/>
          <p:nvPr/>
        </p:nvSpPr>
        <p:spPr>
          <a:xfrm>
            <a:off x="766108" y="3835956"/>
            <a:ext cx="446484" cy="15240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18" name="Shape 16"/>
          <p:cNvSpPr/>
          <p:nvPr/>
        </p:nvSpPr>
        <p:spPr>
          <a:xfrm>
            <a:off x="494288" y="3700105"/>
            <a:ext cx="287060" cy="28706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9" name="Text 17"/>
          <p:cNvSpPr/>
          <p:nvPr/>
        </p:nvSpPr>
        <p:spPr>
          <a:xfrm>
            <a:off x="591086" y="3747968"/>
            <a:ext cx="93464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1339453" y="3684151"/>
            <a:ext cx="2008465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Developement of robot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339453" y="3999667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the robot prototype (hardware assembly)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1339453" y="4248507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software algorithms (ADMM for path planning, obstacle avoidance)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1339453" y="4497348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hardware and software components</a:t>
            </a:r>
            <a:endParaRPr lang="en-US" sz="1000" dirty="0"/>
          </a:p>
        </p:txBody>
      </p:sp>
      <p:sp>
        <p:nvSpPr>
          <p:cNvPr id="24" name="Shape 22"/>
          <p:cNvSpPr/>
          <p:nvPr/>
        </p:nvSpPr>
        <p:spPr>
          <a:xfrm>
            <a:off x="766108" y="5235892"/>
            <a:ext cx="446484" cy="15240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25" name="Shape 23"/>
          <p:cNvSpPr/>
          <p:nvPr/>
        </p:nvSpPr>
        <p:spPr>
          <a:xfrm>
            <a:off x="494288" y="5100042"/>
            <a:ext cx="287060" cy="28706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6" name="Text 24"/>
          <p:cNvSpPr/>
          <p:nvPr/>
        </p:nvSpPr>
        <p:spPr>
          <a:xfrm>
            <a:off x="587276" y="5147905"/>
            <a:ext cx="101084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1339453" y="5084088"/>
            <a:ext cx="1913811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Testing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339453" y="5399603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 the robot in simulation environment using Gazebo</a:t>
            </a:r>
            <a:endParaRPr lang="en-US" sz="1000" dirty="0"/>
          </a:p>
        </p:txBody>
      </p:sp>
      <p:sp>
        <p:nvSpPr>
          <p:cNvPr id="29" name="Text 27"/>
          <p:cNvSpPr/>
          <p:nvPr/>
        </p:nvSpPr>
        <p:spPr>
          <a:xfrm>
            <a:off x="1339453" y="5648444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 real-world testing in controlled hospital settings</a:t>
            </a:r>
            <a:endParaRPr lang="en-US" sz="1000" dirty="0"/>
          </a:p>
        </p:txBody>
      </p:sp>
      <p:sp>
        <p:nvSpPr>
          <p:cNvPr id="30" name="Text 28"/>
          <p:cNvSpPr/>
          <p:nvPr/>
        </p:nvSpPr>
        <p:spPr>
          <a:xfrm>
            <a:off x="1339453" y="5897285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performance data and identify areas for improvement</a:t>
            </a:r>
            <a:endParaRPr lang="en-US" sz="1000" dirty="0"/>
          </a:p>
        </p:txBody>
      </p:sp>
      <p:sp>
        <p:nvSpPr>
          <p:cNvPr id="31" name="Shape 29"/>
          <p:cNvSpPr/>
          <p:nvPr/>
        </p:nvSpPr>
        <p:spPr>
          <a:xfrm>
            <a:off x="766108" y="6635829"/>
            <a:ext cx="446484" cy="15240"/>
          </a:xfrm>
          <a:prstGeom prst="roundRect">
            <a:avLst>
              <a:gd name="adj" fmla="val 125581"/>
            </a:avLst>
          </a:prstGeom>
          <a:solidFill>
            <a:srgbClr val="C6C6D2"/>
          </a:solidFill>
          <a:ln/>
        </p:spPr>
      </p:sp>
      <p:sp>
        <p:nvSpPr>
          <p:cNvPr id="32" name="Shape 30"/>
          <p:cNvSpPr/>
          <p:nvPr/>
        </p:nvSpPr>
        <p:spPr>
          <a:xfrm>
            <a:off x="494288" y="6499979"/>
            <a:ext cx="287060" cy="28706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33" name="Text 31"/>
          <p:cNvSpPr/>
          <p:nvPr/>
        </p:nvSpPr>
        <p:spPr>
          <a:xfrm>
            <a:off x="593824" y="6547842"/>
            <a:ext cx="87868" cy="191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5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1339453" y="6484025"/>
            <a:ext cx="2436733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Deployment and Evaluation</a:t>
            </a:r>
            <a:endParaRPr lang="en-US" sz="1500" dirty="0"/>
          </a:p>
        </p:txBody>
      </p:sp>
      <p:sp>
        <p:nvSpPr>
          <p:cNvPr id="35" name="Text 33"/>
          <p:cNvSpPr/>
          <p:nvPr/>
        </p:nvSpPr>
        <p:spPr>
          <a:xfrm>
            <a:off x="1339453" y="6799540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Refine design based on testing feedback</a:t>
            </a:r>
            <a:endParaRPr lang="en-US" sz="1000" dirty="0"/>
          </a:p>
        </p:txBody>
      </p:sp>
      <p:sp>
        <p:nvSpPr>
          <p:cNvPr id="36" name="Text 34"/>
          <p:cNvSpPr/>
          <p:nvPr/>
        </p:nvSpPr>
        <p:spPr>
          <a:xfrm>
            <a:off x="1339453" y="7048381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Prepare for deployment in actual hospital environment</a:t>
            </a:r>
            <a:endParaRPr lang="en-US" sz="1000" dirty="0"/>
          </a:p>
        </p:txBody>
      </p:sp>
      <p:sp>
        <p:nvSpPr>
          <p:cNvPr id="37" name="Text 35"/>
          <p:cNvSpPr/>
          <p:nvPr/>
        </p:nvSpPr>
        <p:spPr>
          <a:xfrm>
            <a:off x="1339453" y="7297222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the autonomous delivery robot</a:t>
            </a:r>
            <a:endParaRPr lang="en-US" sz="1000" dirty="0"/>
          </a:p>
        </p:txBody>
      </p:sp>
      <p:sp>
        <p:nvSpPr>
          <p:cNvPr id="38" name="Text 36"/>
          <p:cNvSpPr/>
          <p:nvPr/>
        </p:nvSpPr>
        <p:spPr>
          <a:xfrm>
            <a:off x="1339453" y="7546062"/>
            <a:ext cx="12844463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performance and gather user feedback for future iterations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44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068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automating routine deliveries, healthcare staff can dedicate more time to direct patient care, improving overall service quality.​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11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Robots can operate in areas with biohazardous materials, reducing the risk of exposure for healthcare workers.​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41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Autonomous robots handle time-consuming tasks, alleviating the burden on healthcare professionals and allowing them to focus on critical responsibilities.​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592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autonomous delivery systems streamlines hospital logistics, leading to faster and more reliable transportation of medical supplies.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66" y="606385"/>
            <a:ext cx="9912668" cy="7016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58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582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Autonomous delivery robots enhance hospital logistics by efficiently transporting medicines between rooms.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00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path planning algorithms, like the Alternating Direction Method of Multipliers (ADMM), improve navigation in complex hospital layouts.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AI and robotics ensures robust obstacle detection and real-time decision-making for safe route optimization.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Validating robot performance in dynamic hospital settings allows comparison with traditional path planning methods.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899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robotics, artificial intelligence, and applied mathematics leads to reliable, scalable healthcare logistics solutions.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708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408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898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fully autonomous delivery robot for transporting medicines within a hospital setting.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an optimised path planning algorithm using the Alternating Direction Method of Multipliers (ADMM) to enhance operational efficiency and reduce the workload of hospital staff.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26292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patient care by ensuring timely and accurate medication delivery.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754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37861"/>
            <a:ext cx="13042821" cy="5516166"/>
          </a:xfrm>
          <a:prstGeom prst="roundRect">
            <a:avLst>
              <a:gd name="adj" fmla="val 61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945481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089190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S.No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334935" y="2089190"/>
            <a:ext cx="34469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 of the Paper (Year)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243161" y="2089190"/>
            <a:ext cx="34469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Methodology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0151388" y="2089190"/>
            <a:ext cx="345078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Drawbacks and Challenges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801410" y="2523172"/>
            <a:ext cx="13027581" cy="11582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462" y="2666881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2334935" y="2666881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Path Planning and Obstacle Avoidance for Autonomous Mobile Robots: A Review (2023)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43161" y="2666881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Review of various path planning and obstacle avoidance techniques for mobile robots.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0151388" y="2666881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adaptability in highly dynamic settings; high computational cost with complex layouts.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801410" y="3681413"/>
            <a:ext cx="13027581" cy="11582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462" y="3825121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2334935" y="3825121"/>
            <a:ext cx="34469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Path Planning for Autonomous Mobile Robots: A Review (2021)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243161" y="3825121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 classification of path planning algorithms, focusing on autonomous ground vehicles.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0151388" y="3825121"/>
            <a:ext cx="345078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in real-time implementation; difficulty in handling dynamic obstacles.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801410" y="4839653"/>
            <a:ext cx="13027581" cy="14485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462" y="4983361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2334935" y="4983361"/>
            <a:ext cx="3446978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Local Path Planning for Autonomous Mobile Robots by Integrating Modified Dynamic-Window Approach and Improved Follow-the-Gap Method (2024)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6243161" y="4983361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of modified dynamic-window approach and improved follow-the-gap method for local path planning.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0151388" y="4983361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 issues with obstacle detection accuracy; computational complexity in dynamic environments.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801410" y="6288167"/>
            <a:ext cx="13027581" cy="11582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8462" y="6431875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2334935" y="6431875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MPPTM: A Bio-Inspired Approach for Online Path Planning and High-Accuracy Tracking of Multi-Robot Systems (2021)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243161" y="6431875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Bio-inspired multi-robot path planning and tracking model for online applications.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10151388" y="6431875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Complexity in coordination among multiple robots; sensitivity to dynamic obstacles.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33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5804"/>
            <a:ext cx="13042821" cy="4140279"/>
          </a:xfrm>
          <a:prstGeom prst="roundRect">
            <a:avLst>
              <a:gd name="adj" fmla="val 82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63342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777133"/>
            <a:ext cx="8452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S.No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34935" y="277713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 of the Paper (Year)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43161" y="277713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Methodology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151388" y="277713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Drawbacks and Challenges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283744"/>
            <a:ext cx="13027581" cy="11582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462" y="342745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2334935" y="3427452"/>
            <a:ext cx="34469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Distributed Multi-Robot Task Assignment via Consensus ADMM (2021)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43161" y="342745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Distributed algorithms for multi-robot task assignment using Consensus ADMM.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0151388" y="342745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Communication overhead among robots; convergence issues in large-scale systems.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801410" y="4441984"/>
            <a:ext cx="13027581" cy="11582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462" y="458569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2334935" y="458569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Path Planning of a Mobile Delivery Robot Operating in a Multi-Story Building (2023)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243161" y="458569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Utilization of a manually created weighted navigation system combined with Dijkstra’s algorithm.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0151388" y="458569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creation of navigation systems can be labor-intensive; scalability issues in larger environments.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801410" y="5600224"/>
            <a:ext cx="13027581" cy="11582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462" y="574393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2334935" y="574393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Multi-Robot Task Allocation and Path Planning with Maximum Range Constraints (2024)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6243161" y="574393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Auction-based approach integrating path planning while considering robots' range limits.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0151388" y="574393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NP-hard nature of task allocation; additional complexity due to obstacle avoidance requirements.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33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5804"/>
            <a:ext cx="13042821" cy="4140279"/>
          </a:xfrm>
          <a:prstGeom prst="roundRect">
            <a:avLst>
              <a:gd name="adj" fmla="val 82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63342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777133"/>
            <a:ext cx="8452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S.No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34935" y="277713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 of the Paper (Year)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43161" y="277713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Methodology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151388" y="277713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Drawbacks and Challenges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283744"/>
            <a:ext cx="13027581" cy="11582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462" y="342745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2334935" y="342745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Task Assignment and Path Planning for Autonomous Mobile Robots in a Warehouse Environment (2020)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43161" y="3427452"/>
            <a:ext cx="34469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Addressing task assignment and path planning in warehouse settings.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0151388" y="342745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in dynamic and cluttered environments; computational demands for real-time processing.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801410" y="4441984"/>
            <a:ext cx="13027581" cy="11582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462" y="458569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2334935" y="458569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Predictive Path Planning of AGVs: Mixed Logical Dynamical Formulation and Distributed Coordination (2023)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243161" y="458569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predictive control for path planning of Automated Guided Vehicles (AGVs).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0151388" y="458569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computational requirements; complexity in distributed coordination among multiple AGVs.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801410" y="5600224"/>
            <a:ext cx="13027581" cy="11582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462" y="5743932"/>
            <a:ext cx="8452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2334935" y="574393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Multi-Modal Multi-Agent Optimization for LIMMS, A Modular Robotics Approach to Delivery Automation (2022)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6243161" y="5743932"/>
            <a:ext cx="344697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Motion planner for a modular multi-agent, multi-modal package delivery platform using ADMM.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0151388" y="5743932"/>
            <a:ext cx="3450788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Complexity in coordinating multiple modular units; computational challenges in solving the optimization problem.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00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Research Gap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6248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While existing literature addresses various aspects of autonomous delivery robots, there is a notable gap in comprehensive studies focusing on optimised path planning specifically tailored for indoor hospital environments using Alternating Direction Method of Multipliers (ADMM) algorithms.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049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Current research often emphasizes general path planning techniques without adequately considering the unique challenges posed by hospital settings, such as dynamic obstacles, varying layouts, and the need for real-time responsiveness.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984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Moreover, many studies do not sufficiently explore the integration of global path optimization with real-time obstacle avoidance, which is crucial for ensuring both efficiency and safety in critical healthcare environments.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035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addressing these limitations, our project will pave the way for more effective autonomous solutions that can adapt to the complexities of indoor hospital navigation.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793" y="495657"/>
            <a:ext cx="4791432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Proposed Methodology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3" y="1419344"/>
            <a:ext cx="10364867" cy="58252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0793" y="7447359"/>
            <a:ext cx="13368814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6306"/>
            <a:ext cx="64244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Hardware Requirements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88713"/>
            <a:ext cx="13042821" cy="5214461"/>
          </a:xfrm>
          <a:prstGeom prst="roundRect">
            <a:avLst>
              <a:gd name="adj" fmla="val 6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096333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240042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600111" y="2240042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801410" y="2674025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2817733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Robot Chassis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600111" y="2817733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A011 2WD Indoor Robotics Chassis for stable navigation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801410" y="3251716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3395424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Payload Compartment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600111" y="3395424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Customizable compartment for transporting medicines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801410" y="3829407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3973116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LIDAR Sensor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600111" y="3973116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2D LIDAR sensor for mapping and obstacle detection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801410" y="4407098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550807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Inertial Measurement Unit (IMU)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6600111" y="4550807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MPU-6050 for orientation and acceleration data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801410" y="4984790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343" y="5128498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Motor Driver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6600111" y="5128498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L298N Motor Driver for controlling DC motors</a:t>
            </a:r>
            <a:endParaRPr lang="en-US" sz="1400" dirty="0"/>
          </a:p>
        </p:txBody>
      </p:sp>
      <p:sp>
        <p:nvSpPr>
          <p:cNvPr id="22" name="Shape 20"/>
          <p:cNvSpPr/>
          <p:nvPr/>
        </p:nvSpPr>
        <p:spPr>
          <a:xfrm>
            <a:off x="801410" y="5562481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343" y="5706189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DC Motors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6600111" y="5706189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High-torque DC motors for driving the robot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801410" y="6140172"/>
            <a:ext cx="13027581" cy="5776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8343" y="6283881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Wheels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600111" y="6283881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for smooth movement on hospital floors</a:t>
            </a:r>
            <a:endParaRPr lang="en-US" sz="1400" dirty="0"/>
          </a:p>
        </p:txBody>
      </p:sp>
      <p:sp>
        <p:nvSpPr>
          <p:cNvPr id="28" name="Shape 26"/>
          <p:cNvSpPr/>
          <p:nvPr/>
        </p:nvSpPr>
        <p:spPr>
          <a:xfrm>
            <a:off x="801410" y="6717863"/>
            <a:ext cx="13027581" cy="5776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028343" y="6861572"/>
            <a:ext cx="511052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Power Supply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6600111" y="6861572"/>
            <a:ext cx="700206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Lithium-ion batteries with sufficient capacity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Custom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Rishi Raajha A</cp:lastModifiedBy>
  <cp:revision>2</cp:revision>
  <dcterms:created xsi:type="dcterms:W3CDTF">2025-02-05T14:59:43Z</dcterms:created>
  <dcterms:modified xsi:type="dcterms:W3CDTF">2025-02-05T15:01:04Z</dcterms:modified>
</cp:coreProperties>
</file>