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89" r:id="rId4"/>
    <p:sldId id="290" r:id="rId5"/>
    <p:sldId id="291" r:id="rId6"/>
    <p:sldId id="292" r:id="rId7"/>
    <p:sldId id="259" r:id="rId8"/>
    <p:sldId id="293" r:id="rId9"/>
    <p:sldId id="264" r:id="rId10"/>
    <p:sldId id="261" r:id="rId11"/>
    <p:sldId id="285" r:id="rId12"/>
    <p:sldId id="286" r:id="rId13"/>
    <p:sldId id="287" r:id="rId14"/>
    <p:sldId id="288" r:id="rId15"/>
    <p:sldId id="300" r:id="rId16"/>
    <p:sldId id="310" r:id="rId17"/>
    <p:sldId id="277" r:id="rId18"/>
    <p:sldId id="302" r:id="rId19"/>
    <p:sldId id="301" r:id="rId20"/>
    <p:sldId id="303" r:id="rId21"/>
    <p:sldId id="304" r:id="rId22"/>
    <p:sldId id="279" r:id="rId23"/>
    <p:sldId id="284" r:id="rId24"/>
    <p:sldId id="278" r:id="rId25"/>
    <p:sldId id="282" r:id="rId26"/>
    <p:sldId id="305" r:id="rId27"/>
    <p:sldId id="306" r:id="rId28"/>
    <p:sldId id="307" r:id="rId29"/>
    <p:sldId id="313" r:id="rId30"/>
    <p:sldId id="314" r:id="rId31"/>
    <p:sldId id="308" r:id="rId32"/>
    <p:sldId id="309" r:id="rId33"/>
    <p:sldId id="311" r:id="rId34"/>
    <p:sldId id="312" r:id="rId35"/>
    <p:sldId id="27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ja98111@gmail.com" userId="074957c095f8a16d" providerId="LiveId" clId="{439A5C2B-54E3-44EE-A9B4-343E6043B87A}"/>
    <pc:docChg chg="undo custSel modSld">
      <pc:chgData name="teja98111@gmail.com" userId="074957c095f8a16d" providerId="LiveId" clId="{439A5C2B-54E3-44EE-A9B4-343E6043B87A}" dt="2025-02-08T16:42:11.828" v="165" actId="2711"/>
      <pc:docMkLst>
        <pc:docMk/>
      </pc:docMkLst>
      <pc:sldChg chg="modSp mod">
        <pc:chgData name="teja98111@gmail.com" userId="074957c095f8a16d" providerId="LiveId" clId="{439A5C2B-54E3-44EE-A9B4-343E6043B87A}" dt="2025-02-08T16:42:11.828" v="165" actId="2711"/>
        <pc:sldMkLst>
          <pc:docMk/>
          <pc:sldMk cId="2941181681" sldId="262"/>
        </pc:sldMkLst>
        <pc:spChg chg="mod">
          <ac:chgData name="teja98111@gmail.com" userId="074957c095f8a16d" providerId="LiveId" clId="{439A5C2B-54E3-44EE-A9B4-343E6043B87A}" dt="2025-02-08T16:42:11.828" v="165" actId="2711"/>
          <ac:spMkLst>
            <pc:docMk/>
            <pc:sldMk cId="2941181681" sldId="262"/>
            <ac:spMk id="2" creationId="{B7E4302D-D51B-66A7-296B-6C958FF5E9E6}"/>
          </ac:spMkLst>
        </pc:spChg>
        <pc:spChg chg="mod">
          <ac:chgData name="teja98111@gmail.com" userId="074957c095f8a16d" providerId="LiveId" clId="{439A5C2B-54E3-44EE-A9B4-343E6043B87A}" dt="2025-02-08T16:42:05.462" v="163" actId="14100"/>
          <ac:spMkLst>
            <pc:docMk/>
            <pc:sldMk cId="2941181681" sldId="262"/>
            <ac:spMk id="3" creationId="{0C414A2C-B716-0D3E-DC17-303B30470D0E}"/>
          </ac:spMkLst>
        </pc:spChg>
      </pc:sldChg>
      <pc:sldChg chg="modSp mod">
        <pc:chgData name="teja98111@gmail.com" userId="074957c095f8a16d" providerId="LiveId" clId="{439A5C2B-54E3-44EE-A9B4-343E6043B87A}" dt="2025-02-08T16:27:04.338" v="136" actId="20577"/>
        <pc:sldMkLst>
          <pc:docMk/>
          <pc:sldMk cId="717285045" sldId="264"/>
        </pc:sldMkLst>
        <pc:spChg chg="mod">
          <ac:chgData name="teja98111@gmail.com" userId="074957c095f8a16d" providerId="LiveId" clId="{439A5C2B-54E3-44EE-A9B4-343E6043B87A}" dt="2025-02-08T16:27:04.338" v="136" actId="20577"/>
          <ac:spMkLst>
            <pc:docMk/>
            <pc:sldMk cId="717285045" sldId="264"/>
            <ac:spMk id="3" creationId="{F04E8A75-DE8D-99BC-D2F5-218E8F880835}"/>
          </ac:spMkLst>
        </pc:spChg>
      </pc:sldChg>
      <pc:sldChg chg="modSp mod">
        <pc:chgData name="teja98111@gmail.com" userId="074957c095f8a16d" providerId="LiveId" clId="{439A5C2B-54E3-44EE-A9B4-343E6043B87A}" dt="2025-02-08T16:13:57.366" v="9" actId="2711"/>
        <pc:sldMkLst>
          <pc:docMk/>
          <pc:sldMk cId="2314222600" sldId="266"/>
        </pc:sldMkLst>
        <pc:spChg chg="mod">
          <ac:chgData name="teja98111@gmail.com" userId="074957c095f8a16d" providerId="LiveId" clId="{439A5C2B-54E3-44EE-A9B4-343E6043B87A}" dt="2025-02-08T16:13:57.366" v="9" actId="2711"/>
          <ac:spMkLst>
            <pc:docMk/>
            <pc:sldMk cId="2314222600" sldId="266"/>
            <ac:spMk id="2" creationId="{E92C8B15-5980-2DBD-F472-8CB42529237F}"/>
          </ac:spMkLst>
        </pc:spChg>
        <pc:spChg chg="mod">
          <ac:chgData name="teja98111@gmail.com" userId="074957c095f8a16d" providerId="LiveId" clId="{439A5C2B-54E3-44EE-A9B4-343E6043B87A}" dt="2025-02-08T16:13:57.366" v="9" actId="2711"/>
          <ac:spMkLst>
            <pc:docMk/>
            <pc:sldMk cId="2314222600" sldId="266"/>
            <ac:spMk id="3" creationId="{17ACDFF8-5E14-FF20-385E-433A9D74C11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A6F6117-B877-67D6-EC0A-1A1B382388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D1179F-14F0-B870-9B6F-687D2BDFEB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D76D31-5C16-465B-98CB-0CB8AEC671A5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628C0B-02B1-B5E6-F580-B9C85909AA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6B307C-8F13-2F98-1D52-C7C7DC89B3E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FF917C-E6F1-42ED-8A81-F4623E84A4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5127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6BFE58-F54C-4A15-914A-E9D7441CC59C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550C05-A183-45FB-A936-688008420F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220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550C05-A183-45FB-A936-688008420F76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13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81179-CECA-9103-6A8C-423D6C852A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AED911-0391-ECD9-ED7E-867C8F672A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6EE8A-6768-ABA0-80F0-8FDF4E9D9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7A331-05EA-4547-AF8A-FDE32349E691}" type="datetime1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13640-61E4-A3DB-7A8F-510A1B8AE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52C0B-C150-20F5-2374-37F7296EF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5A9B-5BF9-41E9-A693-74319378A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885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A63D9-7695-2EC7-6C32-096D6837E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F6E422-4A56-7FA0-C3A8-FC205E6E3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C25B1-7533-0CB8-AC78-CCF2E340F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70E07-9952-42F6-9C05-D726308D261B}" type="datetime1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EDA31-8DBB-AA77-29B3-8A27E0329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BEF79-91DC-751D-EA75-E0634BAD2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5A9B-5BF9-41E9-A693-74319378A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894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5C965F-2932-E01F-6BEB-6E1021D1D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BAD340-343D-C4A9-9D14-197A90072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57AA7-0E38-E7EF-84E7-D7E9694D3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E3681-0BE2-408E-B14C-D6598CCD7F51}" type="datetime1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7BC19-D455-CB29-DE28-2127B626A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F707C-09CB-F243-8049-F6A2A9772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5A9B-5BF9-41E9-A693-74319378A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62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AF633-1DB3-877A-49B1-73E5C1786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69630-11FF-3E7C-F631-07BD562BB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94274-4905-A40C-7852-56008F5A1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0F67-788A-4BE7-AC8B-5DAB278A62DB}" type="datetime1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82F5E-B7AE-596E-96BC-545067BCE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83F2A-9D90-0B8B-28E0-AAA0AD27F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5A9B-5BF9-41E9-A693-74319378A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004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5EA4F-C715-ABF4-A9B9-D936466E2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B0E81-F756-06A3-0AE0-2AAC13E61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A8982-22C4-0170-53BC-14AFF7C42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95915-9F2C-4C8F-8126-80E8A0BE0060}" type="datetime1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8F263-943F-180E-1BD4-2BAE441A4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F581D-C612-EDF4-1FA0-85A1BC3D2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5A9B-5BF9-41E9-A693-74319378A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359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C1E56-4916-14F1-AC2A-7BB48C224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718BA-A25B-7A85-544E-8F3FC0C80A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63942E-0ADC-E1F9-2440-5457C5927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8A9BE-E2E4-B5A3-307D-3CD88810E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58A4B-276F-445D-989A-3BB50A8EF740}" type="datetime1">
              <a:rPr lang="en-IN" smtClean="0"/>
              <a:t>20-04-2025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3D118-64A2-5BAF-EB60-06ED5A96C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428FB-D2E7-4D6A-25DE-1AE69A496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5A9B-5BF9-41E9-A693-74319378A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622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43736-B88F-AED6-7D57-020EDC0A5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12275-51CD-EB05-1ADB-86DC1AA18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4E00EE-B6C0-37B8-96D5-85969073D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40F16E-B5C9-552A-FC1D-D4240E57F3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64F844-EE79-F420-5574-B5F9CCD39B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92B3E9-0DD7-2842-A627-AE1783A26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F184E-501E-4328-93DC-D71EF59F6BED}" type="datetime1">
              <a:rPr lang="en-IN" smtClean="0"/>
              <a:t>20-04-2025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9A0FB7-974E-2D85-FD91-18D0A9EFD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7760D8-0753-477D-B609-DCCD801D5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5A9B-5BF9-41E9-A693-74319378A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130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0BCB2-83D5-FF49-378D-A39D9CF27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656DCA-05F6-8ADF-EBF3-BD8119EAA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8208A-FBD2-453B-BB85-F2A1728257E8}" type="datetime1">
              <a:rPr lang="en-IN" smtClean="0"/>
              <a:t>20-04-2025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884F5E-AD6E-5662-D256-871797659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957AE9-11B1-1E78-FB28-BA7BD459C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5A9B-5BF9-41E9-A693-74319378A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094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41CB48-6CCD-D45B-E4DE-41559AA5B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031C-C38E-4E5C-9299-49655E3B5EBC}" type="datetime1">
              <a:rPr lang="en-IN" smtClean="0"/>
              <a:t>20-04-2025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D643D5-BCB6-BE66-CECA-333AB0CE7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145231-E32C-AD30-CFC6-49C183EF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5A9B-5BF9-41E9-A693-74319378A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924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D7393-7D92-4139-EB53-5463121C1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FE07E-28E6-69DA-1432-97E38C34E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A0593-82AE-D19D-2522-73A418CF0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51574-F738-F595-FDF0-1A0EC8117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48075-D7F5-4986-80F5-9E6CD580F3CF}" type="datetime1">
              <a:rPr lang="en-IN" smtClean="0"/>
              <a:t>20-04-2025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74725-5624-0E31-C3C7-84D26ADF6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C2835-530D-6E1A-2075-A256C9DE9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5A9B-5BF9-41E9-A693-74319378A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62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32E00-DE36-EDCA-E1E7-FF4012769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969601-85D8-9B61-8F61-9FA056C18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48568E-3B72-9BF1-CDC1-E482F7540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F9E14-0495-AC5B-6860-760A32140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AD4DF-CC2A-40F4-8401-4FDDAE5FCFCC}" type="datetime1">
              <a:rPr lang="en-IN" smtClean="0"/>
              <a:t>20-04-2025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47714-3C7F-F1D5-F796-E10E729EA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558BB4-851F-C109-2048-B6BA5C47B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5A9B-5BF9-41E9-A693-74319378A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329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16758-7965-E190-FAA1-CA66A2E0F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7C2D8-8009-ABAD-3ED0-7FFBA270E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A98B7-479B-8581-2A85-8491404D7C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8C608-655B-466F-97CA-55DB2168040E}" type="datetime1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2041C-A6EF-A48D-D22C-0906D88801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E4D15-08D5-37B6-0C28-4AA4F35567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A5A9B-5BF9-41E9-A693-74319378A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27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87287-B3AB-DE06-4206-C5D6DE158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640810"/>
            <a:ext cx="12191999" cy="1288143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 Integrated Facial Recognition System for Real Time Attendance Management Using Machine Learning</a:t>
            </a:r>
            <a:endParaRPr lang="en-IN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5E2ED8-02F4-9157-25F0-70D06087C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1"/>
            <a:ext cx="9144000" cy="3429000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Number:</a:t>
            </a:r>
          </a:p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D10</a:t>
            </a:r>
          </a:p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Kalyan Rohit – CB.SC.U4AIE23318</a:t>
            </a:r>
          </a:p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Tejadeep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CB.SC.U4AIE23328</a:t>
            </a:r>
          </a:p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Rishi Raajha A – CB.SC.U4AIE23335</a:t>
            </a:r>
          </a:p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Gangadhar – CB.SC.U4AIE23337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2A1DCB-B671-E4B9-E5FC-0B6A857F6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5D7A5A9B-5BF9-41E9-A693-74319378A574}" type="slidenum">
              <a:rPr lang="en-IN" smtClean="0"/>
              <a:pPr algn="ctr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4964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77FAE-475D-0300-C201-3E8220680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Relevance to Communication and IoT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495B1-9A3D-F103-0C16-12D3B88DF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Components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Wi-Fi Camera captures real-time images and sends data to the backend for processing.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Django-based Web Portal processes and logs attendance data securely.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camera continuously streams data to the ML-based backend.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database stores attendance records and allows real-time updates.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 portal retrieves attendance logs dynamically for admin and student access.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EED916-B138-1A40-446F-326036DA2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5A9B-5BF9-41E9-A693-74319378A574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945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FBF7A-2705-67B2-2D30-CF8B3DCC6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472"/>
            <a:ext cx="10515600" cy="1325563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Message Queuing Telemetry Transport(MQTT)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54A04-6DC9-F151-75B5-DD35296CB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MQTT (Message Queuing Telemetry Transport) is a lightweight messaging protocol designed for real-time communication between devices.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works on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publish-subscribe model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makes it perfect for IoT applications where multiple devices need to exchange data efficiently.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MQTT is designed for low-bandwidth, high-latency environments, making it perfect for IoT applications where devices need to communicate in real time.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MQTT supports different levels of message delivery assurance — from “fire and forget” (QoS 0) to guaranteed delivery (QoS 2), ensuring reliable communication even in unstable networks.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D97822-FD03-39DE-4C84-5B2B9521A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5A9B-5BF9-41E9-A693-74319378A574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0848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0B99D-6223-360B-6CE2-DB7078FC7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of MQTT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E849E-C435-89C7-C33B-F4B83C9EC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Broker Acts as Middleman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MQTT broker (like Mosquitto) is the central hub that manages all message traffic.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receives messages from publishers and delivers them to subscribers.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Publish-Subscribe Model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Publisher: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device or application (Django backend) sends messages to specific topics.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Subscriber: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Devices (Web interface) subscribe to topics to receive real-time updates.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0B783-0312-E8BD-F056-3C0997365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5A9B-5BF9-41E9-A693-74319378A574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551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ADCEC3-C0D2-9F88-CD00-ED16DA1F7B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9B1AD-181F-DC23-968B-06471AB8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of MQTT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D1ECF-6145-DC38-765A-6F440C0A0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Topic-Based Communication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Messages are categorized by topics.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Subscribers only receive messages from the topics they’re subscribed to — keeping communication efficient.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Message Flow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camera captures a face → Backend processes and recognizes it → Backend publishes attendance update to face/recognized.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interface immediately receives and displays the update.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6F9B9-C7A3-6374-541D-7E88A7657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5A9B-5BF9-41E9-A693-74319378A574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583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1EA8AF-EEEE-4849-AAB4-DA036307E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F7802-78E0-786A-63DB-3DE282460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of MQTT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4A066-CD7C-D2D0-3D0B-2237419DC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of Service (QoS):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MQTT ensures message reliability even with network issues through different QoS levels: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QoS 0: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“At most once” — Fast, no guarantee of delivery.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QoS 1: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“At least once” — Ensures the message is delivered at least once.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QoS 2: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“Exactly once” — Guarantees the message is delivered only once.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F0966D-0046-5DF3-3341-E2141C251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5A9B-5BF9-41E9-A693-74319378A574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013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9E288-D3EE-99DF-A6EC-E49FDF821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532EF-2AE0-EEC0-96C3-F44B6573A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5A9B-5BF9-41E9-A693-74319378A574}" type="slidenum">
              <a:rPr lang="en-IN" smtClean="0"/>
              <a:t>15</a:t>
            </a:fld>
            <a:endParaRPr lang="en-IN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286A70A1-0026-9E37-2CCE-843DD6A810C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29944"/>
            <a:ext cx="10515600" cy="314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286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433D62-FC57-042A-9A86-6705CE8AAE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BA65B-F42F-5695-B7FA-0316BAF24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Results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321BD-A53A-C7EE-4C2D-A82EDB52C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5A9B-5BF9-41E9-A693-74319378A574}" type="slidenum">
              <a:rPr lang="en-IN" smtClean="0"/>
              <a:t>16</a:t>
            </a:fld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5287CAF-D1BB-9F3B-98C3-041CE46EE5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173" y="1427583"/>
            <a:ext cx="9185698" cy="5164861"/>
          </a:xfrm>
        </p:spPr>
      </p:pic>
    </p:spTree>
    <p:extLst>
      <p:ext uri="{BB962C8B-B14F-4D97-AF65-F5344CB8AC3E}">
        <p14:creationId xmlns:p14="http://schemas.microsoft.com/office/powerpoint/2010/main" val="1991908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BB4948-F5A9-0544-0175-9E3FCA85AC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261CA-7666-56AF-1518-0E537AE58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Results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489BE4-85D1-4446-77CC-7DE775D93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5A9B-5BF9-41E9-A693-74319378A574}" type="slidenum">
              <a:rPr lang="en-IN" smtClean="0"/>
              <a:t>17</a:t>
            </a:fld>
            <a:endParaRPr lang="en-IN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86DCEE4-4D26-38F4-E7FF-031F5EBF02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576" y="1825625"/>
            <a:ext cx="7738848" cy="4351338"/>
          </a:xfrm>
        </p:spPr>
      </p:pic>
    </p:spTree>
    <p:extLst>
      <p:ext uri="{BB962C8B-B14F-4D97-AF65-F5344CB8AC3E}">
        <p14:creationId xmlns:p14="http://schemas.microsoft.com/office/powerpoint/2010/main" val="2638947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504012-3247-B076-BD3D-35E0FF6FB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79EBA-AD9B-52AE-E058-A2C857B27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Results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5CC309-7E73-B420-24EB-AEB056D95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5A9B-5BF9-41E9-A693-74319378A574}" type="slidenum">
              <a:rPr lang="en-IN" smtClean="0"/>
              <a:t>18</a:t>
            </a:fld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67CD35E-589A-54AE-7BD4-295556560B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576" y="1825625"/>
            <a:ext cx="7738848" cy="4351338"/>
          </a:xfrm>
        </p:spPr>
      </p:pic>
    </p:spTree>
    <p:extLst>
      <p:ext uri="{BB962C8B-B14F-4D97-AF65-F5344CB8AC3E}">
        <p14:creationId xmlns:p14="http://schemas.microsoft.com/office/powerpoint/2010/main" val="3079010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852D15-B949-31A9-F86E-52382A02C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33351-DB0D-A850-CDF7-CDF2683F0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Results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006FFE-7375-B10D-6B5C-77EBA4A51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5A9B-5BF9-41E9-A693-74319378A574}" type="slidenum">
              <a:rPr lang="en-IN" smtClean="0"/>
              <a:t>19</a:t>
            </a:fld>
            <a:endParaRPr lang="en-IN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D8CF9EB-D3A3-777D-B9A0-8F7A5596BA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576" y="1825625"/>
            <a:ext cx="7738848" cy="4351338"/>
          </a:xfrm>
        </p:spPr>
      </p:pic>
    </p:spTree>
    <p:extLst>
      <p:ext uri="{BB962C8B-B14F-4D97-AF65-F5344CB8AC3E}">
        <p14:creationId xmlns:p14="http://schemas.microsoft.com/office/powerpoint/2010/main" val="899657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C8C6C-F81D-4055-E9EC-86DAA0D04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E6172-270A-8305-C09D-8018C7436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Smart Attendance System is designed to modernize traditional attendance tracking by integrating IoT and ML technologies.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a contactless, efficient, and automated method for attendance marking, reducing manual work and preventing fraudulent entries.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enhances security and accuracy by using facial recognition to authenticate students, ensuring only those physically present in the classroom can mark attendance.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deep learning models and smart IoT-based connectivity, it creates a seamless and real-time attendance management solution.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is designed to be scalable and adaptable, allowing for future enhancements such as voice recognition or multi-factor authentication.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1ECB8-1665-4FE4-37BA-4428C0682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5A9B-5BF9-41E9-A693-74319378A57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7738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76278C-8359-6A0E-BFA5-C30E05154F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65D25-9CD2-C3D1-17EB-FA3C9216E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Results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DE7D9-E693-30D0-9693-117085ADF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5A9B-5BF9-41E9-A693-74319378A574}" type="slidenum">
              <a:rPr lang="en-IN" smtClean="0"/>
              <a:t>20</a:t>
            </a:fld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AF680BC-1054-BBF3-175C-CDE89FBEAA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576" y="1825625"/>
            <a:ext cx="7738848" cy="4351338"/>
          </a:xfrm>
        </p:spPr>
      </p:pic>
    </p:spTree>
    <p:extLst>
      <p:ext uri="{BB962C8B-B14F-4D97-AF65-F5344CB8AC3E}">
        <p14:creationId xmlns:p14="http://schemas.microsoft.com/office/powerpoint/2010/main" val="2977682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535A51-F559-81D8-993E-148D8C460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E153C-5AE9-E3D5-8E5A-2342A551F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Results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D5FCFA-291A-06D5-431C-53E105E36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5A9B-5BF9-41E9-A693-74319378A574}" type="slidenum">
              <a:rPr lang="en-IN" smtClean="0"/>
              <a:t>21</a:t>
            </a:fld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B1F0645-3F9A-2720-5CD5-B2CD4871D2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576" y="1825625"/>
            <a:ext cx="7738848" cy="4351338"/>
          </a:xfrm>
        </p:spPr>
      </p:pic>
    </p:spTree>
    <p:extLst>
      <p:ext uri="{BB962C8B-B14F-4D97-AF65-F5344CB8AC3E}">
        <p14:creationId xmlns:p14="http://schemas.microsoft.com/office/powerpoint/2010/main" val="2913971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989AC0-9330-10AA-F851-28D28D6C7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A8E62-981B-20BD-EFF1-5C00854F2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Preliminary Results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735D14-B87D-C927-505E-29E4B9D66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5A9B-5BF9-41E9-A693-74319378A574}" type="slidenum">
              <a:rPr lang="en-IN" smtClean="0"/>
              <a:t>22</a:t>
            </a:fld>
            <a:endParaRPr lang="en-IN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3E2DE1E-5081-8012-985B-53FAB832A8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0419" y="1825625"/>
            <a:ext cx="9631161" cy="4351338"/>
          </a:xfrm>
        </p:spPr>
      </p:pic>
    </p:spTree>
    <p:extLst>
      <p:ext uri="{BB962C8B-B14F-4D97-AF65-F5344CB8AC3E}">
        <p14:creationId xmlns:p14="http://schemas.microsoft.com/office/powerpoint/2010/main" val="1839219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49ECD6-AD6E-316B-60A5-DF09DA1E4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CBE1B-61C2-7704-2554-8A46BA0A8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Preliminary Results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8C687-96D5-1A88-946C-812EB0154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5A9B-5BF9-41E9-A693-74319378A574}" type="slidenum">
              <a:rPr lang="en-IN" smtClean="0"/>
              <a:t>23</a:t>
            </a:fld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84A0125-B270-BB6D-818B-171B2F2FD3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967" y="1825625"/>
            <a:ext cx="962006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7257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E99DAB-61B3-3790-F244-F342A0E51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A4FDD-8866-0213-3DF9-3587CEA33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Preliminary Results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34867F-F238-9282-1B8D-397334ABB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5A9B-5BF9-41E9-A693-74319378A574}" type="slidenum">
              <a:rPr lang="en-IN" smtClean="0"/>
              <a:t>24</a:t>
            </a:fld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B12BF07-8FD1-0C2A-ADB6-E21CD89D63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4064" y="1825625"/>
            <a:ext cx="9523872" cy="4351338"/>
          </a:xfrm>
        </p:spPr>
      </p:pic>
    </p:spTree>
    <p:extLst>
      <p:ext uri="{BB962C8B-B14F-4D97-AF65-F5344CB8AC3E}">
        <p14:creationId xmlns:p14="http://schemas.microsoft.com/office/powerpoint/2010/main" val="27125228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3D6A3-5A4B-1FB1-8404-3B91148532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7F7E4-A345-EF4A-5CB7-8CF18D656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Preliminary Results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053CF-C497-C302-62D6-C1128D3FB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5A9B-5BF9-41E9-A693-74319378A574}" type="slidenum">
              <a:rPr lang="en-IN" smtClean="0"/>
              <a:t>25</a:t>
            </a:fld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CFBC1DF-1DC4-A870-C063-5004740AD5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0080" y="1825625"/>
            <a:ext cx="9551840" cy="4351338"/>
          </a:xfrm>
        </p:spPr>
      </p:pic>
    </p:spTree>
    <p:extLst>
      <p:ext uri="{BB962C8B-B14F-4D97-AF65-F5344CB8AC3E}">
        <p14:creationId xmlns:p14="http://schemas.microsoft.com/office/powerpoint/2010/main" val="20518620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A2EC6-78C0-2B29-CB5A-C33C778ACC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3C9E9-1A05-16E5-B56A-077867EDF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Results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55E3B7-74B1-0700-C1D9-FC181B015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5A9B-5BF9-41E9-A693-74319378A574}" type="slidenum">
              <a:rPr lang="en-IN" smtClean="0"/>
              <a:t>26</a:t>
            </a:fld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B209B87-1D13-3FA4-7FD3-929EC2E645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576" y="1825625"/>
            <a:ext cx="7738848" cy="4351338"/>
          </a:xfrm>
        </p:spPr>
      </p:pic>
    </p:spTree>
    <p:extLst>
      <p:ext uri="{BB962C8B-B14F-4D97-AF65-F5344CB8AC3E}">
        <p14:creationId xmlns:p14="http://schemas.microsoft.com/office/powerpoint/2010/main" val="24904706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B440CE-4380-8154-3974-30DF8A05F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0FB8F-199C-589F-C530-8D5F6CFF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Results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FDF320-40CA-BF44-CABA-12EA2D909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5A9B-5BF9-41E9-A693-74319378A574}" type="slidenum">
              <a:rPr lang="en-IN" smtClean="0"/>
              <a:t>27</a:t>
            </a:fld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4EB596D-E9A7-97C7-F971-B754A0C422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576" y="1825625"/>
            <a:ext cx="7738848" cy="4351338"/>
          </a:xfrm>
        </p:spPr>
      </p:pic>
    </p:spTree>
    <p:extLst>
      <p:ext uri="{BB962C8B-B14F-4D97-AF65-F5344CB8AC3E}">
        <p14:creationId xmlns:p14="http://schemas.microsoft.com/office/powerpoint/2010/main" val="16784295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286D99-9045-13BE-B446-F9E4E2514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12536-B59B-511F-5826-88810497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Results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AECE16-B03A-679E-AD91-9EEEFDC9D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5A9B-5BF9-41E9-A693-74319378A574}" type="slidenum">
              <a:rPr lang="en-IN" smtClean="0"/>
              <a:t>28</a:t>
            </a:fld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6524D25-0820-91FA-A8D6-504C3C14F8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576" y="1825625"/>
            <a:ext cx="7738848" cy="4351338"/>
          </a:xfrm>
        </p:spPr>
      </p:pic>
    </p:spTree>
    <p:extLst>
      <p:ext uri="{BB962C8B-B14F-4D97-AF65-F5344CB8AC3E}">
        <p14:creationId xmlns:p14="http://schemas.microsoft.com/office/powerpoint/2010/main" val="2385350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A5B5A-DDF5-8557-21F0-64DEDA139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Results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20AD466-7E36-0A0F-17E5-7D845D5ABB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887" y="1825625"/>
            <a:ext cx="7662226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F27093-5DBD-96FB-D71C-5489DE9FA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5A9B-5BF9-41E9-A693-74319378A574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79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BD74B-5A4D-3C8F-3AC3-E0A566B76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DE73E0-D387-426B-042B-995958C99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5A9B-5BF9-41E9-A693-74319378A574}" type="slidenum">
              <a:rPr lang="en-IN" smtClean="0"/>
              <a:t>3</a:t>
            </a:fld>
            <a:endParaRPr lang="en-IN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DAF0B3F-8416-FD18-C721-C8372F98D9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1593228"/>
              </p:ext>
            </p:extLst>
          </p:nvPr>
        </p:nvGraphicFramePr>
        <p:xfrm>
          <a:off x="838200" y="1825624"/>
          <a:ext cx="10515600" cy="456881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36766">
                  <a:extLst>
                    <a:ext uri="{9D8B030D-6E8A-4147-A177-3AD203B41FA5}">
                      <a16:colId xmlns:a16="http://schemas.microsoft.com/office/drawing/2014/main" val="1130082067"/>
                    </a:ext>
                  </a:extLst>
                </a:gridCol>
                <a:gridCol w="2462380">
                  <a:extLst>
                    <a:ext uri="{9D8B030D-6E8A-4147-A177-3AD203B41FA5}">
                      <a16:colId xmlns:a16="http://schemas.microsoft.com/office/drawing/2014/main" val="1369531272"/>
                    </a:ext>
                  </a:extLst>
                </a:gridCol>
                <a:gridCol w="2407009">
                  <a:extLst>
                    <a:ext uri="{9D8B030D-6E8A-4147-A177-3AD203B41FA5}">
                      <a16:colId xmlns:a16="http://schemas.microsoft.com/office/drawing/2014/main" val="3638392387"/>
                    </a:ext>
                  </a:extLst>
                </a:gridCol>
                <a:gridCol w="856622">
                  <a:extLst>
                    <a:ext uri="{9D8B030D-6E8A-4147-A177-3AD203B41FA5}">
                      <a16:colId xmlns:a16="http://schemas.microsoft.com/office/drawing/2014/main" val="3495990823"/>
                    </a:ext>
                  </a:extLst>
                </a:gridCol>
                <a:gridCol w="2188782">
                  <a:extLst>
                    <a:ext uri="{9D8B030D-6E8A-4147-A177-3AD203B41FA5}">
                      <a16:colId xmlns:a16="http://schemas.microsoft.com/office/drawing/2014/main" val="1064463927"/>
                    </a:ext>
                  </a:extLst>
                </a:gridCol>
                <a:gridCol w="1964041">
                  <a:extLst>
                    <a:ext uri="{9D8B030D-6E8A-4147-A177-3AD203B41FA5}">
                      <a16:colId xmlns:a16="http://schemas.microsoft.com/office/drawing/2014/main" val="3588991746"/>
                    </a:ext>
                  </a:extLst>
                </a:gridCol>
              </a:tblGrid>
              <a:tr h="258899">
                <a:tc>
                  <a:txBody>
                    <a:bodyPr/>
                    <a:lstStyle/>
                    <a:p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 No</a:t>
                      </a:r>
                    </a:p>
                  </a:txBody>
                  <a:tcPr marL="22663" marR="22663" marT="11332" marB="11332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 marL="22663" marR="22663" marT="11332" marB="11332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</a:t>
                      </a:r>
                    </a:p>
                  </a:txBody>
                  <a:tcPr marL="22663" marR="22663" marT="11332" marB="11332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 marL="22663" marR="22663" marT="11332" marB="11332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Outcomes</a:t>
                      </a:r>
                    </a:p>
                  </a:txBody>
                  <a:tcPr marL="22663" marR="22663" marT="11332" marB="11332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Limitations</a:t>
                      </a:r>
                    </a:p>
                  </a:txBody>
                  <a:tcPr marL="22663" marR="22663" marT="11332" marB="11332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54039"/>
                  </a:ext>
                </a:extLst>
              </a:tr>
              <a:tr h="1423942">
                <a:tc>
                  <a:txBody>
                    <a:bodyPr/>
                    <a:lstStyle/>
                    <a:p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2663" marR="22663" marT="11332" marB="11332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IoT-Based Smart Attendance System</a:t>
                      </a:r>
                    </a:p>
                  </a:txBody>
                  <a:tcPr marL="22663" marR="22663" marT="11332" marB="11332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Patil, P. S., </a:t>
                      </a:r>
                      <a:r>
                        <a:rPr lang="en-I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Sherekar</a:t>
                      </a: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S. S., &amp; Dorle, S. S.</a:t>
                      </a:r>
                    </a:p>
                  </a:txBody>
                  <a:tcPr marL="22663" marR="22663" marT="11332" marB="11332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</a:p>
                  </a:txBody>
                  <a:tcPr marL="22663" marR="22663" marT="11332" marB="11332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Developed an IoT-based system integrating RFID and sensors for attendance tracking.</a:t>
                      </a:r>
                    </a:p>
                  </a:txBody>
                  <a:tcPr marL="22663" marR="22663" marT="11332" marB="11332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Lacks biometric authentication; possible proxy attendance via RFID card sharing.</a:t>
                      </a:r>
                    </a:p>
                  </a:txBody>
                  <a:tcPr marL="22663" marR="22663" marT="11332" marB="11332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818603"/>
                  </a:ext>
                </a:extLst>
              </a:tr>
              <a:tr h="1423942">
                <a:tc>
                  <a:txBody>
                    <a:bodyPr/>
                    <a:lstStyle/>
                    <a:p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22663" marR="22663" marT="11332" marB="11332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Face Recognition-Based Attendance System Using Deep Learning</a:t>
                      </a:r>
                    </a:p>
                  </a:txBody>
                  <a:tcPr marL="22663" marR="22663" marT="11332" marB="11332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Chandaka, S., &amp; Thandra, A. R.</a:t>
                      </a:r>
                    </a:p>
                  </a:txBody>
                  <a:tcPr marL="22663" marR="22663" marT="11332" marB="11332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</a:t>
                      </a:r>
                    </a:p>
                  </a:txBody>
                  <a:tcPr marL="22663" marR="22663" marT="11332" marB="11332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Implemented a CNN-based model for accurate face recognition in attendance systems.</a:t>
                      </a:r>
                    </a:p>
                  </a:txBody>
                  <a:tcPr marL="22663" marR="22663" marT="11332" marB="11332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 drops in low lighting and with partial occlusion of faces.</a:t>
                      </a:r>
                    </a:p>
                  </a:txBody>
                  <a:tcPr marL="22663" marR="22663" marT="11332" marB="11332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514430"/>
                  </a:ext>
                </a:extLst>
              </a:tr>
              <a:tr h="1423942">
                <a:tc>
                  <a:txBody>
                    <a:bodyPr/>
                    <a:lstStyle/>
                    <a:p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22663" marR="22663" marT="11332" marB="11332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Automated Attendance System Using Facial Recognition</a:t>
                      </a:r>
                    </a:p>
                  </a:txBody>
                  <a:tcPr marL="22663" marR="22663" marT="11332" marB="11332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Rao, T. C., Sharma, N. S., </a:t>
                      </a:r>
                      <a:r>
                        <a:rPr lang="en-I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Shadik</a:t>
                      </a: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M. M., Sree, P. U., Harsha, P. S., &amp; </a:t>
                      </a:r>
                      <a:r>
                        <a:rPr lang="en-I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Suryavardhan</a:t>
                      </a: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K.</a:t>
                      </a:r>
                    </a:p>
                  </a:txBody>
                  <a:tcPr marL="22663" marR="22663" marT="11332" marB="11332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</a:t>
                      </a:r>
                    </a:p>
                  </a:txBody>
                  <a:tcPr marL="22663" marR="22663" marT="11332" marB="11332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Created a real-time system using OpenCV and Haar cascade for face detection and recognition.</a:t>
                      </a:r>
                    </a:p>
                  </a:txBody>
                  <a:tcPr marL="22663" marR="22663" marT="11332" marB="11332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Requires stable internet and consistent camera quality; sensitive to pose variations.</a:t>
                      </a:r>
                    </a:p>
                  </a:txBody>
                  <a:tcPr marL="22663" marR="22663" marT="11332" marB="11332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472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92920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C872C5-73D9-B0CB-12D2-ED42D98AE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872DC-9E25-15AC-5D87-1BF9814DA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Results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8EC843-232F-852B-EC94-239ADB581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5A9B-5BF9-41E9-A693-74319378A574}" type="slidenum">
              <a:rPr lang="en-IN" smtClean="0"/>
              <a:t>30</a:t>
            </a:fld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599C83C-D112-8002-5B9F-7471AEE7F9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903" y="1825625"/>
            <a:ext cx="7658194" cy="4351338"/>
          </a:xfrm>
        </p:spPr>
      </p:pic>
    </p:spTree>
    <p:extLst>
      <p:ext uri="{BB962C8B-B14F-4D97-AF65-F5344CB8AC3E}">
        <p14:creationId xmlns:p14="http://schemas.microsoft.com/office/powerpoint/2010/main" val="24907891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138C99-DA42-5020-57EC-4702EAFF94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FE168-4638-1994-0C89-DB91BEE67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Results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CE467B-BCD5-2AB2-DAFF-52CA7D2B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5A9B-5BF9-41E9-A693-74319378A574}" type="slidenum">
              <a:rPr lang="en-IN" smtClean="0"/>
              <a:t>31</a:t>
            </a:fld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CAE3DA5-031E-61D1-6592-4815E64263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576" y="1825625"/>
            <a:ext cx="7738848" cy="4351338"/>
          </a:xfrm>
        </p:spPr>
      </p:pic>
    </p:spTree>
    <p:extLst>
      <p:ext uri="{BB962C8B-B14F-4D97-AF65-F5344CB8AC3E}">
        <p14:creationId xmlns:p14="http://schemas.microsoft.com/office/powerpoint/2010/main" val="15707790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193134-27B3-77DA-B1B6-30FD7C3CA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D72F4-5AFA-F1C6-1D2D-E41FA9676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Results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7A163-1AB9-3925-D890-3F6F7B1A1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5A9B-5BF9-41E9-A693-74319378A574}" type="slidenum">
              <a:rPr lang="en-IN" smtClean="0"/>
              <a:t>32</a:t>
            </a:fld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FA12BA6-680F-5D47-BA10-5DC3F2A0AF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576" y="1825625"/>
            <a:ext cx="7738848" cy="4351338"/>
          </a:xfrm>
        </p:spPr>
      </p:pic>
    </p:spTree>
    <p:extLst>
      <p:ext uri="{BB962C8B-B14F-4D97-AF65-F5344CB8AC3E}">
        <p14:creationId xmlns:p14="http://schemas.microsoft.com/office/powerpoint/2010/main" val="23859914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9B979-2BD0-8075-0280-3DF6CE532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Limitations and 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54D24-CA25-7618-108E-E88B2B36B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04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Camera feed stability is inconsistent, affecting real-time detection.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FPS (Frames Per Second) impacts smooth processing and recognition.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may lag under high load or multiple simultaneous camera streams.</a:t>
            </a:r>
          </a:p>
          <a:p>
            <a:pPr>
              <a:buNone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camera feed handling to improve FPS and reduce latency.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 model on edge devices like Jetson Nano for faster local inference.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multi-factor authentication (e.g., voice or ID card) for added security.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cross-campus cloud syncing for large-scale attendance monitoring.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D92E24-31F8-1591-C1C4-831D9DDD1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5A9B-5BF9-41E9-A693-74319378A574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4994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D21FD-14C7-A8D8-AB73-619C2D7EF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01893-3FB3-2D90-8019-F401DA704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Smart Attendance System successfully integrates IoT and deep learning to automate attendance tracking, offering a reliable and contactless alternative to traditional methods.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 of MTCNN for face detection and InceptionResNetV1 for feature extraction ensures high accuracy and robustness in real-time facial recognition.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MQTT-based communication facilitates low-latency data transmission between hardware components and the server, enabling efficient real-time updates.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the system enhances operational efficiency, minimizes human intervention, and demonstrates strong potential for deployment in educational and institutional environments.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08FC8-E37A-83BC-C4C9-0892CB8FE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5A9B-5BF9-41E9-A693-74319378A574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4750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B1611-C4C7-D82E-78FD-ACEEE0293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46B82-87C4-57E7-9A8A-E9F59FB9F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678" y="1690688"/>
            <a:ext cx="11353800" cy="5032375"/>
          </a:xfrm>
        </p:spPr>
        <p:txBody>
          <a:bodyPr>
            <a:no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US" altLang="en-US" sz="1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Patil, P. S., </a:t>
            </a:r>
            <a:r>
              <a:rPr kumimoji="0" lang="en-US" altLang="en-US" sz="18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Sherekar</a:t>
            </a:r>
            <a:r>
              <a:rPr kumimoji="0" lang="en-US" altLang="en-US" sz="1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S. S., &amp; </a:t>
            </a:r>
            <a:r>
              <a:rPr kumimoji="0" lang="en-US" altLang="en-US" sz="18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Dorle</a:t>
            </a:r>
            <a:r>
              <a:rPr kumimoji="0" lang="en-US" altLang="en-US" sz="1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S. S. (2023). IoT-Based Smart Attendance System. 2023 International Conference on Smart Technologies and Systems for Next Generation Computing (ICSTSN).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Chandaka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&amp;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Thandra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R. (2024). Face Recognition-Based Attendance System Using Deep Learning. Artificial Intelligence in Engineering. Elsevier.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US" altLang="en-US" sz="1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Rao, T. C., Sharma, N. S., </a:t>
            </a:r>
            <a:r>
              <a:rPr kumimoji="0" lang="en-US" altLang="en-US" sz="18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Shadik</a:t>
            </a:r>
            <a:r>
              <a:rPr kumimoji="0" lang="en-US" altLang="en-US" sz="1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M. M., Sree, P. U., Harsha, P. S., &amp; </a:t>
            </a:r>
            <a:r>
              <a:rPr kumimoji="0" lang="en-US" altLang="en-US" sz="18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Suryavardhan</a:t>
            </a:r>
            <a:r>
              <a:rPr kumimoji="0" lang="en-US" altLang="en-US" sz="1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K. (2024). Automated Attendance System Using Facial Recognition. International Journal of Scientific Research in Science and Technology, 11(2), 67-74.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US" altLang="en-US" sz="1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Nguyen-Tat, B.-T., Bui, M.-Q., &amp; Ngo, V. M. (2024). Automating Attendance Management in Human Resources: A Design Science Approach Using Computer Vision and Facial Recognition. </a:t>
            </a:r>
            <a:r>
              <a:rPr kumimoji="0" lang="en-US" altLang="en-US" sz="18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kumimoji="0" lang="en-US" altLang="en-US" sz="1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arXiv:2405.12633.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US" altLang="en-US" sz="18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Abderraouf</a:t>
            </a:r>
            <a:r>
              <a:rPr kumimoji="0" lang="en-US" altLang="en-US" sz="1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T., Wassim, A. A., &amp; </a:t>
            </a:r>
            <a:r>
              <a:rPr kumimoji="0" lang="en-US" altLang="en-US" sz="18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Larabi</a:t>
            </a:r>
            <a:r>
              <a:rPr kumimoji="0" lang="en-US" altLang="en-US" sz="1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S. (2024). An Embedded Intelligent System for Attendance Monitoring. </a:t>
            </a:r>
            <a:r>
              <a:rPr kumimoji="0" lang="en-US" altLang="en-US" sz="18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kumimoji="0" lang="en-US" altLang="en-US" sz="1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arXiv:2406.13694.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US" altLang="en-US" sz="1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Arya, S., </a:t>
            </a:r>
            <a:r>
              <a:rPr kumimoji="0" lang="en-US" altLang="en-US" sz="18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Mesariya</a:t>
            </a:r>
            <a:r>
              <a:rPr kumimoji="0" lang="en-US" altLang="en-US" sz="1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H., &amp; Parekh, V. (2020). Smart Attendance System Using CNN. </a:t>
            </a:r>
            <a:r>
              <a:rPr kumimoji="0" lang="en-US" altLang="en-US" sz="18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kumimoji="0" lang="en-US" altLang="en-US" sz="1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arXiv:2004.14289.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US" altLang="en-US" sz="1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Rao, A. (2022). AttenFace: A Real-Time Attendance System Using Face Recognition. </a:t>
            </a:r>
            <a:r>
              <a:rPr kumimoji="0" lang="en-US" altLang="en-US" sz="18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kumimoji="0" lang="en-US" altLang="en-US" sz="1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arXiv:2211.07582.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US" altLang="en-US" sz="1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Pooja, J. C. G., Rajalakshmi, R., &amp; Jasna, R. (2024). Face Recognition Attendance. International Journal of Novel Research and Development, 9(4), 601-611.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21571-7074-B9E4-0E6A-8EA52EC20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5A9B-5BF9-41E9-A693-74319378A574}" type="slidenum">
              <a:rPr lang="en-IN" smtClean="0"/>
              <a:t>35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8165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88B77E-C892-C5E4-044E-057748C084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CA078-006C-3E5B-4DFF-C003B626A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EA9AF0-720C-4982-5094-2F278B1CD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5A9B-5BF9-41E9-A693-74319378A574}" type="slidenum">
              <a:rPr lang="en-IN" smtClean="0"/>
              <a:t>4</a:t>
            </a:fld>
            <a:endParaRPr lang="en-IN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80E5140-64CF-1263-0F6B-73A6645E33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4943340"/>
              </p:ext>
            </p:extLst>
          </p:nvPr>
        </p:nvGraphicFramePr>
        <p:xfrm>
          <a:off x="838199" y="1825624"/>
          <a:ext cx="10515600" cy="467198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02667">
                  <a:extLst>
                    <a:ext uri="{9D8B030D-6E8A-4147-A177-3AD203B41FA5}">
                      <a16:colId xmlns:a16="http://schemas.microsoft.com/office/drawing/2014/main" val="1517504826"/>
                    </a:ext>
                  </a:extLst>
                </a:gridCol>
                <a:gridCol w="2416618">
                  <a:extLst>
                    <a:ext uri="{9D8B030D-6E8A-4147-A177-3AD203B41FA5}">
                      <a16:colId xmlns:a16="http://schemas.microsoft.com/office/drawing/2014/main" val="1736645849"/>
                    </a:ext>
                  </a:extLst>
                </a:gridCol>
                <a:gridCol w="1904001">
                  <a:extLst>
                    <a:ext uri="{9D8B030D-6E8A-4147-A177-3AD203B41FA5}">
                      <a16:colId xmlns:a16="http://schemas.microsoft.com/office/drawing/2014/main" val="3869956880"/>
                    </a:ext>
                  </a:extLst>
                </a:gridCol>
                <a:gridCol w="774154">
                  <a:extLst>
                    <a:ext uri="{9D8B030D-6E8A-4147-A177-3AD203B41FA5}">
                      <a16:colId xmlns:a16="http://schemas.microsoft.com/office/drawing/2014/main" val="2103020420"/>
                    </a:ext>
                  </a:extLst>
                </a:gridCol>
                <a:gridCol w="2427079">
                  <a:extLst>
                    <a:ext uri="{9D8B030D-6E8A-4147-A177-3AD203B41FA5}">
                      <a16:colId xmlns:a16="http://schemas.microsoft.com/office/drawing/2014/main" val="1883030838"/>
                    </a:ext>
                  </a:extLst>
                </a:gridCol>
                <a:gridCol w="2291081">
                  <a:extLst>
                    <a:ext uri="{9D8B030D-6E8A-4147-A177-3AD203B41FA5}">
                      <a16:colId xmlns:a16="http://schemas.microsoft.com/office/drawing/2014/main" val="1678257342"/>
                    </a:ext>
                  </a:extLst>
                </a:gridCol>
              </a:tblGrid>
              <a:tr h="238460">
                <a:tc>
                  <a:txBody>
                    <a:bodyPr/>
                    <a:lstStyle/>
                    <a:p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 No</a:t>
                      </a:r>
                    </a:p>
                  </a:txBody>
                  <a:tcPr marL="22663" marR="22663" marT="11332" marB="11332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 marL="22663" marR="22663" marT="11332" marB="11332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</a:t>
                      </a:r>
                    </a:p>
                  </a:txBody>
                  <a:tcPr marL="22663" marR="22663" marT="11332" marB="11332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 marL="22663" marR="22663" marT="11332" marB="11332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Outcomes</a:t>
                      </a:r>
                    </a:p>
                  </a:txBody>
                  <a:tcPr marL="22663" marR="22663" marT="11332" marB="11332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Limitations</a:t>
                      </a:r>
                    </a:p>
                  </a:txBody>
                  <a:tcPr marL="22663" marR="22663" marT="11332" marB="11332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002059"/>
                  </a:ext>
                </a:extLst>
              </a:tr>
              <a:tr h="1490369">
                <a:tc>
                  <a:txBody>
                    <a:bodyPr/>
                    <a:lstStyle/>
                    <a:p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22663" marR="22663" marT="11332" marB="11332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Automating Attendance Management in Human Resources</a:t>
                      </a:r>
                    </a:p>
                  </a:txBody>
                  <a:tcPr marL="22663" marR="22663" marT="11332" marB="11332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Nguyen-Tat, B.-T., Bui, M.-Q., &amp; Ngo, V. M.</a:t>
                      </a:r>
                    </a:p>
                  </a:txBody>
                  <a:tcPr marL="22663" marR="22663" marT="11332" marB="11332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</a:t>
                      </a:r>
                    </a:p>
                  </a:txBody>
                  <a:tcPr marL="22663" marR="22663" marT="11332" marB="11332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a Design Science Research approach using deep learning for HR attendance tracking.</a:t>
                      </a:r>
                    </a:p>
                  </a:txBody>
                  <a:tcPr marL="22663" marR="22663" marT="11332" marB="11332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Focused more on HR process integration than technical scalability or edge deployment.</a:t>
                      </a:r>
                    </a:p>
                  </a:txBody>
                  <a:tcPr marL="22663" marR="22663" marT="11332" marB="11332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55136"/>
                  </a:ext>
                </a:extLst>
              </a:tr>
              <a:tr h="1490369">
                <a:tc>
                  <a:txBody>
                    <a:bodyPr/>
                    <a:lstStyle/>
                    <a:p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22663" marR="22663" marT="11332" marB="11332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 Embedded Intelligent System for Attendance Monitoring</a:t>
                      </a:r>
                    </a:p>
                  </a:txBody>
                  <a:tcPr marL="22663" marR="22663" marT="11332" marB="11332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Abderraouf, T., Wassim, A. A., &amp; Larabi, S.</a:t>
                      </a:r>
                    </a:p>
                  </a:txBody>
                  <a:tcPr marL="22663" marR="22663" marT="11332" marB="11332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</a:t>
                      </a:r>
                    </a:p>
                  </a:txBody>
                  <a:tcPr marL="22663" marR="22663" marT="11332" marB="11332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Introduced an embedded system using Raspberry Pi and facial recognition for portable monitoring.</a:t>
                      </a:r>
                    </a:p>
                  </a:txBody>
                  <a:tcPr marL="22663" marR="22663" marT="11332" marB="11332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Hardware limitations restrict high-resolution processing; limited database scalability.</a:t>
                      </a:r>
                    </a:p>
                  </a:txBody>
                  <a:tcPr marL="22663" marR="22663" marT="11332" marB="11332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885259"/>
                  </a:ext>
                </a:extLst>
              </a:tr>
              <a:tr h="1311527">
                <a:tc>
                  <a:txBody>
                    <a:bodyPr/>
                    <a:lstStyle/>
                    <a:p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22663" marR="22663" marT="11332" marB="11332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Smart Attendance System Using CNN</a:t>
                      </a:r>
                    </a:p>
                  </a:txBody>
                  <a:tcPr marL="22663" marR="22663" marT="11332" marB="11332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Arya, S., Mesariya, H., &amp; Parekh, V.</a:t>
                      </a:r>
                    </a:p>
                  </a:txBody>
                  <a:tcPr marL="22663" marR="22663" marT="11332" marB="11332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</a:p>
                  </a:txBody>
                  <a:tcPr marL="22663" marR="22663" marT="11332" marB="11332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Utilized CNN for smart attendance with automatic face recognition from a live video stream.</a:t>
                      </a:r>
                    </a:p>
                  </a:txBody>
                  <a:tcPr marL="22663" marR="22663" marT="11332" marB="11332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Struggles with real-time performance on low-end hardware; needs optimized models.</a:t>
                      </a:r>
                    </a:p>
                  </a:txBody>
                  <a:tcPr marL="22663" marR="22663" marT="11332" marB="11332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071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191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984BB1-19BC-6842-8B62-32B7A9932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BF264-6CD5-FC9A-6D0C-E349ED5DE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6810D-BB03-D0DD-CAE7-293999208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5A9B-5BF9-41E9-A693-74319378A574}" type="slidenum">
              <a:rPr lang="en-IN" smtClean="0"/>
              <a:t>5</a:t>
            </a:fld>
            <a:endParaRPr lang="en-IN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289296D-6D88-B43B-AEFC-E0CA86DDFC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6877887"/>
              </p:ext>
            </p:extLst>
          </p:nvPr>
        </p:nvGraphicFramePr>
        <p:xfrm>
          <a:off x="838200" y="1825625"/>
          <a:ext cx="10059955" cy="453072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803988">
                  <a:extLst>
                    <a:ext uri="{9D8B030D-6E8A-4147-A177-3AD203B41FA5}">
                      <a16:colId xmlns:a16="http://schemas.microsoft.com/office/drawing/2014/main" val="476716722"/>
                    </a:ext>
                  </a:extLst>
                </a:gridCol>
                <a:gridCol w="2211355">
                  <a:extLst>
                    <a:ext uri="{9D8B030D-6E8A-4147-A177-3AD203B41FA5}">
                      <a16:colId xmlns:a16="http://schemas.microsoft.com/office/drawing/2014/main" val="640445411"/>
                    </a:ext>
                  </a:extLst>
                </a:gridCol>
                <a:gridCol w="1735494">
                  <a:extLst>
                    <a:ext uri="{9D8B030D-6E8A-4147-A177-3AD203B41FA5}">
                      <a16:colId xmlns:a16="http://schemas.microsoft.com/office/drawing/2014/main" val="3758584324"/>
                    </a:ext>
                  </a:extLst>
                </a:gridCol>
                <a:gridCol w="858416">
                  <a:extLst>
                    <a:ext uri="{9D8B030D-6E8A-4147-A177-3AD203B41FA5}">
                      <a16:colId xmlns:a16="http://schemas.microsoft.com/office/drawing/2014/main" val="715971142"/>
                    </a:ext>
                  </a:extLst>
                </a:gridCol>
                <a:gridCol w="2276669">
                  <a:extLst>
                    <a:ext uri="{9D8B030D-6E8A-4147-A177-3AD203B41FA5}">
                      <a16:colId xmlns:a16="http://schemas.microsoft.com/office/drawing/2014/main" val="1752058741"/>
                    </a:ext>
                  </a:extLst>
                </a:gridCol>
                <a:gridCol w="2174033">
                  <a:extLst>
                    <a:ext uri="{9D8B030D-6E8A-4147-A177-3AD203B41FA5}">
                      <a16:colId xmlns:a16="http://schemas.microsoft.com/office/drawing/2014/main" val="1105259934"/>
                    </a:ext>
                  </a:extLst>
                </a:gridCol>
              </a:tblGrid>
              <a:tr h="335610">
                <a:tc>
                  <a:txBody>
                    <a:bodyPr/>
                    <a:lstStyle/>
                    <a:p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 No</a:t>
                      </a:r>
                    </a:p>
                  </a:txBody>
                  <a:tcPr marL="22663" marR="22663" marT="11332" marB="11332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 marL="22663" marR="22663" marT="11332" marB="11332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</a:t>
                      </a:r>
                    </a:p>
                  </a:txBody>
                  <a:tcPr marL="22663" marR="22663" marT="11332" marB="11332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 marL="22663" marR="22663" marT="11332" marB="11332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Outcomes</a:t>
                      </a:r>
                    </a:p>
                  </a:txBody>
                  <a:tcPr marL="22663" marR="22663" marT="11332" marB="11332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Limitations</a:t>
                      </a:r>
                    </a:p>
                  </a:txBody>
                  <a:tcPr marL="22663" marR="22663" marT="11332" marB="11332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93331"/>
                  </a:ext>
                </a:extLst>
              </a:tr>
              <a:tr h="2097558">
                <a:tc>
                  <a:txBody>
                    <a:bodyPr/>
                    <a:lstStyle/>
                    <a:p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22663" marR="22663" marT="11332" marB="11332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AttenFace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A Real-Time Attendance System Using Face Recognition</a:t>
                      </a:r>
                    </a:p>
                  </a:txBody>
                  <a:tcPr marL="22663" marR="22663" marT="11332" marB="11332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Rao, A.</a:t>
                      </a:r>
                    </a:p>
                  </a:txBody>
                  <a:tcPr marL="22663" marR="22663" marT="11332" marB="11332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</a:p>
                  </a:txBody>
                  <a:tcPr marL="22663" marR="22663" marT="11332" marB="11332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Designed a practical attendance solution with real-time detection and easy UI integration.</a:t>
                      </a:r>
                    </a:p>
                  </a:txBody>
                  <a:tcPr marL="22663" marR="22663" marT="11332" marB="11332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Challenges in large-scale deployment due to increased processing time with larger datasets.</a:t>
                      </a:r>
                    </a:p>
                  </a:txBody>
                  <a:tcPr marL="22663" marR="22663" marT="11332" marB="11332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833742"/>
                  </a:ext>
                </a:extLst>
              </a:tr>
              <a:tr h="2097558">
                <a:tc>
                  <a:txBody>
                    <a:bodyPr/>
                    <a:lstStyle/>
                    <a:p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22663" marR="22663" marT="11332" marB="11332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Face Recognition Attendance</a:t>
                      </a:r>
                    </a:p>
                  </a:txBody>
                  <a:tcPr marL="22663" marR="22663" marT="11332" marB="11332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Pooja, J. C. G., Rajalakshmi, R., &amp; Jasna, R.</a:t>
                      </a:r>
                    </a:p>
                  </a:txBody>
                  <a:tcPr marL="22663" marR="22663" marT="11332" marB="11332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</a:t>
                      </a:r>
                    </a:p>
                  </a:txBody>
                  <a:tcPr marL="22663" marR="22663" marT="11332" marB="11332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Developed a face-based attendance system using machine learning algorithms for recognition.</a:t>
                      </a:r>
                    </a:p>
                  </a:txBody>
                  <a:tcPr marL="22663" marR="22663" marT="11332" marB="11332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May misidentify in crowded environments or under varying illumination conditions.</a:t>
                      </a:r>
                    </a:p>
                  </a:txBody>
                  <a:tcPr marL="22663" marR="22663" marT="11332" marB="11332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613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6766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DC742-A5E8-6190-27F5-818469468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Gap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116B8-5AF3-DC37-F473-693F73866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Robustness: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solutions often lack resilience under real-world conditions such as varying lighting, facial occlusions (e.g., masks, headwear), and background complexity, leading to inconsistent accuracy.</a:t>
            </a: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Resource-Constrained Deployment: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systems are developed and tested on high-performance machines, with limited optimization for real-time performance on low-power edge devices like Raspberry Pi or Jetson Nano.</a:t>
            </a: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and Database Management: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approaches do not adequately address scalability challenges—accuracy and response time tend to degrade with increasing numbers of enrolled individuals and facial images.</a:t>
            </a: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Privacy and Ethical Compliance: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insufficient consideration for privacy-preserving mechanisms, user consent, and adherence to legal frameworks (such as GDPR), especially when handling sensitive biometric data.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A2AED-BD79-7009-6594-7888E463C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5A9B-5BF9-41E9-A693-74319378A57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544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E864E-D907-4436-C75E-B7D434621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41175"/>
            <a:ext cx="8596668" cy="876041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2A3B8-26C3-B923-8A08-1EE844CD9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11144552" cy="4828212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an automated, real-time face recognition attendance system to enhance security and efficiency.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use deep learning models for accurate face recognition and authentication.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implement a smart Wi-Fi camera to capture images and process attendance remotely.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frontend web portal for both admin and student users, integrating management and attendance marking functionalities.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ensure real-time synchronization between the web application and the database.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an easy-to-use interface for students and faculty.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3003D-7092-43F9-BDDA-91D8BCF6D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5A9B-5BF9-41E9-A693-74319378A574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952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DABEF-7A77-2031-1AB0-E8B7D5E0B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9DD1B-1A5F-4402-5BE8-38DCB9249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and biometric attendance systems often suffer from issues such as proxy attendance, time inefficiencies, and limited scalability, especially in academic and corporate environments.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face recognition-based solutions offer automation, many existing models struggle with environmental variability, lighting conditions, and user privacy concerns.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Additionally, there is a lack of integration between intelligent edge devices and secure cloud platforms to enable real-time, tamper-proof attendance monitoring.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highlights the need for a reliable, accurate, and scalable attendance management system powered by advanced deep learning techniques and IoT-based automation.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2999A-21CF-E00C-9BFE-1F53DC659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5A9B-5BF9-41E9-A693-74319378A574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419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BA159-1B56-690C-1236-20C3499A3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Relevance to Machine Learning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E8A75-DE8D-99BC-D2F5-218E8F88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Models Used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MTCNN (Multi-Task Cascaded Convolutional Networks)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InceptionResNetV1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Recognition Approach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MTCNN is used for face detection and landmark alignment, ensuring that only well-positioned faces are processed.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InceptionResNetV1 extracts unique facial embeddings and compares them with stored templates in the database.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similarity threshold is applied to determine if a student is correctly identified.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1CAA46-199D-601E-1C8A-AEAF3BF29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5A9B-5BF9-41E9-A693-74319378A574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285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842</TotalTime>
  <Words>1888</Words>
  <Application>Microsoft Office PowerPoint</Application>
  <PresentationFormat>Widescreen</PresentationFormat>
  <Paragraphs>224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Aptos</vt:lpstr>
      <vt:lpstr>Arial</vt:lpstr>
      <vt:lpstr>Calibri</vt:lpstr>
      <vt:lpstr>Calibri Light</vt:lpstr>
      <vt:lpstr>Times New Roman</vt:lpstr>
      <vt:lpstr>Office Theme</vt:lpstr>
      <vt:lpstr>IoT Integrated Facial Recognition System for Real Time Attendance Management Using Machine Learning</vt:lpstr>
      <vt:lpstr>Introduction</vt:lpstr>
      <vt:lpstr>Literature Review</vt:lpstr>
      <vt:lpstr>Literature Review</vt:lpstr>
      <vt:lpstr>Literature Review</vt:lpstr>
      <vt:lpstr>Research Gap</vt:lpstr>
      <vt:lpstr>Objectives</vt:lpstr>
      <vt:lpstr>Problem Statement</vt:lpstr>
      <vt:lpstr>Relevance to Machine Learning</vt:lpstr>
      <vt:lpstr>Relevance to Communication and IoT</vt:lpstr>
      <vt:lpstr>Message Queuing Telemetry Transport(MQTT)</vt:lpstr>
      <vt:lpstr>Working of MQTT</vt:lpstr>
      <vt:lpstr>Working of MQTT</vt:lpstr>
      <vt:lpstr>Working of MQTT</vt:lpstr>
      <vt:lpstr>Methodology</vt:lpstr>
      <vt:lpstr>Results</vt:lpstr>
      <vt:lpstr>Results</vt:lpstr>
      <vt:lpstr>Results</vt:lpstr>
      <vt:lpstr>Results</vt:lpstr>
      <vt:lpstr>Results</vt:lpstr>
      <vt:lpstr>Results</vt:lpstr>
      <vt:lpstr>Preliminary Results</vt:lpstr>
      <vt:lpstr>Preliminary Results</vt:lpstr>
      <vt:lpstr>Preliminary Results</vt:lpstr>
      <vt:lpstr>Preliminary 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Limitations and Future scope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teja98111@gmail.com</dc:creator>
  <cp:lastModifiedBy>Rishi Raajha A</cp:lastModifiedBy>
  <cp:revision>30</cp:revision>
  <dcterms:created xsi:type="dcterms:W3CDTF">2025-02-08T14:59:44Z</dcterms:created>
  <dcterms:modified xsi:type="dcterms:W3CDTF">2025-04-20T17:23:52Z</dcterms:modified>
</cp:coreProperties>
</file>