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9" r:id="rId10"/>
    <p:sldId id="265" r:id="rId11"/>
    <p:sldId id="266" r:id="rId12"/>
    <p:sldId id="267" r:id="rId13"/>
    <p:sldId id="268"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721E7-DDFB-43A8-B862-45A7962945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61FEE3-8DFE-4B25-8FFF-05C735EDF5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67FCE5-8365-4E7C-82DB-291B3CA4D794}"/>
              </a:ext>
            </a:extLst>
          </p:cNvPr>
          <p:cNvSpPr>
            <a:spLocks noGrp="1"/>
          </p:cNvSpPr>
          <p:nvPr>
            <p:ph type="dt" sz="half" idx="10"/>
          </p:nvPr>
        </p:nvSpPr>
        <p:spPr/>
        <p:txBody>
          <a:bodyPr/>
          <a:lstStyle/>
          <a:p>
            <a:fld id="{6E8E2FDE-2A33-4DE7-A73A-4AE8FA886C26}" type="datetimeFigureOut">
              <a:rPr lang="en-US" smtClean="0"/>
              <a:t>11/28/2024</a:t>
            </a:fld>
            <a:endParaRPr lang="en-US"/>
          </a:p>
        </p:txBody>
      </p:sp>
      <p:sp>
        <p:nvSpPr>
          <p:cNvPr id="5" name="Footer Placeholder 4">
            <a:extLst>
              <a:ext uri="{FF2B5EF4-FFF2-40B4-BE49-F238E27FC236}">
                <a16:creationId xmlns:a16="http://schemas.microsoft.com/office/drawing/2014/main" id="{519A96A4-DC7D-453F-9E7D-56823C7561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E31227-B1FB-4ECD-8AA9-148EA492E5B0}"/>
              </a:ext>
            </a:extLst>
          </p:cNvPr>
          <p:cNvSpPr>
            <a:spLocks noGrp="1"/>
          </p:cNvSpPr>
          <p:nvPr>
            <p:ph type="sldNum" sz="quarter" idx="12"/>
          </p:nvPr>
        </p:nvSpPr>
        <p:spPr/>
        <p:txBody>
          <a:bodyPr/>
          <a:lstStyle/>
          <a:p>
            <a:fld id="{2F9F2154-E2E8-4719-858A-C32D1C77ABC6}" type="slidenum">
              <a:rPr lang="en-US" smtClean="0"/>
              <a:t>‹#›</a:t>
            </a:fld>
            <a:endParaRPr lang="en-US"/>
          </a:p>
        </p:txBody>
      </p:sp>
    </p:spTree>
    <p:extLst>
      <p:ext uri="{BB962C8B-B14F-4D97-AF65-F5344CB8AC3E}">
        <p14:creationId xmlns:p14="http://schemas.microsoft.com/office/powerpoint/2010/main" val="3254500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1A453-794E-4259-9E19-8F65ED5A22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3776A5-D5AE-4449-8798-84F3F7F2A43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B501B-A47C-44CC-9598-DBF09DF28EE4}"/>
              </a:ext>
            </a:extLst>
          </p:cNvPr>
          <p:cNvSpPr>
            <a:spLocks noGrp="1"/>
          </p:cNvSpPr>
          <p:nvPr>
            <p:ph type="dt" sz="half" idx="10"/>
          </p:nvPr>
        </p:nvSpPr>
        <p:spPr/>
        <p:txBody>
          <a:bodyPr/>
          <a:lstStyle/>
          <a:p>
            <a:fld id="{6E8E2FDE-2A33-4DE7-A73A-4AE8FA886C26}" type="datetimeFigureOut">
              <a:rPr lang="en-US" smtClean="0"/>
              <a:t>11/28/2024</a:t>
            </a:fld>
            <a:endParaRPr lang="en-US"/>
          </a:p>
        </p:txBody>
      </p:sp>
      <p:sp>
        <p:nvSpPr>
          <p:cNvPr id="5" name="Footer Placeholder 4">
            <a:extLst>
              <a:ext uri="{FF2B5EF4-FFF2-40B4-BE49-F238E27FC236}">
                <a16:creationId xmlns:a16="http://schemas.microsoft.com/office/drawing/2014/main" id="{C9CDF067-F8C1-42DC-93BA-F204BE4F3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ACD680-2591-41FC-908F-F0BA0C52AECA}"/>
              </a:ext>
            </a:extLst>
          </p:cNvPr>
          <p:cNvSpPr>
            <a:spLocks noGrp="1"/>
          </p:cNvSpPr>
          <p:nvPr>
            <p:ph type="sldNum" sz="quarter" idx="12"/>
          </p:nvPr>
        </p:nvSpPr>
        <p:spPr/>
        <p:txBody>
          <a:bodyPr/>
          <a:lstStyle/>
          <a:p>
            <a:fld id="{2F9F2154-E2E8-4719-858A-C32D1C77ABC6}" type="slidenum">
              <a:rPr lang="en-US" smtClean="0"/>
              <a:t>‹#›</a:t>
            </a:fld>
            <a:endParaRPr lang="en-US"/>
          </a:p>
        </p:txBody>
      </p:sp>
    </p:spTree>
    <p:extLst>
      <p:ext uri="{BB962C8B-B14F-4D97-AF65-F5344CB8AC3E}">
        <p14:creationId xmlns:p14="http://schemas.microsoft.com/office/powerpoint/2010/main" val="158331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E28944-1972-42F7-9920-268F2836C1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2B801B-097F-4DBE-A6E9-8D666F2FE3E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1DA936-E7A6-42F5-9766-CACB8EE03456}"/>
              </a:ext>
            </a:extLst>
          </p:cNvPr>
          <p:cNvSpPr>
            <a:spLocks noGrp="1"/>
          </p:cNvSpPr>
          <p:nvPr>
            <p:ph type="dt" sz="half" idx="10"/>
          </p:nvPr>
        </p:nvSpPr>
        <p:spPr/>
        <p:txBody>
          <a:bodyPr/>
          <a:lstStyle/>
          <a:p>
            <a:fld id="{6E8E2FDE-2A33-4DE7-A73A-4AE8FA886C26}" type="datetimeFigureOut">
              <a:rPr lang="en-US" smtClean="0"/>
              <a:t>11/28/2024</a:t>
            </a:fld>
            <a:endParaRPr lang="en-US"/>
          </a:p>
        </p:txBody>
      </p:sp>
      <p:sp>
        <p:nvSpPr>
          <p:cNvPr id="5" name="Footer Placeholder 4">
            <a:extLst>
              <a:ext uri="{FF2B5EF4-FFF2-40B4-BE49-F238E27FC236}">
                <a16:creationId xmlns:a16="http://schemas.microsoft.com/office/drawing/2014/main" id="{5043FB0A-9265-42A9-B41D-B06523100E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78B958-26F3-4A8E-8A8C-B398A835FB12}"/>
              </a:ext>
            </a:extLst>
          </p:cNvPr>
          <p:cNvSpPr>
            <a:spLocks noGrp="1"/>
          </p:cNvSpPr>
          <p:nvPr>
            <p:ph type="sldNum" sz="quarter" idx="12"/>
          </p:nvPr>
        </p:nvSpPr>
        <p:spPr/>
        <p:txBody>
          <a:bodyPr/>
          <a:lstStyle/>
          <a:p>
            <a:fld id="{2F9F2154-E2E8-4719-858A-C32D1C77ABC6}" type="slidenum">
              <a:rPr lang="en-US" smtClean="0"/>
              <a:t>‹#›</a:t>
            </a:fld>
            <a:endParaRPr lang="en-US"/>
          </a:p>
        </p:txBody>
      </p:sp>
    </p:spTree>
    <p:extLst>
      <p:ext uri="{BB962C8B-B14F-4D97-AF65-F5344CB8AC3E}">
        <p14:creationId xmlns:p14="http://schemas.microsoft.com/office/powerpoint/2010/main" val="3362142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53214-419E-47B2-92B5-808BB0A82E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B94B7D-50FD-41A3-8D92-055F751897E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6D8445-D954-4A06-806F-BEE98953B00B}"/>
              </a:ext>
            </a:extLst>
          </p:cNvPr>
          <p:cNvSpPr>
            <a:spLocks noGrp="1"/>
          </p:cNvSpPr>
          <p:nvPr>
            <p:ph type="dt" sz="half" idx="10"/>
          </p:nvPr>
        </p:nvSpPr>
        <p:spPr/>
        <p:txBody>
          <a:bodyPr/>
          <a:lstStyle/>
          <a:p>
            <a:fld id="{6E8E2FDE-2A33-4DE7-A73A-4AE8FA886C26}" type="datetimeFigureOut">
              <a:rPr lang="en-US" smtClean="0"/>
              <a:t>11/28/2024</a:t>
            </a:fld>
            <a:endParaRPr lang="en-US"/>
          </a:p>
        </p:txBody>
      </p:sp>
      <p:sp>
        <p:nvSpPr>
          <p:cNvPr id="5" name="Footer Placeholder 4">
            <a:extLst>
              <a:ext uri="{FF2B5EF4-FFF2-40B4-BE49-F238E27FC236}">
                <a16:creationId xmlns:a16="http://schemas.microsoft.com/office/drawing/2014/main" id="{6E05E1DA-12A9-457A-A520-FC4F01774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09584E-30B2-4ED1-B8EF-D6794A0F2CAE}"/>
              </a:ext>
            </a:extLst>
          </p:cNvPr>
          <p:cNvSpPr>
            <a:spLocks noGrp="1"/>
          </p:cNvSpPr>
          <p:nvPr>
            <p:ph type="sldNum" sz="quarter" idx="12"/>
          </p:nvPr>
        </p:nvSpPr>
        <p:spPr/>
        <p:txBody>
          <a:bodyPr/>
          <a:lstStyle/>
          <a:p>
            <a:fld id="{2F9F2154-E2E8-4719-858A-C32D1C77ABC6}" type="slidenum">
              <a:rPr lang="en-US" smtClean="0"/>
              <a:t>‹#›</a:t>
            </a:fld>
            <a:endParaRPr lang="en-US"/>
          </a:p>
        </p:txBody>
      </p:sp>
    </p:spTree>
    <p:extLst>
      <p:ext uri="{BB962C8B-B14F-4D97-AF65-F5344CB8AC3E}">
        <p14:creationId xmlns:p14="http://schemas.microsoft.com/office/powerpoint/2010/main" val="2042553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185DC-C349-49B8-B270-740168DCA5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909644-5D05-4D3F-9ECD-590F8F7177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298D307-4D38-42B2-B5D6-06CA09762103}"/>
              </a:ext>
            </a:extLst>
          </p:cNvPr>
          <p:cNvSpPr>
            <a:spLocks noGrp="1"/>
          </p:cNvSpPr>
          <p:nvPr>
            <p:ph type="dt" sz="half" idx="10"/>
          </p:nvPr>
        </p:nvSpPr>
        <p:spPr/>
        <p:txBody>
          <a:bodyPr/>
          <a:lstStyle/>
          <a:p>
            <a:fld id="{6E8E2FDE-2A33-4DE7-A73A-4AE8FA886C26}" type="datetimeFigureOut">
              <a:rPr lang="en-US" smtClean="0"/>
              <a:t>11/28/2024</a:t>
            </a:fld>
            <a:endParaRPr lang="en-US"/>
          </a:p>
        </p:txBody>
      </p:sp>
      <p:sp>
        <p:nvSpPr>
          <p:cNvPr id="5" name="Footer Placeholder 4">
            <a:extLst>
              <a:ext uri="{FF2B5EF4-FFF2-40B4-BE49-F238E27FC236}">
                <a16:creationId xmlns:a16="http://schemas.microsoft.com/office/drawing/2014/main" id="{9CBC422D-7B84-4799-AECC-72125BCEB6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373970-6C71-4098-93C1-68BDA7C699FF}"/>
              </a:ext>
            </a:extLst>
          </p:cNvPr>
          <p:cNvSpPr>
            <a:spLocks noGrp="1"/>
          </p:cNvSpPr>
          <p:nvPr>
            <p:ph type="sldNum" sz="quarter" idx="12"/>
          </p:nvPr>
        </p:nvSpPr>
        <p:spPr/>
        <p:txBody>
          <a:bodyPr/>
          <a:lstStyle/>
          <a:p>
            <a:fld id="{2F9F2154-E2E8-4719-858A-C32D1C77ABC6}" type="slidenum">
              <a:rPr lang="en-US" smtClean="0"/>
              <a:t>‹#›</a:t>
            </a:fld>
            <a:endParaRPr lang="en-US"/>
          </a:p>
        </p:txBody>
      </p:sp>
    </p:spTree>
    <p:extLst>
      <p:ext uri="{BB962C8B-B14F-4D97-AF65-F5344CB8AC3E}">
        <p14:creationId xmlns:p14="http://schemas.microsoft.com/office/powerpoint/2010/main" val="3342684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AFED5-FBAF-4436-B6F3-E5D2CFC7B3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2AF16B-47C5-40E9-A38D-5492C6B1578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BE80F5-83A9-4BD2-A535-A7911390ACB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2F099D-5AB5-4F6F-8AC2-EF73C4DC27C1}"/>
              </a:ext>
            </a:extLst>
          </p:cNvPr>
          <p:cNvSpPr>
            <a:spLocks noGrp="1"/>
          </p:cNvSpPr>
          <p:nvPr>
            <p:ph type="dt" sz="half" idx="10"/>
          </p:nvPr>
        </p:nvSpPr>
        <p:spPr/>
        <p:txBody>
          <a:bodyPr/>
          <a:lstStyle/>
          <a:p>
            <a:fld id="{6E8E2FDE-2A33-4DE7-A73A-4AE8FA886C26}" type="datetimeFigureOut">
              <a:rPr lang="en-US" smtClean="0"/>
              <a:t>11/28/2024</a:t>
            </a:fld>
            <a:endParaRPr lang="en-US"/>
          </a:p>
        </p:txBody>
      </p:sp>
      <p:sp>
        <p:nvSpPr>
          <p:cNvPr id="6" name="Footer Placeholder 5">
            <a:extLst>
              <a:ext uri="{FF2B5EF4-FFF2-40B4-BE49-F238E27FC236}">
                <a16:creationId xmlns:a16="http://schemas.microsoft.com/office/drawing/2014/main" id="{88CE7BE1-02A9-4CF3-AEB2-0EE94B1E67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8191D8-BBE2-4786-A38F-C110048CED8C}"/>
              </a:ext>
            </a:extLst>
          </p:cNvPr>
          <p:cNvSpPr>
            <a:spLocks noGrp="1"/>
          </p:cNvSpPr>
          <p:nvPr>
            <p:ph type="sldNum" sz="quarter" idx="12"/>
          </p:nvPr>
        </p:nvSpPr>
        <p:spPr/>
        <p:txBody>
          <a:bodyPr/>
          <a:lstStyle/>
          <a:p>
            <a:fld id="{2F9F2154-E2E8-4719-858A-C32D1C77ABC6}" type="slidenum">
              <a:rPr lang="en-US" smtClean="0"/>
              <a:t>‹#›</a:t>
            </a:fld>
            <a:endParaRPr lang="en-US"/>
          </a:p>
        </p:txBody>
      </p:sp>
    </p:spTree>
    <p:extLst>
      <p:ext uri="{BB962C8B-B14F-4D97-AF65-F5344CB8AC3E}">
        <p14:creationId xmlns:p14="http://schemas.microsoft.com/office/powerpoint/2010/main" val="856146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9028E-369E-44FE-8EE4-E75F060EA1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4111EE-15A5-440B-98A7-021CE91B8E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FA16DD9-9057-464F-B476-399B8268E3E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241705-CFD9-4BB2-B0A0-0B34D36BEA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7C2AD35-A4B6-4E27-9824-E82AD26E125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63B247-9E39-4F01-BD52-CB665DB8B7DE}"/>
              </a:ext>
            </a:extLst>
          </p:cNvPr>
          <p:cNvSpPr>
            <a:spLocks noGrp="1"/>
          </p:cNvSpPr>
          <p:nvPr>
            <p:ph type="dt" sz="half" idx="10"/>
          </p:nvPr>
        </p:nvSpPr>
        <p:spPr/>
        <p:txBody>
          <a:bodyPr/>
          <a:lstStyle/>
          <a:p>
            <a:fld id="{6E8E2FDE-2A33-4DE7-A73A-4AE8FA886C26}" type="datetimeFigureOut">
              <a:rPr lang="en-US" smtClean="0"/>
              <a:t>11/28/2024</a:t>
            </a:fld>
            <a:endParaRPr lang="en-US"/>
          </a:p>
        </p:txBody>
      </p:sp>
      <p:sp>
        <p:nvSpPr>
          <p:cNvPr id="8" name="Footer Placeholder 7">
            <a:extLst>
              <a:ext uri="{FF2B5EF4-FFF2-40B4-BE49-F238E27FC236}">
                <a16:creationId xmlns:a16="http://schemas.microsoft.com/office/drawing/2014/main" id="{B31A5E9D-5E1B-4398-B5B4-D578E6973A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025986-1229-490D-BBB8-D932EBC9CBA0}"/>
              </a:ext>
            </a:extLst>
          </p:cNvPr>
          <p:cNvSpPr>
            <a:spLocks noGrp="1"/>
          </p:cNvSpPr>
          <p:nvPr>
            <p:ph type="sldNum" sz="quarter" idx="12"/>
          </p:nvPr>
        </p:nvSpPr>
        <p:spPr/>
        <p:txBody>
          <a:bodyPr/>
          <a:lstStyle/>
          <a:p>
            <a:fld id="{2F9F2154-E2E8-4719-858A-C32D1C77ABC6}" type="slidenum">
              <a:rPr lang="en-US" smtClean="0"/>
              <a:t>‹#›</a:t>
            </a:fld>
            <a:endParaRPr lang="en-US"/>
          </a:p>
        </p:txBody>
      </p:sp>
    </p:spTree>
    <p:extLst>
      <p:ext uri="{BB962C8B-B14F-4D97-AF65-F5344CB8AC3E}">
        <p14:creationId xmlns:p14="http://schemas.microsoft.com/office/powerpoint/2010/main" val="3863451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B9170-7646-4242-9D2D-D00E81C37D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D08B90-5723-4B13-ABF8-CC8CBCE9AD17}"/>
              </a:ext>
            </a:extLst>
          </p:cNvPr>
          <p:cNvSpPr>
            <a:spLocks noGrp="1"/>
          </p:cNvSpPr>
          <p:nvPr>
            <p:ph type="dt" sz="half" idx="10"/>
          </p:nvPr>
        </p:nvSpPr>
        <p:spPr/>
        <p:txBody>
          <a:bodyPr/>
          <a:lstStyle/>
          <a:p>
            <a:fld id="{6E8E2FDE-2A33-4DE7-A73A-4AE8FA886C26}" type="datetimeFigureOut">
              <a:rPr lang="en-US" smtClean="0"/>
              <a:t>11/28/2024</a:t>
            </a:fld>
            <a:endParaRPr lang="en-US"/>
          </a:p>
        </p:txBody>
      </p:sp>
      <p:sp>
        <p:nvSpPr>
          <p:cNvPr id="4" name="Footer Placeholder 3">
            <a:extLst>
              <a:ext uri="{FF2B5EF4-FFF2-40B4-BE49-F238E27FC236}">
                <a16:creationId xmlns:a16="http://schemas.microsoft.com/office/drawing/2014/main" id="{3DD831BC-98BC-4181-AAD8-B3D02646EF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B0B54C-F8E7-4BB9-B0AA-66A2F95A310E}"/>
              </a:ext>
            </a:extLst>
          </p:cNvPr>
          <p:cNvSpPr>
            <a:spLocks noGrp="1"/>
          </p:cNvSpPr>
          <p:nvPr>
            <p:ph type="sldNum" sz="quarter" idx="12"/>
          </p:nvPr>
        </p:nvSpPr>
        <p:spPr/>
        <p:txBody>
          <a:bodyPr/>
          <a:lstStyle/>
          <a:p>
            <a:fld id="{2F9F2154-E2E8-4719-858A-C32D1C77ABC6}" type="slidenum">
              <a:rPr lang="en-US" smtClean="0"/>
              <a:t>‹#›</a:t>
            </a:fld>
            <a:endParaRPr lang="en-US"/>
          </a:p>
        </p:txBody>
      </p:sp>
    </p:spTree>
    <p:extLst>
      <p:ext uri="{BB962C8B-B14F-4D97-AF65-F5344CB8AC3E}">
        <p14:creationId xmlns:p14="http://schemas.microsoft.com/office/powerpoint/2010/main" val="2043186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7981F1-B02D-4501-9797-C4FDBB50ABE6}"/>
              </a:ext>
            </a:extLst>
          </p:cNvPr>
          <p:cNvSpPr>
            <a:spLocks noGrp="1"/>
          </p:cNvSpPr>
          <p:nvPr>
            <p:ph type="dt" sz="half" idx="10"/>
          </p:nvPr>
        </p:nvSpPr>
        <p:spPr/>
        <p:txBody>
          <a:bodyPr/>
          <a:lstStyle/>
          <a:p>
            <a:fld id="{6E8E2FDE-2A33-4DE7-A73A-4AE8FA886C26}" type="datetimeFigureOut">
              <a:rPr lang="en-US" smtClean="0"/>
              <a:t>11/28/2024</a:t>
            </a:fld>
            <a:endParaRPr lang="en-US"/>
          </a:p>
        </p:txBody>
      </p:sp>
      <p:sp>
        <p:nvSpPr>
          <p:cNvPr id="3" name="Footer Placeholder 2">
            <a:extLst>
              <a:ext uri="{FF2B5EF4-FFF2-40B4-BE49-F238E27FC236}">
                <a16:creationId xmlns:a16="http://schemas.microsoft.com/office/drawing/2014/main" id="{55921FBD-9002-449B-9722-B51F592BC6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B36874-6C66-4978-9ED8-B6CB611A8DF9}"/>
              </a:ext>
            </a:extLst>
          </p:cNvPr>
          <p:cNvSpPr>
            <a:spLocks noGrp="1"/>
          </p:cNvSpPr>
          <p:nvPr>
            <p:ph type="sldNum" sz="quarter" idx="12"/>
          </p:nvPr>
        </p:nvSpPr>
        <p:spPr/>
        <p:txBody>
          <a:bodyPr/>
          <a:lstStyle/>
          <a:p>
            <a:fld id="{2F9F2154-E2E8-4719-858A-C32D1C77ABC6}" type="slidenum">
              <a:rPr lang="en-US" smtClean="0"/>
              <a:t>‹#›</a:t>
            </a:fld>
            <a:endParaRPr lang="en-US"/>
          </a:p>
        </p:txBody>
      </p:sp>
    </p:spTree>
    <p:extLst>
      <p:ext uri="{BB962C8B-B14F-4D97-AF65-F5344CB8AC3E}">
        <p14:creationId xmlns:p14="http://schemas.microsoft.com/office/powerpoint/2010/main" val="1987880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01708-A69A-4098-86AA-9347918A64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E3383B-A05C-4E7D-B1DB-DC78C27190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D43776-04C0-4FCD-A736-E869761CB5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CB8C2F-BF8F-4400-B8DB-9578AF36023F}"/>
              </a:ext>
            </a:extLst>
          </p:cNvPr>
          <p:cNvSpPr>
            <a:spLocks noGrp="1"/>
          </p:cNvSpPr>
          <p:nvPr>
            <p:ph type="dt" sz="half" idx="10"/>
          </p:nvPr>
        </p:nvSpPr>
        <p:spPr/>
        <p:txBody>
          <a:bodyPr/>
          <a:lstStyle/>
          <a:p>
            <a:fld id="{6E8E2FDE-2A33-4DE7-A73A-4AE8FA886C26}" type="datetimeFigureOut">
              <a:rPr lang="en-US" smtClean="0"/>
              <a:t>11/28/2024</a:t>
            </a:fld>
            <a:endParaRPr lang="en-US"/>
          </a:p>
        </p:txBody>
      </p:sp>
      <p:sp>
        <p:nvSpPr>
          <p:cNvPr id="6" name="Footer Placeholder 5">
            <a:extLst>
              <a:ext uri="{FF2B5EF4-FFF2-40B4-BE49-F238E27FC236}">
                <a16:creationId xmlns:a16="http://schemas.microsoft.com/office/drawing/2014/main" id="{618ECB23-6C61-471B-8392-865E76094B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67460-8F2B-42C3-84F2-E13A64B5A0DD}"/>
              </a:ext>
            </a:extLst>
          </p:cNvPr>
          <p:cNvSpPr>
            <a:spLocks noGrp="1"/>
          </p:cNvSpPr>
          <p:nvPr>
            <p:ph type="sldNum" sz="quarter" idx="12"/>
          </p:nvPr>
        </p:nvSpPr>
        <p:spPr/>
        <p:txBody>
          <a:bodyPr/>
          <a:lstStyle/>
          <a:p>
            <a:fld id="{2F9F2154-E2E8-4719-858A-C32D1C77ABC6}" type="slidenum">
              <a:rPr lang="en-US" smtClean="0"/>
              <a:t>‹#›</a:t>
            </a:fld>
            <a:endParaRPr lang="en-US"/>
          </a:p>
        </p:txBody>
      </p:sp>
    </p:spTree>
    <p:extLst>
      <p:ext uri="{BB962C8B-B14F-4D97-AF65-F5344CB8AC3E}">
        <p14:creationId xmlns:p14="http://schemas.microsoft.com/office/powerpoint/2010/main" val="2518934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9FA97-709B-4F8C-9410-869FF05E9C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CBBC7A-ACE3-42CE-A16C-318C7EC008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2A0CBF-E75E-4B6D-82D4-7C07CF5657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B894523-C104-4D95-B8CF-35D54F7B64D5}"/>
              </a:ext>
            </a:extLst>
          </p:cNvPr>
          <p:cNvSpPr>
            <a:spLocks noGrp="1"/>
          </p:cNvSpPr>
          <p:nvPr>
            <p:ph type="dt" sz="half" idx="10"/>
          </p:nvPr>
        </p:nvSpPr>
        <p:spPr/>
        <p:txBody>
          <a:bodyPr/>
          <a:lstStyle/>
          <a:p>
            <a:fld id="{6E8E2FDE-2A33-4DE7-A73A-4AE8FA886C26}" type="datetimeFigureOut">
              <a:rPr lang="en-US" smtClean="0"/>
              <a:t>11/28/2024</a:t>
            </a:fld>
            <a:endParaRPr lang="en-US"/>
          </a:p>
        </p:txBody>
      </p:sp>
      <p:sp>
        <p:nvSpPr>
          <p:cNvPr id="6" name="Footer Placeholder 5">
            <a:extLst>
              <a:ext uri="{FF2B5EF4-FFF2-40B4-BE49-F238E27FC236}">
                <a16:creationId xmlns:a16="http://schemas.microsoft.com/office/drawing/2014/main" id="{92D3CCA3-F789-4301-9BCD-675B7B03DA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5F88B8-509B-4AA7-A4AD-955061988876}"/>
              </a:ext>
            </a:extLst>
          </p:cNvPr>
          <p:cNvSpPr>
            <a:spLocks noGrp="1"/>
          </p:cNvSpPr>
          <p:nvPr>
            <p:ph type="sldNum" sz="quarter" idx="12"/>
          </p:nvPr>
        </p:nvSpPr>
        <p:spPr/>
        <p:txBody>
          <a:bodyPr/>
          <a:lstStyle/>
          <a:p>
            <a:fld id="{2F9F2154-E2E8-4719-858A-C32D1C77ABC6}" type="slidenum">
              <a:rPr lang="en-US" smtClean="0"/>
              <a:t>‹#›</a:t>
            </a:fld>
            <a:endParaRPr lang="en-US"/>
          </a:p>
        </p:txBody>
      </p:sp>
    </p:spTree>
    <p:extLst>
      <p:ext uri="{BB962C8B-B14F-4D97-AF65-F5344CB8AC3E}">
        <p14:creationId xmlns:p14="http://schemas.microsoft.com/office/powerpoint/2010/main" val="1881180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63039C-A0CF-4BE2-8DA4-86DB45103B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10D01B-EBA9-4EC6-86FE-E18CABCD56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EF5D11-486D-4F9D-A6BF-FB8455DBB4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8E2FDE-2A33-4DE7-A73A-4AE8FA886C26}" type="datetimeFigureOut">
              <a:rPr lang="en-US" smtClean="0"/>
              <a:t>11/28/2024</a:t>
            </a:fld>
            <a:endParaRPr lang="en-US"/>
          </a:p>
        </p:txBody>
      </p:sp>
      <p:sp>
        <p:nvSpPr>
          <p:cNvPr id="5" name="Footer Placeholder 4">
            <a:extLst>
              <a:ext uri="{FF2B5EF4-FFF2-40B4-BE49-F238E27FC236}">
                <a16:creationId xmlns:a16="http://schemas.microsoft.com/office/drawing/2014/main" id="{E015D68B-22CC-4344-8F56-24DC36DD55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A32795-65A1-4EF3-8CF9-59CC0023C7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9F2154-E2E8-4719-858A-C32D1C77ABC6}" type="slidenum">
              <a:rPr lang="en-US" smtClean="0"/>
              <a:t>‹#›</a:t>
            </a:fld>
            <a:endParaRPr lang="en-US"/>
          </a:p>
        </p:txBody>
      </p:sp>
    </p:spTree>
    <p:extLst>
      <p:ext uri="{BB962C8B-B14F-4D97-AF65-F5344CB8AC3E}">
        <p14:creationId xmlns:p14="http://schemas.microsoft.com/office/powerpoint/2010/main" val="739680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7D3F7-BE66-4A99-A84E-C24DED1AA1DD}"/>
              </a:ext>
            </a:extLst>
          </p:cNvPr>
          <p:cNvSpPr>
            <a:spLocks noGrp="1"/>
          </p:cNvSpPr>
          <p:nvPr>
            <p:ph type="ctrTitle"/>
          </p:nvPr>
        </p:nvSpPr>
        <p:spPr>
          <a:xfrm>
            <a:off x="1524000" y="0"/>
            <a:ext cx="9144000" cy="1170940"/>
          </a:xfrm>
        </p:spPr>
        <p:txBody>
          <a:bodyPr/>
          <a:lstStyle/>
          <a:p>
            <a:r>
              <a:rPr lang="en-US" dirty="0">
                <a:latin typeface="Algerian" panose="04020705040A02060702" pitchFamily="82" charset="0"/>
              </a:rPr>
              <a:t>Image Enhancement</a:t>
            </a:r>
          </a:p>
        </p:txBody>
      </p:sp>
      <p:sp>
        <p:nvSpPr>
          <p:cNvPr id="3" name="Subtitle 2">
            <a:extLst>
              <a:ext uri="{FF2B5EF4-FFF2-40B4-BE49-F238E27FC236}">
                <a16:creationId xmlns:a16="http://schemas.microsoft.com/office/drawing/2014/main" id="{B2287D7B-1D0E-4C69-9AA8-5576E7B1FDDB}"/>
              </a:ext>
            </a:extLst>
          </p:cNvPr>
          <p:cNvSpPr>
            <a:spLocks noGrp="1"/>
          </p:cNvSpPr>
          <p:nvPr>
            <p:ph type="subTitle" idx="1"/>
          </p:nvPr>
        </p:nvSpPr>
        <p:spPr>
          <a:xfrm>
            <a:off x="90152" y="3027966"/>
            <a:ext cx="12192000" cy="1655762"/>
          </a:xfrm>
        </p:spPr>
        <p:txBody>
          <a:bodyPr>
            <a:normAutofit fontScale="77500" lnSpcReduction="20000"/>
          </a:bodyPr>
          <a:lstStyle/>
          <a:p>
            <a:r>
              <a:rPr lang="en-US" i="1"/>
              <a:t>A Presentation on </a:t>
            </a:r>
            <a:r>
              <a:rPr lang="en-US" i="1" dirty="0"/>
              <a:t>Image Enhancement submitted in partial fulfillment of the requirements for </a:t>
            </a:r>
            <a:endParaRPr lang="en-US" dirty="0"/>
          </a:p>
          <a:p>
            <a:r>
              <a:rPr lang="en-US" i="1" dirty="0"/>
              <a:t>the award of the degree of</a:t>
            </a:r>
            <a:endParaRPr lang="en-US" dirty="0"/>
          </a:p>
          <a:p>
            <a:r>
              <a:rPr lang="en-US" b="1" dirty="0"/>
              <a:t>MASTER OF SCIENCE</a:t>
            </a:r>
            <a:endParaRPr lang="en-US" dirty="0"/>
          </a:p>
          <a:p>
            <a:r>
              <a:rPr lang="en-US" b="1" dirty="0"/>
              <a:t>IN</a:t>
            </a:r>
            <a:endParaRPr lang="en-US" dirty="0"/>
          </a:p>
          <a:p>
            <a:r>
              <a:rPr lang="en-US" b="1" dirty="0"/>
              <a:t>COMPUTER SCIENCE</a:t>
            </a:r>
            <a:endParaRPr lang="en-US" dirty="0"/>
          </a:p>
          <a:p>
            <a:pPr algn="l"/>
            <a:endParaRPr lang="en-US" dirty="0"/>
          </a:p>
        </p:txBody>
      </p:sp>
      <p:pic>
        <p:nvPicPr>
          <p:cNvPr id="4" name="Picture 3" descr="Dayalbagh Educational Institute Employees, Location, Alumni | LinkedIn">
            <a:extLst>
              <a:ext uri="{FF2B5EF4-FFF2-40B4-BE49-F238E27FC236}">
                <a16:creationId xmlns:a16="http://schemas.microsoft.com/office/drawing/2014/main" id="{D7CFD46B-8A0F-481E-A313-DBA9AFEE904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510530" y="1207914"/>
            <a:ext cx="1170940" cy="1170940"/>
          </a:xfrm>
          <a:prstGeom prst="rect">
            <a:avLst/>
          </a:prstGeom>
          <a:noFill/>
          <a:ln>
            <a:noFill/>
          </a:ln>
        </p:spPr>
      </p:pic>
      <p:sp>
        <p:nvSpPr>
          <p:cNvPr id="6" name="TextBox 5">
            <a:extLst>
              <a:ext uri="{FF2B5EF4-FFF2-40B4-BE49-F238E27FC236}">
                <a16:creationId xmlns:a16="http://schemas.microsoft.com/office/drawing/2014/main" id="{328424FC-8785-42B8-8BD5-FDC141CD9EF7}"/>
              </a:ext>
            </a:extLst>
          </p:cNvPr>
          <p:cNvSpPr txBox="1"/>
          <p:nvPr/>
        </p:nvSpPr>
        <p:spPr>
          <a:xfrm>
            <a:off x="9463840" y="5769735"/>
            <a:ext cx="2696572" cy="923330"/>
          </a:xfrm>
          <a:prstGeom prst="rect">
            <a:avLst/>
          </a:prstGeom>
          <a:noFill/>
        </p:spPr>
        <p:txBody>
          <a:bodyPr wrap="none" rtlCol="0">
            <a:spAutoFit/>
          </a:bodyPr>
          <a:lstStyle/>
          <a:p>
            <a:r>
              <a:rPr lang="en-US" dirty="0"/>
              <a:t>Submitted by:</a:t>
            </a:r>
            <a:br>
              <a:rPr lang="en-US" dirty="0"/>
            </a:br>
            <a:r>
              <a:rPr lang="en-US" dirty="0"/>
              <a:t>Rishi Raj Sharma(2402519)</a:t>
            </a:r>
            <a:br>
              <a:rPr lang="en-US" dirty="0"/>
            </a:br>
            <a:r>
              <a:rPr lang="en-US"/>
              <a:t>Mohit Kumar(</a:t>
            </a:r>
            <a:r>
              <a:rPr lang="en-US" dirty="0"/>
              <a:t>2402515)</a:t>
            </a:r>
          </a:p>
        </p:txBody>
      </p:sp>
    </p:spTree>
    <p:extLst>
      <p:ext uri="{BB962C8B-B14F-4D97-AF65-F5344CB8AC3E}">
        <p14:creationId xmlns:p14="http://schemas.microsoft.com/office/powerpoint/2010/main" val="791798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E4CAD-B375-4D32-B75A-BD0FEF642F9E}"/>
              </a:ext>
            </a:extLst>
          </p:cNvPr>
          <p:cNvSpPr>
            <a:spLocks noGrp="1"/>
          </p:cNvSpPr>
          <p:nvPr>
            <p:ph type="title"/>
          </p:nvPr>
        </p:nvSpPr>
        <p:spPr>
          <a:xfrm>
            <a:off x="0" y="0"/>
            <a:ext cx="10515600" cy="1325563"/>
          </a:xfrm>
        </p:spPr>
        <p:txBody>
          <a:bodyPr/>
          <a:lstStyle/>
          <a:p>
            <a:r>
              <a:rPr lang="en-US" dirty="0">
                <a:latin typeface="Times New Roman" panose="02020603050405020304" pitchFamily="18" charset="0"/>
                <a:cs typeface="Times New Roman" panose="02020603050405020304" pitchFamily="18" charset="0"/>
              </a:rPr>
              <a:t>Applications</a:t>
            </a:r>
            <a:r>
              <a:rPr lang="en-US" dirty="0"/>
              <a:t>:</a:t>
            </a:r>
          </a:p>
        </p:txBody>
      </p:sp>
      <p:sp>
        <p:nvSpPr>
          <p:cNvPr id="4" name="Rectangle 1">
            <a:extLst>
              <a:ext uri="{FF2B5EF4-FFF2-40B4-BE49-F238E27FC236}">
                <a16:creationId xmlns:a16="http://schemas.microsoft.com/office/drawing/2014/main" id="{873E163F-2115-4B74-81C9-26E0982EB023}"/>
              </a:ext>
            </a:extLst>
          </p:cNvPr>
          <p:cNvSpPr>
            <a:spLocks noGrp="1" noChangeArrowheads="1"/>
          </p:cNvSpPr>
          <p:nvPr>
            <p:ph idx="1"/>
          </p:nvPr>
        </p:nvSpPr>
        <p:spPr bwMode="auto">
          <a:xfrm>
            <a:off x="0" y="1325563"/>
            <a:ext cx="10617558"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Here’s a concise summary of the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Applications of Image Enhancement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your presentation: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Medical Imaging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Enhances X-rays, MRIs, and CT scans for better visibility and clearer diagnosis.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Helps in detecting subtle anomalies, improving diagnostic accuracy.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Surveillance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Enhances video footage from cameras, especially in low-light or hazy conditions.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Increases security and recognition capabilities in critical situations.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Remote Sensing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Improves satellite and aerial imagery for better interpretation of geographical features.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Essential for land-use classification, agriculture monitoring, and environmental analysis.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Digital Photography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Enhances image quality by adjusting color balance, contrast, and sharpness.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Helps photographers achieve professional-level results, enhancing aesthetic appeal. </a:t>
            </a:r>
            <a:endParaRPr lang="en-US" altLang="en-US" sz="18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FontTx/>
              <a:buAutoNum type="arabicPeriod" startAt="5"/>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Forensic Analysis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Extracts and clarifies visual data from distorted or unclear images. </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Crucial in criminal investigations, legal proceedings, and digital forensics. </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1920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4297F-AC62-4206-B74E-4EA8989CC5E5}"/>
              </a:ext>
            </a:extLst>
          </p:cNvPr>
          <p:cNvSpPr>
            <a:spLocks noGrp="1"/>
          </p:cNvSpPr>
          <p:nvPr>
            <p:ph type="title"/>
          </p:nvPr>
        </p:nvSpPr>
        <p:spPr>
          <a:xfrm>
            <a:off x="0" y="18255"/>
            <a:ext cx="10515600" cy="1325563"/>
          </a:xfrm>
        </p:spPr>
        <p:txBody>
          <a:bodyPr/>
          <a:lstStyle/>
          <a:p>
            <a:r>
              <a:rPr lang="en-US" dirty="0">
                <a:latin typeface="Times New Roman" panose="02020603050405020304" pitchFamily="18" charset="0"/>
                <a:cs typeface="Times New Roman" panose="02020603050405020304" pitchFamily="18" charset="0"/>
              </a:rPr>
              <a:t>CONT’D</a:t>
            </a:r>
          </a:p>
        </p:txBody>
      </p:sp>
      <p:sp>
        <p:nvSpPr>
          <p:cNvPr id="3" name="Content Placeholder 2">
            <a:extLst>
              <a:ext uri="{FF2B5EF4-FFF2-40B4-BE49-F238E27FC236}">
                <a16:creationId xmlns:a16="http://schemas.microsoft.com/office/drawing/2014/main" id="{3416C6D9-6494-4AFA-B0F3-97AA4B591777}"/>
              </a:ext>
            </a:extLst>
          </p:cNvPr>
          <p:cNvSpPr>
            <a:spLocks noGrp="1"/>
          </p:cNvSpPr>
          <p:nvPr>
            <p:ph idx="1"/>
          </p:nvPr>
        </p:nvSpPr>
        <p:spPr>
          <a:xfrm>
            <a:off x="0" y="1343818"/>
            <a:ext cx="6323965" cy="4351338"/>
          </a:xfrm>
        </p:spPr>
        <p:txBody>
          <a:bodyPr/>
          <a:lstStyle/>
          <a:p>
            <a:pPr marL="0" lvl="0" indent="0" eaLnBrk="0" fontAlgn="base" hangingPunct="0">
              <a:lnSpc>
                <a:spcPct val="100000"/>
              </a:lnSpc>
              <a:spcBef>
                <a:spcPct val="0"/>
              </a:spcBef>
              <a:spcAft>
                <a:spcPct val="0"/>
              </a:spcAft>
              <a:buFontTx/>
              <a:buAutoNum type="arabicPeriod" startAt="6"/>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Vision and Image Recognition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Supports automation, inspection, and measurement by improving image clarity. </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Enables precise analysis in manufacturing, robotics, and quality control. </a:t>
            </a:r>
          </a:p>
          <a:p>
            <a:pPr marL="0" lvl="0" indent="0" eaLnBrk="0" fontAlgn="base" hangingPunct="0">
              <a:lnSpc>
                <a:spcPct val="100000"/>
              </a:lnSpc>
              <a:spcBef>
                <a:spcPct val="0"/>
              </a:spcBef>
              <a:spcAft>
                <a:spcPct val="0"/>
              </a:spcAft>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These applications highlight how image enhancement plays a vital role in improving visual clarity, assisting in accurate interpretation, and enabling better decision-making across various industries.</a:t>
            </a:r>
          </a:p>
        </p:txBody>
      </p:sp>
      <p:pic>
        <p:nvPicPr>
          <p:cNvPr id="4" name="Picture 3" descr="C:\Users\rishi\AppData\Local\Microsoft\Windows\INetCache\Content.MSO\D9979D12.tmp">
            <a:extLst>
              <a:ext uri="{FF2B5EF4-FFF2-40B4-BE49-F238E27FC236}">
                <a16:creationId xmlns:a16="http://schemas.microsoft.com/office/drawing/2014/main" id="{2B83ADFD-0740-4B77-9684-D34087753F1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177307" y="1162844"/>
            <a:ext cx="7014693" cy="5456897"/>
          </a:xfrm>
          <a:prstGeom prst="rect">
            <a:avLst/>
          </a:prstGeom>
          <a:noFill/>
          <a:ln>
            <a:noFill/>
          </a:ln>
        </p:spPr>
      </p:pic>
    </p:spTree>
    <p:extLst>
      <p:ext uri="{BB962C8B-B14F-4D97-AF65-F5344CB8AC3E}">
        <p14:creationId xmlns:p14="http://schemas.microsoft.com/office/powerpoint/2010/main" val="4104473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E42BB-0175-4912-9E93-4EDF2DD38496}"/>
              </a:ext>
            </a:extLst>
          </p:cNvPr>
          <p:cNvSpPr>
            <a:spLocks noGrp="1"/>
          </p:cNvSpPr>
          <p:nvPr>
            <p:ph type="title"/>
          </p:nvPr>
        </p:nvSpPr>
        <p:spPr>
          <a:xfrm>
            <a:off x="0" y="0"/>
            <a:ext cx="10515600" cy="1325563"/>
          </a:xfrm>
        </p:spPr>
        <p:txBody>
          <a:bodyPr/>
          <a:lstStyle/>
          <a:p>
            <a:r>
              <a:rPr lang="en-US" dirty="0">
                <a:latin typeface="Times New Roman" panose="02020603050405020304" pitchFamily="18" charset="0"/>
                <a:cs typeface="Times New Roman" panose="02020603050405020304" pitchFamily="18" charset="0"/>
              </a:rPr>
              <a:t>Goal(Future Aspects):</a:t>
            </a:r>
          </a:p>
        </p:txBody>
      </p:sp>
      <p:sp>
        <p:nvSpPr>
          <p:cNvPr id="5" name="Rectangle 2">
            <a:extLst>
              <a:ext uri="{FF2B5EF4-FFF2-40B4-BE49-F238E27FC236}">
                <a16:creationId xmlns:a16="http://schemas.microsoft.com/office/drawing/2014/main" id="{8D301757-B5E0-4163-A0CA-9F54766B7CB9}"/>
              </a:ext>
            </a:extLst>
          </p:cNvPr>
          <p:cNvSpPr>
            <a:spLocks noGrp="1" noChangeArrowheads="1"/>
          </p:cNvSpPr>
          <p:nvPr>
            <p:ph idx="1"/>
          </p:nvPr>
        </p:nvSpPr>
        <p:spPr bwMode="auto">
          <a:xfrm>
            <a:off x="0" y="1464062"/>
            <a:ext cx="121158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Automation and AI Integration</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future of image enhancement aims to leverage artificial intelligence (AI) and machine learning (ML) to automatically enhance images in real-time. With advancements in deep learning models, image enhancement could become more efficient and tailored to specific needs, such as enhancing features in medical images or surveillance footage with minimal human intervention (Gonzalez &amp; Woods, 2018; Zhang et al., 2020).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Image Enhancement</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goal is to achieve real-time enhancement for video streaming, security cameras, and live broadcasts. This includes improving the quality of low-resolution videos and enhancing visual content during transmission (Li, 2018). Applications in autonomous vehicles, video conferencing, and AR/VR would benefit from such advancements, providing clearer and more dynamic content.</a:t>
            </a:r>
          </a:p>
          <a:p>
            <a:pPr marL="0" indent="0" eaLnBrk="0" fontAlgn="base" hangingPunct="0">
              <a:lnSpc>
                <a:spcPct val="100000"/>
              </a:lnSpc>
              <a:spcBef>
                <a:spcPct val="0"/>
              </a:spcBef>
              <a:spcAft>
                <a:spcPct val="0"/>
              </a:spcAft>
              <a:buFontTx/>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Adaptive Image Enhancement</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techniques are expected to focus on adaptive algorithms that automatically adjust to the context of the image. This means using localized enhancement methods based on the specific content (e.g., better facial recognition in photography or sharper details in medical scans). These adaptive methods will also consider user preferences and environmental factors (Zhang et al., 2021).</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2101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928E2-55E6-4616-9009-75D8731B665B}"/>
              </a:ext>
            </a:extLst>
          </p:cNvPr>
          <p:cNvSpPr>
            <a:spLocks noGrp="1"/>
          </p:cNvSpPr>
          <p:nvPr>
            <p:ph type="title"/>
          </p:nvPr>
        </p:nvSpPr>
        <p:spPr>
          <a:xfrm>
            <a:off x="0" y="18255"/>
            <a:ext cx="10515600" cy="1325563"/>
          </a:xfrm>
        </p:spPr>
        <p:txBody>
          <a:bodyPr/>
          <a:lstStyle/>
          <a:p>
            <a:r>
              <a:rPr lang="en-US" dirty="0">
                <a:latin typeface="Times New Roman" panose="02020603050405020304" pitchFamily="18" charset="0"/>
                <a:cs typeface="Times New Roman" panose="02020603050405020304" pitchFamily="18" charset="0"/>
              </a:rPr>
              <a:t>CONT’D</a:t>
            </a:r>
          </a:p>
        </p:txBody>
      </p:sp>
      <p:sp>
        <p:nvSpPr>
          <p:cNvPr id="3" name="Content Placeholder 2">
            <a:extLst>
              <a:ext uri="{FF2B5EF4-FFF2-40B4-BE49-F238E27FC236}">
                <a16:creationId xmlns:a16="http://schemas.microsoft.com/office/drawing/2014/main" id="{8593223F-9AD8-4489-9AD0-5D4A9C84644C}"/>
              </a:ext>
            </a:extLst>
          </p:cNvPr>
          <p:cNvSpPr>
            <a:spLocks noGrp="1"/>
          </p:cNvSpPr>
          <p:nvPr>
            <p:ph idx="1"/>
          </p:nvPr>
        </p:nvSpPr>
        <p:spPr>
          <a:xfrm>
            <a:off x="0" y="1343818"/>
            <a:ext cx="10515600" cy="4351338"/>
          </a:xfrm>
        </p:spPr>
        <p:txBody>
          <a:bodyPr>
            <a:normAutofit/>
          </a:bodyPr>
          <a:lstStyle/>
          <a:p>
            <a:pPr marL="0" indent="0" eaLnBrk="0" fontAlgn="base" hangingPunct="0">
              <a:lnSpc>
                <a:spcPct val="100000"/>
              </a:lnSpc>
              <a:spcBef>
                <a:spcPct val="0"/>
              </a:spcBef>
              <a:spcAft>
                <a:spcPct val="0"/>
              </a:spcAft>
              <a:buFontTx/>
              <a:buChar char="•"/>
            </a:pPr>
            <a:r>
              <a:rPr lang="en-US" altLang="en-US" sz="1800" b="1" dirty="0">
                <a:latin typeface="Times New Roman" panose="02020603050405020304" pitchFamily="18" charset="0"/>
                <a:cs typeface="Times New Roman" panose="02020603050405020304" pitchFamily="18" charset="0"/>
              </a:rPr>
              <a:t>High Dynamic Range Imaging (HDR)</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HDR will be further refined to produce images with better contrast, dynamic range, and more accurate color reproduction. This is particularly useful for media production, virtual reality, and immersive gaming experiences, where high visual fidelity is essential.</a:t>
            </a:r>
          </a:p>
          <a:p>
            <a:pPr marL="0" lvl="0" indent="0" eaLnBrk="0" fontAlgn="base" hangingPunct="0">
              <a:lnSpc>
                <a:spcPct val="100000"/>
              </a:lnSpc>
              <a:spcBef>
                <a:spcPct val="0"/>
              </a:spcBef>
              <a:spcAft>
                <a:spcPct val="0"/>
              </a:spcAft>
              <a:buFontTx/>
              <a:buChar char="•"/>
            </a:pPr>
            <a:r>
              <a:rPr lang="en-US" altLang="en-US" sz="1800" b="1" dirty="0">
                <a:latin typeface="Times New Roman" panose="02020603050405020304" pitchFamily="18" charset="0"/>
                <a:cs typeface="Times New Roman" panose="02020603050405020304" pitchFamily="18" charset="0"/>
              </a:rPr>
              <a:t>Cross-Platform Enhancement</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As the need for seamless integration across different devices grows, the future of image enhancement will focus on consistency across platforms. Image enhancement techniques will be standardized and optimized to work efficiently across diverse devices, from smartphones to high-end cameras, providing a uniform experience (Chen et al., 2021).</a:t>
            </a:r>
          </a:p>
        </p:txBody>
      </p:sp>
      <p:pic>
        <p:nvPicPr>
          <p:cNvPr id="4" name="Picture 3" descr="C:\Users\rishi\AppData\Local\Microsoft\Windows\INetCache\Content.MSO\14C91648.tmp">
            <a:extLst>
              <a:ext uri="{FF2B5EF4-FFF2-40B4-BE49-F238E27FC236}">
                <a16:creationId xmlns:a16="http://schemas.microsoft.com/office/drawing/2014/main" id="{9E7FB5D8-74D6-4E73-87F5-5E6F0540E20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24835" y="4327049"/>
            <a:ext cx="5942330" cy="2374265"/>
          </a:xfrm>
          <a:prstGeom prst="rect">
            <a:avLst/>
          </a:prstGeom>
          <a:noFill/>
          <a:ln>
            <a:noFill/>
          </a:ln>
        </p:spPr>
      </p:pic>
    </p:spTree>
    <p:extLst>
      <p:ext uri="{BB962C8B-B14F-4D97-AF65-F5344CB8AC3E}">
        <p14:creationId xmlns:p14="http://schemas.microsoft.com/office/powerpoint/2010/main" val="2262047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28DE8-F7C4-43E9-AC0C-F1A6966F1117}"/>
              </a:ext>
            </a:extLst>
          </p:cNvPr>
          <p:cNvSpPr>
            <a:spLocks noGrp="1"/>
          </p:cNvSpPr>
          <p:nvPr>
            <p:ph type="title"/>
          </p:nvPr>
        </p:nvSpPr>
        <p:spPr>
          <a:xfrm>
            <a:off x="0" y="0"/>
            <a:ext cx="10515600" cy="1325563"/>
          </a:xfrm>
        </p:spPr>
        <p:txBody>
          <a:bodyPr/>
          <a:lstStyle/>
          <a:p>
            <a:r>
              <a:rPr lang="en-US" dirty="0">
                <a:latin typeface="Times New Roman" panose="02020603050405020304" pitchFamily="18" charset="0"/>
                <a:cs typeface="Times New Roman" panose="02020603050405020304" pitchFamily="18" charset="0"/>
              </a:rPr>
              <a:t>References:	</a:t>
            </a:r>
          </a:p>
        </p:txBody>
      </p:sp>
      <p:sp>
        <p:nvSpPr>
          <p:cNvPr id="8" name="Rectangle 3">
            <a:extLst>
              <a:ext uri="{FF2B5EF4-FFF2-40B4-BE49-F238E27FC236}">
                <a16:creationId xmlns:a16="http://schemas.microsoft.com/office/drawing/2014/main" id="{2D61A32A-6FAC-405F-904E-C4DCE1FD116A}"/>
              </a:ext>
            </a:extLst>
          </p:cNvPr>
          <p:cNvSpPr>
            <a:spLocks noChangeArrowheads="1"/>
          </p:cNvSpPr>
          <p:nvPr/>
        </p:nvSpPr>
        <p:spPr bwMode="auto">
          <a:xfrm>
            <a:off x="0" y="1464062"/>
            <a:ext cx="10985679"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Gonzalez, R. C., &amp; Woods, R. 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(2018). </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Digital Image Processing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(4th ed.). Pearson Education. This book discusses the application of advanced algorithms in image processing, including AI and machine learning techniques that are increasingly used in image enhancement.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Zhang, L., Zhang, L., &amp; Yang, M. H.</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(2020). </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Deep Learning for Image Enhancement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IEEE Transactions on Pattern Analysis and Machine Intelligence. This paper explores the use of deep learning models for real-time image enhancement and its applications in various fields like medical imaging and video surveillance.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 Z.</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(2018). </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Video Enhancement Techniques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Journal of Real-time Imaging. The article covers advancements in real-time image and video enhancement, discussing the challenges and solutions for improving video streaming and security footage.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Zhang, K., et al.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(2021). </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Adaptive Image Enhancement for Digital Photography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International Journal of Computer Vision. This research discusses the development of adaptive algorithms for enhancing images based on their content and user preferences.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Chen, Z., Huang, X., &amp;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Xie</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(2021). </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Cross-platform Optimization in Image Enhancement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IEEE Access. This paper emphasizes the importance of enhancing image processing methods for cross-platform compatibility, improving consistency in quality across different devices.</a:t>
            </a:r>
          </a:p>
        </p:txBody>
      </p:sp>
    </p:spTree>
    <p:extLst>
      <p:ext uri="{BB962C8B-B14F-4D97-AF65-F5344CB8AC3E}">
        <p14:creationId xmlns:p14="http://schemas.microsoft.com/office/powerpoint/2010/main" val="2066204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028BC-3857-41B5-AD96-B4E69A7F9FE2}"/>
              </a:ext>
            </a:extLst>
          </p:cNvPr>
          <p:cNvSpPr>
            <a:spLocks noGrp="1"/>
          </p:cNvSpPr>
          <p:nvPr>
            <p:ph type="title"/>
          </p:nvPr>
        </p:nvSpPr>
        <p:spPr>
          <a:xfrm>
            <a:off x="0" y="18255"/>
            <a:ext cx="10515600" cy="1325563"/>
          </a:xfrm>
        </p:spPr>
        <p:txBody>
          <a:bodyPr/>
          <a:lstStyle/>
          <a:p>
            <a:r>
              <a:rPr lang="en-US" dirty="0">
                <a:latin typeface="Times New Roman" panose="02020603050405020304" pitchFamily="18" charset="0"/>
                <a:cs typeface="Times New Roman" panose="02020603050405020304" pitchFamily="18" charset="0"/>
              </a:rPr>
              <a:t>Index</a:t>
            </a:r>
            <a:r>
              <a:rPr lang="en-US" dirty="0"/>
              <a:t>:</a:t>
            </a:r>
          </a:p>
        </p:txBody>
      </p:sp>
      <p:sp>
        <p:nvSpPr>
          <p:cNvPr id="3" name="Content Placeholder 2">
            <a:extLst>
              <a:ext uri="{FF2B5EF4-FFF2-40B4-BE49-F238E27FC236}">
                <a16:creationId xmlns:a16="http://schemas.microsoft.com/office/drawing/2014/main" id="{30D09304-D8D4-4C2F-8C1E-8B02BAFCF5B0}"/>
              </a:ext>
            </a:extLst>
          </p:cNvPr>
          <p:cNvSpPr>
            <a:spLocks noGrp="1"/>
          </p:cNvSpPr>
          <p:nvPr>
            <p:ph idx="1"/>
          </p:nvPr>
        </p:nvSpPr>
        <p:spPr>
          <a:xfrm>
            <a:off x="0" y="1825625"/>
            <a:ext cx="10515600" cy="4351338"/>
          </a:xfrm>
        </p:spPr>
        <p:txBody>
          <a:bodyPr>
            <a:normAutofit lnSpcReduction="10000"/>
          </a:bodyPr>
          <a:lstStyle/>
          <a:p>
            <a:r>
              <a:rPr lang="en-US" dirty="0">
                <a:latin typeface="Times New Roman" panose="02020603050405020304" pitchFamily="18" charset="0"/>
                <a:cs typeface="Times New Roman" panose="02020603050405020304" pitchFamily="18" charset="0"/>
              </a:rPr>
              <a:t>Objective</a:t>
            </a:r>
          </a:p>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Purpose</a:t>
            </a:r>
          </a:p>
          <a:p>
            <a:r>
              <a:rPr lang="en-US" dirty="0">
                <a:latin typeface="Times New Roman" panose="02020603050405020304" pitchFamily="18" charset="0"/>
                <a:cs typeface="Times New Roman" panose="02020603050405020304" pitchFamily="18" charset="0"/>
              </a:rPr>
              <a:t>Primary Techniques</a:t>
            </a:r>
          </a:p>
          <a:p>
            <a:r>
              <a:rPr lang="en-US" dirty="0">
                <a:latin typeface="Times New Roman" panose="02020603050405020304" pitchFamily="18" charset="0"/>
                <a:cs typeface="Times New Roman" panose="02020603050405020304" pitchFamily="18" charset="0"/>
              </a:rPr>
              <a:t>Methods</a:t>
            </a:r>
          </a:p>
          <a:p>
            <a:r>
              <a:rPr lang="en-US" dirty="0">
                <a:latin typeface="Times New Roman" panose="02020603050405020304" pitchFamily="18" charset="0"/>
                <a:cs typeface="Times New Roman" panose="02020603050405020304" pitchFamily="18" charset="0"/>
              </a:rPr>
              <a:t>Tools</a:t>
            </a:r>
          </a:p>
          <a:p>
            <a:r>
              <a:rPr lang="en-US" dirty="0">
                <a:latin typeface="Times New Roman" panose="02020603050405020304" pitchFamily="18" charset="0"/>
                <a:cs typeface="Times New Roman" panose="02020603050405020304" pitchFamily="18" charset="0"/>
              </a:rPr>
              <a:t>Application</a:t>
            </a:r>
          </a:p>
          <a:p>
            <a:r>
              <a:rPr lang="en-US" dirty="0">
                <a:latin typeface="Times New Roman" panose="02020603050405020304" pitchFamily="18" charset="0"/>
                <a:cs typeface="Times New Roman" panose="02020603050405020304" pitchFamily="18" charset="0"/>
              </a:rPr>
              <a:t>Goal(Future Aspects)</a:t>
            </a:r>
          </a:p>
          <a:p>
            <a:r>
              <a:rPr lang="en-US" dirty="0">
                <a:latin typeface="Times New Roman" panose="02020603050405020304" pitchFamily="18" charset="0"/>
                <a:cs typeface="Times New Roman" panose="02020603050405020304" pitchFamily="18" charset="0"/>
              </a:rPr>
              <a:t>References</a:t>
            </a:r>
          </a:p>
          <a:p>
            <a:endParaRPr lang="en-US" dirty="0"/>
          </a:p>
        </p:txBody>
      </p:sp>
    </p:spTree>
    <p:extLst>
      <p:ext uri="{BB962C8B-B14F-4D97-AF65-F5344CB8AC3E}">
        <p14:creationId xmlns:p14="http://schemas.microsoft.com/office/powerpoint/2010/main" val="3124428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C306-69BD-436F-B7EC-935B389C0076}"/>
              </a:ext>
            </a:extLst>
          </p:cNvPr>
          <p:cNvSpPr>
            <a:spLocks noGrp="1"/>
          </p:cNvSpPr>
          <p:nvPr>
            <p:ph type="title"/>
          </p:nvPr>
        </p:nvSpPr>
        <p:spPr>
          <a:xfrm>
            <a:off x="0" y="0"/>
            <a:ext cx="10515600" cy="1325563"/>
          </a:xfrm>
        </p:spPr>
        <p:txBody>
          <a:bodyPr/>
          <a:lstStyle/>
          <a:p>
            <a:r>
              <a:rPr lang="en-US" dirty="0">
                <a:latin typeface="Times New Roman" panose="02020603050405020304" pitchFamily="18" charset="0"/>
                <a:cs typeface="Times New Roman" panose="02020603050405020304" pitchFamily="18" charset="0"/>
              </a:rPr>
              <a:t>Objective</a:t>
            </a:r>
            <a:r>
              <a:rPr lang="en-US" dirty="0"/>
              <a:t>:</a:t>
            </a:r>
          </a:p>
        </p:txBody>
      </p:sp>
      <p:sp>
        <p:nvSpPr>
          <p:cNvPr id="4" name="Rectangle 1">
            <a:extLst>
              <a:ext uri="{FF2B5EF4-FFF2-40B4-BE49-F238E27FC236}">
                <a16:creationId xmlns:a16="http://schemas.microsoft.com/office/drawing/2014/main" id="{DB876081-64F7-47CD-9585-F8AB67A25C2B}"/>
              </a:ext>
            </a:extLst>
          </p:cNvPr>
          <p:cNvSpPr>
            <a:spLocks noGrp="1" noChangeArrowheads="1"/>
          </p:cNvSpPr>
          <p:nvPr>
            <p:ph idx="1"/>
          </p:nvPr>
        </p:nvSpPr>
        <p:spPr bwMode="auto">
          <a:xfrm>
            <a:off x="0" y="2246082"/>
            <a:ext cx="1170689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objective of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 enhancement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to improve the visual quality of an image, making it more suitable for human interpretation or further processing.</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process focuses on enhancing specific image attributes such as contrast, brightness, sharpness, and color to highlight important details, reduce distortions, or make features more distinguishable.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Techniques like histogram equalization, noise reduction, and sharpening are often employed to enhance visibility and clarity.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addition, image enhancement is crucial in applications like medical imaging, remote sensing, and digital photography, where improved image quality can aid in better analysis and decision-making.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goal is to maintain the integrity of the original data while making the image more interpretable and easier to analyze, often through computational algorithms tailored to specific use cases (Gonzalez &amp; Woods, 2018).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Balancing these improvements with computational efficiency is key to ensuring that enhanced images meet both aesthetic and analytical needs.</a:t>
            </a:r>
          </a:p>
        </p:txBody>
      </p:sp>
    </p:spTree>
    <p:extLst>
      <p:ext uri="{BB962C8B-B14F-4D97-AF65-F5344CB8AC3E}">
        <p14:creationId xmlns:p14="http://schemas.microsoft.com/office/powerpoint/2010/main" val="1212757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179EE-C103-4528-9C8F-5F411D9497EB}"/>
              </a:ext>
            </a:extLst>
          </p:cNvPr>
          <p:cNvSpPr>
            <a:spLocks noGrp="1"/>
          </p:cNvSpPr>
          <p:nvPr>
            <p:ph type="title"/>
          </p:nvPr>
        </p:nvSpPr>
        <p:spPr>
          <a:xfrm>
            <a:off x="0" y="18255"/>
            <a:ext cx="10515600" cy="1325563"/>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1F6C6E6-3770-4E66-B369-963A4F4517C6}"/>
              </a:ext>
            </a:extLst>
          </p:cNvPr>
          <p:cNvSpPr>
            <a:spLocks noGrp="1"/>
          </p:cNvSpPr>
          <p:nvPr>
            <p:ph idx="1"/>
          </p:nvPr>
        </p:nvSpPr>
        <p:spPr>
          <a:xfrm>
            <a:off x="0" y="1851383"/>
            <a:ext cx="10515600" cy="4351338"/>
          </a:xfrm>
        </p:spPr>
        <p:txBody>
          <a:bodyPr>
            <a:normAutofit/>
          </a:bodyPr>
          <a:lstStyle/>
          <a:p>
            <a:r>
              <a:rPr lang="en-US" sz="1800" dirty="0">
                <a:latin typeface="Times New Roman" panose="02020603050405020304" pitchFamily="18" charset="0"/>
                <a:cs typeface="Times New Roman" panose="02020603050405020304" pitchFamily="18" charset="0"/>
              </a:rPr>
              <a:t>Image enhancement refers to the process of improving the visual appearance of an image or making it more suitable for analysis by enhancing certain features or qualities. This process can involve various techniques to highlight important details, correct distortions, adjust brightness and contrast, remove noise, and sharpen the image.</a:t>
            </a:r>
          </a:p>
          <a:p>
            <a:r>
              <a:rPr lang="en-US" sz="1800" dirty="0">
                <a:latin typeface="Times New Roman" panose="02020603050405020304" pitchFamily="18" charset="0"/>
                <a:cs typeface="Times New Roman" panose="02020603050405020304" pitchFamily="18" charset="0"/>
              </a:rPr>
              <a:t>Key Techniques in Image Enhancement:</a:t>
            </a:r>
          </a:p>
          <a:p>
            <a:pPr lvl="1"/>
            <a:r>
              <a:rPr lang="en-US" sz="1800" dirty="0">
                <a:latin typeface="Times New Roman" panose="02020603050405020304" pitchFamily="18" charset="0"/>
                <a:cs typeface="Times New Roman" panose="02020603050405020304" pitchFamily="18" charset="0"/>
              </a:rPr>
              <a:t>1. </a:t>
            </a:r>
            <a:r>
              <a:rPr lang="en-US" sz="1800" b="1" dirty="0">
                <a:latin typeface="Times New Roman" panose="02020603050405020304" pitchFamily="18" charset="0"/>
                <a:cs typeface="Times New Roman" panose="02020603050405020304" pitchFamily="18" charset="0"/>
              </a:rPr>
              <a:t>Histogram Equalization</a:t>
            </a:r>
          </a:p>
          <a:p>
            <a:pPr lvl="1"/>
            <a:r>
              <a:rPr lang="en-US" sz="1800" dirty="0">
                <a:latin typeface="Times New Roman" panose="02020603050405020304" pitchFamily="18" charset="0"/>
                <a:cs typeface="Times New Roman" panose="02020603050405020304" pitchFamily="18" charset="0"/>
              </a:rPr>
              <a:t>2. </a:t>
            </a:r>
            <a:r>
              <a:rPr lang="en-US" sz="1800" b="1" dirty="0">
                <a:latin typeface="Times New Roman" panose="02020603050405020304" pitchFamily="18" charset="0"/>
                <a:cs typeface="Times New Roman" panose="02020603050405020304" pitchFamily="18" charset="0"/>
              </a:rPr>
              <a:t>Noise Reduction</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3. </a:t>
            </a:r>
            <a:r>
              <a:rPr lang="en-US" sz="1800" b="1" dirty="0">
                <a:latin typeface="Times New Roman" panose="02020603050405020304" pitchFamily="18" charset="0"/>
                <a:cs typeface="Times New Roman" panose="02020603050405020304" pitchFamily="18" charset="0"/>
              </a:rPr>
              <a:t>Sharpening</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4. </a:t>
            </a:r>
            <a:r>
              <a:rPr lang="en-US" sz="1800" b="1" dirty="0">
                <a:latin typeface="Times New Roman" panose="02020603050405020304" pitchFamily="18" charset="0"/>
                <a:cs typeface="Times New Roman" panose="02020603050405020304" pitchFamily="18" charset="0"/>
              </a:rPr>
              <a:t>Brightness and Contrast Adjustment</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5. </a:t>
            </a:r>
            <a:r>
              <a:rPr lang="en-US" sz="1800" b="1" dirty="0">
                <a:latin typeface="Times New Roman" panose="02020603050405020304" pitchFamily="18" charset="0"/>
                <a:cs typeface="Times New Roman" panose="02020603050405020304" pitchFamily="18" charset="0"/>
              </a:rPr>
              <a:t>Smoothing</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1169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5880-04DE-4D7A-A65A-454F2CC9BCF5}"/>
              </a:ext>
            </a:extLst>
          </p:cNvPr>
          <p:cNvSpPr>
            <a:spLocks noGrp="1"/>
          </p:cNvSpPr>
          <p:nvPr>
            <p:ph type="title"/>
          </p:nvPr>
        </p:nvSpPr>
        <p:spPr>
          <a:xfrm>
            <a:off x="0" y="18255"/>
            <a:ext cx="10515600" cy="1325563"/>
          </a:xfrm>
        </p:spPr>
        <p:txBody>
          <a:bodyPr/>
          <a:lstStyle/>
          <a:p>
            <a:r>
              <a:rPr lang="en-US" dirty="0">
                <a:latin typeface="Times New Roman" panose="02020603050405020304" pitchFamily="18" charset="0"/>
                <a:cs typeface="Times New Roman" panose="02020603050405020304" pitchFamily="18" charset="0"/>
              </a:rPr>
              <a:t>Purpose</a:t>
            </a:r>
          </a:p>
        </p:txBody>
      </p:sp>
      <p:sp>
        <p:nvSpPr>
          <p:cNvPr id="3" name="Content Placeholder 2">
            <a:extLst>
              <a:ext uri="{FF2B5EF4-FFF2-40B4-BE49-F238E27FC236}">
                <a16:creationId xmlns:a16="http://schemas.microsoft.com/office/drawing/2014/main" id="{50BF11D7-0B00-47F3-8126-572ACC4D3D89}"/>
              </a:ext>
            </a:extLst>
          </p:cNvPr>
          <p:cNvSpPr>
            <a:spLocks noGrp="1"/>
          </p:cNvSpPr>
          <p:nvPr>
            <p:ph idx="1"/>
          </p:nvPr>
        </p:nvSpPr>
        <p:spPr>
          <a:xfrm>
            <a:off x="0" y="1871518"/>
            <a:ext cx="11990231" cy="5586414"/>
          </a:xfrm>
        </p:spPr>
        <p:txBody>
          <a:bodyPr>
            <a:noAutofit/>
          </a:bodyPr>
          <a:lstStyle/>
          <a:p>
            <a:pPr marL="0" indent="0">
              <a:buNone/>
            </a:pPr>
            <a:r>
              <a:rPr lang="en-US" sz="1800" b="1" dirty="0">
                <a:latin typeface="Times New Roman" panose="02020603050405020304" pitchFamily="18" charset="0"/>
                <a:cs typeface="Times New Roman" panose="02020603050405020304" pitchFamily="18" charset="0"/>
              </a:rPr>
              <a:t>1. Improved Visual Quality:</a:t>
            </a:r>
            <a:r>
              <a:rPr lang="en-US" sz="1800" dirty="0">
                <a:latin typeface="Times New Roman" panose="02020603050405020304" pitchFamily="18" charset="0"/>
                <a:cs typeface="Times New Roman" panose="02020603050405020304" pitchFamily="18" charset="0"/>
              </a:rPr>
              <a:t> The primary objective of image enhancement is to improve the visual quality of an image. This involves adjusting features like brightness, contrast, sharpness, and color balance to make important details more distinguishable. This improvement allows images to be more suitable for human interpretation and further analysis.</a:t>
            </a:r>
          </a:p>
          <a:p>
            <a:pPr marL="0" indent="0">
              <a:buNone/>
            </a:pPr>
            <a:r>
              <a:rPr lang="en-US" sz="1800" b="1" dirty="0">
                <a:latin typeface="Times New Roman" panose="02020603050405020304" pitchFamily="18" charset="0"/>
                <a:cs typeface="Times New Roman" panose="02020603050405020304" pitchFamily="18" charset="0"/>
              </a:rPr>
              <a:t>2. Clarity and Detail Extraction:</a:t>
            </a:r>
            <a:r>
              <a:rPr lang="en-US" sz="1800" dirty="0">
                <a:latin typeface="Times New Roman" panose="02020603050405020304" pitchFamily="18" charset="0"/>
                <a:cs typeface="Times New Roman" panose="02020603050405020304" pitchFamily="18" charset="0"/>
              </a:rPr>
              <a:t> Image enhancement helps in extracting more visible and meaningful details from an image that may be obscured due to issues like noise, low contrast, or blurring. For instance, in medical imaging, clearer images of X-rays or MRIs can help doctors make better diagnostic decisions (Sharma, 2020).</a:t>
            </a:r>
          </a:p>
          <a:p>
            <a:pPr marL="0" indent="0">
              <a:buNone/>
            </a:pPr>
            <a:r>
              <a:rPr lang="en-US" sz="1800" b="1" dirty="0">
                <a:latin typeface="Times New Roman" panose="02020603050405020304" pitchFamily="18" charset="0"/>
                <a:cs typeface="Times New Roman" panose="02020603050405020304" pitchFamily="18" charset="0"/>
              </a:rPr>
              <a:t>3. Application in Remote Sensing:</a:t>
            </a:r>
            <a:r>
              <a:rPr lang="en-US" sz="1800" dirty="0">
                <a:latin typeface="Times New Roman" panose="02020603050405020304" pitchFamily="18" charset="0"/>
                <a:cs typeface="Times New Roman" panose="02020603050405020304" pitchFamily="18" charset="0"/>
              </a:rPr>
              <a:t> In remote sensing, image enhancement plays a key role in satellite and aerial imagery. It helps to improve the quality of images captured from space, making it easier to analyze geographical and environmental data, thus aiding in resource management, climate monitoring, and urban planning (Li, 2018).</a:t>
            </a:r>
          </a:p>
          <a:p>
            <a:pPr marL="0" indent="0">
              <a:buNone/>
            </a:pPr>
            <a:r>
              <a:rPr lang="en-US" sz="1800" b="1" dirty="0">
                <a:latin typeface="Times New Roman" panose="02020603050405020304" pitchFamily="18" charset="0"/>
                <a:cs typeface="Times New Roman" panose="02020603050405020304" pitchFamily="18" charset="0"/>
              </a:rPr>
              <a:t>4. Forensic Analysis:</a:t>
            </a:r>
            <a:r>
              <a:rPr lang="en-US" sz="1800" dirty="0">
                <a:latin typeface="Times New Roman" panose="02020603050405020304" pitchFamily="18" charset="0"/>
                <a:cs typeface="Times New Roman" panose="02020603050405020304" pitchFamily="18" charset="0"/>
              </a:rPr>
              <a:t> Image enhancement is used to improve the quality of images in forensic investigations. For example, forensic experts use enhancement techniques to clarify damaged or low-quality images, which are critical for analyzing evidence in criminal investigations and legal proceedings (Gonzalez &amp; Woods, 2018).</a:t>
            </a:r>
          </a:p>
          <a:p>
            <a:pPr marL="0" indent="0">
              <a:buNone/>
            </a:pPr>
            <a:r>
              <a:rPr lang="en-US" sz="1800" b="1" dirty="0">
                <a:latin typeface="Times New Roman" panose="02020603050405020304" pitchFamily="18" charset="0"/>
                <a:cs typeface="Times New Roman" panose="02020603050405020304" pitchFamily="18" charset="0"/>
              </a:rPr>
              <a:t>5. Digital Photography:</a:t>
            </a:r>
            <a:r>
              <a:rPr lang="en-US" sz="1800" dirty="0">
                <a:latin typeface="Times New Roman" panose="02020603050405020304" pitchFamily="18" charset="0"/>
                <a:cs typeface="Times New Roman" panose="02020603050405020304" pitchFamily="18" charset="0"/>
              </a:rPr>
              <a:t> In digital photography, enhancement techniques are used to improve aesthetic quality by correcting issues like lighting, exposure, or focus. This results in more appealing and professional-looking images.</a:t>
            </a:r>
          </a:p>
        </p:txBody>
      </p:sp>
    </p:spTree>
    <p:extLst>
      <p:ext uri="{BB962C8B-B14F-4D97-AF65-F5344CB8AC3E}">
        <p14:creationId xmlns:p14="http://schemas.microsoft.com/office/powerpoint/2010/main" val="2890742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62579-E84E-43B1-9351-FED4715FF1B9}"/>
              </a:ext>
            </a:extLst>
          </p:cNvPr>
          <p:cNvSpPr>
            <a:spLocks noGrp="1"/>
          </p:cNvSpPr>
          <p:nvPr>
            <p:ph type="title"/>
          </p:nvPr>
        </p:nvSpPr>
        <p:spPr>
          <a:xfrm>
            <a:off x="0" y="18255"/>
            <a:ext cx="10515600" cy="1325563"/>
          </a:xfrm>
        </p:spPr>
        <p:txBody>
          <a:bodyPr/>
          <a:lstStyle/>
          <a:p>
            <a:r>
              <a:rPr lang="en-US" dirty="0">
                <a:latin typeface="Times New Roman" panose="02020603050405020304" pitchFamily="18" charset="0"/>
                <a:cs typeface="Times New Roman" panose="02020603050405020304" pitchFamily="18" charset="0"/>
              </a:rPr>
              <a:t>CONT’D</a:t>
            </a:r>
          </a:p>
        </p:txBody>
      </p:sp>
      <p:sp>
        <p:nvSpPr>
          <p:cNvPr id="3" name="Content Placeholder 2">
            <a:extLst>
              <a:ext uri="{FF2B5EF4-FFF2-40B4-BE49-F238E27FC236}">
                <a16:creationId xmlns:a16="http://schemas.microsoft.com/office/drawing/2014/main" id="{93D45331-C172-4265-B7BE-251A5C06485D}"/>
              </a:ext>
            </a:extLst>
          </p:cNvPr>
          <p:cNvSpPr>
            <a:spLocks noGrp="1"/>
          </p:cNvSpPr>
          <p:nvPr>
            <p:ph idx="1"/>
          </p:nvPr>
        </p:nvSpPr>
        <p:spPr>
          <a:xfrm>
            <a:off x="0" y="1761231"/>
            <a:ext cx="5674360" cy="4351338"/>
          </a:xfrm>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6. Machine Vision and Automation:</a:t>
            </a:r>
            <a:r>
              <a:rPr lang="en-US" sz="1800" dirty="0">
                <a:latin typeface="Times New Roman" panose="02020603050405020304" pitchFamily="18" charset="0"/>
                <a:cs typeface="Times New Roman" panose="02020603050405020304" pitchFamily="18" charset="0"/>
              </a:rPr>
              <a:t> Image enhancement improves the accuracy of machine vision systems, which are used in automated processes such as quality control, robotics, and image recognition. Enhanced images help these systems interpret visual data more accurately and effectively.</a:t>
            </a:r>
          </a:p>
          <a:p>
            <a:pPr marL="0" indent="0">
              <a:buNone/>
            </a:pPr>
            <a:r>
              <a:rPr lang="en-US" sz="1800" b="1" dirty="0">
                <a:latin typeface="Times New Roman" panose="02020603050405020304" pitchFamily="18" charset="0"/>
                <a:cs typeface="Times New Roman" panose="02020603050405020304" pitchFamily="18" charset="0"/>
              </a:rPr>
              <a:t>7. Maintaining Data Integrity:</a:t>
            </a:r>
            <a:r>
              <a:rPr lang="en-US" sz="1800" dirty="0">
                <a:latin typeface="Times New Roman" panose="02020603050405020304" pitchFamily="18" charset="0"/>
                <a:cs typeface="Times New Roman" panose="02020603050405020304" pitchFamily="18" charset="0"/>
              </a:rPr>
              <a:t> Throughout the enhancement process, it is essential to preserve the integrity of the original image data. The aim is to enhance the image’s usability while maintaining its authenticity, ensuring that enhanced images are both visually improved and analytically useful.</a:t>
            </a:r>
          </a:p>
          <a:p>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643F7D3-7A10-45C0-9582-C768DF43529C}"/>
              </a:ext>
            </a:extLst>
          </p:cNvPr>
          <p:cNvPicPr/>
          <p:nvPr/>
        </p:nvPicPr>
        <p:blipFill rotWithShape="1">
          <a:blip r:embed="rId2">
            <a:extLst>
              <a:ext uri="{28A0092B-C50C-407E-A947-70E740481C1C}">
                <a14:useLocalDpi xmlns:a14="http://schemas.microsoft.com/office/drawing/2010/main" val="0"/>
              </a:ext>
            </a:extLst>
          </a:blip>
          <a:srcRect t="21370"/>
          <a:stretch/>
        </p:blipFill>
        <p:spPr>
          <a:xfrm>
            <a:off x="5847939" y="681036"/>
            <a:ext cx="5674360" cy="530715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268104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A61D9-3539-4279-B52E-16876A5EC565}"/>
              </a:ext>
            </a:extLst>
          </p:cNvPr>
          <p:cNvSpPr>
            <a:spLocks noGrp="1"/>
          </p:cNvSpPr>
          <p:nvPr>
            <p:ph type="title"/>
          </p:nvPr>
        </p:nvSpPr>
        <p:spPr>
          <a:xfrm>
            <a:off x="0" y="0"/>
            <a:ext cx="10515600" cy="1325563"/>
          </a:xfrm>
        </p:spPr>
        <p:txBody>
          <a:bodyPr/>
          <a:lstStyle/>
          <a:p>
            <a:r>
              <a:rPr lang="en-US" dirty="0">
                <a:latin typeface="Times New Roman" panose="02020603050405020304" pitchFamily="18" charset="0"/>
                <a:cs typeface="Times New Roman" panose="02020603050405020304" pitchFamily="18" charset="0"/>
              </a:rPr>
              <a:t>Methods</a:t>
            </a:r>
            <a:r>
              <a:rPr lang="en-US" dirty="0"/>
              <a:t>:</a:t>
            </a:r>
          </a:p>
        </p:txBody>
      </p:sp>
      <p:sp>
        <p:nvSpPr>
          <p:cNvPr id="4" name="Rectangle 1">
            <a:extLst>
              <a:ext uri="{FF2B5EF4-FFF2-40B4-BE49-F238E27FC236}">
                <a16:creationId xmlns:a16="http://schemas.microsoft.com/office/drawing/2014/main" id="{CBBE9337-664C-41A8-B572-96F9C41B0131}"/>
              </a:ext>
            </a:extLst>
          </p:cNvPr>
          <p:cNvSpPr>
            <a:spLocks noGrp="1" noChangeArrowheads="1"/>
          </p:cNvSpPr>
          <p:nvPr>
            <p:ph idx="1"/>
          </p:nvPr>
        </p:nvSpPr>
        <p:spPr bwMode="auto">
          <a:xfrm>
            <a:off x="0" y="1151878"/>
            <a:ext cx="6761408"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Here is a concise summary of the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Methods of Image Enhancement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your presentation: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Histogram Equalization</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method to improve contrast by redistributing pixel values across the entire range of the image. It helps in visualizing hidden details in dark or bright areas of an image.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Spatial Filtering</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Uses convolution with filters (such as Gaussian, Median, or Sobel) to enhance specific features like edges or smooth out noise. It's effective for tasks like sharpening or noise reduction.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Frequency Domain Filtering</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Transforms the image into the frequency domain using Fourier Transform to filter out unwanted frequencies (like noise) and retain important details (edges, textures).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Point Operations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Direct manipulation of pixel values (e.g., brightness adjustment, contrast enhancement) to highlight features in an image.</a:t>
            </a:r>
          </a:p>
        </p:txBody>
      </p:sp>
      <p:pic>
        <p:nvPicPr>
          <p:cNvPr id="5" name="Picture 4" descr="C:\Users\rishi\AppData\Local\Microsoft\Windows\INetCache\Content.MSO\A308533C.tmp">
            <a:extLst>
              <a:ext uri="{FF2B5EF4-FFF2-40B4-BE49-F238E27FC236}">
                <a16:creationId xmlns:a16="http://schemas.microsoft.com/office/drawing/2014/main" id="{04B385BE-A81A-49E2-A9A2-0928455B3AF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761409" y="1994534"/>
            <a:ext cx="5430592" cy="3517623"/>
          </a:xfrm>
          <a:prstGeom prst="rect">
            <a:avLst/>
          </a:prstGeom>
          <a:noFill/>
          <a:ln>
            <a:noFill/>
          </a:ln>
        </p:spPr>
      </p:pic>
    </p:spTree>
    <p:extLst>
      <p:ext uri="{BB962C8B-B14F-4D97-AF65-F5344CB8AC3E}">
        <p14:creationId xmlns:p14="http://schemas.microsoft.com/office/powerpoint/2010/main" val="3011181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29476-4367-4389-BA18-76DD4575054B}"/>
              </a:ext>
            </a:extLst>
          </p:cNvPr>
          <p:cNvSpPr>
            <a:spLocks noGrp="1"/>
          </p:cNvSpPr>
          <p:nvPr>
            <p:ph type="title"/>
          </p:nvPr>
        </p:nvSpPr>
        <p:spPr>
          <a:xfrm>
            <a:off x="0" y="18255"/>
            <a:ext cx="10515600" cy="1325563"/>
          </a:xfrm>
        </p:spPr>
        <p:txBody>
          <a:bodyPr/>
          <a:lstStyle/>
          <a:p>
            <a:r>
              <a:rPr lang="en-US" dirty="0">
                <a:latin typeface="Times New Roman" panose="02020603050405020304" pitchFamily="18" charset="0"/>
                <a:cs typeface="Times New Roman" panose="02020603050405020304" pitchFamily="18" charset="0"/>
              </a:rPr>
              <a:t>CONT’D</a:t>
            </a:r>
          </a:p>
        </p:txBody>
      </p:sp>
      <p:sp>
        <p:nvSpPr>
          <p:cNvPr id="3" name="Content Placeholder 2">
            <a:extLst>
              <a:ext uri="{FF2B5EF4-FFF2-40B4-BE49-F238E27FC236}">
                <a16:creationId xmlns:a16="http://schemas.microsoft.com/office/drawing/2014/main" id="{AF1CDD0D-642A-4440-A559-E57544052378}"/>
              </a:ext>
            </a:extLst>
          </p:cNvPr>
          <p:cNvSpPr>
            <a:spLocks noGrp="1"/>
          </p:cNvSpPr>
          <p:nvPr>
            <p:ph idx="1"/>
          </p:nvPr>
        </p:nvSpPr>
        <p:spPr>
          <a:xfrm>
            <a:off x="0" y="1696836"/>
            <a:ext cx="10515600" cy="4351338"/>
          </a:xfrm>
        </p:spPr>
        <p:txBody>
          <a:bodyPr>
            <a:normAutofit/>
          </a:bodyPr>
          <a:lstStyle/>
          <a:p>
            <a:pPr marL="0" lvl="0" indent="0" eaLnBrk="0" fontAlgn="base" hangingPunct="0">
              <a:lnSpc>
                <a:spcPct val="100000"/>
              </a:lnSpc>
              <a:spcBef>
                <a:spcPct val="0"/>
              </a:spcBef>
              <a:spcAft>
                <a:spcPct val="0"/>
              </a:spcAft>
              <a:buFontTx/>
              <a:buAutoNum type="arabicPeriod" startAt="5"/>
            </a:pPr>
            <a:r>
              <a:rPr lang="en-US" altLang="en-US" sz="1800" b="1" dirty="0">
                <a:latin typeface="Times New Roman" panose="02020603050405020304" pitchFamily="18" charset="0"/>
                <a:cs typeface="Times New Roman" panose="02020603050405020304" pitchFamily="18" charset="0"/>
              </a:rPr>
              <a:t>Color Enhancement</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Techniques such as color mapping or conversion to grayscale enhance image appearance by improving color balance and vibrancy, often used in digital photography.</a:t>
            </a:r>
          </a:p>
          <a:p>
            <a:pPr marL="0" lvl="0" indent="0" eaLnBrk="0" fontAlgn="base" hangingPunct="0">
              <a:lnSpc>
                <a:spcPct val="100000"/>
              </a:lnSpc>
              <a:spcBef>
                <a:spcPct val="0"/>
              </a:spcBef>
              <a:spcAft>
                <a:spcPct val="0"/>
              </a:spcAft>
              <a:buFontTx/>
              <a:buAutoNum type="arabicPeriod" startAt="6"/>
            </a:pPr>
            <a:r>
              <a:rPr lang="en-US" altLang="en-US" sz="1800" b="1" dirty="0">
                <a:latin typeface="Times New Roman" panose="02020603050405020304" pitchFamily="18" charset="0"/>
                <a:cs typeface="Times New Roman" panose="02020603050405020304" pitchFamily="18" charset="0"/>
              </a:rPr>
              <a:t>Morphological Operations</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Involves dilation, erosion, opening, and closing to enhance shapes and structures within an image, useful in medical imaging and object detection.</a:t>
            </a:r>
          </a:p>
          <a:p>
            <a:pPr marL="0" lvl="0" indent="0" eaLnBrk="0" fontAlgn="base" hangingPunct="0">
              <a:lnSpc>
                <a:spcPct val="100000"/>
              </a:lnSpc>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These methods help improve clarity, contrast, and details, depending on the specific application, such as medical imaging, remote sensing, or digital photography (Gonzalez &amp; Woods, 2018; Li, 2018).</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0586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C6BB6-7E91-40D6-B76B-563A803BB78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Tools</a:t>
            </a:r>
            <a:endParaRPr lang="en-US" dirty="0"/>
          </a:p>
        </p:txBody>
      </p:sp>
      <p:sp>
        <p:nvSpPr>
          <p:cNvPr id="3" name="Content Placeholder 2">
            <a:extLst>
              <a:ext uri="{FF2B5EF4-FFF2-40B4-BE49-F238E27FC236}">
                <a16:creationId xmlns:a16="http://schemas.microsoft.com/office/drawing/2014/main" id="{8A3C0020-4531-456F-86CD-38069261E081}"/>
              </a:ext>
            </a:extLst>
          </p:cNvPr>
          <p:cNvSpPr>
            <a:spLocks noGrp="1"/>
          </p:cNvSpPr>
          <p:nvPr>
            <p:ph sz="half" idx="1"/>
          </p:nvPr>
        </p:nvSpPr>
        <p:spPr/>
        <p:txBody>
          <a:bodyPr>
            <a:normAutofit/>
          </a:bodyPr>
          <a:lstStyle/>
          <a:p>
            <a:r>
              <a:rPr lang="en-US" sz="2400" dirty="0">
                <a:latin typeface="Times New Roman" panose="02020603050405020304" pitchFamily="18" charset="0"/>
                <a:cs typeface="Times New Roman" panose="02020603050405020304" pitchFamily="18" charset="0"/>
              </a:rPr>
              <a:t>Free tools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GIMP()</a:t>
            </a:r>
            <a:br>
              <a:rPr lang="en-US" sz="2400" dirty="0">
                <a:latin typeface="Times New Roman" panose="02020603050405020304" pitchFamily="18" charset="0"/>
                <a:cs typeface="Times New Roman" panose="02020603050405020304" pitchFamily="18" charset="0"/>
              </a:rPr>
            </a:br>
            <a:r>
              <a:rPr lang="en-US" sz="2400" dirty="0" err="1">
                <a:latin typeface="Times New Roman" panose="02020603050405020304" pitchFamily="18" charset="0"/>
                <a:cs typeface="Times New Roman" panose="02020603050405020304" pitchFamily="18" charset="0"/>
              </a:rPr>
              <a:t>Snapseed</a:t>
            </a:r>
            <a:br>
              <a:rPr lang="en-US" sz="2400" dirty="0">
                <a:latin typeface="Times New Roman" panose="02020603050405020304" pitchFamily="18" charset="0"/>
                <a:cs typeface="Times New Roman" panose="02020603050405020304" pitchFamily="18" charset="0"/>
              </a:rPr>
            </a:br>
            <a:r>
              <a:rPr lang="en-US" sz="2400" dirty="0" err="1">
                <a:latin typeface="Times New Roman" panose="02020603050405020304" pitchFamily="18" charset="0"/>
                <a:cs typeface="Times New Roman" panose="02020603050405020304" pitchFamily="18" charset="0"/>
              </a:rPr>
              <a:t>Fotor</a:t>
            </a:r>
            <a:r>
              <a:rPr lang="en-US" sz="2400" dirty="0">
                <a:latin typeface="Times New Roman" panose="02020603050405020304" pitchFamily="18" charset="0"/>
                <a:cs typeface="Times New Roman" panose="02020603050405020304" pitchFamily="18" charset="0"/>
              </a:rPr>
              <a:t>(Free Version)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Lets Enhance(Free Tier)</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Photoeditor.ai</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0B53A296-B240-4E4D-86DC-E5B82CE05DE0}"/>
              </a:ext>
            </a:extLst>
          </p:cNvPr>
          <p:cNvSpPr>
            <a:spLocks noGrp="1"/>
          </p:cNvSpPr>
          <p:nvPr>
            <p:ph sz="half" idx="2"/>
          </p:nvPr>
        </p:nvSpPr>
        <p:spPr/>
        <p:txBody>
          <a:bodyPr>
            <a:normAutofit/>
          </a:bodyPr>
          <a:lstStyle/>
          <a:p>
            <a:r>
              <a:rPr lang="en-US" sz="2400" dirty="0">
                <a:latin typeface="Times New Roman" panose="02020603050405020304" pitchFamily="18" charset="0"/>
                <a:cs typeface="Times New Roman" panose="02020603050405020304" pitchFamily="18" charset="0"/>
              </a:rPr>
              <a:t>Paid Tools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Adobe Photoshop</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Topaz Sharpen Ai</a:t>
            </a:r>
            <a:br>
              <a:rPr lang="en-US" sz="2400" dirty="0">
                <a:latin typeface="Times New Roman" panose="02020603050405020304" pitchFamily="18" charset="0"/>
                <a:cs typeface="Times New Roman" panose="02020603050405020304" pitchFamily="18" charset="0"/>
              </a:rPr>
            </a:br>
            <a:r>
              <a:rPr lang="en-US" sz="2400" dirty="0" err="1">
                <a:latin typeface="Times New Roman" panose="02020603050405020304" pitchFamily="18" charset="0"/>
                <a:cs typeface="Times New Roman" panose="02020603050405020304" pitchFamily="18" charset="0"/>
              </a:rPr>
              <a:t>Luminar</a:t>
            </a:r>
            <a:r>
              <a:rPr lang="en-US" sz="2400" dirty="0">
                <a:latin typeface="Times New Roman" panose="02020603050405020304" pitchFamily="18" charset="0"/>
                <a:cs typeface="Times New Roman" panose="02020603050405020304" pitchFamily="18" charset="0"/>
              </a:rPr>
              <a:t> Noe</a:t>
            </a:r>
            <a:br>
              <a:rPr lang="en-US" sz="2400" dirty="0">
                <a:latin typeface="Times New Roman" panose="02020603050405020304" pitchFamily="18" charset="0"/>
                <a:cs typeface="Times New Roman" panose="02020603050405020304" pitchFamily="18" charset="0"/>
              </a:rPr>
            </a:br>
            <a:r>
              <a:rPr lang="en-US" sz="2400" dirty="0" err="1">
                <a:latin typeface="Times New Roman" panose="02020603050405020304" pitchFamily="18" charset="0"/>
                <a:cs typeface="Times New Roman" panose="02020603050405020304" pitchFamily="18" charset="0"/>
              </a:rPr>
              <a:t>AVCLabs</a:t>
            </a:r>
            <a:r>
              <a:rPr lang="en-US" sz="2400" dirty="0">
                <a:latin typeface="Times New Roman" panose="02020603050405020304" pitchFamily="18" charset="0"/>
                <a:cs typeface="Times New Roman" panose="02020603050405020304" pitchFamily="18" charset="0"/>
              </a:rPr>
              <a:t> Photo Enhancer AI</a:t>
            </a:r>
            <a:br>
              <a:rPr lang="en-US" sz="2400" dirty="0">
                <a:latin typeface="Times New Roman" panose="02020603050405020304" pitchFamily="18" charset="0"/>
                <a:cs typeface="Times New Roman" panose="02020603050405020304" pitchFamily="18" charset="0"/>
              </a:rPr>
            </a:br>
            <a:r>
              <a:rPr lang="en-US" sz="2400" dirty="0" err="1">
                <a:latin typeface="Times New Roman" panose="02020603050405020304" pitchFamily="18" charset="0"/>
                <a:cs typeface="Times New Roman" panose="02020603050405020304" pitchFamily="18" charset="0"/>
              </a:rPr>
              <a:t>Clipdrop</a:t>
            </a:r>
            <a:r>
              <a:rPr lang="en-US" sz="2400" dirty="0">
                <a:latin typeface="Times New Roman" panose="02020603050405020304" pitchFamily="18" charset="0"/>
                <a:cs typeface="Times New Roman" panose="02020603050405020304" pitchFamily="18" charset="0"/>
              </a:rPr>
              <a:t> by Stability.ai</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Exposure X7</a:t>
            </a:r>
          </a:p>
        </p:txBody>
      </p:sp>
    </p:spTree>
    <p:extLst>
      <p:ext uri="{BB962C8B-B14F-4D97-AF65-F5344CB8AC3E}">
        <p14:creationId xmlns:p14="http://schemas.microsoft.com/office/powerpoint/2010/main" val="2124345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1021</TotalTime>
  <Words>1753</Words>
  <Application>Microsoft Office PowerPoint</Application>
  <PresentationFormat>Widescreen</PresentationFormat>
  <Paragraphs>89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Algerian</vt:lpstr>
      <vt:lpstr>Arial</vt:lpstr>
      <vt:lpstr>Calibri</vt:lpstr>
      <vt:lpstr>Calibri Light</vt:lpstr>
      <vt:lpstr>Times New Roman</vt:lpstr>
      <vt:lpstr>Wingdings</vt:lpstr>
      <vt:lpstr>Office Theme</vt:lpstr>
      <vt:lpstr>Image Enhancement</vt:lpstr>
      <vt:lpstr>Index:</vt:lpstr>
      <vt:lpstr>Objective:</vt:lpstr>
      <vt:lpstr>Introduction</vt:lpstr>
      <vt:lpstr>Purpose</vt:lpstr>
      <vt:lpstr>CONT’D</vt:lpstr>
      <vt:lpstr>Methods:</vt:lpstr>
      <vt:lpstr>CONT’D</vt:lpstr>
      <vt:lpstr>Tools</vt:lpstr>
      <vt:lpstr>Applications:</vt:lpstr>
      <vt:lpstr>CONT’D</vt:lpstr>
      <vt:lpstr>Goal(Future Aspects):</vt:lpstr>
      <vt:lpstr>CONT’D</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Enhancement</dc:title>
  <dc:creator>RISHI RAJ SHARMA</dc:creator>
  <cp:lastModifiedBy>RISHI RAJ SHARMA</cp:lastModifiedBy>
  <cp:revision>11</cp:revision>
  <dcterms:created xsi:type="dcterms:W3CDTF">2024-11-21T15:36:42Z</dcterms:created>
  <dcterms:modified xsi:type="dcterms:W3CDTF">2024-11-28T19:03:04Z</dcterms:modified>
</cp:coreProperties>
</file>