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D91CC-5BB3-4DBF-B41C-2B6D3FD4EF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DC2C2BE-AFCF-4736-8379-6CE880F1A28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Learning: Focus on gathering insights about engagement, audience interest. This is crucial for startups in early stages or expanding to new audiences.</a:t>
          </a:r>
        </a:p>
      </dgm:t>
    </dgm:pt>
    <dgm:pt modelId="{40C461F6-641F-471C-9535-609B012A5ED5}" type="parTrans" cxnId="{164757DD-54BF-4D37-9FAE-6DDBC31CE0BD}">
      <dgm:prSet/>
      <dgm:spPr/>
      <dgm:t>
        <a:bodyPr/>
        <a:lstStyle/>
        <a:p>
          <a:endParaRPr lang="fr-FR"/>
        </a:p>
      </dgm:t>
    </dgm:pt>
    <dgm:pt modelId="{B238E38E-BDB7-4BD2-BC2B-D45FB3CF2064}" type="sibTrans" cxnId="{164757DD-54BF-4D37-9FAE-6DDBC31CE0BD}">
      <dgm:prSet/>
      <dgm:spPr/>
      <dgm:t>
        <a:bodyPr/>
        <a:lstStyle/>
        <a:p>
          <a:endParaRPr lang="fr-FR"/>
        </a:p>
      </dgm:t>
    </dgm:pt>
    <dgm:pt modelId="{89C32189-B194-4C07-80EF-AF103C352A9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Cost: Optimize your cost per acquisition (CPA) to maximize your budget's efficiency.</a:t>
          </a:r>
        </a:p>
      </dgm:t>
    </dgm:pt>
    <dgm:pt modelId="{44954A82-6CAE-4986-834D-AB3F5B6BDB08}" type="parTrans" cxnId="{E8A9FB16-C1FE-48D8-B7DF-CFF77E6EA073}">
      <dgm:prSet/>
      <dgm:spPr/>
      <dgm:t>
        <a:bodyPr/>
        <a:lstStyle/>
        <a:p>
          <a:endParaRPr lang="fr-FR"/>
        </a:p>
      </dgm:t>
    </dgm:pt>
    <dgm:pt modelId="{DCA6EB22-F028-4435-8C2C-828BA6A27181}" type="sibTrans" cxnId="{E8A9FB16-C1FE-48D8-B7DF-CFF77E6EA073}">
      <dgm:prSet/>
      <dgm:spPr/>
      <dgm:t>
        <a:bodyPr/>
        <a:lstStyle/>
        <a:p>
          <a:endParaRPr lang="fr-FR"/>
        </a:p>
      </dgm:t>
    </dgm:pt>
    <dgm:pt modelId="{225E4BFE-4856-4B6D-9C0E-79DC14D9FCE4}" type="pres">
      <dgm:prSet presAssocID="{DBCD91CC-5BB3-4DBF-B41C-2B6D3FD4EF59}" presName="linear" presStyleCnt="0">
        <dgm:presLayoutVars>
          <dgm:animLvl val="lvl"/>
          <dgm:resizeHandles val="exact"/>
        </dgm:presLayoutVars>
      </dgm:prSet>
      <dgm:spPr/>
    </dgm:pt>
    <dgm:pt modelId="{97A8D912-BAF9-4DB8-90D6-2E69BE632765}" type="pres">
      <dgm:prSet presAssocID="{8DC2C2BE-AFCF-4736-8379-6CE880F1A28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832EF09-0634-4C68-B478-4800D600D6A8}" type="pres">
      <dgm:prSet presAssocID="{B238E38E-BDB7-4BD2-BC2B-D45FB3CF2064}" presName="spacer" presStyleCnt="0"/>
      <dgm:spPr/>
    </dgm:pt>
    <dgm:pt modelId="{7EE0C82D-5FB8-4E42-90AE-73F80EFE1F8A}" type="pres">
      <dgm:prSet presAssocID="{89C32189-B194-4C07-80EF-AF103C352A9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8611700-BA23-4741-A582-D315FAF35748}" type="presOf" srcId="{DBCD91CC-5BB3-4DBF-B41C-2B6D3FD4EF59}" destId="{225E4BFE-4856-4B6D-9C0E-79DC14D9FCE4}" srcOrd="0" destOrd="0" presId="urn:microsoft.com/office/officeart/2005/8/layout/vList2"/>
    <dgm:cxn modelId="{E8A9FB16-C1FE-48D8-B7DF-CFF77E6EA073}" srcId="{DBCD91CC-5BB3-4DBF-B41C-2B6D3FD4EF59}" destId="{89C32189-B194-4C07-80EF-AF103C352A99}" srcOrd="1" destOrd="0" parTransId="{44954A82-6CAE-4986-834D-AB3F5B6BDB08}" sibTransId="{DCA6EB22-F028-4435-8C2C-828BA6A27181}"/>
    <dgm:cxn modelId="{8EBCCECB-C974-49D0-9F93-F2E04D82E591}" type="presOf" srcId="{8DC2C2BE-AFCF-4736-8379-6CE880F1A28E}" destId="{97A8D912-BAF9-4DB8-90D6-2E69BE632765}" srcOrd="0" destOrd="0" presId="urn:microsoft.com/office/officeart/2005/8/layout/vList2"/>
    <dgm:cxn modelId="{164757DD-54BF-4D37-9FAE-6DDBC31CE0BD}" srcId="{DBCD91CC-5BB3-4DBF-B41C-2B6D3FD4EF59}" destId="{8DC2C2BE-AFCF-4736-8379-6CE880F1A28E}" srcOrd="0" destOrd="0" parTransId="{40C461F6-641F-471C-9535-609B012A5ED5}" sibTransId="{B238E38E-BDB7-4BD2-BC2B-D45FB3CF2064}"/>
    <dgm:cxn modelId="{F12266DE-217F-47D1-A8D9-67F45E34F0CC}" type="presOf" srcId="{89C32189-B194-4C07-80EF-AF103C352A99}" destId="{7EE0C82D-5FB8-4E42-90AE-73F80EFE1F8A}" srcOrd="0" destOrd="0" presId="urn:microsoft.com/office/officeart/2005/8/layout/vList2"/>
    <dgm:cxn modelId="{B0844DDE-03E1-48AB-9450-0856AEEB864D}" type="presParOf" srcId="{225E4BFE-4856-4B6D-9C0E-79DC14D9FCE4}" destId="{97A8D912-BAF9-4DB8-90D6-2E69BE632765}" srcOrd="0" destOrd="0" presId="urn:microsoft.com/office/officeart/2005/8/layout/vList2"/>
    <dgm:cxn modelId="{5B7A1CA9-55E0-46AF-A2D9-3EDC9EF5E43A}" type="presParOf" srcId="{225E4BFE-4856-4B6D-9C0E-79DC14D9FCE4}" destId="{C832EF09-0634-4C68-B478-4800D600D6A8}" srcOrd="1" destOrd="0" presId="urn:microsoft.com/office/officeart/2005/8/layout/vList2"/>
    <dgm:cxn modelId="{4ECD340B-7185-4C5A-BC73-6B0D21420B83}" type="presParOf" srcId="{225E4BFE-4856-4B6D-9C0E-79DC14D9FCE4}" destId="{7EE0C82D-5FB8-4E42-90AE-73F80EFE1F8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CD91CC-5BB3-4DBF-B41C-2B6D3FD4EF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DC2C2BE-AFCF-4736-8379-6CE880F1A28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Time: Is there a specific window for reaching your target audience, or are you running out of time due to financial constraints?</a:t>
          </a:r>
        </a:p>
      </dgm:t>
    </dgm:pt>
    <dgm:pt modelId="{40C461F6-641F-471C-9535-609B012A5ED5}" type="parTrans" cxnId="{164757DD-54BF-4D37-9FAE-6DDBC31CE0BD}">
      <dgm:prSet/>
      <dgm:spPr/>
      <dgm:t>
        <a:bodyPr/>
        <a:lstStyle/>
        <a:p>
          <a:endParaRPr lang="fr-FR"/>
        </a:p>
      </dgm:t>
    </dgm:pt>
    <dgm:pt modelId="{B238E38E-BDB7-4BD2-BC2B-D45FB3CF2064}" type="sibTrans" cxnId="{164757DD-54BF-4D37-9FAE-6DDBC31CE0BD}">
      <dgm:prSet/>
      <dgm:spPr/>
      <dgm:t>
        <a:bodyPr/>
        <a:lstStyle/>
        <a:p>
          <a:endParaRPr lang="fr-FR"/>
        </a:p>
      </dgm:t>
    </dgm:pt>
    <dgm:pt modelId="{90B3BC44-5723-49CD-B86F-60B653EF443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Financial Situation: Is your company well-financed, or are you self-funding (bootstrapping)? Do you require additional funds to sustain your operations?</a:t>
          </a:r>
        </a:p>
      </dgm:t>
    </dgm:pt>
    <dgm:pt modelId="{93264063-3291-4FF2-868F-B527DEA0ACD5}" type="parTrans" cxnId="{237DD10E-4C6A-4BC7-8DA5-EEDA5CFF0E40}">
      <dgm:prSet/>
      <dgm:spPr/>
      <dgm:t>
        <a:bodyPr/>
        <a:lstStyle/>
        <a:p>
          <a:endParaRPr lang="fr-FR"/>
        </a:p>
      </dgm:t>
    </dgm:pt>
    <dgm:pt modelId="{58CEA1E5-7EE8-4CF6-9D7F-078F49811BA3}" type="sibTrans" cxnId="{237DD10E-4C6A-4BC7-8DA5-EEDA5CFF0E40}">
      <dgm:prSet/>
      <dgm:spPr/>
      <dgm:t>
        <a:bodyPr/>
        <a:lstStyle/>
        <a:p>
          <a:endParaRPr lang="fr-FR"/>
        </a:p>
      </dgm:t>
    </dgm:pt>
    <dgm:pt modelId="{AFF0EB17-273D-430E-96E7-C0531F50A29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Audience Focus: Is it necessary to target a highly specific group of individuals?</a:t>
          </a:r>
        </a:p>
      </dgm:t>
    </dgm:pt>
    <dgm:pt modelId="{EA927A55-E19E-480B-B627-2B8285AEF7D7}" type="parTrans" cxnId="{AF6EC125-73AB-4F9C-9F2B-D1D2CA7AC35A}">
      <dgm:prSet/>
      <dgm:spPr/>
      <dgm:t>
        <a:bodyPr/>
        <a:lstStyle/>
        <a:p>
          <a:endParaRPr lang="fr-FR"/>
        </a:p>
      </dgm:t>
    </dgm:pt>
    <dgm:pt modelId="{CDC96487-25FF-4B8B-9B2A-BECCCF2F342D}" type="sibTrans" cxnId="{AF6EC125-73AB-4F9C-9F2B-D1D2CA7AC35A}">
      <dgm:prSet/>
      <dgm:spPr/>
      <dgm:t>
        <a:bodyPr/>
        <a:lstStyle/>
        <a:p>
          <a:endParaRPr lang="fr-FR"/>
        </a:p>
      </dgm:t>
    </dgm:pt>
    <dgm:pt modelId="{7A2B9F60-C2B8-4AFB-9B7F-68E0E8BA1EE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Legal Challenges: Are you challenging established industries with a history of legal disputes, </a:t>
          </a:r>
        </a:p>
      </dgm:t>
    </dgm:pt>
    <dgm:pt modelId="{47CD98C1-434B-4BE6-B637-8250A8C5A153}" type="parTrans" cxnId="{F3DA8D6F-07EF-4348-84BC-0189D710D718}">
      <dgm:prSet/>
      <dgm:spPr/>
      <dgm:t>
        <a:bodyPr/>
        <a:lstStyle/>
        <a:p>
          <a:endParaRPr lang="fr-FR"/>
        </a:p>
      </dgm:t>
    </dgm:pt>
    <dgm:pt modelId="{79ED8BB1-53CD-4FB8-9961-AAB3FB654CF2}" type="sibTrans" cxnId="{F3DA8D6F-07EF-4348-84BC-0189D710D718}">
      <dgm:prSet/>
      <dgm:spPr/>
      <dgm:t>
        <a:bodyPr/>
        <a:lstStyle/>
        <a:p>
          <a:endParaRPr lang="fr-FR"/>
        </a:p>
      </dgm:t>
    </dgm:pt>
    <dgm:pt modelId="{225E4BFE-4856-4B6D-9C0E-79DC14D9FCE4}" type="pres">
      <dgm:prSet presAssocID="{DBCD91CC-5BB3-4DBF-B41C-2B6D3FD4EF59}" presName="linear" presStyleCnt="0">
        <dgm:presLayoutVars>
          <dgm:animLvl val="lvl"/>
          <dgm:resizeHandles val="exact"/>
        </dgm:presLayoutVars>
      </dgm:prSet>
      <dgm:spPr/>
    </dgm:pt>
    <dgm:pt modelId="{97A8D912-BAF9-4DB8-90D6-2E69BE632765}" type="pres">
      <dgm:prSet presAssocID="{8DC2C2BE-AFCF-4736-8379-6CE880F1A28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832EF09-0634-4C68-B478-4800D600D6A8}" type="pres">
      <dgm:prSet presAssocID="{B238E38E-BDB7-4BD2-BC2B-D45FB3CF2064}" presName="spacer" presStyleCnt="0"/>
      <dgm:spPr/>
    </dgm:pt>
    <dgm:pt modelId="{55E866EC-4639-4B28-BA90-8D65BCBCB801}" type="pres">
      <dgm:prSet presAssocID="{90B3BC44-5723-49CD-B86F-60B653EF443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FA833B0-EB8E-403F-87F5-25D24BD3F898}" type="pres">
      <dgm:prSet presAssocID="{58CEA1E5-7EE8-4CF6-9D7F-078F49811BA3}" presName="spacer" presStyleCnt="0"/>
      <dgm:spPr/>
    </dgm:pt>
    <dgm:pt modelId="{93BE0F15-4AB3-4E62-802F-5E3B91C5C382}" type="pres">
      <dgm:prSet presAssocID="{AFF0EB17-273D-430E-96E7-C0531F50A29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6267DD8-0141-4403-ACFB-5342E04CD7FE}" type="pres">
      <dgm:prSet presAssocID="{CDC96487-25FF-4B8B-9B2A-BECCCF2F342D}" presName="spacer" presStyleCnt="0"/>
      <dgm:spPr/>
    </dgm:pt>
    <dgm:pt modelId="{1EDF94EE-703A-489F-A00E-ABA48C34A1E9}" type="pres">
      <dgm:prSet presAssocID="{7A2B9F60-C2B8-4AFB-9B7F-68E0E8BA1EE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8611700-BA23-4741-A582-D315FAF35748}" type="presOf" srcId="{DBCD91CC-5BB3-4DBF-B41C-2B6D3FD4EF59}" destId="{225E4BFE-4856-4B6D-9C0E-79DC14D9FCE4}" srcOrd="0" destOrd="0" presId="urn:microsoft.com/office/officeart/2005/8/layout/vList2"/>
    <dgm:cxn modelId="{3F23CA07-65BF-40AF-99FA-631432A72BE9}" type="presOf" srcId="{90B3BC44-5723-49CD-B86F-60B653EF4435}" destId="{55E866EC-4639-4B28-BA90-8D65BCBCB801}" srcOrd="0" destOrd="0" presId="urn:microsoft.com/office/officeart/2005/8/layout/vList2"/>
    <dgm:cxn modelId="{237DD10E-4C6A-4BC7-8DA5-EEDA5CFF0E40}" srcId="{DBCD91CC-5BB3-4DBF-B41C-2B6D3FD4EF59}" destId="{90B3BC44-5723-49CD-B86F-60B653EF4435}" srcOrd="1" destOrd="0" parTransId="{93264063-3291-4FF2-868F-B527DEA0ACD5}" sibTransId="{58CEA1E5-7EE8-4CF6-9D7F-078F49811BA3}"/>
    <dgm:cxn modelId="{AF6EC125-73AB-4F9C-9F2B-D1D2CA7AC35A}" srcId="{DBCD91CC-5BB3-4DBF-B41C-2B6D3FD4EF59}" destId="{AFF0EB17-273D-430E-96E7-C0531F50A29E}" srcOrd="2" destOrd="0" parTransId="{EA927A55-E19E-480B-B627-2B8285AEF7D7}" sibTransId="{CDC96487-25FF-4B8B-9B2A-BECCCF2F342D}"/>
    <dgm:cxn modelId="{1D488062-8AD2-4E1F-B4AC-5EBA6340D24A}" type="presOf" srcId="{7A2B9F60-C2B8-4AFB-9B7F-68E0E8BA1EEA}" destId="{1EDF94EE-703A-489F-A00E-ABA48C34A1E9}" srcOrd="0" destOrd="0" presId="urn:microsoft.com/office/officeart/2005/8/layout/vList2"/>
    <dgm:cxn modelId="{F3DA8D6F-07EF-4348-84BC-0189D710D718}" srcId="{DBCD91CC-5BB3-4DBF-B41C-2B6D3FD4EF59}" destId="{7A2B9F60-C2B8-4AFB-9B7F-68E0E8BA1EEA}" srcOrd="3" destOrd="0" parTransId="{47CD98C1-434B-4BE6-B637-8250A8C5A153}" sibTransId="{79ED8BB1-53CD-4FB8-9961-AAB3FB654CF2}"/>
    <dgm:cxn modelId="{2D26F891-139F-4EDA-AF9D-4CD6992AD15A}" type="presOf" srcId="{AFF0EB17-273D-430E-96E7-C0531F50A29E}" destId="{93BE0F15-4AB3-4E62-802F-5E3B91C5C382}" srcOrd="0" destOrd="0" presId="urn:microsoft.com/office/officeart/2005/8/layout/vList2"/>
    <dgm:cxn modelId="{8EBCCECB-C974-49D0-9F93-F2E04D82E591}" type="presOf" srcId="{8DC2C2BE-AFCF-4736-8379-6CE880F1A28E}" destId="{97A8D912-BAF9-4DB8-90D6-2E69BE632765}" srcOrd="0" destOrd="0" presId="urn:microsoft.com/office/officeart/2005/8/layout/vList2"/>
    <dgm:cxn modelId="{164757DD-54BF-4D37-9FAE-6DDBC31CE0BD}" srcId="{DBCD91CC-5BB3-4DBF-B41C-2B6D3FD4EF59}" destId="{8DC2C2BE-AFCF-4736-8379-6CE880F1A28E}" srcOrd="0" destOrd="0" parTransId="{40C461F6-641F-471C-9535-609B012A5ED5}" sibTransId="{B238E38E-BDB7-4BD2-BC2B-D45FB3CF2064}"/>
    <dgm:cxn modelId="{B0844DDE-03E1-48AB-9450-0856AEEB864D}" type="presParOf" srcId="{225E4BFE-4856-4B6D-9C0E-79DC14D9FCE4}" destId="{97A8D912-BAF9-4DB8-90D6-2E69BE632765}" srcOrd="0" destOrd="0" presId="urn:microsoft.com/office/officeart/2005/8/layout/vList2"/>
    <dgm:cxn modelId="{5B7A1CA9-55E0-46AF-A2D9-3EDC9EF5E43A}" type="presParOf" srcId="{225E4BFE-4856-4B6D-9C0E-79DC14D9FCE4}" destId="{C832EF09-0634-4C68-B478-4800D600D6A8}" srcOrd="1" destOrd="0" presId="urn:microsoft.com/office/officeart/2005/8/layout/vList2"/>
    <dgm:cxn modelId="{337AC6D6-0324-4313-925A-6E5833B4B9CD}" type="presParOf" srcId="{225E4BFE-4856-4B6D-9C0E-79DC14D9FCE4}" destId="{55E866EC-4639-4B28-BA90-8D65BCBCB801}" srcOrd="2" destOrd="0" presId="urn:microsoft.com/office/officeart/2005/8/layout/vList2"/>
    <dgm:cxn modelId="{6464888B-5928-4A79-916C-C663A484ABDB}" type="presParOf" srcId="{225E4BFE-4856-4B6D-9C0E-79DC14D9FCE4}" destId="{FFA833B0-EB8E-403F-87F5-25D24BD3F898}" srcOrd="3" destOrd="0" presId="urn:microsoft.com/office/officeart/2005/8/layout/vList2"/>
    <dgm:cxn modelId="{F70F16F1-AA94-461A-A76A-C63E1031B21C}" type="presParOf" srcId="{225E4BFE-4856-4B6D-9C0E-79DC14D9FCE4}" destId="{93BE0F15-4AB3-4E62-802F-5E3B91C5C382}" srcOrd="4" destOrd="0" presId="urn:microsoft.com/office/officeart/2005/8/layout/vList2"/>
    <dgm:cxn modelId="{539918D4-B572-494F-98A2-CA69B5592A14}" type="presParOf" srcId="{225E4BFE-4856-4B6D-9C0E-79DC14D9FCE4}" destId="{66267DD8-0141-4403-ACFB-5342E04CD7FE}" srcOrd="5" destOrd="0" presId="urn:microsoft.com/office/officeart/2005/8/layout/vList2"/>
    <dgm:cxn modelId="{3B2374CD-A6B3-408A-B1A4-6255BD4C5D42}" type="presParOf" srcId="{225E4BFE-4856-4B6D-9C0E-79DC14D9FCE4}" destId="{1EDF94EE-703A-489F-A00E-ABA48C34A1E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CD91CC-5BB3-4DBF-B41C-2B6D3FD4EF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25E4BFE-4856-4B6D-9C0E-79DC14D9FCE4}" type="pres">
      <dgm:prSet presAssocID="{DBCD91CC-5BB3-4DBF-B41C-2B6D3FD4EF59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28611700-BA23-4741-A582-D315FAF35748}" type="presOf" srcId="{DBCD91CC-5BB3-4DBF-B41C-2B6D3FD4EF59}" destId="{225E4BFE-4856-4B6D-9C0E-79DC14D9FCE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CD91CC-5BB3-4DBF-B41C-2B6D3FD4EF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25E4BFE-4856-4B6D-9C0E-79DC14D9FCE4}" type="pres">
      <dgm:prSet presAssocID="{DBCD91CC-5BB3-4DBF-B41C-2B6D3FD4EF59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28611700-BA23-4741-A582-D315FAF35748}" type="presOf" srcId="{DBCD91CC-5BB3-4DBF-B41C-2B6D3FD4EF59}" destId="{225E4BFE-4856-4B6D-9C0E-79DC14D9FCE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7DA014-FAF9-4739-8870-89F2DE1B627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CA9F957A-9195-4534-B98A-AA0D764BCEA7}">
      <dgm:prSet/>
      <dgm:spPr/>
      <dgm:t>
        <a:bodyPr/>
        <a:lstStyle/>
        <a:p>
          <a:r>
            <a:rPr lang="en-US" b="0" i="0" dirty="0"/>
            <a:t>Landing Pages: First contact points for customers, also serving as MVPs for testing your product.</a:t>
          </a:r>
          <a:endParaRPr lang="fr-FR" dirty="0"/>
        </a:p>
      </dgm:t>
    </dgm:pt>
    <dgm:pt modelId="{05F7A61E-2C82-4FA1-BFFA-A646EC750FC9}" type="parTrans" cxnId="{5FEEE3DD-0E07-41D4-BEB7-434762910DBE}">
      <dgm:prSet/>
      <dgm:spPr/>
      <dgm:t>
        <a:bodyPr/>
        <a:lstStyle/>
        <a:p>
          <a:endParaRPr lang="fr-FR"/>
        </a:p>
      </dgm:t>
    </dgm:pt>
    <dgm:pt modelId="{7160949C-7E20-45B8-A161-29C3853B38FB}" type="sibTrans" cxnId="{5FEEE3DD-0E07-41D4-BEB7-434762910DBE}">
      <dgm:prSet/>
      <dgm:spPr/>
      <dgm:t>
        <a:bodyPr/>
        <a:lstStyle/>
        <a:p>
          <a:endParaRPr lang="fr-FR"/>
        </a:p>
      </dgm:t>
    </dgm:pt>
    <dgm:pt modelId="{E2EA097A-1A5E-45B2-84A2-D0F7276E83DD}">
      <dgm:prSet/>
      <dgm:spPr/>
      <dgm:t>
        <a:bodyPr/>
        <a:lstStyle/>
        <a:p>
          <a:r>
            <a:rPr lang="en-US" b="0" i="0" dirty="0"/>
            <a:t>Ad Campaigns: Run targeted ads on platforms like Google and Facebook to gauge product appeal.</a:t>
          </a:r>
          <a:endParaRPr lang="fr-FR" dirty="0"/>
        </a:p>
      </dgm:t>
    </dgm:pt>
    <dgm:pt modelId="{E2C223BE-AB32-4F7A-927D-390D98FACB21}" type="parTrans" cxnId="{293B6753-5254-419B-957F-BE5C00DBC84E}">
      <dgm:prSet/>
      <dgm:spPr/>
      <dgm:t>
        <a:bodyPr/>
        <a:lstStyle/>
        <a:p>
          <a:endParaRPr lang="fr-FR"/>
        </a:p>
      </dgm:t>
    </dgm:pt>
    <dgm:pt modelId="{599BDFE5-982B-40FF-BDD4-F323B2648CB4}" type="sibTrans" cxnId="{293B6753-5254-419B-957F-BE5C00DBC84E}">
      <dgm:prSet/>
      <dgm:spPr/>
      <dgm:t>
        <a:bodyPr/>
        <a:lstStyle/>
        <a:p>
          <a:endParaRPr lang="fr-FR"/>
        </a:p>
      </dgm:t>
    </dgm:pt>
    <dgm:pt modelId="{6DE3C108-BFEC-4EBD-8ECF-4EC6EC3022CD}">
      <dgm:prSet/>
      <dgm:spPr/>
      <dgm:t>
        <a:bodyPr/>
        <a:lstStyle/>
        <a:p>
          <a:r>
            <a:rPr lang="en-US" b="0" i="0"/>
            <a:t>Fundraising: Use crowdfunding platforms like FundKiss to validate market interest and engage early adopters.</a:t>
          </a:r>
          <a:endParaRPr lang="fr-FR"/>
        </a:p>
      </dgm:t>
    </dgm:pt>
    <dgm:pt modelId="{638048E1-2717-4C7E-8048-2BFD6514B5CE}" type="parTrans" cxnId="{696F3A71-3E44-4FB1-9430-6A784A5A9880}">
      <dgm:prSet/>
      <dgm:spPr/>
      <dgm:t>
        <a:bodyPr/>
        <a:lstStyle/>
        <a:p>
          <a:endParaRPr lang="fr-FR"/>
        </a:p>
      </dgm:t>
    </dgm:pt>
    <dgm:pt modelId="{5D7D63D8-0F79-41C0-AEAE-9D549BF1CFEE}" type="sibTrans" cxnId="{696F3A71-3E44-4FB1-9430-6A784A5A9880}">
      <dgm:prSet/>
      <dgm:spPr/>
      <dgm:t>
        <a:bodyPr/>
        <a:lstStyle/>
        <a:p>
          <a:endParaRPr lang="fr-FR"/>
        </a:p>
      </dgm:t>
    </dgm:pt>
    <dgm:pt modelId="{3A4BD923-5B5B-4D5B-B036-5CB8BF5695A3}">
      <dgm:prSet/>
      <dgm:spPr/>
      <dgm:t>
        <a:bodyPr/>
        <a:lstStyle/>
        <a:p>
          <a:r>
            <a:rPr lang="en-US" b="0" i="0"/>
            <a:t>Explainer Videos: Showcase your product's user experience to attract early users. </a:t>
          </a:r>
          <a:endParaRPr lang="fr-FR"/>
        </a:p>
      </dgm:t>
    </dgm:pt>
    <dgm:pt modelId="{630A2F4D-8447-4E4B-9392-8D229BF39EA3}" type="parTrans" cxnId="{8FF503D8-0D42-4326-8DFA-4F0402B23424}">
      <dgm:prSet/>
      <dgm:spPr/>
      <dgm:t>
        <a:bodyPr/>
        <a:lstStyle/>
        <a:p>
          <a:endParaRPr lang="fr-FR"/>
        </a:p>
      </dgm:t>
    </dgm:pt>
    <dgm:pt modelId="{8DF1FECC-93F3-4CB9-8BEC-74D58B596665}" type="sibTrans" cxnId="{8FF503D8-0D42-4326-8DFA-4F0402B23424}">
      <dgm:prSet/>
      <dgm:spPr/>
      <dgm:t>
        <a:bodyPr/>
        <a:lstStyle/>
        <a:p>
          <a:endParaRPr lang="fr-FR"/>
        </a:p>
      </dgm:t>
    </dgm:pt>
    <dgm:pt modelId="{2B8504D1-2E75-4CA9-926A-FA86F1DD021F}">
      <dgm:prSet/>
      <dgm:spPr/>
      <dgm:t>
        <a:bodyPr/>
        <a:lstStyle/>
        <a:p>
          <a:r>
            <a:rPr lang="en-US" b="0" i="0"/>
            <a:t>Concierge MVPs: Deliver a customized service to select customers, revealing customer preferences.</a:t>
          </a:r>
          <a:endParaRPr lang="fr-FR"/>
        </a:p>
      </dgm:t>
    </dgm:pt>
    <dgm:pt modelId="{55BCA9B8-8794-4E61-A199-59DBDD18953E}" type="parTrans" cxnId="{7753C27B-D50C-49A4-8729-574FF8AFE639}">
      <dgm:prSet/>
      <dgm:spPr/>
      <dgm:t>
        <a:bodyPr/>
        <a:lstStyle/>
        <a:p>
          <a:endParaRPr lang="fr-FR"/>
        </a:p>
      </dgm:t>
    </dgm:pt>
    <dgm:pt modelId="{8D297B8E-2BDF-4FB7-BFCC-6C62EF0390E7}" type="sibTrans" cxnId="{7753C27B-D50C-49A4-8729-574FF8AFE639}">
      <dgm:prSet/>
      <dgm:spPr/>
      <dgm:t>
        <a:bodyPr/>
        <a:lstStyle/>
        <a:p>
          <a:endParaRPr lang="fr-FR"/>
        </a:p>
      </dgm:t>
    </dgm:pt>
    <dgm:pt modelId="{4DB1260F-AB14-4000-B213-569CC93D7F0A}">
      <dgm:prSet/>
      <dgm:spPr/>
      <dgm:t>
        <a:bodyPr/>
        <a:lstStyle/>
        <a:p>
          <a:r>
            <a:rPr lang="en-US" b="0" i="0"/>
            <a:t>Single-Feature MVPs: Focus on one core feature to simplify development and user focus.</a:t>
          </a:r>
          <a:endParaRPr lang="fr-FR"/>
        </a:p>
      </dgm:t>
    </dgm:pt>
    <dgm:pt modelId="{3D0D83E9-2DA3-4A5B-BA87-3CD2E15CF9A8}" type="parTrans" cxnId="{ACAED4B5-2AEA-4FEB-A756-40B1E392D05A}">
      <dgm:prSet/>
      <dgm:spPr/>
      <dgm:t>
        <a:bodyPr/>
        <a:lstStyle/>
        <a:p>
          <a:endParaRPr lang="fr-FR"/>
        </a:p>
      </dgm:t>
    </dgm:pt>
    <dgm:pt modelId="{E8DF13B7-2B70-47E3-B67B-67CE1815170A}" type="sibTrans" cxnId="{ACAED4B5-2AEA-4FEB-A756-40B1E392D05A}">
      <dgm:prSet/>
      <dgm:spPr/>
      <dgm:t>
        <a:bodyPr/>
        <a:lstStyle/>
        <a:p>
          <a:endParaRPr lang="fr-FR"/>
        </a:p>
      </dgm:t>
    </dgm:pt>
    <dgm:pt modelId="{A7C429FF-7A78-4B16-809C-B676DBCF35CC}">
      <dgm:prSet/>
      <dgm:spPr/>
      <dgm:t>
        <a:bodyPr/>
        <a:lstStyle/>
        <a:p>
          <a:r>
            <a:rPr lang="en-US" b="0" i="0"/>
            <a:t>Pre-Order Pages: Present your product to potential customers, enticing them to purchase before it's built.</a:t>
          </a:r>
          <a:endParaRPr lang="fr-FR"/>
        </a:p>
      </dgm:t>
    </dgm:pt>
    <dgm:pt modelId="{42135D2E-2E8D-4ED8-99C8-F4475299D817}" type="parTrans" cxnId="{64E1171C-7452-4FC6-BEE6-54591886D9E3}">
      <dgm:prSet/>
      <dgm:spPr/>
      <dgm:t>
        <a:bodyPr/>
        <a:lstStyle/>
        <a:p>
          <a:endParaRPr lang="fr-FR"/>
        </a:p>
      </dgm:t>
    </dgm:pt>
    <dgm:pt modelId="{4C0F0C99-E178-469F-9FE1-EAC5F6554306}" type="sibTrans" cxnId="{64E1171C-7452-4FC6-BEE6-54591886D9E3}">
      <dgm:prSet/>
      <dgm:spPr/>
      <dgm:t>
        <a:bodyPr/>
        <a:lstStyle/>
        <a:p>
          <a:endParaRPr lang="fr-FR"/>
        </a:p>
      </dgm:t>
    </dgm:pt>
    <dgm:pt modelId="{34531F56-3CF7-41FD-B2A8-6A49C09DA43B}" type="pres">
      <dgm:prSet presAssocID="{D67DA014-FAF9-4739-8870-89F2DE1B627B}" presName="linear" presStyleCnt="0">
        <dgm:presLayoutVars>
          <dgm:animLvl val="lvl"/>
          <dgm:resizeHandles val="exact"/>
        </dgm:presLayoutVars>
      </dgm:prSet>
      <dgm:spPr/>
    </dgm:pt>
    <dgm:pt modelId="{2EFE80C3-975D-4EA6-9780-6941D450A262}" type="pres">
      <dgm:prSet presAssocID="{CA9F957A-9195-4534-B98A-AA0D764BCEA7}" presName="parentText" presStyleLbl="node1" presStyleIdx="0" presStyleCnt="7" custLinFactY="-125074" custLinFactNeighborY="-200000">
        <dgm:presLayoutVars>
          <dgm:chMax val="0"/>
          <dgm:bulletEnabled val="1"/>
        </dgm:presLayoutVars>
      </dgm:prSet>
      <dgm:spPr/>
    </dgm:pt>
    <dgm:pt modelId="{97A4705B-29B9-4809-8883-7035EE9A3EB6}" type="pres">
      <dgm:prSet presAssocID="{7160949C-7E20-45B8-A161-29C3853B38FB}" presName="spacer" presStyleCnt="0"/>
      <dgm:spPr/>
    </dgm:pt>
    <dgm:pt modelId="{F2AAA7B6-B134-45BC-B7A6-22F4F395FF1A}" type="pres">
      <dgm:prSet presAssocID="{E2EA097A-1A5E-45B2-84A2-D0F7276E83DD}" presName="parentText" presStyleLbl="node1" presStyleIdx="1" presStyleCnt="7" custLinFactY="-100000" custLinFactNeighborY="-141614">
        <dgm:presLayoutVars>
          <dgm:chMax val="0"/>
          <dgm:bulletEnabled val="1"/>
        </dgm:presLayoutVars>
      </dgm:prSet>
      <dgm:spPr/>
    </dgm:pt>
    <dgm:pt modelId="{47B44D2A-A706-4697-9572-E9C5F880E9BC}" type="pres">
      <dgm:prSet presAssocID="{599BDFE5-982B-40FF-BDD4-F323B2648CB4}" presName="spacer" presStyleCnt="0"/>
      <dgm:spPr/>
    </dgm:pt>
    <dgm:pt modelId="{789DC43C-1C1B-4CDA-843E-EB15B9A9273C}" type="pres">
      <dgm:prSet presAssocID="{6DE3C108-BFEC-4EBD-8ECF-4EC6EC3022CD}" presName="parentText" presStyleLbl="node1" presStyleIdx="2" presStyleCnt="7" custLinFactY="-89517" custLinFactNeighborY="-100000">
        <dgm:presLayoutVars>
          <dgm:chMax val="0"/>
          <dgm:bulletEnabled val="1"/>
        </dgm:presLayoutVars>
      </dgm:prSet>
      <dgm:spPr/>
    </dgm:pt>
    <dgm:pt modelId="{273D9EB5-1767-4CB4-B16F-4C5C9CEBF8A0}" type="pres">
      <dgm:prSet presAssocID="{5D7D63D8-0F79-41C0-AEAE-9D549BF1CFEE}" presName="spacer" presStyleCnt="0"/>
      <dgm:spPr/>
    </dgm:pt>
    <dgm:pt modelId="{43C0912D-FEA1-49D1-AF7D-194803573827}" type="pres">
      <dgm:prSet presAssocID="{3A4BD923-5B5B-4D5B-B036-5CB8BF5695A3}" presName="parentText" presStyleLbl="node1" presStyleIdx="3" presStyleCnt="7" custLinFactY="-84440" custLinFactNeighborX="-303" custLinFactNeighborY="-100000">
        <dgm:presLayoutVars>
          <dgm:chMax val="0"/>
          <dgm:bulletEnabled val="1"/>
        </dgm:presLayoutVars>
      </dgm:prSet>
      <dgm:spPr/>
    </dgm:pt>
    <dgm:pt modelId="{27D174CB-A837-4A62-ABDC-280EE0F9F854}" type="pres">
      <dgm:prSet presAssocID="{8DF1FECC-93F3-4CB9-8BEC-74D58B596665}" presName="spacer" presStyleCnt="0"/>
      <dgm:spPr/>
    </dgm:pt>
    <dgm:pt modelId="{7CA2177B-1C46-4A8A-A846-3536CB2BE646}" type="pres">
      <dgm:prSet presAssocID="{2B8504D1-2E75-4CA9-926A-FA86F1DD021F}" presName="parentText" presStyleLbl="node1" presStyleIdx="4" presStyleCnt="7" custLinFactY="-80593" custLinFactNeighborX="-303" custLinFactNeighborY="-100000">
        <dgm:presLayoutVars>
          <dgm:chMax val="0"/>
          <dgm:bulletEnabled val="1"/>
        </dgm:presLayoutVars>
      </dgm:prSet>
      <dgm:spPr/>
    </dgm:pt>
    <dgm:pt modelId="{8741B66F-ACFC-4DD4-A143-D95FA46CA873}" type="pres">
      <dgm:prSet presAssocID="{8D297B8E-2BDF-4FB7-BFCC-6C62EF0390E7}" presName="spacer" presStyleCnt="0"/>
      <dgm:spPr/>
    </dgm:pt>
    <dgm:pt modelId="{BE01E163-8DAC-45FA-AAE6-1D4105761CF2}" type="pres">
      <dgm:prSet presAssocID="{4DB1260F-AB14-4000-B213-569CC93D7F0A}" presName="parentText" presStyleLbl="node1" presStyleIdx="5" presStyleCnt="7" custLinFactY="-75745" custLinFactNeighborX="3162" custLinFactNeighborY="-100000">
        <dgm:presLayoutVars>
          <dgm:chMax val="0"/>
          <dgm:bulletEnabled val="1"/>
        </dgm:presLayoutVars>
      </dgm:prSet>
      <dgm:spPr/>
    </dgm:pt>
    <dgm:pt modelId="{EA1255EA-C4DA-4467-8D31-71DC54BE57B5}" type="pres">
      <dgm:prSet presAssocID="{E8DF13B7-2B70-47E3-B67B-67CE1815170A}" presName="spacer" presStyleCnt="0"/>
      <dgm:spPr/>
    </dgm:pt>
    <dgm:pt modelId="{AEE1670C-DD58-4CA7-AA30-491DB85B0787}" type="pres">
      <dgm:prSet presAssocID="{A7C429FF-7A78-4B16-809C-B676DBCF35CC}" presName="parentText" presStyleLbl="node1" presStyleIdx="6" presStyleCnt="7" custLinFactY="-65995" custLinFactNeighborY="-100000">
        <dgm:presLayoutVars>
          <dgm:chMax val="0"/>
          <dgm:bulletEnabled val="1"/>
        </dgm:presLayoutVars>
      </dgm:prSet>
      <dgm:spPr/>
    </dgm:pt>
  </dgm:ptLst>
  <dgm:cxnLst>
    <dgm:cxn modelId="{E2295B07-09ED-443D-84FF-F5F9E5C4CD53}" type="presOf" srcId="{6DE3C108-BFEC-4EBD-8ECF-4EC6EC3022CD}" destId="{789DC43C-1C1B-4CDA-843E-EB15B9A9273C}" srcOrd="0" destOrd="0" presId="urn:microsoft.com/office/officeart/2005/8/layout/vList2"/>
    <dgm:cxn modelId="{E03BE00A-E3DF-4D7F-AC8B-05DA2A8EA2BF}" type="presOf" srcId="{4DB1260F-AB14-4000-B213-569CC93D7F0A}" destId="{BE01E163-8DAC-45FA-AAE6-1D4105761CF2}" srcOrd="0" destOrd="0" presId="urn:microsoft.com/office/officeart/2005/8/layout/vList2"/>
    <dgm:cxn modelId="{64E1171C-7452-4FC6-BEE6-54591886D9E3}" srcId="{D67DA014-FAF9-4739-8870-89F2DE1B627B}" destId="{A7C429FF-7A78-4B16-809C-B676DBCF35CC}" srcOrd="6" destOrd="0" parTransId="{42135D2E-2E8D-4ED8-99C8-F4475299D817}" sibTransId="{4C0F0C99-E178-469F-9FE1-EAC5F6554306}"/>
    <dgm:cxn modelId="{CD8F4F3E-38E1-472A-A2D3-75FEDCAB5066}" type="presOf" srcId="{D67DA014-FAF9-4739-8870-89F2DE1B627B}" destId="{34531F56-3CF7-41FD-B2A8-6A49C09DA43B}" srcOrd="0" destOrd="0" presId="urn:microsoft.com/office/officeart/2005/8/layout/vList2"/>
    <dgm:cxn modelId="{8D3F074B-1ABA-4DA2-B400-ED136EA50F90}" type="presOf" srcId="{3A4BD923-5B5B-4D5B-B036-5CB8BF5695A3}" destId="{43C0912D-FEA1-49D1-AF7D-194803573827}" srcOrd="0" destOrd="0" presId="urn:microsoft.com/office/officeart/2005/8/layout/vList2"/>
    <dgm:cxn modelId="{696F3A71-3E44-4FB1-9430-6A784A5A9880}" srcId="{D67DA014-FAF9-4739-8870-89F2DE1B627B}" destId="{6DE3C108-BFEC-4EBD-8ECF-4EC6EC3022CD}" srcOrd="2" destOrd="0" parTransId="{638048E1-2717-4C7E-8048-2BFD6514B5CE}" sibTransId="{5D7D63D8-0F79-41C0-AEAE-9D549BF1CFEE}"/>
    <dgm:cxn modelId="{293B6753-5254-419B-957F-BE5C00DBC84E}" srcId="{D67DA014-FAF9-4739-8870-89F2DE1B627B}" destId="{E2EA097A-1A5E-45B2-84A2-D0F7276E83DD}" srcOrd="1" destOrd="0" parTransId="{E2C223BE-AB32-4F7A-927D-390D98FACB21}" sibTransId="{599BDFE5-982B-40FF-BDD4-F323B2648CB4}"/>
    <dgm:cxn modelId="{7753C27B-D50C-49A4-8729-574FF8AFE639}" srcId="{D67DA014-FAF9-4739-8870-89F2DE1B627B}" destId="{2B8504D1-2E75-4CA9-926A-FA86F1DD021F}" srcOrd="4" destOrd="0" parTransId="{55BCA9B8-8794-4E61-A199-59DBDD18953E}" sibTransId="{8D297B8E-2BDF-4FB7-BFCC-6C62EF0390E7}"/>
    <dgm:cxn modelId="{0E3E7C7D-C3B6-48E5-983E-4836E343FE90}" type="presOf" srcId="{E2EA097A-1A5E-45B2-84A2-D0F7276E83DD}" destId="{F2AAA7B6-B134-45BC-B7A6-22F4F395FF1A}" srcOrd="0" destOrd="0" presId="urn:microsoft.com/office/officeart/2005/8/layout/vList2"/>
    <dgm:cxn modelId="{0D8A9CA1-5F01-4BC6-B4EA-038CD84AE7D2}" type="presOf" srcId="{A7C429FF-7A78-4B16-809C-B676DBCF35CC}" destId="{AEE1670C-DD58-4CA7-AA30-491DB85B0787}" srcOrd="0" destOrd="0" presId="urn:microsoft.com/office/officeart/2005/8/layout/vList2"/>
    <dgm:cxn modelId="{C72003AF-F70B-43D7-946F-4CA530E5ECE5}" type="presOf" srcId="{CA9F957A-9195-4534-B98A-AA0D764BCEA7}" destId="{2EFE80C3-975D-4EA6-9780-6941D450A262}" srcOrd="0" destOrd="0" presId="urn:microsoft.com/office/officeart/2005/8/layout/vList2"/>
    <dgm:cxn modelId="{ACAED4B5-2AEA-4FEB-A756-40B1E392D05A}" srcId="{D67DA014-FAF9-4739-8870-89F2DE1B627B}" destId="{4DB1260F-AB14-4000-B213-569CC93D7F0A}" srcOrd="5" destOrd="0" parTransId="{3D0D83E9-2DA3-4A5B-BA87-3CD2E15CF9A8}" sibTransId="{E8DF13B7-2B70-47E3-B67B-67CE1815170A}"/>
    <dgm:cxn modelId="{8FF503D8-0D42-4326-8DFA-4F0402B23424}" srcId="{D67DA014-FAF9-4739-8870-89F2DE1B627B}" destId="{3A4BD923-5B5B-4D5B-B036-5CB8BF5695A3}" srcOrd="3" destOrd="0" parTransId="{630A2F4D-8447-4E4B-9392-8D229BF39EA3}" sibTransId="{8DF1FECC-93F3-4CB9-8BEC-74D58B596665}"/>
    <dgm:cxn modelId="{5FEEE3DD-0E07-41D4-BEB7-434762910DBE}" srcId="{D67DA014-FAF9-4739-8870-89F2DE1B627B}" destId="{CA9F957A-9195-4534-B98A-AA0D764BCEA7}" srcOrd="0" destOrd="0" parTransId="{05F7A61E-2C82-4FA1-BFFA-A646EC750FC9}" sibTransId="{7160949C-7E20-45B8-A161-29C3853B38FB}"/>
    <dgm:cxn modelId="{211BF9E6-8163-4D65-9BE9-328FC615F98A}" type="presOf" srcId="{2B8504D1-2E75-4CA9-926A-FA86F1DD021F}" destId="{7CA2177B-1C46-4A8A-A846-3536CB2BE646}" srcOrd="0" destOrd="0" presId="urn:microsoft.com/office/officeart/2005/8/layout/vList2"/>
    <dgm:cxn modelId="{5FBD3360-F49F-43EC-9CD6-8620F25AD400}" type="presParOf" srcId="{34531F56-3CF7-41FD-B2A8-6A49C09DA43B}" destId="{2EFE80C3-975D-4EA6-9780-6941D450A262}" srcOrd="0" destOrd="0" presId="urn:microsoft.com/office/officeart/2005/8/layout/vList2"/>
    <dgm:cxn modelId="{ABBD3E76-B1AB-4B0D-8BE1-665EE75B8330}" type="presParOf" srcId="{34531F56-3CF7-41FD-B2A8-6A49C09DA43B}" destId="{97A4705B-29B9-4809-8883-7035EE9A3EB6}" srcOrd="1" destOrd="0" presId="urn:microsoft.com/office/officeart/2005/8/layout/vList2"/>
    <dgm:cxn modelId="{AF0FBEE0-9F77-4FB0-864A-B7C1BEC0C4DE}" type="presParOf" srcId="{34531F56-3CF7-41FD-B2A8-6A49C09DA43B}" destId="{F2AAA7B6-B134-45BC-B7A6-22F4F395FF1A}" srcOrd="2" destOrd="0" presId="urn:microsoft.com/office/officeart/2005/8/layout/vList2"/>
    <dgm:cxn modelId="{E445FADF-4073-43B5-A064-32948A56FFC1}" type="presParOf" srcId="{34531F56-3CF7-41FD-B2A8-6A49C09DA43B}" destId="{47B44D2A-A706-4697-9572-E9C5F880E9BC}" srcOrd="3" destOrd="0" presId="urn:microsoft.com/office/officeart/2005/8/layout/vList2"/>
    <dgm:cxn modelId="{6641673F-9F25-4976-A3D2-3C88E9539D1F}" type="presParOf" srcId="{34531F56-3CF7-41FD-B2A8-6A49C09DA43B}" destId="{789DC43C-1C1B-4CDA-843E-EB15B9A9273C}" srcOrd="4" destOrd="0" presId="urn:microsoft.com/office/officeart/2005/8/layout/vList2"/>
    <dgm:cxn modelId="{5CC89A4F-997C-4FE9-A58C-CB19477DECF6}" type="presParOf" srcId="{34531F56-3CF7-41FD-B2A8-6A49C09DA43B}" destId="{273D9EB5-1767-4CB4-B16F-4C5C9CEBF8A0}" srcOrd="5" destOrd="0" presId="urn:microsoft.com/office/officeart/2005/8/layout/vList2"/>
    <dgm:cxn modelId="{2D82CB18-1B46-41C7-8D28-345F98DD4983}" type="presParOf" srcId="{34531F56-3CF7-41FD-B2A8-6A49C09DA43B}" destId="{43C0912D-FEA1-49D1-AF7D-194803573827}" srcOrd="6" destOrd="0" presId="urn:microsoft.com/office/officeart/2005/8/layout/vList2"/>
    <dgm:cxn modelId="{52802096-5F7E-47CD-A219-FC1BA2C51F68}" type="presParOf" srcId="{34531F56-3CF7-41FD-B2A8-6A49C09DA43B}" destId="{27D174CB-A837-4A62-ABDC-280EE0F9F854}" srcOrd="7" destOrd="0" presId="urn:microsoft.com/office/officeart/2005/8/layout/vList2"/>
    <dgm:cxn modelId="{5F2A54DA-91F9-4B45-B099-42AF202B0D61}" type="presParOf" srcId="{34531F56-3CF7-41FD-B2A8-6A49C09DA43B}" destId="{7CA2177B-1C46-4A8A-A846-3536CB2BE646}" srcOrd="8" destOrd="0" presId="urn:microsoft.com/office/officeart/2005/8/layout/vList2"/>
    <dgm:cxn modelId="{D5920600-04EE-4CDF-94B4-75E078F89FDA}" type="presParOf" srcId="{34531F56-3CF7-41FD-B2A8-6A49C09DA43B}" destId="{8741B66F-ACFC-4DD4-A143-D95FA46CA873}" srcOrd="9" destOrd="0" presId="urn:microsoft.com/office/officeart/2005/8/layout/vList2"/>
    <dgm:cxn modelId="{245B1CF5-18DC-4CCD-B448-2A25F6FFB03A}" type="presParOf" srcId="{34531F56-3CF7-41FD-B2A8-6A49C09DA43B}" destId="{BE01E163-8DAC-45FA-AAE6-1D4105761CF2}" srcOrd="10" destOrd="0" presId="urn:microsoft.com/office/officeart/2005/8/layout/vList2"/>
    <dgm:cxn modelId="{ED93C57E-4A0B-4906-8F63-A582A74FE7CD}" type="presParOf" srcId="{34531F56-3CF7-41FD-B2A8-6A49C09DA43B}" destId="{EA1255EA-C4DA-4467-8D31-71DC54BE57B5}" srcOrd="11" destOrd="0" presId="urn:microsoft.com/office/officeart/2005/8/layout/vList2"/>
    <dgm:cxn modelId="{4FF59EE5-A828-4503-8E4D-4BAB66AD1460}" type="presParOf" srcId="{34531F56-3CF7-41FD-B2A8-6A49C09DA43B}" destId="{AEE1670C-DD58-4CA7-AA30-491DB85B078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CD91CC-5BB3-4DBF-B41C-2B6D3FD4EF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25E4BFE-4856-4B6D-9C0E-79DC14D9FCE4}" type="pres">
      <dgm:prSet presAssocID="{DBCD91CC-5BB3-4DBF-B41C-2B6D3FD4EF59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28611700-BA23-4741-A582-D315FAF35748}" type="presOf" srcId="{DBCD91CC-5BB3-4DBF-B41C-2B6D3FD4EF59}" destId="{225E4BFE-4856-4B6D-9C0E-79DC14D9FCE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7DA014-FAF9-4739-8870-89F2DE1B627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A9F957A-9195-4534-B98A-AA0D764BCEA7}">
      <dgm:prSet/>
      <dgm:spPr/>
      <dgm:t>
        <a:bodyPr/>
        <a:lstStyle/>
        <a:p>
          <a:r>
            <a:rPr lang="en-US" b="1" i="0" dirty="0"/>
            <a:t>Conduct Comparative Analysis:</a:t>
          </a:r>
          <a:endParaRPr lang="fr-FR" dirty="0"/>
        </a:p>
      </dgm:t>
    </dgm:pt>
    <dgm:pt modelId="{05F7A61E-2C82-4FA1-BFFA-A646EC750FC9}" type="parTrans" cxnId="{5FEEE3DD-0E07-41D4-BEB7-434762910DBE}">
      <dgm:prSet/>
      <dgm:spPr/>
      <dgm:t>
        <a:bodyPr/>
        <a:lstStyle/>
        <a:p>
          <a:endParaRPr lang="fr-FR"/>
        </a:p>
      </dgm:t>
    </dgm:pt>
    <dgm:pt modelId="{7160949C-7E20-45B8-A161-29C3853B38FB}" type="sibTrans" cxnId="{5FEEE3DD-0E07-41D4-BEB7-434762910DBE}">
      <dgm:prSet/>
      <dgm:spPr/>
      <dgm:t>
        <a:bodyPr/>
        <a:lstStyle/>
        <a:p>
          <a:endParaRPr lang="fr-FR"/>
        </a:p>
      </dgm:t>
    </dgm:pt>
    <dgm:pt modelId="{53CFD804-1BF3-4726-B344-29169B04A13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 dirty="0"/>
            <a:t>Analyze Financial Projections:</a:t>
          </a:r>
          <a:endParaRPr lang="en-US" b="0" i="0" dirty="0"/>
        </a:p>
      </dgm:t>
    </dgm:pt>
    <dgm:pt modelId="{E9757B24-8796-43C0-A6B7-6F694D906248}" type="parTrans" cxnId="{6C0C59C5-7331-4F3F-9E82-3A22DA58E019}">
      <dgm:prSet/>
      <dgm:spPr/>
      <dgm:t>
        <a:bodyPr/>
        <a:lstStyle/>
        <a:p>
          <a:endParaRPr lang="fr-FR"/>
        </a:p>
      </dgm:t>
    </dgm:pt>
    <dgm:pt modelId="{BF0763F9-00E3-4030-91DD-785135C27E17}" type="sibTrans" cxnId="{6C0C59C5-7331-4F3F-9E82-3A22DA58E019}">
      <dgm:prSet/>
      <dgm:spPr/>
      <dgm:t>
        <a:bodyPr/>
        <a:lstStyle/>
        <a:p>
          <a:endParaRPr lang="fr-FR"/>
        </a:p>
      </dgm:t>
    </dgm:pt>
    <dgm:pt modelId="{3F9B4C46-352F-418A-9897-D9F4F7A5EFA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 </a:t>
          </a:r>
          <a:r>
            <a:rPr lang="en-US" b="0" i="0" dirty="0"/>
            <a:t>Create thorough financial projections that encompass startup and operational costs, including production expenses, business running costs, and overhead.  </a:t>
          </a:r>
        </a:p>
      </dgm:t>
    </dgm:pt>
    <dgm:pt modelId="{8CEAF818-D644-4A4F-895B-A99E8331065E}" type="parTrans" cxnId="{AE59C786-AD0D-4D28-B22C-CD391A4EE966}">
      <dgm:prSet/>
      <dgm:spPr/>
      <dgm:t>
        <a:bodyPr/>
        <a:lstStyle/>
        <a:p>
          <a:endParaRPr lang="fr-FR"/>
        </a:p>
      </dgm:t>
    </dgm:pt>
    <dgm:pt modelId="{C8AAEC92-2396-42FB-A782-5EFE2C466DD7}" type="sibTrans" cxnId="{AE59C786-AD0D-4D28-B22C-CD391A4EE966}">
      <dgm:prSet/>
      <dgm:spPr/>
      <dgm:t>
        <a:bodyPr/>
        <a:lstStyle/>
        <a:p>
          <a:endParaRPr lang="fr-FR"/>
        </a:p>
      </dgm:t>
    </dgm:pt>
    <dgm:pt modelId="{6E3C21BB-A9CF-4743-85FB-F1895657C6B7}">
      <dgm:prSet/>
      <dgm:spPr/>
      <dgm:t>
        <a:bodyPr/>
        <a:lstStyle/>
        <a:p>
          <a:r>
            <a:rPr lang="en-US" b="0" i="0"/>
            <a:t> </a:t>
          </a:r>
          <a:r>
            <a:rPr lang="en-US" b="0" i="0" dirty="0"/>
            <a:t>include a comparative analysis that examines indirect competitors and alternative choices customers make.</a:t>
          </a:r>
          <a:endParaRPr lang="fr-FR" dirty="0"/>
        </a:p>
      </dgm:t>
    </dgm:pt>
    <dgm:pt modelId="{6AAB0651-992C-49CE-A11B-7B47A286E5C7}" type="parTrans" cxnId="{13B06374-B698-40D8-9BE9-D8648E54F299}">
      <dgm:prSet/>
      <dgm:spPr/>
      <dgm:t>
        <a:bodyPr/>
        <a:lstStyle/>
        <a:p>
          <a:endParaRPr lang="fr-FR"/>
        </a:p>
      </dgm:t>
    </dgm:pt>
    <dgm:pt modelId="{02D72469-F045-408F-877A-DA6142795907}" type="sibTrans" cxnId="{13B06374-B698-40D8-9BE9-D8648E54F299}">
      <dgm:prSet/>
      <dgm:spPr/>
      <dgm:t>
        <a:bodyPr/>
        <a:lstStyle/>
        <a:p>
          <a:endParaRPr lang="fr-FR"/>
        </a:p>
      </dgm:t>
    </dgm:pt>
    <dgm:pt modelId="{34531F56-3CF7-41FD-B2A8-6A49C09DA43B}" type="pres">
      <dgm:prSet presAssocID="{D67DA014-FAF9-4739-8870-89F2DE1B627B}" presName="linear" presStyleCnt="0">
        <dgm:presLayoutVars>
          <dgm:animLvl val="lvl"/>
          <dgm:resizeHandles val="exact"/>
        </dgm:presLayoutVars>
      </dgm:prSet>
      <dgm:spPr/>
    </dgm:pt>
    <dgm:pt modelId="{2EFE80C3-975D-4EA6-9780-6941D450A262}" type="pres">
      <dgm:prSet presAssocID="{CA9F957A-9195-4534-B98A-AA0D764BCEA7}" presName="parentText" presStyleLbl="node1" presStyleIdx="0" presStyleCnt="2" custLinFactY="-125074" custLinFactNeighborY="-200000">
        <dgm:presLayoutVars>
          <dgm:chMax val="0"/>
          <dgm:bulletEnabled val="1"/>
        </dgm:presLayoutVars>
      </dgm:prSet>
      <dgm:spPr/>
    </dgm:pt>
    <dgm:pt modelId="{D7CA0345-60E7-4B6C-BBF4-D90BF33E2594}" type="pres">
      <dgm:prSet presAssocID="{CA9F957A-9195-4534-B98A-AA0D764BCEA7}" presName="childText" presStyleLbl="revTx" presStyleIdx="0" presStyleCnt="2">
        <dgm:presLayoutVars>
          <dgm:bulletEnabled val="1"/>
        </dgm:presLayoutVars>
      </dgm:prSet>
      <dgm:spPr/>
    </dgm:pt>
    <dgm:pt modelId="{B4B9D2EC-D628-4609-92A2-62F4E2AEDAA0}" type="pres">
      <dgm:prSet presAssocID="{53CFD804-1BF3-4726-B344-29169B04A13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C3A38B4-95EE-4D86-B13F-3A9123BCB905}" type="pres">
      <dgm:prSet presAssocID="{53CFD804-1BF3-4726-B344-29169B04A13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C1C3705-99E4-42B1-A885-19C7DA5D4307}" type="presOf" srcId="{6E3C21BB-A9CF-4743-85FB-F1895657C6B7}" destId="{D7CA0345-60E7-4B6C-BBF4-D90BF33E2594}" srcOrd="0" destOrd="0" presId="urn:microsoft.com/office/officeart/2005/8/layout/vList2"/>
    <dgm:cxn modelId="{CD8F4F3E-38E1-472A-A2D3-75FEDCAB5066}" type="presOf" srcId="{D67DA014-FAF9-4739-8870-89F2DE1B627B}" destId="{34531F56-3CF7-41FD-B2A8-6A49C09DA43B}" srcOrd="0" destOrd="0" presId="urn:microsoft.com/office/officeart/2005/8/layout/vList2"/>
    <dgm:cxn modelId="{13B06374-B698-40D8-9BE9-D8648E54F299}" srcId="{CA9F957A-9195-4534-B98A-AA0D764BCEA7}" destId="{6E3C21BB-A9CF-4743-85FB-F1895657C6B7}" srcOrd="0" destOrd="0" parTransId="{6AAB0651-992C-49CE-A11B-7B47A286E5C7}" sibTransId="{02D72469-F045-408F-877A-DA6142795907}"/>
    <dgm:cxn modelId="{AE59C786-AD0D-4D28-B22C-CD391A4EE966}" srcId="{53CFD804-1BF3-4726-B344-29169B04A137}" destId="{3F9B4C46-352F-418A-9897-D9F4F7A5EFAA}" srcOrd="0" destOrd="0" parTransId="{8CEAF818-D644-4A4F-895B-A99E8331065E}" sibTransId="{C8AAEC92-2396-42FB-A782-5EFE2C466DD7}"/>
    <dgm:cxn modelId="{C72003AF-F70B-43D7-946F-4CA530E5ECE5}" type="presOf" srcId="{CA9F957A-9195-4534-B98A-AA0D764BCEA7}" destId="{2EFE80C3-975D-4EA6-9780-6941D450A262}" srcOrd="0" destOrd="0" presId="urn:microsoft.com/office/officeart/2005/8/layout/vList2"/>
    <dgm:cxn modelId="{03EF66AF-D97E-4E4D-8A84-4FC2C1781288}" type="presOf" srcId="{3F9B4C46-352F-418A-9897-D9F4F7A5EFAA}" destId="{8C3A38B4-95EE-4D86-B13F-3A9123BCB905}" srcOrd="0" destOrd="0" presId="urn:microsoft.com/office/officeart/2005/8/layout/vList2"/>
    <dgm:cxn modelId="{6C0C59C5-7331-4F3F-9E82-3A22DA58E019}" srcId="{D67DA014-FAF9-4739-8870-89F2DE1B627B}" destId="{53CFD804-1BF3-4726-B344-29169B04A137}" srcOrd="1" destOrd="0" parTransId="{E9757B24-8796-43C0-A6B7-6F694D906248}" sibTransId="{BF0763F9-00E3-4030-91DD-785135C27E17}"/>
    <dgm:cxn modelId="{DEED8FD9-D2EB-4945-891C-DC62651502EA}" type="presOf" srcId="{53CFD804-1BF3-4726-B344-29169B04A137}" destId="{B4B9D2EC-D628-4609-92A2-62F4E2AEDAA0}" srcOrd="0" destOrd="0" presId="urn:microsoft.com/office/officeart/2005/8/layout/vList2"/>
    <dgm:cxn modelId="{5FEEE3DD-0E07-41D4-BEB7-434762910DBE}" srcId="{D67DA014-FAF9-4739-8870-89F2DE1B627B}" destId="{CA9F957A-9195-4534-B98A-AA0D764BCEA7}" srcOrd="0" destOrd="0" parTransId="{05F7A61E-2C82-4FA1-BFFA-A646EC750FC9}" sibTransId="{7160949C-7E20-45B8-A161-29C3853B38FB}"/>
    <dgm:cxn modelId="{5FBD3360-F49F-43EC-9CD6-8620F25AD400}" type="presParOf" srcId="{34531F56-3CF7-41FD-B2A8-6A49C09DA43B}" destId="{2EFE80C3-975D-4EA6-9780-6941D450A262}" srcOrd="0" destOrd="0" presId="urn:microsoft.com/office/officeart/2005/8/layout/vList2"/>
    <dgm:cxn modelId="{463D960F-2CC0-47EB-9D4A-50F05B9A4C16}" type="presParOf" srcId="{34531F56-3CF7-41FD-B2A8-6A49C09DA43B}" destId="{D7CA0345-60E7-4B6C-BBF4-D90BF33E2594}" srcOrd="1" destOrd="0" presId="urn:microsoft.com/office/officeart/2005/8/layout/vList2"/>
    <dgm:cxn modelId="{DCE116B6-CB4B-4888-A37B-29F96F3B14B2}" type="presParOf" srcId="{34531F56-3CF7-41FD-B2A8-6A49C09DA43B}" destId="{B4B9D2EC-D628-4609-92A2-62F4E2AEDAA0}" srcOrd="2" destOrd="0" presId="urn:microsoft.com/office/officeart/2005/8/layout/vList2"/>
    <dgm:cxn modelId="{7FEDBBDC-FFC8-4114-9B40-E6F83A179BA8}" type="presParOf" srcId="{34531F56-3CF7-41FD-B2A8-6A49C09DA43B}" destId="{8C3A38B4-95EE-4D86-B13F-3A9123BCB90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BCD91CC-5BB3-4DBF-B41C-2B6D3FD4EF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DC2C2BE-AFCF-4736-8379-6CE880F1A28E}">
      <dgm:prSet/>
      <dgm:spPr/>
      <dgm:t>
        <a:bodyPr/>
        <a:lstStyle/>
        <a:p>
          <a:pPr>
            <a:buFont typeface="+mj-lt"/>
            <a:buAutoNum type="arabicPeriod"/>
          </a:pPr>
          <a:r>
            <a:rPr lang="fr-FR" b="0" i="0" dirty="0" err="1"/>
            <a:t>Avoid</a:t>
          </a:r>
          <a:r>
            <a:rPr lang="fr-FR" b="0" i="0" dirty="0"/>
            <a:t> </a:t>
          </a:r>
          <a:r>
            <a:rPr lang="fr-FR" b="0" i="0" dirty="0" err="1"/>
            <a:t>offering</a:t>
          </a:r>
          <a:r>
            <a:rPr lang="fr-FR" b="0" i="0" dirty="0"/>
            <a:t> free trials.</a:t>
          </a:r>
          <a:endParaRPr lang="en-US" b="0" i="0" dirty="0"/>
        </a:p>
      </dgm:t>
    </dgm:pt>
    <dgm:pt modelId="{40C461F6-641F-471C-9535-609B012A5ED5}" type="parTrans" cxnId="{164757DD-54BF-4D37-9FAE-6DDBC31CE0BD}">
      <dgm:prSet/>
      <dgm:spPr/>
      <dgm:t>
        <a:bodyPr/>
        <a:lstStyle/>
        <a:p>
          <a:endParaRPr lang="fr-FR"/>
        </a:p>
      </dgm:t>
    </dgm:pt>
    <dgm:pt modelId="{B238E38E-BDB7-4BD2-BC2B-D45FB3CF2064}" type="sibTrans" cxnId="{164757DD-54BF-4D37-9FAE-6DDBC31CE0BD}">
      <dgm:prSet/>
      <dgm:spPr/>
      <dgm:t>
        <a:bodyPr/>
        <a:lstStyle/>
        <a:p>
          <a:endParaRPr lang="fr-FR"/>
        </a:p>
      </dgm:t>
    </dgm:pt>
    <dgm:pt modelId="{DAAB932A-102B-41A5-BABB-B2DE2DDA26C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Prioritize upfront cash payments, with a preference for longer commitments</a:t>
          </a:r>
        </a:p>
      </dgm:t>
    </dgm:pt>
    <dgm:pt modelId="{A94540A3-9810-4985-80D6-17934B702253}" type="parTrans" cxnId="{2128E9E3-AB1C-4BF8-8439-69C2CBF47AD9}">
      <dgm:prSet/>
      <dgm:spPr/>
      <dgm:t>
        <a:bodyPr/>
        <a:lstStyle/>
        <a:p>
          <a:endParaRPr lang="fr-FR"/>
        </a:p>
      </dgm:t>
    </dgm:pt>
    <dgm:pt modelId="{8361D6AF-60D9-4347-8E83-45F0988B7E45}" type="sibTrans" cxnId="{2128E9E3-AB1C-4BF8-8439-69C2CBF47AD9}">
      <dgm:prSet/>
      <dgm:spPr/>
      <dgm:t>
        <a:bodyPr/>
        <a:lstStyle/>
        <a:p>
          <a:endParaRPr lang="fr-FR"/>
        </a:p>
      </dgm:t>
    </dgm:pt>
    <dgm:pt modelId="{B1518CFB-999F-4EF5-8601-3F418A3CB07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Steer clear of monthly subscription models.</a:t>
          </a:r>
        </a:p>
      </dgm:t>
    </dgm:pt>
    <dgm:pt modelId="{C7376FDD-0B64-47C2-944F-54880A67F248}" type="parTrans" cxnId="{99CE1D1C-2657-4A71-97AC-C3820DE39954}">
      <dgm:prSet/>
      <dgm:spPr/>
      <dgm:t>
        <a:bodyPr/>
        <a:lstStyle/>
        <a:p>
          <a:endParaRPr lang="fr-FR"/>
        </a:p>
      </dgm:t>
    </dgm:pt>
    <dgm:pt modelId="{51427EAC-2BD0-42EE-8B99-AF06D82E8513}" type="sibTrans" cxnId="{99CE1D1C-2657-4A71-97AC-C3820DE39954}">
      <dgm:prSet/>
      <dgm:spPr/>
      <dgm:t>
        <a:bodyPr/>
        <a:lstStyle/>
        <a:p>
          <a:endParaRPr lang="fr-FR"/>
        </a:p>
      </dgm:t>
    </dgm:pt>
    <dgm:pt modelId="{CE7EC3DA-8C4D-493D-A388-1561E9D84B6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Directly target the decision-maker when selling your product or service,</a:t>
          </a:r>
        </a:p>
      </dgm:t>
    </dgm:pt>
    <dgm:pt modelId="{4574D85A-6F96-46C5-AA6E-D06DA56ECBB6}" type="parTrans" cxnId="{A43D5487-AC05-407E-8493-E018F90729D6}">
      <dgm:prSet/>
      <dgm:spPr/>
      <dgm:t>
        <a:bodyPr/>
        <a:lstStyle/>
        <a:p>
          <a:endParaRPr lang="fr-FR"/>
        </a:p>
      </dgm:t>
    </dgm:pt>
    <dgm:pt modelId="{7C2092DB-1548-49BD-88A4-147B2CA1A77B}" type="sibTrans" cxnId="{A43D5487-AC05-407E-8493-E018F90729D6}">
      <dgm:prSet/>
      <dgm:spPr/>
      <dgm:t>
        <a:bodyPr/>
        <a:lstStyle/>
        <a:p>
          <a:endParaRPr lang="fr-FR"/>
        </a:p>
      </dgm:t>
    </dgm:pt>
    <dgm:pt modelId="{6A60947C-C7F4-4F33-88A4-E5EFD739970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If a trial is necessary, limit its duration, </a:t>
          </a:r>
        </a:p>
      </dgm:t>
    </dgm:pt>
    <dgm:pt modelId="{F1AB9084-9EC0-463E-9CD3-D547D00F70FD}" type="parTrans" cxnId="{91A0D551-2174-4FC2-A76A-48524B41967A}">
      <dgm:prSet/>
      <dgm:spPr/>
      <dgm:t>
        <a:bodyPr/>
        <a:lstStyle/>
        <a:p>
          <a:endParaRPr lang="fr-FR"/>
        </a:p>
      </dgm:t>
    </dgm:pt>
    <dgm:pt modelId="{869FF6D2-4A2F-44B6-9C6A-1085D99C98CE}" type="sibTrans" cxnId="{91A0D551-2174-4FC2-A76A-48524B41967A}">
      <dgm:prSet/>
      <dgm:spPr/>
      <dgm:t>
        <a:bodyPr/>
        <a:lstStyle/>
        <a:p>
          <a:endParaRPr lang="fr-FR"/>
        </a:p>
      </dgm:t>
    </dgm:pt>
    <dgm:pt modelId="{A2A15AA6-132D-4823-AEC3-5854C37C9E8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with preference for shorter periods (1 day or 1 week).</a:t>
          </a:r>
        </a:p>
      </dgm:t>
    </dgm:pt>
    <dgm:pt modelId="{EB0D6F7A-114C-4983-B180-13BAFE891F69}" type="parTrans" cxnId="{E15B7A37-69EA-4CBF-A912-78214BD52CFD}">
      <dgm:prSet/>
      <dgm:spPr/>
      <dgm:t>
        <a:bodyPr/>
        <a:lstStyle/>
        <a:p>
          <a:endParaRPr lang="fr-FR"/>
        </a:p>
      </dgm:t>
    </dgm:pt>
    <dgm:pt modelId="{D3AF26C4-A6DF-4539-A257-6F77ED50A995}" type="sibTrans" cxnId="{E15B7A37-69EA-4CBF-A912-78214BD52CFD}">
      <dgm:prSet/>
      <dgm:spPr/>
      <dgm:t>
        <a:bodyPr/>
        <a:lstStyle/>
        <a:p>
          <a:endParaRPr lang="fr-FR"/>
        </a:p>
      </dgm:t>
    </dgm:pt>
    <dgm:pt modelId="{2C1F9B34-3BAC-473C-A758-5426DA79905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(2 years, 1 year, 6 months).</a:t>
          </a:r>
        </a:p>
      </dgm:t>
    </dgm:pt>
    <dgm:pt modelId="{FA93245D-252C-4807-B66E-03FAC5C8C30E}" type="parTrans" cxnId="{CC260BE6-97D9-4443-BDF5-37EAB68E42E5}">
      <dgm:prSet/>
      <dgm:spPr/>
      <dgm:t>
        <a:bodyPr/>
        <a:lstStyle/>
        <a:p>
          <a:endParaRPr lang="fr-FR"/>
        </a:p>
      </dgm:t>
    </dgm:pt>
    <dgm:pt modelId="{727EA7BC-C399-4A88-A631-5B23944B1235}" type="sibTrans" cxnId="{CC260BE6-97D9-4443-BDF5-37EAB68E42E5}">
      <dgm:prSet/>
      <dgm:spPr/>
      <dgm:t>
        <a:bodyPr/>
        <a:lstStyle/>
        <a:p>
          <a:endParaRPr lang="fr-FR"/>
        </a:p>
      </dgm:t>
    </dgm:pt>
    <dgm:pt modelId="{2394B9A0-938B-4770-B3D9-44DCC36170F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rather than relying on their subordinates.</a:t>
          </a:r>
        </a:p>
      </dgm:t>
    </dgm:pt>
    <dgm:pt modelId="{F7391EC5-818A-4D66-92C2-F2B06ABF4D7D}" type="parTrans" cxnId="{785D752F-C00D-488A-B56E-887ADF3DD14A}">
      <dgm:prSet/>
      <dgm:spPr/>
      <dgm:t>
        <a:bodyPr/>
        <a:lstStyle/>
        <a:p>
          <a:endParaRPr lang="fr-FR"/>
        </a:p>
      </dgm:t>
    </dgm:pt>
    <dgm:pt modelId="{E94B4509-22F9-4EEB-B5AD-C2E5459A7D16}" type="sibTrans" cxnId="{785D752F-C00D-488A-B56E-887ADF3DD14A}">
      <dgm:prSet/>
      <dgm:spPr/>
      <dgm:t>
        <a:bodyPr/>
        <a:lstStyle/>
        <a:p>
          <a:endParaRPr lang="fr-FR"/>
        </a:p>
      </dgm:t>
    </dgm:pt>
    <dgm:pt modelId="{225E4BFE-4856-4B6D-9C0E-79DC14D9FCE4}" type="pres">
      <dgm:prSet presAssocID="{DBCD91CC-5BB3-4DBF-B41C-2B6D3FD4EF59}" presName="linear" presStyleCnt="0">
        <dgm:presLayoutVars>
          <dgm:animLvl val="lvl"/>
          <dgm:resizeHandles val="exact"/>
        </dgm:presLayoutVars>
      </dgm:prSet>
      <dgm:spPr/>
    </dgm:pt>
    <dgm:pt modelId="{97A8D912-BAF9-4DB8-90D6-2E69BE632765}" type="pres">
      <dgm:prSet presAssocID="{8DC2C2BE-AFCF-4736-8379-6CE880F1A28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DE6DD6C-FA3C-42C5-8E23-A61C7B682F93}" type="pres">
      <dgm:prSet presAssocID="{8DC2C2BE-AFCF-4736-8379-6CE880F1A28E}" presName="childText" presStyleLbl="revTx" presStyleIdx="0" presStyleCnt="3">
        <dgm:presLayoutVars>
          <dgm:bulletEnabled val="1"/>
        </dgm:presLayoutVars>
      </dgm:prSet>
      <dgm:spPr/>
    </dgm:pt>
    <dgm:pt modelId="{66C1553B-F46B-482C-B4DE-101963AB477B}" type="pres">
      <dgm:prSet presAssocID="{DAAB932A-102B-41A5-BABB-B2DE2DDA26C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D476CE6-213A-4B2D-B17E-E70AF7DB43C5}" type="pres">
      <dgm:prSet presAssocID="{DAAB932A-102B-41A5-BABB-B2DE2DDA26C8}" presName="childText" presStyleLbl="revTx" presStyleIdx="1" presStyleCnt="3">
        <dgm:presLayoutVars>
          <dgm:bulletEnabled val="1"/>
        </dgm:presLayoutVars>
      </dgm:prSet>
      <dgm:spPr/>
    </dgm:pt>
    <dgm:pt modelId="{19AC1DEF-7944-427F-8720-A423822989FE}" type="pres">
      <dgm:prSet presAssocID="{B1518CFB-999F-4EF5-8601-3F418A3CB07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1C3140B-BE94-4AD1-A8BE-D2F17740EEF0}" type="pres">
      <dgm:prSet presAssocID="{51427EAC-2BD0-42EE-8B99-AF06D82E8513}" presName="spacer" presStyleCnt="0"/>
      <dgm:spPr/>
    </dgm:pt>
    <dgm:pt modelId="{F381C6A1-7D6D-425B-9AE2-59B3990DA98B}" type="pres">
      <dgm:prSet presAssocID="{CE7EC3DA-8C4D-493D-A388-1561E9D84B6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A90926B-ABDF-45CE-8F11-4333F49EECD4}" type="pres">
      <dgm:prSet presAssocID="{CE7EC3DA-8C4D-493D-A388-1561E9D84B6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8611700-BA23-4741-A582-D315FAF35748}" type="presOf" srcId="{DBCD91CC-5BB3-4DBF-B41C-2B6D3FD4EF59}" destId="{225E4BFE-4856-4B6D-9C0E-79DC14D9FCE4}" srcOrd="0" destOrd="0" presId="urn:microsoft.com/office/officeart/2005/8/layout/vList2"/>
    <dgm:cxn modelId="{CA8CEB14-CDD1-48D0-B743-FA676B561436}" type="presOf" srcId="{2394B9A0-938B-4770-B3D9-44DCC36170F6}" destId="{7A90926B-ABDF-45CE-8F11-4333F49EECD4}" srcOrd="0" destOrd="0" presId="urn:microsoft.com/office/officeart/2005/8/layout/vList2"/>
    <dgm:cxn modelId="{99CE1D1C-2657-4A71-97AC-C3820DE39954}" srcId="{DBCD91CC-5BB3-4DBF-B41C-2B6D3FD4EF59}" destId="{B1518CFB-999F-4EF5-8601-3F418A3CB078}" srcOrd="2" destOrd="0" parTransId="{C7376FDD-0B64-47C2-944F-54880A67F248}" sibTransId="{51427EAC-2BD0-42EE-8B99-AF06D82E8513}"/>
    <dgm:cxn modelId="{94903820-BFCC-400B-8BA7-4C8115874236}" type="presOf" srcId="{2C1F9B34-3BAC-473C-A758-5426DA79905F}" destId="{CD476CE6-213A-4B2D-B17E-E70AF7DB43C5}" srcOrd="0" destOrd="0" presId="urn:microsoft.com/office/officeart/2005/8/layout/vList2"/>
    <dgm:cxn modelId="{785D752F-C00D-488A-B56E-887ADF3DD14A}" srcId="{CE7EC3DA-8C4D-493D-A388-1561E9D84B69}" destId="{2394B9A0-938B-4770-B3D9-44DCC36170F6}" srcOrd="0" destOrd="0" parTransId="{F7391EC5-818A-4D66-92C2-F2B06ABF4D7D}" sibTransId="{E94B4509-22F9-4EEB-B5AD-C2E5459A7D16}"/>
    <dgm:cxn modelId="{E15B7A37-69EA-4CBF-A912-78214BD52CFD}" srcId="{6A60947C-C7F4-4F33-88A4-E5EFD7399704}" destId="{A2A15AA6-132D-4823-AEC3-5854C37C9E86}" srcOrd="0" destOrd="0" parTransId="{EB0D6F7A-114C-4983-B180-13BAFE891F69}" sibTransId="{D3AF26C4-A6DF-4539-A257-6F77ED50A995}"/>
    <dgm:cxn modelId="{47E2D939-4E2F-4BE8-BF76-9B4DE8005BFC}" type="presOf" srcId="{A2A15AA6-132D-4823-AEC3-5854C37C9E86}" destId="{6DE6DD6C-FA3C-42C5-8E23-A61C7B682F93}" srcOrd="0" destOrd="1" presId="urn:microsoft.com/office/officeart/2005/8/layout/vList2"/>
    <dgm:cxn modelId="{91A0D551-2174-4FC2-A76A-48524B41967A}" srcId="{8DC2C2BE-AFCF-4736-8379-6CE880F1A28E}" destId="{6A60947C-C7F4-4F33-88A4-E5EFD7399704}" srcOrd="0" destOrd="0" parTransId="{F1AB9084-9EC0-463E-9CD3-D547D00F70FD}" sibTransId="{869FF6D2-4A2F-44B6-9C6A-1085D99C98CE}"/>
    <dgm:cxn modelId="{A43D5487-AC05-407E-8493-E018F90729D6}" srcId="{DBCD91CC-5BB3-4DBF-B41C-2B6D3FD4EF59}" destId="{CE7EC3DA-8C4D-493D-A388-1561E9D84B69}" srcOrd="3" destOrd="0" parTransId="{4574D85A-6F96-46C5-AA6E-D06DA56ECBB6}" sibTransId="{7C2092DB-1548-49BD-88A4-147B2CA1A77B}"/>
    <dgm:cxn modelId="{B6DB888D-24CD-41B7-B15F-E8395DA22D63}" type="presOf" srcId="{DAAB932A-102B-41A5-BABB-B2DE2DDA26C8}" destId="{66C1553B-F46B-482C-B4DE-101963AB477B}" srcOrd="0" destOrd="0" presId="urn:microsoft.com/office/officeart/2005/8/layout/vList2"/>
    <dgm:cxn modelId="{299A63B1-1C87-4C86-BAB1-873720BD1429}" type="presOf" srcId="{6A60947C-C7F4-4F33-88A4-E5EFD7399704}" destId="{6DE6DD6C-FA3C-42C5-8E23-A61C7B682F93}" srcOrd="0" destOrd="0" presId="urn:microsoft.com/office/officeart/2005/8/layout/vList2"/>
    <dgm:cxn modelId="{8EBCCECB-C974-49D0-9F93-F2E04D82E591}" type="presOf" srcId="{8DC2C2BE-AFCF-4736-8379-6CE880F1A28E}" destId="{97A8D912-BAF9-4DB8-90D6-2E69BE632765}" srcOrd="0" destOrd="0" presId="urn:microsoft.com/office/officeart/2005/8/layout/vList2"/>
    <dgm:cxn modelId="{6F1F19CE-BD28-4E06-9A9A-BC9F98878CD8}" type="presOf" srcId="{B1518CFB-999F-4EF5-8601-3F418A3CB078}" destId="{19AC1DEF-7944-427F-8720-A423822989FE}" srcOrd="0" destOrd="0" presId="urn:microsoft.com/office/officeart/2005/8/layout/vList2"/>
    <dgm:cxn modelId="{164757DD-54BF-4D37-9FAE-6DDBC31CE0BD}" srcId="{DBCD91CC-5BB3-4DBF-B41C-2B6D3FD4EF59}" destId="{8DC2C2BE-AFCF-4736-8379-6CE880F1A28E}" srcOrd="0" destOrd="0" parTransId="{40C461F6-641F-471C-9535-609B012A5ED5}" sibTransId="{B238E38E-BDB7-4BD2-BC2B-D45FB3CF2064}"/>
    <dgm:cxn modelId="{FDE646DE-CD74-4504-8A82-3672505F1EF7}" type="presOf" srcId="{CE7EC3DA-8C4D-493D-A388-1561E9D84B69}" destId="{F381C6A1-7D6D-425B-9AE2-59B3990DA98B}" srcOrd="0" destOrd="0" presId="urn:microsoft.com/office/officeart/2005/8/layout/vList2"/>
    <dgm:cxn modelId="{2128E9E3-AB1C-4BF8-8439-69C2CBF47AD9}" srcId="{DBCD91CC-5BB3-4DBF-B41C-2B6D3FD4EF59}" destId="{DAAB932A-102B-41A5-BABB-B2DE2DDA26C8}" srcOrd="1" destOrd="0" parTransId="{A94540A3-9810-4985-80D6-17934B702253}" sibTransId="{8361D6AF-60D9-4347-8E83-45F0988B7E45}"/>
    <dgm:cxn modelId="{CC260BE6-97D9-4443-BDF5-37EAB68E42E5}" srcId="{DAAB932A-102B-41A5-BABB-B2DE2DDA26C8}" destId="{2C1F9B34-3BAC-473C-A758-5426DA79905F}" srcOrd="0" destOrd="0" parTransId="{FA93245D-252C-4807-B66E-03FAC5C8C30E}" sibTransId="{727EA7BC-C399-4A88-A631-5B23944B1235}"/>
    <dgm:cxn modelId="{B0844DDE-03E1-48AB-9450-0856AEEB864D}" type="presParOf" srcId="{225E4BFE-4856-4B6D-9C0E-79DC14D9FCE4}" destId="{97A8D912-BAF9-4DB8-90D6-2E69BE632765}" srcOrd="0" destOrd="0" presId="urn:microsoft.com/office/officeart/2005/8/layout/vList2"/>
    <dgm:cxn modelId="{21A72156-05D4-4B17-9038-E99C3064292E}" type="presParOf" srcId="{225E4BFE-4856-4B6D-9C0E-79DC14D9FCE4}" destId="{6DE6DD6C-FA3C-42C5-8E23-A61C7B682F93}" srcOrd="1" destOrd="0" presId="urn:microsoft.com/office/officeart/2005/8/layout/vList2"/>
    <dgm:cxn modelId="{B9C6FA4C-0956-447F-9D6C-C0A5BB2CCB3E}" type="presParOf" srcId="{225E4BFE-4856-4B6D-9C0E-79DC14D9FCE4}" destId="{66C1553B-F46B-482C-B4DE-101963AB477B}" srcOrd="2" destOrd="0" presId="urn:microsoft.com/office/officeart/2005/8/layout/vList2"/>
    <dgm:cxn modelId="{967B4831-6730-4EE2-A14A-4003F33800FF}" type="presParOf" srcId="{225E4BFE-4856-4B6D-9C0E-79DC14D9FCE4}" destId="{CD476CE6-213A-4B2D-B17E-E70AF7DB43C5}" srcOrd="3" destOrd="0" presId="urn:microsoft.com/office/officeart/2005/8/layout/vList2"/>
    <dgm:cxn modelId="{4B8E1525-AEFE-4216-A05A-95D212659343}" type="presParOf" srcId="{225E4BFE-4856-4B6D-9C0E-79DC14D9FCE4}" destId="{19AC1DEF-7944-427F-8720-A423822989FE}" srcOrd="4" destOrd="0" presId="urn:microsoft.com/office/officeart/2005/8/layout/vList2"/>
    <dgm:cxn modelId="{6291FFCE-53C7-47C5-8B79-0B447CAEE1E8}" type="presParOf" srcId="{225E4BFE-4856-4B6D-9C0E-79DC14D9FCE4}" destId="{A1C3140B-BE94-4AD1-A8BE-D2F17740EEF0}" srcOrd="5" destOrd="0" presId="urn:microsoft.com/office/officeart/2005/8/layout/vList2"/>
    <dgm:cxn modelId="{F57B9F85-A3E3-44D3-B6EE-C7551284D510}" type="presParOf" srcId="{225E4BFE-4856-4B6D-9C0E-79DC14D9FCE4}" destId="{F381C6A1-7D6D-425B-9AE2-59B3990DA98B}" srcOrd="6" destOrd="0" presId="urn:microsoft.com/office/officeart/2005/8/layout/vList2"/>
    <dgm:cxn modelId="{5B19EDC3-6095-4CA8-9202-0B194B7B7FC7}" type="presParOf" srcId="{225E4BFE-4856-4B6D-9C0E-79DC14D9FCE4}" destId="{7A90926B-ABDF-45CE-8F11-4333F49EECD4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8D912-BAF9-4DB8-90D6-2E69BE632765}">
      <dsp:nvSpPr>
        <dsp:cNvPr id="0" name=""/>
        <dsp:cNvSpPr/>
      </dsp:nvSpPr>
      <dsp:spPr>
        <a:xfrm>
          <a:off x="0" y="149489"/>
          <a:ext cx="10058399" cy="1814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300" b="0" i="0" kern="1200" dirty="0"/>
            <a:t>Learning: Focus on gathering insights about engagement, audience interest. This is crucial for startups in early stages or expanding to new audiences.</a:t>
          </a:r>
        </a:p>
      </dsp:txBody>
      <dsp:txXfrm>
        <a:off x="88585" y="238074"/>
        <a:ext cx="9881229" cy="1637500"/>
      </dsp:txXfrm>
    </dsp:sp>
    <dsp:sp modelId="{7EE0C82D-5FB8-4E42-90AE-73F80EFE1F8A}">
      <dsp:nvSpPr>
        <dsp:cNvPr id="0" name=""/>
        <dsp:cNvSpPr/>
      </dsp:nvSpPr>
      <dsp:spPr>
        <a:xfrm>
          <a:off x="0" y="2059200"/>
          <a:ext cx="10058399" cy="1814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300" b="0" i="0" kern="1200" dirty="0"/>
            <a:t>Cost: Optimize your cost per acquisition (CPA) to maximize your budget's efficiency.</a:t>
          </a:r>
        </a:p>
      </dsp:txBody>
      <dsp:txXfrm>
        <a:off x="88585" y="2147785"/>
        <a:ext cx="9881229" cy="163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8D912-BAF9-4DB8-90D6-2E69BE632765}">
      <dsp:nvSpPr>
        <dsp:cNvPr id="0" name=""/>
        <dsp:cNvSpPr/>
      </dsp:nvSpPr>
      <dsp:spPr>
        <a:xfrm>
          <a:off x="0" y="82439"/>
          <a:ext cx="10058399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300" b="0" i="0" kern="1200" dirty="0"/>
            <a:t>Time: Is there a specific window for reaching your target audience, or are you running out of time due to financial constraints?</a:t>
          </a:r>
        </a:p>
      </dsp:txBody>
      <dsp:txXfrm>
        <a:off x="44664" y="127103"/>
        <a:ext cx="9969071" cy="825612"/>
      </dsp:txXfrm>
    </dsp:sp>
    <dsp:sp modelId="{55E866EC-4639-4B28-BA90-8D65BCBCB801}">
      <dsp:nvSpPr>
        <dsp:cNvPr id="0" name=""/>
        <dsp:cNvSpPr/>
      </dsp:nvSpPr>
      <dsp:spPr>
        <a:xfrm>
          <a:off x="0" y="1063619"/>
          <a:ext cx="10058399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300" b="0" i="0" kern="1200" dirty="0"/>
            <a:t>Financial Situation: Is your company well-financed, or are you self-funding (bootstrapping)? Do you require additional funds to sustain your operations?</a:t>
          </a:r>
        </a:p>
      </dsp:txBody>
      <dsp:txXfrm>
        <a:off x="44664" y="1108283"/>
        <a:ext cx="9969071" cy="825612"/>
      </dsp:txXfrm>
    </dsp:sp>
    <dsp:sp modelId="{93BE0F15-4AB3-4E62-802F-5E3B91C5C382}">
      <dsp:nvSpPr>
        <dsp:cNvPr id="0" name=""/>
        <dsp:cNvSpPr/>
      </dsp:nvSpPr>
      <dsp:spPr>
        <a:xfrm>
          <a:off x="0" y="2044800"/>
          <a:ext cx="10058399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300" b="0" i="0" kern="1200" dirty="0"/>
            <a:t>Audience Focus: Is it necessary to target a highly specific group of individuals?</a:t>
          </a:r>
        </a:p>
      </dsp:txBody>
      <dsp:txXfrm>
        <a:off x="44664" y="2089464"/>
        <a:ext cx="9969071" cy="825612"/>
      </dsp:txXfrm>
    </dsp:sp>
    <dsp:sp modelId="{1EDF94EE-703A-489F-A00E-ABA48C34A1E9}">
      <dsp:nvSpPr>
        <dsp:cNvPr id="0" name=""/>
        <dsp:cNvSpPr/>
      </dsp:nvSpPr>
      <dsp:spPr>
        <a:xfrm>
          <a:off x="0" y="3025980"/>
          <a:ext cx="10058399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300" b="0" i="0" kern="1200" dirty="0"/>
            <a:t>Legal Challenges: Are you challenging established industries with a history of legal disputes, </a:t>
          </a:r>
        </a:p>
      </dsp:txBody>
      <dsp:txXfrm>
        <a:off x="44664" y="3070644"/>
        <a:ext cx="9969071" cy="8256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E80C3-975D-4EA6-9780-6941D450A262}">
      <dsp:nvSpPr>
        <dsp:cNvPr id="0" name=""/>
        <dsp:cNvSpPr/>
      </dsp:nvSpPr>
      <dsp:spPr>
        <a:xfrm>
          <a:off x="0" y="146726"/>
          <a:ext cx="10058399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Landing Pages: First contact points for customers, also serving as MVPs for testing your product.</a:t>
          </a:r>
          <a:endParaRPr lang="fr-FR" sz="1700" kern="1200" dirty="0"/>
        </a:p>
      </dsp:txBody>
      <dsp:txXfrm>
        <a:off x="19904" y="166630"/>
        <a:ext cx="10018591" cy="367937"/>
      </dsp:txXfrm>
    </dsp:sp>
    <dsp:sp modelId="{F2AAA7B6-B134-45BC-B7A6-22F4F395FF1A}">
      <dsp:nvSpPr>
        <dsp:cNvPr id="0" name=""/>
        <dsp:cNvSpPr/>
      </dsp:nvSpPr>
      <dsp:spPr>
        <a:xfrm>
          <a:off x="0" y="734255"/>
          <a:ext cx="10058399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Ad Campaigns: Run targeted ads on platforms like Google and Facebook to gauge product appeal.</a:t>
          </a:r>
          <a:endParaRPr lang="fr-FR" sz="1700" kern="1200" dirty="0"/>
        </a:p>
      </dsp:txBody>
      <dsp:txXfrm>
        <a:off x="19904" y="754159"/>
        <a:ext cx="10018591" cy="367937"/>
      </dsp:txXfrm>
    </dsp:sp>
    <dsp:sp modelId="{789DC43C-1C1B-4CDA-843E-EB15B9A9273C}">
      <dsp:nvSpPr>
        <dsp:cNvPr id="0" name=""/>
        <dsp:cNvSpPr/>
      </dsp:nvSpPr>
      <dsp:spPr>
        <a:xfrm>
          <a:off x="0" y="1254078"/>
          <a:ext cx="10058399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Fundraising: Use crowdfunding platforms like FundKiss to validate market interest and engage early adopters.</a:t>
          </a:r>
          <a:endParaRPr lang="fr-FR" sz="1700" kern="1200"/>
        </a:p>
      </dsp:txBody>
      <dsp:txXfrm>
        <a:off x="19904" y="1273982"/>
        <a:ext cx="10018591" cy="367937"/>
      </dsp:txXfrm>
    </dsp:sp>
    <dsp:sp modelId="{43C0912D-FEA1-49D1-AF7D-194803573827}">
      <dsp:nvSpPr>
        <dsp:cNvPr id="0" name=""/>
        <dsp:cNvSpPr/>
      </dsp:nvSpPr>
      <dsp:spPr>
        <a:xfrm>
          <a:off x="0" y="1731484"/>
          <a:ext cx="10058399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Explainer Videos: Showcase your product's user experience to attract early users. </a:t>
          </a:r>
          <a:endParaRPr lang="fr-FR" sz="1700" kern="1200"/>
        </a:p>
      </dsp:txBody>
      <dsp:txXfrm>
        <a:off x="19904" y="1751388"/>
        <a:ext cx="10018591" cy="367937"/>
      </dsp:txXfrm>
    </dsp:sp>
    <dsp:sp modelId="{7CA2177B-1C46-4A8A-A846-3536CB2BE646}">
      <dsp:nvSpPr>
        <dsp:cNvPr id="0" name=""/>
        <dsp:cNvSpPr/>
      </dsp:nvSpPr>
      <dsp:spPr>
        <a:xfrm>
          <a:off x="0" y="2203875"/>
          <a:ext cx="10058399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Concierge MVPs: Deliver a customized service to select customers, revealing customer preferences.</a:t>
          </a:r>
          <a:endParaRPr lang="fr-FR" sz="1700" kern="1200"/>
        </a:p>
      </dsp:txBody>
      <dsp:txXfrm>
        <a:off x="19904" y="2223779"/>
        <a:ext cx="10018591" cy="367937"/>
      </dsp:txXfrm>
    </dsp:sp>
    <dsp:sp modelId="{BE01E163-8DAC-45FA-AAE6-1D4105761CF2}">
      <dsp:nvSpPr>
        <dsp:cNvPr id="0" name=""/>
        <dsp:cNvSpPr/>
      </dsp:nvSpPr>
      <dsp:spPr>
        <a:xfrm>
          <a:off x="0" y="2680348"/>
          <a:ext cx="10058399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Single-Feature MVPs: Focus on one core feature to simplify development and user focus.</a:t>
          </a:r>
          <a:endParaRPr lang="fr-FR" sz="1700" kern="1200"/>
        </a:p>
      </dsp:txBody>
      <dsp:txXfrm>
        <a:off x="19904" y="2700252"/>
        <a:ext cx="10018591" cy="367937"/>
      </dsp:txXfrm>
    </dsp:sp>
    <dsp:sp modelId="{AEE1670C-DD58-4CA7-AA30-491DB85B0787}">
      <dsp:nvSpPr>
        <dsp:cNvPr id="0" name=""/>
        <dsp:cNvSpPr/>
      </dsp:nvSpPr>
      <dsp:spPr>
        <a:xfrm>
          <a:off x="0" y="3176808"/>
          <a:ext cx="10058399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Pre-Order Pages: Present your product to potential customers, enticing them to purchase before it's built.</a:t>
          </a:r>
          <a:endParaRPr lang="fr-FR" sz="1700" kern="1200"/>
        </a:p>
      </dsp:txBody>
      <dsp:txXfrm>
        <a:off x="19904" y="3196712"/>
        <a:ext cx="10018591" cy="3679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E80C3-975D-4EA6-9780-6941D450A262}">
      <dsp:nvSpPr>
        <dsp:cNvPr id="0" name=""/>
        <dsp:cNvSpPr/>
      </dsp:nvSpPr>
      <dsp:spPr>
        <a:xfrm>
          <a:off x="0" y="0"/>
          <a:ext cx="10058399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i="0" kern="1200" dirty="0"/>
            <a:t>Conduct Comparative Analysis:</a:t>
          </a:r>
          <a:endParaRPr lang="fr-FR" sz="4100" kern="1200" dirty="0"/>
        </a:p>
      </dsp:txBody>
      <dsp:txXfrm>
        <a:off x="48005" y="48005"/>
        <a:ext cx="9962389" cy="887374"/>
      </dsp:txXfrm>
    </dsp:sp>
    <dsp:sp modelId="{D7CA0345-60E7-4B6C-BBF4-D90BF33E2594}">
      <dsp:nvSpPr>
        <dsp:cNvPr id="0" name=""/>
        <dsp:cNvSpPr/>
      </dsp:nvSpPr>
      <dsp:spPr>
        <a:xfrm>
          <a:off x="0" y="997730"/>
          <a:ext cx="10058399" cy="997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0" i="0" kern="1200"/>
            <a:t> </a:t>
          </a:r>
          <a:r>
            <a:rPr lang="en-US" sz="3200" b="0" i="0" kern="1200" dirty="0"/>
            <a:t>include a comparative analysis that examines indirect competitors and alternative choices customers make.</a:t>
          </a:r>
          <a:endParaRPr lang="fr-FR" sz="3200" kern="1200" dirty="0"/>
        </a:p>
      </dsp:txBody>
      <dsp:txXfrm>
        <a:off x="0" y="997730"/>
        <a:ext cx="10058399" cy="997222"/>
      </dsp:txXfrm>
    </dsp:sp>
    <dsp:sp modelId="{B4B9D2EC-D628-4609-92A2-62F4E2AEDAA0}">
      <dsp:nvSpPr>
        <dsp:cNvPr id="0" name=""/>
        <dsp:cNvSpPr/>
      </dsp:nvSpPr>
      <dsp:spPr>
        <a:xfrm>
          <a:off x="0" y="1994953"/>
          <a:ext cx="10058399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4100" b="1" i="0" kern="1200" dirty="0"/>
            <a:t>Analyze Financial Projections:</a:t>
          </a:r>
          <a:endParaRPr lang="en-US" sz="4100" b="0" i="0" kern="1200" dirty="0"/>
        </a:p>
      </dsp:txBody>
      <dsp:txXfrm>
        <a:off x="48005" y="2042958"/>
        <a:ext cx="9962389" cy="887374"/>
      </dsp:txXfrm>
    </dsp:sp>
    <dsp:sp modelId="{8C3A38B4-95EE-4D86-B13F-3A9123BCB905}">
      <dsp:nvSpPr>
        <dsp:cNvPr id="0" name=""/>
        <dsp:cNvSpPr/>
      </dsp:nvSpPr>
      <dsp:spPr>
        <a:xfrm>
          <a:off x="0" y="2978338"/>
          <a:ext cx="10058399" cy="1485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3200" b="0" i="0" kern="1200"/>
            <a:t> </a:t>
          </a:r>
          <a:r>
            <a:rPr lang="en-US" sz="3200" b="0" i="0" kern="1200" dirty="0"/>
            <a:t>Create thorough financial projections that encompass startup and operational costs, including production expenses, business running costs, and overhead.  </a:t>
          </a:r>
        </a:p>
      </dsp:txBody>
      <dsp:txXfrm>
        <a:off x="0" y="2978338"/>
        <a:ext cx="10058399" cy="14852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8D912-BAF9-4DB8-90D6-2E69BE632765}">
      <dsp:nvSpPr>
        <dsp:cNvPr id="0" name=""/>
        <dsp:cNvSpPr/>
      </dsp:nvSpPr>
      <dsp:spPr>
        <a:xfrm>
          <a:off x="0" y="19586"/>
          <a:ext cx="10058399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FR" sz="2500" b="0" i="0" kern="1200" dirty="0" err="1"/>
            <a:t>Avoid</a:t>
          </a:r>
          <a:r>
            <a:rPr lang="fr-FR" sz="2500" b="0" i="0" kern="1200" dirty="0"/>
            <a:t> </a:t>
          </a:r>
          <a:r>
            <a:rPr lang="fr-FR" sz="2500" b="0" i="0" kern="1200" dirty="0" err="1"/>
            <a:t>offering</a:t>
          </a:r>
          <a:r>
            <a:rPr lang="fr-FR" sz="2500" b="0" i="0" kern="1200" dirty="0"/>
            <a:t> free trials.</a:t>
          </a:r>
          <a:endParaRPr lang="en-US" sz="2500" b="0" i="0" kern="1200" dirty="0"/>
        </a:p>
      </dsp:txBody>
      <dsp:txXfrm>
        <a:off x="29271" y="48857"/>
        <a:ext cx="9999857" cy="541083"/>
      </dsp:txXfrm>
    </dsp:sp>
    <dsp:sp modelId="{6DE6DD6C-FA3C-42C5-8E23-A61C7B682F93}">
      <dsp:nvSpPr>
        <dsp:cNvPr id="0" name=""/>
        <dsp:cNvSpPr/>
      </dsp:nvSpPr>
      <dsp:spPr>
        <a:xfrm>
          <a:off x="0" y="619211"/>
          <a:ext cx="10058399" cy="685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000" b="0" i="0" kern="1200" dirty="0"/>
            <a:t>If a trial is necessary, limit its duration, 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000" b="0" i="0" kern="1200" dirty="0"/>
            <a:t>with preference for shorter periods (1 day or 1 week).</a:t>
          </a:r>
        </a:p>
      </dsp:txBody>
      <dsp:txXfrm>
        <a:off x="0" y="619211"/>
        <a:ext cx="10058399" cy="685687"/>
      </dsp:txXfrm>
    </dsp:sp>
    <dsp:sp modelId="{66C1553B-F46B-482C-B4DE-101963AB477B}">
      <dsp:nvSpPr>
        <dsp:cNvPr id="0" name=""/>
        <dsp:cNvSpPr/>
      </dsp:nvSpPr>
      <dsp:spPr>
        <a:xfrm>
          <a:off x="0" y="1304898"/>
          <a:ext cx="10058399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Prioritize upfront cash payments, with a preference for longer commitments</a:t>
          </a:r>
        </a:p>
      </dsp:txBody>
      <dsp:txXfrm>
        <a:off x="29271" y="1334169"/>
        <a:ext cx="9999857" cy="541083"/>
      </dsp:txXfrm>
    </dsp:sp>
    <dsp:sp modelId="{CD476CE6-213A-4B2D-B17E-E70AF7DB43C5}">
      <dsp:nvSpPr>
        <dsp:cNvPr id="0" name=""/>
        <dsp:cNvSpPr/>
      </dsp:nvSpPr>
      <dsp:spPr>
        <a:xfrm>
          <a:off x="0" y="1904523"/>
          <a:ext cx="10058399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(2 years, 1 year, 6 months).</a:t>
          </a:r>
        </a:p>
      </dsp:txBody>
      <dsp:txXfrm>
        <a:off x="0" y="1904523"/>
        <a:ext cx="10058399" cy="414000"/>
      </dsp:txXfrm>
    </dsp:sp>
    <dsp:sp modelId="{19AC1DEF-7944-427F-8720-A423822989FE}">
      <dsp:nvSpPr>
        <dsp:cNvPr id="0" name=""/>
        <dsp:cNvSpPr/>
      </dsp:nvSpPr>
      <dsp:spPr>
        <a:xfrm>
          <a:off x="0" y="2318523"/>
          <a:ext cx="10058399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Steer clear of monthly subscription models.</a:t>
          </a:r>
        </a:p>
      </dsp:txBody>
      <dsp:txXfrm>
        <a:off x="29271" y="2347794"/>
        <a:ext cx="9999857" cy="541083"/>
      </dsp:txXfrm>
    </dsp:sp>
    <dsp:sp modelId="{F381C6A1-7D6D-425B-9AE2-59B3990DA98B}">
      <dsp:nvSpPr>
        <dsp:cNvPr id="0" name=""/>
        <dsp:cNvSpPr/>
      </dsp:nvSpPr>
      <dsp:spPr>
        <a:xfrm>
          <a:off x="0" y="2990148"/>
          <a:ext cx="10058399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Directly target the decision-maker when selling your product or service,</a:t>
          </a:r>
        </a:p>
      </dsp:txBody>
      <dsp:txXfrm>
        <a:off x="29271" y="3019419"/>
        <a:ext cx="9999857" cy="541083"/>
      </dsp:txXfrm>
    </dsp:sp>
    <dsp:sp modelId="{7A90926B-ABDF-45CE-8F11-4333F49EECD4}">
      <dsp:nvSpPr>
        <dsp:cNvPr id="0" name=""/>
        <dsp:cNvSpPr/>
      </dsp:nvSpPr>
      <dsp:spPr>
        <a:xfrm>
          <a:off x="0" y="3589773"/>
          <a:ext cx="10058399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rather than relying on their subordinates.</a:t>
          </a:r>
        </a:p>
      </dsp:txBody>
      <dsp:txXfrm>
        <a:off x="0" y="3589773"/>
        <a:ext cx="10058399" cy="41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3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98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46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35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4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13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90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10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E97FD6-B269-4CD7-A073-512C0110809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65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E97FD6-B269-4CD7-A073-512C0110809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4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brianbalfour.com/essays/5-steps-to-choose-your-customer-acquisition-channel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2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msg91.com/startups/" TargetMode="External"/><Relationship Id="rId3" Type="http://schemas.openxmlformats.org/officeDocument/2006/relationships/hyperlink" Target="https://azure.microsoft.com/en-in/pricing/member-offers/bizspark-startups/" TargetMode="External"/><Relationship Id="rId7" Type="http://schemas.openxmlformats.org/officeDocument/2006/relationships/hyperlink" Target="https://elasticemail.com/" TargetMode="External"/><Relationship Id="rId12" Type="http://schemas.openxmlformats.org/officeDocument/2006/relationships/hyperlink" Target="https://startupsventurecapital.com/heres-how-we-built-and-launched-a-saas-startup-for-inr-2-6-lakhs-3af3c2df761f" TargetMode="External"/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oggly.com/" TargetMode="External"/><Relationship Id="rId11" Type="http://schemas.openxmlformats.org/officeDocument/2006/relationships/hyperlink" Target="https://asana.com/" TargetMode="External"/><Relationship Id="rId5" Type="http://schemas.openxmlformats.org/officeDocument/2006/relationships/hyperlink" Target="https://analytics.google.com/" TargetMode="External"/><Relationship Id="rId10" Type="http://schemas.openxmlformats.org/officeDocument/2006/relationships/hyperlink" Target="https://calendly.com/" TargetMode="External"/><Relationship Id="rId4" Type="http://schemas.openxmlformats.org/officeDocument/2006/relationships/hyperlink" Target="https://auth0.com/" TargetMode="External"/><Relationship Id="rId9" Type="http://schemas.openxmlformats.org/officeDocument/2006/relationships/hyperlink" Target="https://www.zoh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26E3-9877-4393-AD4C-0C3148C76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Micro SAAS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Startup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Session 1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FD575-6AEB-48F0-BE79-428AD0ECB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4D3F7C-EC11-4DCC-94A9-35CE6D423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F58833-285D-43E4-A91D-FBF49BBCFBCB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SAAS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Startup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485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35CB-D6E6-4C1D-93E6-79FA33C9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Selecting a customer Acquisition channel</a:t>
            </a:r>
            <a:br>
              <a:rPr lang="fr-FR" dirty="0"/>
            </a:br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Define Your Objectives</a:t>
            </a: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326CB2-D4A2-4B5C-8E3B-CCDFAF47B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02277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C4D2BB-C617-4D6F-8C89-1E69FDB0903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SAAS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Startup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569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35CB-D6E6-4C1D-93E6-79FA33C9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customer Acquisition channel</a:t>
            </a:r>
            <a:br>
              <a:rPr lang="fr-FR" dirty="0"/>
            </a:b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2 Identify Your Constraints</a:t>
            </a: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326CB2-D4A2-4B5C-8E3B-CCDFAF47B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54581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C4D2BB-C617-4D6F-8C89-1E69FDB0903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SAAS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Startup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572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35CB-D6E6-4C1D-93E6-79FA33C9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customer Acquisition channel</a:t>
            </a:r>
            <a:br>
              <a:rPr lang="fr-FR" dirty="0"/>
            </a:br>
            <a:r>
              <a:rPr lang="fr-FR" b="0" i="0" dirty="0">
                <a:solidFill>
                  <a:schemeClr val="tx1"/>
                </a:solidFill>
                <a:effectLst/>
                <a:latin typeface="Söhne"/>
              </a:rPr>
              <a:t>3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öhne"/>
              </a:rPr>
              <a:t>Create</a:t>
            </a:r>
            <a:r>
              <a:rPr lang="fr-FR" b="0" i="0" dirty="0">
                <a:solidFill>
                  <a:schemeClr val="tx1"/>
                </a:solidFill>
                <a:effectLst/>
                <a:latin typeface="Söhne"/>
              </a:rPr>
              <a:t> a Channel Matrix</a:t>
            </a: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326CB2-D4A2-4B5C-8E3B-CCDFAF47B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18637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C4D2BB-C617-4D6F-8C89-1E69FDB0903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SAAS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Startup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Session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3F808-C652-4FD9-AB7B-9760BEEF1E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83" y="1737360"/>
            <a:ext cx="6350000" cy="4762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81E5E4-1BA8-4958-8B0C-51278A76562C}"/>
              </a:ext>
            </a:extLst>
          </p:cNvPr>
          <p:cNvSpPr txBox="1"/>
          <p:nvPr/>
        </p:nvSpPr>
        <p:spPr>
          <a:xfrm>
            <a:off x="4655051" y="6423568"/>
            <a:ext cx="7668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 Steps To Choose Your Customer Acquisition Channel — Brian Balfour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1C51E-EC95-4E9E-A4E8-8C79FC313435}"/>
              </a:ext>
            </a:extLst>
          </p:cNvPr>
          <p:cNvSpPr txBox="1"/>
          <p:nvPr/>
        </p:nvSpPr>
        <p:spPr>
          <a:xfrm>
            <a:off x="7819887" y="2128487"/>
            <a:ext cx="333579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Söhne"/>
              </a:rPr>
              <a:t>Define a way to compare channels based on similar attributes based on constraints and objectives.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”content marketing could be broken down into blogging, guest blogging, info graphics, webinars”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Brian Balfour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770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35CB-D6E6-4C1D-93E6-79FA33C9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an MVP</a:t>
            </a: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326CB2-D4A2-4B5C-8E3B-CCDFAF47BF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C4D2BB-C617-4D6F-8C89-1E69FDB0903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SAAS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Startup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Session</a:t>
            </a:r>
            <a:endParaRPr lang="fr-FR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1EFFADD-75C0-44A7-A416-68C79D3671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0826829"/>
              </p:ext>
            </p:extLst>
          </p:nvPr>
        </p:nvGraphicFramePr>
        <p:xfrm>
          <a:off x="1097281" y="1737361"/>
          <a:ext cx="10058400" cy="4657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5800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35CB-D6E6-4C1D-93E6-79FA33C9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Improving a Business Plan  </a:t>
            </a: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326CB2-D4A2-4B5C-8E3B-CCDFAF47BF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C4D2BB-C617-4D6F-8C89-1E69FDB0903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SAAS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Startup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Session</a:t>
            </a:r>
            <a:endParaRPr lang="fr-FR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1EFFADD-75C0-44A7-A416-68C79D3671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5235274"/>
              </p:ext>
            </p:extLst>
          </p:nvPr>
        </p:nvGraphicFramePr>
        <p:xfrm>
          <a:off x="1097281" y="1737361"/>
          <a:ext cx="10058400" cy="4477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9833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35CB-D6E6-4C1D-93E6-79FA33C9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 SAAS Best practices for </a:t>
            </a:r>
            <a:r>
              <a:rPr lang="en-GB" dirty="0" err="1"/>
              <a:t>startups</a:t>
            </a: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326CB2-D4A2-4B5C-8E3B-CCDFAF47B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520939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C4D2BB-C617-4D6F-8C89-1E69FDB0903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SAAS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Startup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750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35CB-D6E6-4C1D-93E6-79FA33C9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Cutting costs 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4D2BB-C617-4D6F-8C89-1E69FDB0903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SAAS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Startup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Session</a:t>
            </a:r>
            <a:endParaRPr lang="fr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C76010-9829-48E2-9864-62FBBBBBF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"Software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hosting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 and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database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 —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Managed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with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 free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credits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from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 </a:t>
            </a:r>
            <a:r>
              <a:rPr lang="fr-FR" b="0" i="0" u="sng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AWS </a:t>
            </a:r>
            <a:r>
              <a:rPr lang="fr-FR" b="0" i="0" u="sng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Activate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 + </a:t>
            </a:r>
            <a:r>
              <a:rPr lang="fr-FR" b="0" i="0" u="sng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</a:t>
            </a:r>
            <a:r>
              <a:rPr lang="fr-FR" b="0" i="0" u="sng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Bizspark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Authentication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 service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with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 </a:t>
            </a:r>
            <a:r>
              <a:rPr lang="fr-FR" b="0" i="0" u="sng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Auth0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, free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upto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 7000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users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sng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Analytics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 for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clickstream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analytics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sng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Loggly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 —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used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 the free plan for log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analysis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sng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ElasticEmail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 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offers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upto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 150k free emails a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month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sng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Msg91 for startups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 —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Received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 free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credits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 for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sending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transactional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 SMS.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CRM — Free plan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with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 </a:t>
            </a:r>
            <a:r>
              <a:rPr lang="fr-FR" b="0" i="0" u="sng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Zoho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sng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Calendly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 — for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scheduling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 meetings.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sng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Asana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 — for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task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 management "</a:t>
            </a:r>
          </a:p>
          <a:p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72D83-C461-45ED-BB4C-67D4C6C38C02}"/>
              </a:ext>
            </a:extLst>
          </p:cNvPr>
          <p:cNvSpPr txBox="1"/>
          <p:nvPr/>
        </p:nvSpPr>
        <p:spPr>
          <a:xfrm>
            <a:off x="4956312" y="5654302"/>
            <a:ext cx="74609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Here’s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how </a:t>
            </a:r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built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 </a:t>
            </a:r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launched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 SaaS startup for INR 2.6 </a:t>
            </a:r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lakhs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by Abishek </a:t>
            </a:r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Baskaran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Startups &amp; Venture Capital (startupsventurecapital.com)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9206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</TotalTime>
  <Words>586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source-serif-pro</vt:lpstr>
      <vt:lpstr>Retrospect</vt:lpstr>
      <vt:lpstr>Micro SAAS Startup Session 1</vt:lpstr>
      <vt:lpstr> Selecting a customer Acquisition channel 1 Define Your Objectives</vt:lpstr>
      <vt:lpstr>Selecting a customer Acquisition channel 2 Identify Your Constraints</vt:lpstr>
      <vt:lpstr>Selecting a customer Acquisition channel 3 Create a Channel Matrix</vt:lpstr>
      <vt:lpstr>Testing an MVP</vt:lpstr>
      <vt:lpstr>Improving a Business Plan  </vt:lpstr>
      <vt:lpstr>Micro SAAS Best practices for startups</vt:lpstr>
      <vt:lpstr>Cutting costs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Sessions Plan</dc:title>
  <dc:creator>Rishi Gujadhur</dc:creator>
  <cp:lastModifiedBy>Rishi Gujadhur</cp:lastModifiedBy>
  <cp:revision>313</cp:revision>
  <dcterms:created xsi:type="dcterms:W3CDTF">2023-09-24T07:00:32Z</dcterms:created>
  <dcterms:modified xsi:type="dcterms:W3CDTF">2023-10-19T14:35:19Z</dcterms:modified>
</cp:coreProperties>
</file>