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5" r:id="rId4"/>
    <p:sldId id="267" r:id="rId5"/>
    <p:sldId id="269" r:id="rId6"/>
    <p:sldId id="271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C2C2BE-AFCF-4736-8379-6CE880F1A28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Time: Is there a specific window for reaching your target audience</a:t>
          </a:r>
        </a:p>
      </dgm:t>
    </dgm:pt>
    <dgm:pt modelId="{40C461F6-641F-471C-9535-609B012A5ED5}" type="parTrans" cxnId="{164757DD-54BF-4D37-9FAE-6DDBC31CE0BD}">
      <dgm:prSet/>
      <dgm:spPr/>
      <dgm:t>
        <a:bodyPr/>
        <a:lstStyle/>
        <a:p>
          <a:endParaRPr lang="fr-FR"/>
        </a:p>
      </dgm:t>
    </dgm:pt>
    <dgm:pt modelId="{B238E38E-BDB7-4BD2-BC2B-D45FB3CF2064}" type="sibTrans" cxnId="{164757DD-54BF-4D37-9FAE-6DDBC31CE0BD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97A8D912-BAF9-4DB8-90D6-2E69BE632765}" type="pres">
      <dgm:prSet presAssocID="{8DC2C2BE-AFCF-4736-8379-6CE880F1A28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8EBCCECB-C974-49D0-9F93-F2E04D82E591}" type="presOf" srcId="{8DC2C2BE-AFCF-4736-8379-6CE880F1A28E}" destId="{97A8D912-BAF9-4DB8-90D6-2E69BE632765}" srcOrd="0" destOrd="0" presId="urn:microsoft.com/office/officeart/2005/8/layout/vList2"/>
    <dgm:cxn modelId="{164757DD-54BF-4D37-9FAE-6DDBC31CE0BD}" srcId="{DBCD91CC-5BB3-4DBF-B41C-2B6D3FD4EF59}" destId="{8DC2C2BE-AFCF-4736-8379-6CE880F1A28E}" srcOrd="0" destOrd="0" parTransId="{40C461F6-641F-471C-9535-609B012A5ED5}" sibTransId="{B238E38E-BDB7-4BD2-BC2B-D45FB3CF2064}"/>
    <dgm:cxn modelId="{B0844DDE-03E1-48AB-9450-0856AEEB864D}" type="presParOf" srcId="{225E4BFE-4856-4B6D-9C0E-79DC14D9FCE4}" destId="{97A8D912-BAF9-4DB8-90D6-2E69BE63276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7DA014-FAF9-4739-8870-89F2DE1B62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2EA097A-1A5E-45B2-84A2-D0F7276E83DD}">
      <dgm:prSet/>
      <dgm:spPr/>
      <dgm:t>
        <a:bodyPr/>
        <a:lstStyle/>
        <a:p>
          <a:r>
            <a:rPr lang="en-US" b="0" i="0" dirty="0"/>
            <a:t>Ad Campaigns: Run targeted ads on platforms like Google and Facebook to gauge product appeal.</a:t>
          </a:r>
          <a:endParaRPr lang="fr-FR" dirty="0"/>
        </a:p>
      </dgm:t>
    </dgm:pt>
    <dgm:pt modelId="{E2C223BE-AB32-4F7A-927D-390D98FACB21}" type="parTrans" cxnId="{293B6753-5254-419B-957F-BE5C00DBC84E}">
      <dgm:prSet/>
      <dgm:spPr/>
      <dgm:t>
        <a:bodyPr/>
        <a:lstStyle/>
        <a:p>
          <a:endParaRPr lang="fr-FR"/>
        </a:p>
      </dgm:t>
    </dgm:pt>
    <dgm:pt modelId="{599BDFE5-982B-40FF-BDD4-F323B2648CB4}" type="sibTrans" cxnId="{293B6753-5254-419B-957F-BE5C00DBC84E}">
      <dgm:prSet/>
      <dgm:spPr/>
      <dgm:t>
        <a:bodyPr/>
        <a:lstStyle/>
        <a:p>
          <a:endParaRPr lang="fr-FR"/>
        </a:p>
      </dgm:t>
    </dgm:pt>
    <dgm:pt modelId="{6DE3C108-BFEC-4EBD-8ECF-4EC6EC3022CD}">
      <dgm:prSet/>
      <dgm:spPr/>
      <dgm:t>
        <a:bodyPr/>
        <a:lstStyle/>
        <a:p>
          <a:r>
            <a:rPr lang="en-US" b="0" i="0" dirty="0"/>
            <a:t>Fundraising: Use crowdfunding platforms like </a:t>
          </a:r>
          <a:r>
            <a:rPr lang="en-US" b="0" i="0" dirty="0" err="1"/>
            <a:t>FundKiss</a:t>
          </a:r>
          <a:r>
            <a:rPr lang="en-US" b="0" i="0" dirty="0"/>
            <a:t> to validate market interest and engage early adopters.</a:t>
          </a:r>
          <a:endParaRPr lang="fr-FR" dirty="0"/>
        </a:p>
      </dgm:t>
    </dgm:pt>
    <dgm:pt modelId="{638048E1-2717-4C7E-8048-2BFD6514B5CE}" type="parTrans" cxnId="{696F3A71-3E44-4FB1-9430-6A784A5A9880}">
      <dgm:prSet/>
      <dgm:spPr/>
      <dgm:t>
        <a:bodyPr/>
        <a:lstStyle/>
        <a:p>
          <a:endParaRPr lang="fr-FR"/>
        </a:p>
      </dgm:t>
    </dgm:pt>
    <dgm:pt modelId="{5D7D63D8-0F79-41C0-AEAE-9D549BF1CFEE}" type="sibTrans" cxnId="{696F3A71-3E44-4FB1-9430-6A784A5A9880}">
      <dgm:prSet/>
      <dgm:spPr/>
      <dgm:t>
        <a:bodyPr/>
        <a:lstStyle/>
        <a:p>
          <a:endParaRPr lang="fr-FR"/>
        </a:p>
      </dgm:t>
    </dgm:pt>
    <dgm:pt modelId="{2B8504D1-2E75-4CA9-926A-FA86F1DD021F}">
      <dgm:prSet/>
      <dgm:spPr/>
      <dgm:t>
        <a:bodyPr/>
        <a:lstStyle/>
        <a:p>
          <a:r>
            <a:rPr lang="en-US" b="0" i="0" dirty="0"/>
            <a:t>Concierge MVPs: Deliver a customized service to select customers, revealing customer preferences.</a:t>
          </a:r>
          <a:endParaRPr lang="fr-FR" dirty="0"/>
        </a:p>
      </dgm:t>
    </dgm:pt>
    <dgm:pt modelId="{55BCA9B8-8794-4E61-A199-59DBDD18953E}" type="parTrans" cxnId="{7753C27B-D50C-49A4-8729-574FF8AFE639}">
      <dgm:prSet/>
      <dgm:spPr/>
      <dgm:t>
        <a:bodyPr/>
        <a:lstStyle/>
        <a:p>
          <a:endParaRPr lang="fr-FR"/>
        </a:p>
      </dgm:t>
    </dgm:pt>
    <dgm:pt modelId="{8D297B8E-2BDF-4FB7-BFCC-6C62EF0390E7}" type="sibTrans" cxnId="{7753C27B-D50C-49A4-8729-574FF8AFE639}">
      <dgm:prSet/>
      <dgm:spPr/>
      <dgm:t>
        <a:bodyPr/>
        <a:lstStyle/>
        <a:p>
          <a:endParaRPr lang="fr-FR"/>
        </a:p>
      </dgm:t>
    </dgm:pt>
    <dgm:pt modelId="{4DB1260F-AB14-4000-B213-569CC93D7F0A}">
      <dgm:prSet/>
      <dgm:spPr/>
      <dgm:t>
        <a:bodyPr/>
        <a:lstStyle/>
        <a:p>
          <a:r>
            <a:rPr lang="en-US" b="0" i="0" dirty="0"/>
            <a:t>Single-Feature MVPs: Focus on one core feature to simplify development and user focus.</a:t>
          </a:r>
          <a:endParaRPr lang="fr-FR" dirty="0"/>
        </a:p>
      </dgm:t>
    </dgm:pt>
    <dgm:pt modelId="{3D0D83E9-2DA3-4A5B-BA87-3CD2E15CF9A8}" type="parTrans" cxnId="{ACAED4B5-2AEA-4FEB-A756-40B1E392D05A}">
      <dgm:prSet/>
      <dgm:spPr/>
      <dgm:t>
        <a:bodyPr/>
        <a:lstStyle/>
        <a:p>
          <a:endParaRPr lang="fr-FR"/>
        </a:p>
      </dgm:t>
    </dgm:pt>
    <dgm:pt modelId="{E8DF13B7-2B70-47E3-B67B-67CE1815170A}" type="sibTrans" cxnId="{ACAED4B5-2AEA-4FEB-A756-40B1E392D05A}">
      <dgm:prSet/>
      <dgm:spPr/>
      <dgm:t>
        <a:bodyPr/>
        <a:lstStyle/>
        <a:p>
          <a:endParaRPr lang="fr-FR"/>
        </a:p>
      </dgm:t>
    </dgm:pt>
    <dgm:pt modelId="{A7C429FF-7A78-4B16-809C-B676DBCF35CC}">
      <dgm:prSet/>
      <dgm:spPr/>
      <dgm:t>
        <a:bodyPr/>
        <a:lstStyle/>
        <a:p>
          <a:r>
            <a:rPr lang="en-US" b="0" i="0" dirty="0"/>
            <a:t>Pre-Order Pages: Present your product to potential customers, enticing them to purchase before it's built.</a:t>
          </a:r>
          <a:endParaRPr lang="fr-FR" dirty="0"/>
        </a:p>
      </dgm:t>
    </dgm:pt>
    <dgm:pt modelId="{42135D2E-2E8D-4ED8-99C8-F4475299D817}" type="parTrans" cxnId="{64E1171C-7452-4FC6-BEE6-54591886D9E3}">
      <dgm:prSet/>
      <dgm:spPr/>
      <dgm:t>
        <a:bodyPr/>
        <a:lstStyle/>
        <a:p>
          <a:endParaRPr lang="fr-FR"/>
        </a:p>
      </dgm:t>
    </dgm:pt>
    <dgm:pt modelId="{4C0F0C99-E178-469F-9FE1-EAC5F6554306}" type="sibTrans" cxnId="{64E1171C-7452-4FC6-BEE6-54591886D9E3}">
      <dgm:prSet/>
      <dgm:spPr/>
      <dgm:t>
        <a:bodyPr/>
        <a:lstStyle/>
        <a:p>
          <a:endParaRPr lang="fr-FR"/>
        </a:p>
      </dgm:t>
    </dgm:pt>
    <dgm:pt modelId="{34531F56-3CF7-41FD-B2A8-6A49C09DA43B}" type="pres">
      <dgm:prSet presAssocID="{D67DA014-FAF9-4739-8870-89F2DE1B627B}" presName="linear" presStyleCnt="0">
        <dgm:presLayoutVars>
          <dgm:animLvl val="lvl"/>
          <dgm:resizeHandles val="exact"/>
        </dgm:presLayoutVars>
      </dgm:prSet>
      <dgm:spPr/>
    </dgm:pt>
    <dgm:pt modelId="{F2AAA7B6-B134-45BC-B7A6-22F4F395FF1A}" type="pres">
      <dgm:prSet presAssocID="{E2EA097A-1A5E-45B2-84A2-D0F7276E83DD}" presName="parentText" presStyleLbl="node1" presStyleIdx="0" presStyleCnt="5" custLinFactY="-100000" custLinFactNeighborY="-141614">
        <dgm:presLayoutVars>
          <dgm:chMax val="0"/>
          <dgm:bulletEnabled val="1"/>
        </dgm:presLayoutVars>
      </dgm:prSet>
      <dgm:spPr/>
    </dgm:pt>
    <dgm:pt modelId="{47B44D2A-A706-4697-9572-E9C5F880E9BC}" type="pres">
      <dgm:prSet presAssocID="{599BDFE5-982B-40FF-BDD4-F323B2648CB4}" presName="spacer" presStyleCnt="0"/>
      <dgm:spPr/>
    </dgm:pt>
    <dgm:pt modelId="{789DC43C-1C1B-4CDA-843E-EB15B9A9273C}" type="pres">
      <dgm:prSet presAssocID="{6DE3C108-BFEC-4EBD-8ECF-4EC6EC3022CD}" presName="parentText" presStyleLbl="node1" presStyleIdx="1" presStyleCnt="5" custLinFactY="-89517" custLinFactNeighborY="-100000">
        <dgm:presLayoutVars>
          <dgm:chMax val="0"/>
          <dgm:bulletEnabled val="1"/>
        </dgm:presLayoutVars>
      </dgm:prSet>
      <dgm:spPr/>
    </dgm:pt>
    <dgm:pt modelId="{273D9EB5-1767-4CB4-B16F-4C5C9CEBF8A0}" type="pres">
      <dgm:prSet presAssocID="{5D7D63D8-0F79-41C0-AEAE-9D549BF1CFEE}" presName="spacer" presStyleCnt="0"/>
      <dgm:spPr/>
    </dgm:pt>
    <dgm:pt modelId="{7CA2177B-1C46-4A8A-A846-3536CB2BE646}" type="pres">
      <dgm:prSet presAssocID="{2B8504D1-2E75-4CA9-926A-FA86F1DD021F}" presName="parentText" presStyleLbl="node1" presStyleIdx="2" presStyleCnt="5" custLinFactY="-80593" custLinFactNeighborX="-303" custLinFactNeighborY="-100000">
        <dgm:presLayoutVars>
          <dgm:chMax val="0"/>
          <dgm:bulletEnabled val="1"/>
        </dgm:presLayoutVars>
      </dgm:prSet>
      <dgm:spPr/>
    </dgm:pt>
    <dgm:pt modelId="{8741B66F-ACFC-4DD4-A143-D95FA46CA873}" type="pres">
      <dgm:prSet presAssocID="{8D297B8E-2BDF-4FB7-BFCC-6C62EF0390E7}" presName="spacer" presStyleCnt="0"/>
      <dgm:spPr/>
    </dgm:pt>
    <dgm:pt modelId="{BE01E163-8DAC-45FA-AAE6-1D4105761CF2}" type="pres">
      <dgm:prSet presAssocID="{4DB1260F-AB14-4000-B213-569CC93D7F0A}" presName="parentText" presStyleLbl="node1" presStyleIdx="3" presStyleCnt="5" custLinFactY="-75745" custLinFactNeighborX="3162" custLinFactNeighborY="-100000">
        <dgm:presLayoutVars>
          <dgm:chMax val="0"/>
          <dgm:bulletEnabled val="1"/>
        </dgm:presLayoutVars>
      </dgm:prSet>
      <dgm:spPr/>
    </dgm:pt>
    <dgm:pt modelId="{EA1255EA-C4DA-4467-8D31-71DC54BE57B5}" type="pres">
      <dgm:prSet presAssocID="{E8DF13B7-2B70-47E3-B67B-67CE1815170A}" presName="spacer" presStyleCnt="0"/>
      <dgm:spPr/>
    </dgm:pt>
    <dgm:pt modelId="{AEE1670C-DD58-4CA7-AA30-491DB85B0787}" type="pres">
      <dgm:prSet presAssocID="{A7C429FF-7A78-4B16-809C-B676DBCF35CC}" presName="parentText" presStyleLbl="node1" presStyleIdx="4" presStyleCnt="5" custLinFactY="-65995" custLinFactNeighborY="-100000">
        <dgm:presLayoutVars>
          <dgm:chMax val="0"/>
          <dgm:bulletEnabled val="1"/>
        </dgm:presLayoutVars>
      </dgm:prSet>
      <dgm:spPr/>
    </dgm:pt>
  </dgm:ptLst>
  <dgm:cxnLst>
    <dgm:cxn modelId="{E2295B07-09ED-443D-84FF-F5F9E5C4CD53}" type="presOf" srcId="{6DE3C108-BFEC-4EBD-8ECF-4EC6EC3022CD}" destId="{789DC43C-1C1B-4CDA-843E-EB15B9A9273C}" srcOrd="0" destOrd="0" presId="urn:microsoft.com/office/officeart/2005/8/layout/vList2"/>
    <dgm:cxn modelId="{E03BE00A-E3DF-4D7F-AC8B-05DA2A8EA2BF}" type="presOf" srcId="{4DB1260F-AB14-4000-B213-569CC93D7F0A}" destId="{BE01E163-8DAC-45FA-AAE6-1D4105761CF2}" srcOrd="0" destOrd="0" presId="urn:microsoft.com/office/officeart/2005/8/layout/vList2"/>
    <dgm:cxn modelId="{64E1171C-7452-4FC6-BEE6-54591886D9E3}" srcId="{D67DA014-FAF9-4739-8870-89F2DE1B627B}" destId="{A7C429FF-7A78-4B16-809C-B676DBCF35CC}" srcOrd="4" destOrd="0" parTransId="{42135D2E-2E8D-4ED8-99C8-F4475299D817}" sibTransId="{4C0F0C99-E178-469F-9FE1-EAC5F6554306}"/>
    <dgm:cxn modelId="{CD8F4F3E-38E1-472A-A2D3-75FEDCAB5066}" type="presOf" srcId="{D67DA014-FAF9-4739-8870-89F2DE1B627B}" destId="{34531F56-3CF7-41FD-B2A8-6A49C09DA43B}" srcOrd="0" destOrd="0" presId="urn:microsoft.com/office/officeart/2005/8/layout/vList2"/>
    <dgm:cxn modelId="{696F3A71-3E44-4FB1-9430-6A784A5A9880}" srcId="{D67DA014-FAF9-4739-8870-89F2DE1B627B}" destId="{6DE3C108-BFEC-4EBD-8ECF-4EC6EC3022CD}" srcOrd="1" destOrd="0" parTransId="{638048E1-2717-4C7E-8048-2BFD6514B5CE}" sibTransId="{5D7D63D8-0F79-41C0-AEAE-9D549BF1CFEE}"/>
    <dgm:cxn modelId="{293B6753-5254-419B-957F-BE5C00DBC84E}" srcId="{D67DA014-FAF9-4739-8870-89F2DE1B627B}" destId="{E2EA097A-1A5E-45B2-84A2-D0F7276E83DD}" srcOrd="0" destOrd="0" parTransId="{E2C223BE-AB32-4F7A-927D-390D98FACB21}" sibTransId="{599BDFE5-982B-40FF-BDD4-F323B2648CB4}"/>
    <dgm:cxn modelId="{7753C27B-D50C-49A4-8729-574FF8AFE639}" srcId="{D67DA014-FAF9-4739-8870-89F2DE1B627B}" destId="{2B8504D1-2E75-4CA9-926A-FA86F1DD021F}" srcOrd="2" destOrd="0" parTransId="{55BCA9B8-8794-4E61-A199-59DBDD18953E}" sibTransId="{8D297B8E-2BDF-4FB7-BFCC-6C62EF0390E7}"/>
    <dgm:cxn modelId="{0E3E7C7D-C3B6-48E5-983E-4836E343FE90}" type="presOf" srcId="{E2EA097A-1A5E-45B2-84A2-D0F7276E83DD}" destId="{F2AAA7B6-B134-45BC-B7A6-22F4F395FF1A}" srcOrd="0" destOrd="0" presId="urn:microsoft.com/office/officeart/2005/8/layout/vList2"/>
    <dgm:cxn modelId="{0D8A9CA1-5F01-4BC6-B4EA-038CD84AE7D2}" type="presOf" srcId="{A7C429FF-7A78-4B16-809C-B676DBCF35CC}" destId="{AEE1670C-DD58-4CA7-AA30-491DB85B0787}" srcOrd="0" destOrd="0" presId="urn:microsoft.com/office/officeart/2005/8/layout/vList2"/>
    <dgm:cxn modelId="{ACAED4B5-2AEA-4FEB-A756-40B1E392D05A}" srcId="{D67DA014-FAF9-4739-8870-89F2DE1B627B}" destId="{4DB1260F-AB14-4000-B213-569CC93D7F0A}" srcOrd="3" destOrd="0" parTransId="{3D0D83E9-2DA3-4A5B-BA87-3CD2E15CF9A8}" sibTransId="{E8DF13B7-2B70-47E3-B67B-67CE1815170A}"/>
    <dgm:cxn modelId="{211BF9E6-8163-4D65-9BE9-328FC615F98A}" type="presOf" srcId="{2B8504D1-2E75-4CA9-926A-FA86F1DD021F}" destId="{7CA2177B-1C46-4A8A-A846-3536CB2BE646}" srcOrd="0" destOrd="0" presId="urn:microsoft.com/office/officeart/2005/8/layout/vList2"/>
    <dgm:cxn modelId="{AF0FBEE0-9F77-4FB0-864A-B7C1BEC0C4DE}" type="presParOf" srcId="{34531F56-3CF7-41FD-B2A8-6A49C09DA43B}" destId="{F2AAA7B6-B134-45BC-B7A6-22F4F395FF1A}" srcOrd="0" destOrd="0" presId="urn:microsoft.com/office/officeart/2005/8/layout/vList2"/>
    <dgm:cxn modelId="{E445FADF-4073-43B5-A064-32948A56FFC1}" type="presParOf" srcId="{34531F56-3CF7-41FD-B2A8-6A49C09DA43B}" destId="{47B44D2A-A706-4697-9572-E9C5F880E9BC}" srcOrd="1" destOrd="0" presId="urn:microsoft.com/office/officeart/2005/8/layout/vList2"/>
    <dgm:cxn modelId="{6641673F-9F25-4976-A3D2-3C88E9539D1F}" type="presParOf" srcId="{34531F56-3CF7-41FD-B2A8-6A49C09DA43B}" destId="{789DC43C-1C1B-4CDA-843E-EB15B9A9273C}" srcOrd="2" destOrd="0" presId="urn:microsoft.com/office/officeart/2005/8/layout/vList2"/>
    <dgm:cxn modelId="{5CC89A4F-997C-4FE9-A58C-CB19477DECF6}" type="presParOf" srcId="{34531F56-3CF7-41FD-B2A8-6A49C09DA43B}" destId="{273D9EB5-1767-4CB4-B16F-4C5C9CEBF8A0}" srcOrd="3" destOrd="0" presId="urn:microsoft.com/office/officeart/2005/8/layout/vList2"/>
    <dgm:cxn modelId="{5F2A54DA-91F9-4B45-B099-42AF202B0D61}" type="presParOf" srcId="{34531F56-3CF7-41FD-B2A8-6A49C09DA43B}" destId="{7CA2177B-1C46-4A8A-A846-3536CB2BE646}" srcOrd="4" destOrd="0" presId="urn:microsoft.com/office/officeart/2005/8/layout/vList2"/>
    <dgm:cxn modelId="{D5920600-04EE-4CDF-94B4-75E078F89FDA}" type="presParOf" srcId="{34531F56-3CF7-41FD-B2A8-6A49C09DA43B}" destId="{8741B66F-ACFC-4DD4-A143-D95FA46CA873}" srcOrd="5" destOrd="0" presId="urn:microsoft.com/office/officeart/2005/8/layout/vList2"/>
    <dgm:cxn modelId="{245B1CF5-18DC-4CCD-B448-2A25F6FFB03A}" type="presParOf" srcId="{34531F56-3CF7-41FD-B2A8-6A49C09DA43B}" destId="{BE01E163-8DAC-45FA-AAE6-1D4105761CF2}" srcOrd="6" destOrd="0" presId="urn:microsoft.com/office/officeart/2005/8/layout/vList2"/>
    <dgm:cxn modelId="{ED93C57E-4A0B-4906-8F63-A582A74FE7CD}" type="presParOf" srcId="{34531F56-3CF7-41FD-B2A8-6A49C09DA43B}" destId="{EA1255EA-C4DA-4467-8D31-71DC54BE57B5}" srcOrd="7" destOrd="0" presId="urn:microsoft.com/office/officeart/2005/8/layout/vList2"/>
    <dgm:cxn modelId="{4FF59EE5-A828-4503-8E4D-4BAB66AD1460}" type="presParOf" srcId="{34531F56-3CF7-41FD-B2A8-6A49C09DA43B}" destId="{AEE1670C-DD58-4CA7-AA30-491DB85B078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C2C2BE-AFCF-4736-8379-6CE880F1A28E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b="0" i="0" dirty="0" err="1"/>
            <a:t>Avoid</a:t>
          </a:r>
          <a:r>
            <a:rPr lang="fr-FR" b="0" i="0" dirty="0"/>
            <a:t> </a:t>
          </a:r>
          <a:r>
            <a:rPr lang="fr-FR" b="0" i="0" dirty="0" err="1"/>
            <a:t>offering</a:t>
          </a:r>
          <a:r>
            <a:rPr lang="fr-FR" b="0" i="0" dirty="0"/>
            <a:t> free trials.</a:t>
          </a:r>
          <a:endParaRPr lang="en-US" b="0" i="0" dirty="0"/>
        </a:p>
      </dgm:t>
    </dgm:pt>
    <dgm:pt modelId="{40C461F6-641F-471C-9535-609B012A5ED5}" type="parTrans" cxnId="{164757DD-54BF-4D37-9FAE-6DDBC31CE0BD}">
      <dgm:prSet/>
      <dgm:spPr/>
      <dgm:t>
        <a:bodyPr/>
        <a:lstStyle/>
        <a:p>
          <a:endParaRPr lang="fr-FR"/>
        </a:p>
      </dgm:t>
    </dgm:pt>
    <dgm:pt modelId="{B238E38E-BDB7-4BD2-BC2B-D45FB3CF2064}" type="sibTrans" cxnId="{164757DD-54BF-4D37-9FAE-6DDBC31CE0BD}">
      <dgm:prSet/>
      <dgm:spPr/>
      <dgm:t>
        <a:bodyPr/>
        <a:lstStyle/>
        <a:p>
          <a:endParaRPr lang="fr-FR"/>
        </a:p>
      </dgm:t>
    </dgm:pt>
    <dgm:pt modelId="{DAAB932A-102B-41A5-BABB-B2DE2DDA26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Prioritize upfront cash payments, with a preference for longer commitments</a:t>
          </a:r>
        </a:p>
      </dgm:t>
    </dgm:pt>
    <dgm:pt modelId="{A94540A3-9810-4985-80D6-17934B702253}" type="parTrans" cxnId="{2128E9E3-AB1C-4BF8-8439-69C2CBF47AD9}">
      <dgm:prSet/>
      <dgm:spPr/>
      <dgm:t>
        <a:bodyPr/>
        <a:lstStyle/>
        <a:p>
          <a:endParaRPr lang="fr-FR"/>
        </a:p>
      </dgm:t>
    </dgm:pt>
    <dgm:pt modelId="{8361D6AF-60D9-4347-8E83-45F0988B7E45}" type="sibTrans" cxnId="{2128E9E3-AB1C-4BF8-8439-69C2CBF47AD9}">
      <dgm:prSet/>
      <dgm:spPr/>
      <dgm:t>
        <a:bodyPr/>
        <a:lstStyle/>
        <a:p>
          <a:endParaRPr lang="fr-FR"/>
        </a:p>
      </dgm:t>
    </dgm:pt>
    <dgm:pt modelId="{B1518CFB-999F-4EF5-8601-3F418A3CB07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Steer clear of monthly subscription models.</a:t>
          </a:r>
        </a:p>
      </dgm:t>
    </dgm:pt>
    <dgm:pt modelId="{C7376FDD-0B64-47C2-944F-54880A67F248}" type="parTrans" cxnId="{99CE1D1C-2657-4A71-97AC-C3820DE39954}">
      <dgm:prSet/>
      <dgm:spPr/>
      <dgm:t>
        <a:bodyPr/>
        <a:lstStyle/>
        <a:p>
          <a:endParaRPr lang="fr-FR"/>
        </a:p>
      </dgm:t>
    </dgm:pt>
    <dgm:pt modelId="{51427EAC-2BD0-42EE-8B99-AF06D82E8513}" type="sibTrans" cxnId="{99CE1D1C-2657-4A71-97AC-C3820DE39954}">
      <dgm:prSet/>
      <dgm:spPr/>
      <dgm:t>
        <a:bodyPr/>
        <a:lstStyle/>
        <a:p>
          <a:endParaRPr lang="fr-FR"/>
        </a:p>
      </dgm:t>
    </dgm:pt>
    <dgm:pt modelId="{CE7EC3DA-8C4D-493D-A388-1561E9D84B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Directly target the decision-maker when selling your product or service,</a:t>
          </a:r>
        </a:p>
      </dgm:t>
    </dgm:pt>
    <dgm:pt modelId="{4574D85A-6F96-46C5-AA6E-D06DA56ECBB6}" type="parTrans" cxnId="{A43D5487-AC05-407E-8493-E018F90729D6}">
      <dgm:prSet/>
      <dgm:spPr/>
      <dgm:t>
        <a:bodyPr/>
        <a:lstStyle/>
        <a:p>
          <a:endParaRPr lang="fr-FR"/>
        </a:p>
      </dgm:t>
    </dgm:pt>
    <dgm:pt modelId="{7C2092DB-1548-49BD-88A4-147B2CA1A77B}" type="sibTrans" cxnId="{A43D5487-AC05-407E-8493-E018F90729D6}">
      <dgm:prSet/>
      <dgm:spPr/>
      <dgm:t>
        <a:bodyPr/>
        <a:lstStyle/>
        <a:p>
          <a:endParaRPr lang="fr-FR"/>
        </a:p>
      </dgm:t>
    </dgm:pt>
    <dgm:pt modelId="{6A60947C-C7F4-4F33-88A4-E5EFD739970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If a trial is necessary, limit its duration, </a:t>
          </a:r>
        </a:p>
      </dgm:t>
    </dgm:pt>
    <dgm:pt modelId="{F1AB9084-9EC0-463E-9CD3-D547D00F70FD}" type="parTrans" cxnId="{91A0D551-2174-4FC2-A76A-48524B41967A}">
      <dgm:prSet/>
      <dgm:spPr/>
      <dgm:t>
        <a:bodyPr/>
        <a:lstStyle/>
        <a:p>
          <a:endParaRPr lang="fr-FR"/>
        </a:p>
      </dgm:t>
    </dgm:pt>
    <dgm:pt modelId="{869FF6D2-4A2F-44B6-9C6A-1085D99C98CE}" type="sibTrans" cxnId="{91A0D551-2174-4FC2-A76A-48524B41967A}">
      <dgm:prSet/>
      <dgm:spPr/>
      <dgm:t>
        <a:bodyPr/>
        <a:lstStyle/>
        <a:p>
          <a:endParaRPr lang="fr-FR"/>
        </a:p>
      </dgm:t>
    </dgm:pt>
    <dgm:pt modelId="{A2A15AA6-132D-4823-AEC3-5854C37C9E8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with preference for shorter periods (1 day or 1 week).</a:t>
          </a:r>
        </a:p>
      </dgm:t>
    </dgm:pt>
    <dgm:pt modelId="{EB0D6F7A-114C-4983-B180-13BAFE891F69}" type="parTrans" cxnId="{E15B7A37-69EA-4CBF-A912-78214BD52CFD}">
      <dgm:prSet/>
      <dgm:spPr/>
      <dgm:t>
        <a:bodyPr/>
        <a:lstStyle/>
        <a:p>
          <a:endParaRPr lang="fr-FR"/>
        </a:p>
      </dgm:t>
    </dgm:pt>
    <dgm:pt modelId="{D3AF26C4-A6DF-4539-A257-6F77ED50A995}" type="sibTrans" cxnId="{E15B7A37-69EA-4CBF-A912-78214BD52CFD}">
      <dgm:prSet/>
      <dgm:spPr/>
      <dgm:t>
        <a:bodyPr/>
        <a:lstStyle/>
        <a:p>
          <a:endParaRPr lang="fr-FR"/>
        </a:p>
      </dgm:t>
    </dgm:pt>
    <dgm:pt modelId="{2C1F9B34-3BAC-473C-A758-5426DA7990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(2 years, 1 year, 6 months).</a:t>
          </a:r>
        </a:p>
      </dgm:t>
    </dgm:pt>
    <dgm:pt modelId="{FA93245D-252C-4807-B66E-03FAC5C8C30E}" type="parTrans" cxnId="{CC260BE6-97D9-4443-BDF5-37EAB68E42E5}">
      <dgm:prSet/>
      <dgm:spPr/>
      <dgm:t>
        <a:bodyPr/>
        <a:lstStyle/>
        <a:p>
          <a:endParaRPr lang="fr-FR"/>
        </a:p>
      </dgm:t>
    </dgm:pt>
    <dgm:pt modelId="{727EA7BC-C399-4A88-A631-5B23944B1235}" type="sibTrans" cxnId="{CC260BE6-97D9-4443-BDF5-37EAB68E42E5}">
      <dgm:prSet/>
      <dgm:spPr/>
      <dgm:t>
        <a:bodyPr/>
        <a:lstStyle/>
        <a:p>
          <a:endParaRPr lang="fr-FR"/>
        </a:p>
      </dgm:t>
    </dgm:pt>
    <dgm:pt modelId="{2394B9A0-938B-4770-B3D9-44DCC36170F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rather than relying on their subordinates.</a:t>
          </a:r>
        </a:p>
      </dgm:t>
    </dgm:pt>
    <dgm:pt modelId="{F7391EC5-818A-4D66-92C2-F2B06ABF4D7D}" type="parTrans" cxnId="{785D752F-C00D-488A-B56E-887ADF3DD14A}">
      <dgm:prSet/>
      <dgm:spPr/>
      <dgm:t>
        <a:bodyPr/>
        <a:lstStyle/>
        <a:p>
          <a:endParaRPr lang="fr-FR"/>
        </a:p>
      </dgm:t>
    </dgm:pt>
    <dgm:pt modelId="{E94B4509-22F9-4EEB-B5AD-C2E5459A7D16}" type="sibTrans" cxnId="{785D752F-C00D-488A-B56E-887ADF3DD14A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97A8D912-BAF9-4DB8-90D6-2E69BE632765}" type="pres">
      <dgm:prSet presAssocID="{8DC2C2BE-AFCF-4736-8379-6CE880F1A2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E6DD6C-FA3C-42C5-8E23-A61C7B682F93}" type="pres">
      <dgm:prSet presAssocID="{8DC2C2BE-AFCF-4736-8379-6CE880F1A28E}" presName="childText" presStyleLbl="revTx" presStyleIdx="0" presStyleCnt="3">
        <dgm:presLayoutVars>
          <dgm:bulletEnabled val="1"/>
        </dgm:presLayoutVars>
      </dgm:prSet>
      <dgm:spPr/>
    </dgm:pt>
    <dgm:pt modelId="{66C1553B-F46B-482C-B4DE-101963AB477B}" type="pres">
      <dgm:prSet presAssocID="{DAAB932A-102B-41A5-BABB-B2DE2DDA26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D476CE6-213A-4B2D-B17E-E70AF7DB43C5}" type="pres">
      <dgm:prSet presAssocID="{DAAB932A-102B-41A5-BABB-B2DE2DDA26C8}" presName="childText" presStyleLbl="revTx" presStyleIdx="1" presStyleCnt="3">
        <dgm:presLayoutVars>
          <dgm:bulletEnabled val="1"/>
        </dgm:presLayoutVars>
      </dgm:prSet>
      <dgm:spPr/>
    </dgm:pt>
    <dgm:pt modelId="{19AC1DEF-7944-427F-8720-A423822989FE}" type="pres">
      <dgm:prSet presAssocID="{B1518CFB-999F-4EF5-8601-3F418A3CB0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1C3140B-BE94-4AD1-A8BE-D2F17740EEF0}" type="pres">
      <dgm:prSet presAssocID="{51427EAC-2BD0-42EE-8B99-AF06D82E8513}" presName="spacer" presStyleCnt="0"/>
      <dgm:spPr/>
    </dgm:pt>
    <dgm:pt modelId="{F381C6A1-7D6D-425B-9AE2-59B3990DA98B}" type="pres">
      <dgm:prSet presAssocID="{CE7EC3DA-8C4D-493D-A388-1561E9D84B6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A90926B-ABDF-45CE-8F11-4333F49EECD4}" type="pres">
      <dgm:prSet presAssocID="{CE7EC3DA-8C4D-493D-A388-1561E9D84B6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CA8CEB14-CDD1-48D0-B743-FA676B561436}" type="presOf" srcId="{2394B9A0-938B-4770-B3D9-44DCC36170F6}" destId="{7A90926B-ABDF-45CE-8F11-4333F49EECD4}" srcOrd="0" destOrd="0" presId="urn:microsoft.com/office/officeart/2005/8/layout/vList2"/>
    <dgm:cxn modelId="{99CE1D1C-2657-4A71-97AC-C3820DE39954}" srcId="{DBCD91CC-5BB3-4DBF-B41C-2B6D3FD4EF59}" destId="{B1518CFB-999F-4EF5-8601-3F418A3CB078}" srcOrd="2" destOrd="0" parTransId="{C7376FDD-0B64-47C2-944F-54880A67F248}" sibTransId="{51427EAC-2BD0-42EE-8B99-AF06D82E8513}"/>
    <dgm:cxn modelId="{94903820-BFCC-400B-8BA7-4C8115874236}" type="presOf" srcId="{2C1F9B34-3BAC-473C-A758-5426DA79905F}" destId="{CD476CE6-213A-4B2D-B17E-E70AF7DB43C5}" srcOrd="0" destOrd="0" presId="urn:microsoft.com/office/officeart/2005/8/layout/vList2"/>
    <dgm:cxn modelId="{785D752F-C00D-488A-B56E-887ADF3DD14A}" srcId="{CE7EC3DA-8C4D-493D-A388-1561E9D84B69}" destId="{2394B9A0-938B-4770-B3D9-44DCC36170F6}" srcOrd="0" destOrd="0" parTransId="{F7391EC5-818A-4D66-92C2-F2B06ABF4D7D}" sibTransId="{E94B4509-22F9-4EEB-B5AD-C2E5459A7D16}"/>
    <dgm:cxn modelId="{E15B7A37-69EA-4CBF-A912-78214BD52CFD}" srcId="{6A60947C-C7F4-4F33-88A4-E5EFD7399704}" destId="{A2A15AA6-132D-4823-AEC3-5854C37C9E86}" srcOrd="0" destOrd="0" parTransId="{EB0D6F7A-114C-4983-B180-13BAFE891F69}" sibTransId="{D3AF26C4-A6DF-4539-A257-6F77ED50A995}"/>
    <dgm:cxn modelId="{47E2D939-4E2F-4BE8-BF76-9B4DE8005BFC}" type="presOf" srcId="{A2A15AA6-132D-4823-AEC3-5854C37C9E86}" destId="{6DE6DD6C-FA3C-42C5-8E23-A61C7B682F93}" srcOrd="0" destOrd="1" presId="urn:microsoft.com/office/officeart/2005/8/layout/vList2"/>
    <dgm:cxn modelId="{91A0D551-2174-4FC2-A76A-48524B41967A}" srcId="{8DC2C2BE-AFCF-4736-8379-6CE880F1A28E}" destId="{6A60947C-C7F4-4F33-88A4-E5EFD7399704}" srcOrd="0" destOrd="0" parTransId="{F1AB9084-9EC0-463E-9CD3-D547D00F70FD}" sibTransId="{869FF6D2-4A2F-44B6-9C6A-1085D99C98CE}"/>
    <dgm:cxn modelId="{A43D5487-AC05-407E-8493-E018F90729D6}" srcId="{DBCD91CC-5BB3-4DBF-B41C-2B6D3FD4EF59}" destId="{CE7EC3DA-8C4D-493D-A388-1561E9D84B69}" srcOrd="3" destOrd="0" parTransId="{4574D85A-6F96-46C5-AA6E-D06DA56ECBB6}" sibTransId="{7C2092DB-1548-49BD-88A4-147B2CA1A77B}"/>
    <dgm:cxn modelId="{B6DB888D-24CD-41B7-B15F-E8395DA22D63}" type="presOf" srcId="{DAAB932A-102B-41A5-BABB-B2DE2DDA26C8}" destId="{66C1553B-F46B-482C-B4DE-101963AB477B}" srcOrd="0" destOrd="0" presId="urn:microsoft.com/office/officeart/2005/8/layout/vList2"/>
    <dgm:cxn modelId="{299A63B1-1C87-4C86-BAB1-873720BD1429}" type="presOf" srcId="{6A60947C-C7F4-4F33-88A4-E5EFD7399704}" destId="{6DE6DD6C-FA3C-42C5-8E23-A61C7B682F93}" srcOrd="0" destOrd="0" presId="urn:microsoft.com/office/officeart/2005/8/layout/vList2"/>
    <dgm:cxn modelId="{8EBCCECB-C974-49D0-9F93-F2E04D82E591}" type="presOf" srcId="{8DC2C2BE-AFCF-4736-8379-6CE880F1A28E}" destId="{97A8D912-BAF9-4DB8-90D6-2E69BE632765}" srcOrd="0" destOrd="0" presId="urn:microsoft.com/office/officeart/2005/8/layout/vList2"/>
    <dgm:cxn modelId="{6F1F19CE-BD28-4E06-9A9A-BC9F98878CD8}" type="presOf" srcId="{B1518CFB-999F-4EF5-8601-3F418A3CB078}" destId="{19AC1DEF-7944-427F-8720-A423822989FE}" srcOrd="0" destOrd="0" presId="urn:microsoft.com/office/officeart/2005/8/layout/vList2"/>
    <dgm:cxn modelId="{164757DD-54BF-4D37-9FAE-6DDBC31CE0BD}" srcId="{DBCD91CC-5BB3-4DBF-B41C-2B6D3FD4EF59}" destId="{8DC2C2BE-AFCF-4736-8379-6CE880F1A28E}" srcOrd="0" destOrd="0" parTransId="{40C461F6-641F-471C-9535-609B012A5ED5}" sibTransId="{B238E38E-BDB7-4BD2-BC2B-D45FB3CF2064}"/>
    <dgm:cxn modelId="{FDE646DE-CD74-4504-8A82-3672505F1EF7}" type="presOf" srcId="{CE7EC3DA-8C4D-493D-A388-1561E9D84B69}" destId="{F381C6A1-7D6D-425B-9AE2-59B3990DA98B}" srcOrd="0" destOrd="0" presId="urn:microsoft.com/office/officeart/2005/8/layout/vList2"/>
    <dgm:cxn modelId="{2128E9E3-AB1C-4BF8-8439-69C2CBF47AD9}" srcId="{DBCD91CC-5BB3-4DBF-B41C-2B6D3FD4EF59}" destId="{DAAB932A-102B-41A5-BABB-B2DE2DDA26C8}" srcOrd="1" destOrd="0" parTransId="{A94540A3-9810-4985-80D6-17934B702253}" sibTransId="{8361D6AF-60D9-4347-8E83-45F0988B7E45}"/>
    <dgm:cxn modelId="{CC260BE6-97D9-4443-BDF5-37EAB68E42E5}" srcId="{DAAB932A-102B-41A5-BABB-B2DE2DDA26C8}" destId="{2C1F9B34-3BAC-473C-A758-5426DA79905F}" srcOrd="0" destOrd="0" parTransId="{FA93245D-252C-4807-B66E-03FAC5C8C30E}" sibTransId="{727EA7BC-C399-4A88-A631-5B23944B1235}"/>
    <dgm:cxn modelId="{B0844DDE-03E1-48AB-9450-0856AEEB864D}" type="presParOf" srcId="{225E4BFE-4856-4B6D-9C0E-79DC14D9FCE4}" destId="{97A8D912-BAF9-4DB8-90D6-2E69BE632765}" srcOrd="0" destOrd="0" presId="urn:microsoft.com/office/officeart/2005/8/layout/vList2"/>
    <dgm:cxn modelId="{21A72156-05D4-4B17-9038-E99C3064292E}" type="presParOf" srcId="{225E4BFE-4856-4B6D-9C0E-79DC14D9FCE4}" destId="{6DE6DD6C-FA3C-42C5-8E23-A61C7B682F93}" srcOrd="1" destOrd="0" presId="urn:microsoft.com/office/officeart/2005/8/layout/vList2"/>
    <dgm:cxn modelId="{B9C6FA4C-0956-447F-9D6C-C0A5BB2CCB3E}" type="presParOf" srcId="{225E4BFE-4856-4B6D-9C0E-79DC14D9FCE4}" destId="{66C1553B-F46B-482C-B4DE-101963AB477B}" srcOrd="2" destOrd="0" presId="urn:microsoft.com/office/officeart/2005/8/layout/vList2"/>
    <dgm:cxn modelId="{967B4831-6730-4EE2-A14A-4003F33800FF}" type="presParOf" srcId="{225E4BFE-4856-4B6D-9C0E-79DC14D9FCE4}" destId="{CD476CE6-213A-4B2D-B17E-E70AF7DB43C5}" srcOrd="3" destOrd="0" presId="urn:microsoft.com/office/officeart/2005/8/layout/vList2"/>
    <dgm:cxn modelId="{4B8E1525-AEFE-4216-A05A-95D212659343}" type="presParOf" srcId="{225E4BFE-4856-4B6D-9C0E-79DC14D9FCE4}" destId="{19AC1DEF-7944-427F-8720-A423822989FE}" srcOrd="4" destOrd="0" presId="urn:microsoft.com/office/officeart/2005/8/layout/vList2"/>
    <dgm:cxn modelId="{6291FFCE-53C7-47C5-8B79-0B447CAEE1E8}" type="presParOf" srcId="{225E4BFE-4856-4B6D-9C0E-79DC14D9FCE4}" destId="{A1C3140B-BE94-4AD1-A8BE-D2F17740EEF0}" srcOrd="5" destOrd="0" presId="urn:microsoft.com/office/officeart/2005/8/layout/vList2"/>
    <dgm:cxn modelId="{F57B9F85-A3E3-44D3-B6EE-C7551284D510}" type="presParOf" srcId="{225E4BFE-4856-4B6D-9C0E-79DC14D9FCE4}" destId="{F381C6A1-7D6D-425B-9AE2-59B3990DA98B}" srcOrd="6" destOrd="0" presId="urn:microsoft.com/office/officeart/2005/8/layout/vList2"/>
    <dgm:cxn modelId="{5B19EDC3-6095-4CA8-9202-0B194B7B7FC7}" type="presParOf" srcId="{225E4BFE-4856-4B6D-9C0E-79DC14D9FCE4}" destId="{7A90926B-ABDF-45CE-8F11-4333F49EECD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C2C2BE-AFCF-4736-8379-6CE880F1A28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Depends on how urgently is your solution needed to the customer’s problem</a:t>
          </a:r>
        </a:p>
      </dgm:t>
    </dgm:pt>
    <dgm:pt modelId="{40C461F6-641F-471C-9535-609B012A5ED5}" type="parTrans" cxnId="{164757DD-54BF-4D37-9FAE-6DDBC31CE0BD}">
      <dgm:prSet/>
      <dgm:spPr/>
      <dgm:t>
        <a:bodyPr/>
        <a:lstStyle/>
        <a:p>
          <a:endParaRPr lang="fr-FR"/>
        </a:p>
      </dgm:t>
    </dgm:pt>
    <dgm:pt modelId="{B238E38E-BDB7-4BD2-BC2B-D45FB3CF2064}" type="sibTrans" cxnId="{164757DD-54BF-4D37-9FAE-6DDBC31CE0BD}">
      <dgm:prSet/>
      <dgm:spPr/>
      <dgm:t>
        <a:bodyPr/>
        <a:lstStyle/>
        <a:p>
          <a:endParaRPr lang="fr-FR"/>
        </a:p>
      </dgm:t>
    </dgm:pt>
    <dgm:pt modelId="{0EBCA483-AC8B-4890-8991-C15FBAF1F01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Number of </a:t>
          </a:r>
          <a:r>
            <a:rPr lang="en-US" b="1" i="0" dirty="0"/>
            <a:t>referrals</a:t>
          </a:r>
          <a:r>
            <a:rPr lang="en-US" b="0" i="0" dirty="0"/>
            <a:t> from industry experts</a:t>
          </a:r>
        </a:p>
      </dgm:t>
    </dgm:pt>
    <dgm:pt modelId="{AAE02CDE-661C-42AB-A04B-743141CC3B48}" type="parTrans" cxnId="{05045861-79B1-400E-B517-3A251B562A26}">
      <dgm:prSet/>
      <dgm:spPr/>
      <dgm:t>
        <a:bodyPr/>
        <a:lstStyle/>
        <a:p>
          <a:endParaRPr lang="fr-FR"/>
        </a:p>
      </dgm:t>
    </dgm:pt>
    <dgm:pt modelId="{DD70DBB4-9B1E-4DBB-9419-24F35B6AC543}" type="sibTrans" cxnId="{05045861-79B1-400E-B517-3A251B562A26}">
      <dgm:prSet/>
      <dgm:spPr/>
      <dgm:t>
        <a:bodyPr/>
        <a:lstStyle/>
        <a:p>
          <a:endParaRPr lang="fr-FR"/>
        </a:p>
      </dgm:t>
    </dgm:pt>
    <dgm:pt modelId="{BD59E105-E2BF-4883-AC67-A20BE2B39B8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find promoters for your product, offer their options such as commission fees</a:t>
          </a:r>
        </a:p>
      </dgm:t>
    </dgm:pt>
    <dgm:pt modelId="{A7B0CF39-5F83-4F7D-85BD-B78ECA551080}" type="parTrans" cxnId="{0BE73D67-EB85-4404-9D19-F9C9E8380820}">
      <dgm:prSet/>
      <dgm:spPr/>
      <dgm:t>
        <a:bodyPr/>
        <a:lstStyle/>
        <a:p>
          <a:endParaRPr lang="fr-FR"/>
        </a:p>
      </dgm:t>
    </dgm:pt>
    <dgm:pt modelId="{D65CC2ED-4D71-49D8-840C-03877BA84702}" type="sibTrans" cxnId="{0BE73D67-EB85-4404-9D19-F9C9E8380820}">
      <dgm:prSet/>
      <dgm:spPr/>
      <dgm:t>
        <a:bodyPr/>
        <a:lstStyle/>
        <a:p>
          <a:endParaRPr lang="fr-FR"/>
        </a:p>
      </dgm:t>
    </dgm:pt>
    <dgm:pt modelId="{AB9E18EC-F2DA-4641-BEC3-37D1B9A3A92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For example universities promotes jobs of MNC and SMEs, </a:t>
          </a:r>
        </a:p>
      </dgm:t>
    </dgm:pt>
    <dgm:pt modelId="{BB8CB085-B01B-4843-A732-BAE44127D2D3}" type="parTrans" cxnId="{16814147-18D8-4C6B-B554-C54D4223A9B9}">
      <dgm:prSet/>
      <dgm:spPr/>
      <dgm:t>
        <a:bodyPr/>
        <a:lstStyle/>
        <a:p>
          <a:endParaRPr lang="fr-FR"/>
        </a:p>
      </dgm:t>
    </dgm:pt>
    <dgm:pt modelId="{FC0BA788-9572-4131-8ACF-33589585BF23}" type="sibTrans" cxnId="{16814147-18D8-4C6B-B554-C54D4223A9B9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97A8D912-BAF9-4DB8-90D6-2E69BE632765}" type="pres">
      <dgm:prSet presAssocID="{8DC2C2BE-AFCF-4736-8379-6CE880F1A28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66B51E-43E5-4096-8797-E4C9B42C4F4B}" type="pres">
      <dgm:prSet presAssocID="{B238E38E-BDB7-4BD2-BC2B-D45FB3CF2064}" presName="spacer" presStyleCnt="0"/>
      <dgm:spPr/>
    </dgm:pt>
    <dgm:pt modelId="{0877218E-A5EE-4E48-9FF6-9A2F091D9599}" type="pres">
      <dgm:prSet presAssocID="{0EBCA483-AC8B-4890-8991-C15FBAF1F01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3694CE-B5E6-4DC7-BE1A-E97DC442F656}" type="pres">
      <dgm:prSet presAssocID="{0EBCA483-AC8B-4890-8991-C15FBAF1F01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05045861-79B1-400E-B517-3A251B562A26}" srcId="{DBCD91CC-5BB3-4DBF-B41C-2B6D3FD4EF59}" destId="{0EBCA483-AC8B-4890-8991-C15FBAF1F014}" srcOrd="1" destOrd="0" parTransId="{AAE02CDE-661C-42AB-A04B-743141CC3B48}" sibTransId="{DD70DBB4-9B1E-4DBB-9419-24F35B6AC543}"/>
    <dgm:cxn modelId="{1301F863-4064-4C5B-9ACB-2571E76AEFB1}" type="presOf" srcId="{0EBCA483-AC8B-4890-8991-C15FBAF1F014}" destId="{0877218E-A5EE-4E48-9FF6-9A2F091D9599}" srcOrd="0" destOrd="0" presId="urn:microsoft.com/office/officeart/2005/8/layout/vList2"/>
    <dgm:cxn modelId="{1E2AEF66-D792-475A-87D7-0DBBD95D3CA4}" type="presOf" srcId="{BD59E105-E2BF-4883-AC67-A20BE2B39B8B}" destId="{1B3694CE-B5E6-4DC7-BE1A-E97DC442F656}" srcOrd="0" destOrd="1" presId="urn:microsoft.com/office/officeart/2005/8/layout/vList2"/>
    <dgm:cxn modelId="{0BE73D67-EB85-4404-9D19-F9C9E8380820}" srcId="{0EBCA483-AC8B-4890-8991-C15FBAF1F014}" destId="{BD59E105-E2BF-4883-AC67-A20BE2B39B8B}" srcOrd="1" destOrd="0" parTransId="{A7B0CF39-5F83-4F7D-85BD-B78ECA551080}" sibTransId="{D65CC2ED-4D71-49D8-840C-03877BA84702}"/>
    <dgm:cxn modelId="{16814147-18D8-4C6B-B554-C54D4223A9B9}" srcId="{0EBCA483-AC8B-4890-8991-C15FBAF1F014}" destId="{AB9E18EC-F2DA-4641-BEC3-37D1B9A3A92E}" srcOrd="0" destOrd="0" parTransId="{BB8CB085-B01B-4843-A732-BAE44127D2D3}" sibTransId="{FC0BA788-9572-4131-8ACF-33589585BF23}"/>
    <dgm:cxn modelId="{3241FB88-B4C3-44A2-950F-46F64E0D0003}" type="presOf" srcId="{AB9E18EC-F2DA-4641-BEC3-37D1B9A3A92E}" destId="{1B3694CE-B5E6-4DC7-BE1A-E97DC442F656}" srcOrd="0" destOrd="0" presId="urn:microsoft.com/office/officeart/2005/8/layout/vList2"/>
    <dgm:cxn modelId="{8EBCCECB-C974-49D0-9F93-F2E04D82E591}" type="presOf" srcId="{8DC2C2BE-AFCF-4736-8379-6CE880F1A28E}" destId="{97A8D912-BAF9-4DB8-90D6-2E69BE632765}" srcOrd="0" destOrd="0" presId="urn:microsoft.com/office/officeart/2005/8/layout/vList2"/>
    <dgm:cxn modelId="{164757DD-54BF-4D37-9FAE-6DDBC31CE0BD}" srcId="{DBCD91CC-5BB3-4DBF-B41C-2B6D3FD4EF59}" destId="{8DC2C2BE-AFCF-4736-8379-6CE880F1A28E}" srcOrd="0" destOrd="0" parTransId="{40C461F6-641F-471C-9535-609B012A5ED5}" sibTransId="{B238E38E-BDB7-4BD2-BC2B-D45FB3CF2064}"/>
    <dgm:cxn modelId="{B0844DDE-03E1-48AB-9450-0856AEEB864D}" type="presParOf" srcId="{225E4BFE-4856-4B6D-9C0E-79DC14D9FCE4}" destId="{97A8D912-BAF9-4DB8-90D6-2E69BE632765}" srcOrd="0" destOrd="0" presId="urn:microsoft.com/office/officeart/2005/8/layout/vList2"/>
    <dgm:cxn modelId="{049CA625-E4B7-42FC-8D50-B00317F34879}" type="presParOf" srcId="{225E4BFE-4856-4B6D-9C0E-79DC14D9FCE4}" destId="{DD66B51E-43E5-4096-8797-E4C9B42C4F4B}" srcOrd="1" destOrd="0" presId="urn:microsoft.com/office/officeart/2005/8/layout/vList2"/>
    <dgm:cxn modelId="{80F017A0-6C42-4E1F-97D3-DCB574687C47}" type="presParOf" srcId="{225E4BFE-4856-4B6D-9C0E-79DC14D9FCE4}" destId="{0877218E-A5EE-4E48-9FF6-9A2F091D9599}" srcOrd="2" destOrd="0" presId="urn:microsoft.com/office/officeart/2005/8/layout/vList2"/>
    <dgm:cxn modelId="{0E7E3D24-B83E-488C-854E-128C5DE85576}" type="presParOf" srcId="{225E4BFE-4856-4B6D-9C0E-79DC14D9FCE4}" destId="{1B3694CE-B5E6-4DC7-BE1A-E97DC442F65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C2C2BE-AFCF-4736-8379-6CE880F1A28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Price:</a:t>
          </a:r>
          <a:r>
            <a:rPr lang="en-US" b="0" i="0" dirty="0"/>
            <a:t> </a:t>
          </a:r>
          <a:r>
            <a:rPr lang="en-US" b="1" i="0" dirty="0"/>
            <a:t>market value</a:t>
          </a:r>
          <a:r>
            <a:rPr lang="en-US" b="0" i="0" dirty="0"/>
            <a:t> but if no competition then price is based on the </a:t>
          </a:r>
          <a:r>
            <a:rPr lang="en-US" b="1" i="0" dirty="0"/>
            <a:t>business value </a:t>
          </a:r>
          <a:r>
            <a:rPr lang="en-US" b="0" i="0" dirty="0"/>
            <a:t>that you provide to your customer,</a:t>
          </a:r>
        </a:p>
      </dgm:t>
    </dgm:pt>
    <dgm:pt modelId="{40C461F6-641F-471C-9535-609B012A5ED5}" type="parTrans" cxnId="{164757DD-54BF-4D37-9FAE-6DDBC31CE0BD}">
      <dgm:prSet/>
      <dgm:spPr/>
      <dgm:t>
        <a:bodyPr/>
        <a:lstStyle/>
        <a:p>
          <a:endParaRPr lang="fr-FR"/>
        </a:p>
      </dgm:t>
    </dgm:pt>
    <dgm:pt modelId="{B238E38E-BDB7-4BD2-BC2B-D45FB3CF2064}" type="sibTrans" cxnId="{164757DD-54BF-4D37-9FAE-6DDBC31CE0BD}">
      <dgm:prSet/>
      <dgm:spPr/>
      <dgm:t>
        <a:bodyPr/>
        <a:lstStyle/>
        <a:p>
          <a:endParaRPr lang="fr-FR"/>
        </a:p>
      </dgm:t>
    </dgm:pt>
    <dgm:pt modelId="{14C59C5C-E0ED-452B-A156-C47476AB489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 will they be able to make 1000$ from what you teach them</a:t>
          </a:r>
        </a:p>
      </dgm:t>
    </dgm:pt>
    <dgm:pt modelId="{ACC9D675-36CD-4D74-9961-F645B496803B}" type="parTrans" cxnId="{DC088206-0582-4E80-891F-EC1A63F2B061}">
      <dgm:prSet/>
      <dgm:spPr/>
      <dgm:t>
        <a:bodyPr/>
        <a:lstStyle/>
        <a:p>
          <a:endParaRPr lang="fr-FR"/>
        </a:p>
      </dgm:t>
    </dgm:pt>
    <dgm:pt modelId="{1A0AA230-90B5-4AB1-8DD4-88BE120E4A53}" type="sibTrans" cxnId="{DC088206-0582-4E80-891F-EC1A63F2B061}">
      <dgm:prSet/>
      <dgm:spPr/>
      <dgm:t>
        <a:bodyPr/>
        <a:lstStyle/>
        <a:p>
          <a:endParaRPr lang="fr-FR"/>
        </a:p>
      </dgm:t>
    </dgm:pt>
    <dgm:pt modelId="{7465D76A-7C5C-4755-9831-5ABCD1F4A51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or will your product save them 1h of work everyday, depending on their hourly rate, its saving them money</a:t>
          </a:r>
        </a:p>
      </dgm:t>
    </dgm:pt>
    <dgm:pt modelId="{8987AB3D-1E3F-40DA-8F73-3A9FB986A5B2}" type="parTrans" cxnId="{A511623A-327B-4340-88B6-9621ECD444AC}">
      <dgm:prSet/>
      <dgm:spPr/>
      <dgm:t>
        <a:bodyPr/>
        <a:lstStyle/>
        <a:p>
          <a:endParaRPr lang="fr-FR"/>
        </a:p>
      </dgm:t>
    </dgm:pt>
    <dgm:pt modelId="{E77B364D-8449-41EE-A474-1ABDB5AD8E36}" type="sibTrans" cxnId="{A511623A-327B-4340-88B6-9621ECD444AC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97A8D912-BAF9-4DB8-90D6-2E69BE632765}" type="pres">
      <dgm:prSet presAssocID="{8DC2C2BE-AFCF-4736-8379-6CE880F1A28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047E489-33D2-4022-B1BF-BA62316AA750}" type="pres">
      <dgm:prSet presAssocID="{8DC2C2BE-AFCF-4736-8379-6CE880F1A28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DC088206-0582-4E80-891F-EC1A63F2B061}" srcId="{8DC2C2BE-AFCF-4736-8379-6CE880F1A28E}" destId="{14C59C5C-E0ED-452B-A156-C47476AB4898}" srcOrd="0" destOrd="0" parTransId="{ACC9D675-36CD-4D74-9961-F645B496803B}" sibTransId="{1A0AA230-90B5-4AB1-8DD4-88BE120E4A53}"/>
    <dgm:cxn modelId="{4703902B-C52E-44DE-9995-C63D0F2A6A09}" type="presOf" srcId="{7465D76A-7C5C-4755-9831-5ABCD1F4A511}" destId="{0047E489-33D2-4022-B1BF-BA62316AA750}" srcOrd="0" destOrd="1" presId="urn:microsoft.com/office/officeart/2005/8/layout/vList2"/>
    <dgm:cxn modelId="{A511623A-327B-4340-88B6-9621ECD444AC}" srcId="{8DC2C2BE-AFCF-4736-8379-6CE880F1A28E}" destId="{7465D76A-7C5C-4755-9831-5ABCD1F4A511}" srcOrd="1" destOrd="0" parTransId="{8987AB3D-1E3F-40DA-8F73-3A9FB986A5B2}" sibTransId="{E77B364D-8449-41EE-A474-1ABDB5AD8E36}"/>
    <dgm:cxn modelId="{A0017A56-4188-47EB-94E4-B6D6CD9D4A7D}" type="presOf" srcId="{14C59C5C-E0ED-452B-A156-C47476AB4898}" destId="{0047E489-33D2-4022-B1BF-BA62316AA750}" srcOrd="0" destOrd="0" presId="urn:microsoft.com/office/officeart/2005/8/layout/vList2"/>
    <dgm:cxn modelId="{8EBCCECB-C974-49D0-9F93-F2E04D82E591}" type="presOf" srcId="{8DC2C2BE-AFCF-4736-8379-6CE880F1A28E}" destId="{97A8D912-BAF9-4DB8-90D6-2E69BE632765}" srcOrd="0" destOrd="0" presId="urn:microsoft.com/office/officeart/2005/8/layout/vList2"/>
    <dgm:cxn modelId="{164757DD-54BF-4D37-9FAE-6DDBC31CE0BD}" srcId="{DBCD91CC-5BB3-4DBF-B41C-2B6D3FD4EF59}" destId="{8DC2C2BE-AFCF-4736-8379-6CE880F1A28E}" srcOrd="0" destOrd="0" parTransId="{40C461F6-641F-471C-9535-609B012A5ED5}" sibTransId="{B238E38E-BDB7-4BD2-BC2B-D45FB3CF2064}"/>
    <dgm:cxn modelId="{B0844DDE-03E1-48AB-9450-0856AEEB864D}" type="presParOf" srcId="{225E4BFE-4856-4B6D-9C0E-79DC14D9FCE4}" destId="{97A8D912-BAF9-4DB8-90D6-2E69BE632765}" srcOrd="0" destOrd="0" presId="urn:microsoft.com/office/officeart/2005/8/layout/vList2"/>
    <dgm:cxn modelId="{0219DD03-DB03-4C96-BAFC-C464890F8497}" type="presParOf" srcId="{225E4BFE-4856-4B6D-9C0E-79DC14D9FCE4}" destId="{0047E489-33D2-4022-B1BF-BA62316AA75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C2C2BE-AFCF-4736-8379-6CE880F1A28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Avoid replying to customers If your product is priced cheap, </a:t>
          </a:r>
        </a:p>
      </dgm:t>
    </dgm:pt>
    <dgm:pt modelId="{40C461F6-641F-471C-9535-609B012A5ED5}" type="parTrans" cxnId="{164757DD-54BF-4D37-9FAE-6DDBC31CE0BD}">
      <dgm:prSet/>
      <dgm:spPr/>
      <dgm:t>
        <a:bodyPr/>
        <a:lstStyle/>
        <a:p>
          <a:endParaRPr lang="fr-FR"/>
        </a:p>
      </dgm:t>
    </dgm:pt>
    <dgm:pt modelId="{B238E38E-BDB7-4BD2-BC2B-D45FB3CF2064}" type="sibTrans" cxnId="{164757DD-54BF-4D37-9FAE-6DDBC31CE0BD}">
      <dgm:prSet/>
      <dgm:spPr/>
      <dgm:t>
        <a:bodyPr/>
        <a:lstStyle/>
        <a:p>
          <a:endParaRPr lang="fr-FR"/>
        </a:p>
      </dgm:t>
    </dgm:pt>
    <dgm:pt modelId="{928D212B-A99A-4B3E-BD74-168CBDDFF33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instead automate the process through a sign up page for efficiency</a:t>
          </a:r>
        </a:p>
      </dgm:t>
    </dgm:pt>
    <dgm:pt modelId="{FFC8851A-F063-4205-B2CE-922D52BD129A}" type="parTrans" cxnId="{7A5D75B1-1347-4A13-946F-6BE8B8B4C3AA}">
      <dgm:prSet/>
      <dgm:spPr/>
      <dgm:t>
        <a:bodyPr/>
        <a:lstStyle/>
        <a:p>
          <a:endParaRPr lang="fr-FR"/>
        </a:p>
      </dgm:t>
    </dgm:pt>
    <dgm:pt modelId="{E4E34CBE-98EF-4250-8131-E01075200B4B}" type="sibTrans" cxnId="{7A5D75B1-1347-4A13-946F-6BE8B8B4C3AA}">
      <dgm:prSet/>
      <dgm:spPr/>
      <dgm:t>
        <a:bodyPr/>
        <a:lstStyle/>
        <a:p>
          <a:endParaRPr lang="fr-FR"/>
        </a:p>
      </dgm:t>
    </dgm:pt>
    <dgm:pt modelId="{87E04061-800D-49FF-B7C9-7217ADE443C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large customer bases cannot be supported at low hourly cost</a:t>
          </a:r>
        </a:p>
      </dgm:t>
    </dgm:pt>
    <dgm:pt modelId="{C873EEA9-9DEE-4D47-8670-C88A5F05D920}" type="parTrans" cxnId="{9F90EF5E-6DDA-4102-B275-38F6E95B3BAE}">
      <dgm:prSet/>
      <dgm:spPr/>
      <dgm:t>
        <a:bodyPr/>
        <a:lstStyle/>
        <a:p>
          <a:endParaRPr lang="fr-FR"/>
        </a:p>
      </dgm:t>
    </dgm:pt>
    <dgm:pt modelId="{06E3D3FC-AC9F-4B30-B086-7F4372CB9B6B}" type="sibTrans" cxnId="{9F90EF5E-6DDA-4102-B275-38F6E95B3BAE}">
      <dgm:prSet/>
      <dgm:spPr/>
      <dgm:t>
        <a:bodyPr/>
        <a:lstStyle/>
        <a:p>
          <a:endParaRPr lang="fr-FR"/>
        </a:p>
      </dgm:t>
    </dgm:pt>
    <dgm:pt modelId="{01CD282A-4EF9-41F4-86C3-68E0D7E7FD0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Avoid doing customer training calls every week</a:t>
          </a:r>
        </a:p>
      </dgm:t>
    </dgm:pt>
    <dgm:pt modelId="{54F9E06A-EB26-456C-9A4A-18CB6358B5BA}" type="parTrans" cxnId="{56FB56AF-B4B1-4B00-9BE8-D18AF1FF4E5A}">
      <dgm:prSet/>
      <dgm:spPr/>
      <dgm:t>
        <a:bodyPr/>
        <a:lstStyle/>
        <a:p>
          <a:endParaRPr lang="fr-FR"/>
        </a:p>
      </dgm:t>
    </dgm:pt>
    <dgm:pt modelId="{0F61F5BB-C01B-4384-AE7D-652E8B447990}" type="sibTrans" cxnId="{56FB56AF-B4B1-4B00-9BE8-D18AF1FF4E5A}">
      <dgm:prSet/>
      <dgm:spPr/>
      <dgm:t>
        <a:bodyPr/>
        <a:lstStyle/>
        <a:p>
          <a:endParaRPr lang="fr-FR"/>
        </a:p>
      </dgm:t>
    </dgm:pt>
    <dgm:pt modelId="{5416465C-7A32-4804-98FB-2250BB97AFE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Only offer training seminars to a batch of customers at once. Up to 100 customers on a recorded call at once</a:t>
          </a:r>
        </a:p>
      </dgm:t>
    </dgm:pt>
    <dgm:pt modelId="{CB6D053C-26CA-49B5-860C-8E0218C19453}" type="parTrans" cxnId="{256A024F-5D8F-4EC0-89B0-628879759AF7}">
      <dgm:prSet/>
      <dgm:spPr/>
      <dgm:t>
        <a:bodyPr/>
        <a:lstStyle/>
        <a:p>
          <a:endParaRPr lang="fr-FR"/>
        </a:p>
      </dgm:t>
    </dgm:pt>
    <dgm:pt modelId="{9426CF9E-33F5-4417-854D-7D7142F0F132}" type="sibTrans" cxnId="{256A024F-5D8F-4EC0-89B0-628879759AF7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97A8D912-BAF9-4DB8-90D6-2E69BE632765}" type="pres">
      <dgm:prSet presAssocID="{8DC2C2BE-AFCF-4736-8379-6CE880F1A28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047E489-33D2-4022-B1BF-BA62316AA750}" type="pres">
      <dgm:prSet presAssocID="{8DC2C2BE-AFCF-4736-8379-6CE880F1A28E}" presName="childText" presStyleLbl="revTx" presStyleIdx="0" presStyleCnt="2">
        <dgm:presLayoutVars>
          <dgm:bulletEnabled val="1"/>
        </dgm:presLayoutVars>
      </dgm:prSet>
      <dgm:spPr/>
    </dgm:pt>
    <dgm:pt modelId="{627C2938-2116-461C-9B6C-DC9CBE443E3E}" type="pres">
      <dgm:prSet presAssocID="{01CD282A-4EF9-41F4-86C3-68E0D7E7FD0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822DA0C-0BC5-45BD-AF46-8AFC037A70DD}" type="pres">
      <dgm:prSet presAssocID="{01CD282A-4EF9-41F4-86C3-68E0D7E7FD0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3B4C4422-D398-47DD-A95B-1BBB71FC838E}" type="presOf" srcId="{01CD282A-4EF9-41F4-86C3-68E0D7E7FD05}" destId="{627C2938-2116-461C-9B6C-DC9CBE443E3E}" srcOrd="0" destOrd="0" presId="urn:microsoft.com/office/officeart/2005/8/layout/vList2"/>
    <dgm:cxn modelId="{9F90EF5E-6DDA-4102-B275-38F6E95B3BAE}" srcId="{8DC2C2BE-AFCF-4736-8379-6CE880F1A28E}" destId="{87E04061-800D-49FF-B7C9-7217ADE443CB}" srcOrd="1" destOrd="0" parTransId="{C873EEA9-9DEE-4D47-8670-C88A5F05D920}" sibTransId="{06E3D3FC-AC9F-4B30-B086-7F4372CB9B6B}"/>
    <dgm:cxn modelId="{9B0D2644-58F3-4366-A9AB-F8361EE19514}" type="presOf" srcId="{928D212B-A99A-4B3E-BD74-168CBDDFF333}" destId="{0047E489-33D2-4022-B1BF-BA62316AA750}" srcOrd="0" destOrd="0" presId="urn:microsoft.com/office/officeart/2005/8/layout/vList2"/>
    <dgm:cxn modelId="{256A024F-5D8F-4EC0-89B0-628879759AF7}" srcId="{01CD282A-4EF9-41F4-86C3-68E0D7E7FD05}" destId="{5416465C-7A32-4804-98FB-2250BB97AFE6}" srcOrd="0" destOrd="0" parTransId="{CB6D053C-26CA-49B5-860C-8E0218C19453}" sibTransId="{9426CF9E-33F5-4417-854D-7D7142F0F132}"/>
    <dgm:cxn modelId="{274FD285-3EA2-4B1F-A8FD-9145691753C8}" type="presOf" srcId="{5416465C-7A32-4804-98FB-2250BB97AFE6}" destId="{7822DA0C-0BC5-45BD-AF46-8AFC037A70DD}" srcOrd="0" destOrd="0" presId="urn:microsoft.com/office/officeart/2005/8/layout/vList2"/>
    <dgm:cxn modelId="{56FB56AF-B4B1-4B00-9BE8-D18AF1FF4E5A}" srcId="{DBCD91CC-5BB3-4DBF-B41C-2B6D3FD4EF59}" destId="{01CD282A-4EF9-41F4-86C3-68E0D7E7FD05}" srcOrd="1" destOrd="0" parTransId="{54F9E06A-EB26-456C-9A4A-18CB6358B5BA}" sibTransId="{0F61F5BB-C01B-4384-AE7D-652E8B447990}"/>
    <dgm:cxn modelId="{7A5D75B1-1347-4A13-946F-6BE8B8B4C3AA}" srcId="{8DC2C2BE-AFCF-4736-8379-6CE880F1A28E}" destId="{928D212B-A99A-4B3E-BD74-168CBDDFF333}" srcOrd="0" destOrd="0" parTransId="{FFC8851A-F063-4205-B2CE-922D52BD129A}" sibTransId="{E4E34CBE-98EF-4250-8131-E01075200B4B}"/>
    <dgm:cxn modelId="{8EBCCECB-C974-49D0-9F93-F2E04D82E591}" type="presOf" srcId="{8DC2C2BE-AFCF-4736-8379-6CE880F1A28E}" destId="{97A8D912-BAF9-4DB8-90D6-2E69BE632765}" srcOrd="0" destOrd="0" presId="urn:microsoft.com/office/officeart/2005/8/layout/vList2"/>
    <dgm:cxn modelId="{99496DDD-32A8-4852-811A-4999F7EC3AD8}" type="presOf" srcId="{87E04061-800D-49FF-B7C9-7217ADE443CB}" destId="{0047E489-33D2-4022-B1BF-BA62316AA750}" srcOrd="0" destOrd="1" presId="urn:microsoft.com/office/officeart/2005/8/layout/vList2"/>
    <dgm:cxn modelId="{164757DD-54BF-4D37-9FAE-6DDBC31CE0BD}" srcId="{DBCD91CC-5BB3-4DBF-B41C-2B6D3FD4EF59}" destId="{8DC2C2BE-AFCF-4736-8379-6CE880F1A28E}" srcOrd="0" destOrd="0" parTransId="{40C461F6-641F-471C-9535-609B012A5ED5}" sibTransId="{B238E38E-BDB7-4BD2-BC2B-D45FB3CF2064}"/>
    <dgm:cxn modelId="{B0844DDE-03E1-48AB-9450-0856AEEB864D}" type="presParOf" srcId="{225E4BFE-4856-4B6D-9C0E-79DC14D9FCE4}" destId="{97A8D912-BAF9-4DB8-90D6-2E69BE632765}" srcOrd="0" destOrd="0" presId="urn:microsoft.com/office/officeart/2005/8/layout/vList2"/>
    <dgm:cxn modelId="{0219DD03-DB03-4C96-BAFC-C464890F8497}" type="presParOf" srcId="{225E4BFE-4856-4B6D-9C0E-79DC14D9FCE4}" destId="{0047E489-33D2-4022-B1BF-BA62316AA750}" srcOrd="1" destOrd="0" presId="urn:microsoft.com/office/officeart/2005/8/layout/vList2"/>
    <dgm:cxn modelId="{7FA7D6E9-7358-4A49-BCCB-237F6C099545}" type="presParOf" srcId="{225E4BFE-4856-4B6D-9C0E-79DC14D9FCE4}" destId="{627C2938-2116-461C-9B6C-DC9CBE443E3E}" srcOrd="2" destOrd="0" presId="urn:microsoft.com/office/officeart/2005/8/layout/vList2"/>
    <dgm:cxn modelId="{C4CA933F-D34B-4233-AA9F-3C764EB8C8FE}" type="presParOf" srcId="{225E4BFE-4856-4B6D-9C0E-79DC14D9FCE4}" destId="{7822DA0C-0BC5-45BD-AF46-8AFC037A70D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8D912-BAF9-4DB8-90D6-2E69BE632765}">
      <dsp:nvSpPr>
        <dsp:cNvPr id="0" name=""/>
        <dsp:cNvSpPr/>
      </dsp:nvSpPr>
      <dsp:spPr>
        <a:xfrm>
          <a:off x="0" y="224505"/>
          <a:ext cx="10058399" cy="3574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6500" b="0" i="0" kern="1200" dirty="0"/>
            <a:t>Time: Is there a specific window for reaching your target audience</a:t>
          </a:r>
        </a:p>
      </dsp:txBody>
      <dsp:txXfrm>
        <a:off x="174485" y="398990"/>
        <a:ext cx="9709429" cy="3225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AA7B6-B134-45BC-B7A6-22F4F395FF1A}">
      <dsp:nvSpPr>
        <dsp:cNvPr id="0" name=""/>
        <dsp:cNvSpPr/>
      </dsp:nvSpPr>
      <dsp:spPr>
        <a:xfrm>
          <a:off x="0" y="0"/>
          <a:ext cx="10058399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Ad Campaigns: Run targeted ads on platforms like Google and Facebook to gauge product appeal.</a:t>
          </a:r>
          <a:endParaRPr lang="fr-FR" sz="2200" kern="1200" dirty="0"/>
        </a:p>
      </dsp:txBody>
      <dsp:txXfrm>
        <a:off x="42722" y="42722"/>
        <a:ext cx="9972955" cy="789716"/>
      </dsp:txXfrm>
    </dsp:sp>
    <dsp:sp modelId="{789DC43C-1C1B-4CDA-843E-EB15B9A9273C}">
      <dsp:nvSpPr>
        <dsp:cNvPr id="0" name=""/>
        <dsp:cNvSpPr/>
      </dsp:nvSpPr>
      <dsp:spPr>
        <a:xfrm>
          <a:off x="0" y="105740"/>
          <a:ext cx="10058399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Fundraising: Use crowdfunding platforms like </a:t>
          </a:r>
          <a:r>
            <a:rPr lang="en-US" sz="2200" b="0" i="0" kern="1200" dirty="0" err="1"/>
            <a:t>FundKiss</a:t>
          </a:r>
          <a:r>
            <a:rPr lang="en-US" sz="2200" b="0" i="0" kern="1200" dirty="0"/>
            <a:t> to validate market interest and engage early adopters.</a:t>
          </a:r>
          <a:endParaRPr lang="fr-FR" sz="2200" kern="1200" dirty="0"/>
        </a:p>
      </dsp:txBody>
      <dsp:txXfrm>
        <a:off x="42722" y="148462"/>
        <a:ext cx="9972955" cy="789716"/>
      </dsp:txXfrm>
    </dsp:sp>
    <dsp:sp modelId="{7CA2177B-1C46-4A8A-A846-3536CB2BE646}">
      <dsp:nvSpPr>
        <dsp:cNvPr id="0" name=""/>
        <dsp:cNvSpPr/>
      </dsp:nvSpPr>
      <dsp:spPr>
        <a:xfrm>
          <a:off x="0" y="1122359"/>
          <a:ext cx="10058399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Concierge MVPs: Deliver a customized service to select customers, revealing customer preferences.</a:t>
          </a:r>
          <a:endParaRPr lang="fr-FR" sz="2200" kern="1200" dirty="0"/>
        </a:p>
      </dsp:txBody>
      <dsp:txXfrm>
        <a:off x="42722" y="1165081"/>
        <a:ext cx="9972955" cy="789716"/>
      </dsp:txXfrm>
    </dsp:sp>
    <dsp:sp modelId="{BE01E163-8DAC-45FA-AAE6-1D4105761CF2}">
      <dsp:nvSpPr>
        <dsp:cNvPr id="0" name=""/>
        <dsp:cNvSpPr/>
      </dsp:nvSpPr>
      <dsp:spPr>
        <a:xfrm>
          <a:off x="0" y="2103307"/>
          <a:ext cx="10058399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Single-Feature MVPs: Focus on one core feature to simplify development and user focus.</a:t>
          </a:r>
          <a:endParaRPr lang="fr-FR" sz="2200" kern="1200" dirty="0"/>
        </a:p>
      </dsp:txBody>
      <dsp:txXfrm>
        <a:off x="42722" y="2146029"/>
        <a:ext cx="9972955" cy="789716"/>
      </dsp:txXfrm>
    </dsp:sp>
    <dsp:sp modelId="{AEE1670C-DD58-4CA7-AA30-491DB85B0787}">
      <dsp:nvSpPr>
        <dsp:cNvPr id="0" name=""/>
        <dsp:cNvSpPr/>
      </dsp:nvSpPr>
      <dsp:spPr>
        <a:xfrm>
          <a:off x="0" y="3127155"/>
          <a:ext cx="10058399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Pre-Order Pages: Present your product to potential customers, enticing them to purchase before it's built.</a:t>
          </a:r>
          <a:endParaRPr lang="fr-FR" sz="2200" kern="1200" dirty="0"/>
        </a:p>
      </dsp:txBody>
      <dsp:txXfrm>
        <a:off x="42722" y="3169877"/>
        <a:ext cx="9972955" cy="789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8D912-BAF9-4DB8-90D6-2E69BE632765}">
      <dsp:nvSpPr>
        <dsp:cNvPr id="0" name=""/>
        <dsp:cNvSpPr/>
      </dsp:nvSpPr>
      <dsp:spPr>
        <a:xfrm>
          <a:off x="0" y="19586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2500" b="0" i="0" kern="1200" dirty="0" err="1"/>
            <a:t>Avoid</a:t>
          </a:r>
          <a:r>
            <a:rPr lang="fr-FR" sz="2500" b="0" i="0" kern="1200" dirty="0"/>
            <a:t> </a:t>
          </a:r>
          <a:r>
            <a:rPr lang="fr-FR" sz="2500" b="0" i="0" kern="1200" dirty="0" err="1"/>
            <a:t>offering</a:t>
          </a:r>
          <a:r>
            <a:rPr lang="fr-FR" sz="2500" b="0" i="0" kern="1200" dirty="0"/>
            <a:t> free trials.</a:t>
          </a:r>
          <a:endParaRPr lang="en-US" sz="2500" b="0" i="0" kern="1200" dirty="0"/>
        </a:p>
      </dsp:txBody>
      <dsp:txXfrm>
        <a:off x="29271" y="48857"/>
        <a:ext cx="9999857" cy="541083"/>
      </dsp:txXfrm>
    </dsp:sp>
    <dsp:sp modelId="{6DE6DD6C-FA3C-42C5-8E23-A61C7B682F93}">
      <dsp:nvSpPr>
        <dsp:cNvPr id="0" name=""/>
        <dsp:cNvSpPr/>
      </dsp:nvSpPr>
      <dsp:spPr>
        <a:xfrm>
          <a:off x="0" y="619211"/>
          <a:ext cx="10058399" cy="685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000" b="0" i="0" kern="1200" dirty="0"/>
            <a:t>If a trial is necessary, limit its duration, 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000" b="0" i="0" kern="1200" dirty="0"/>
            <a:t>with preference for shorter periods (1 day or 1 week).</a:t>
          </a:r>
        </a:p>
      </dsp:txBody>
      <dsp:txXfrm>
        <a:off x="0" y="619211"/>
        <a:ext cx="10058399" cy="685687"/>
      </dsp:txXfrm>
    </dsp:sp>
    <dsp:sp modelId="{66C1553B-F46B-482C-B4DE-101963AB477B}">
      <dsp:nvSpPr>
        <dsp:cNvPr id="0" name=""/>
        <dsp:cNvSpPr/>
      </dsp:nvSpPr>
      <dsp:spPr>
        <a:xfrm>
          <a:off x="0" y="1304898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Prioritize upfront cash payments, with a preference for longer commitments</a:t>
          </a:r>
        </a:p>
      </dsp:txBody>
      <dsp:txXfrm>
        <a:off x="29271" y="1334169"/>
        <a:ext cx="9999857" cy="541083"/>
      </dsp:txXfrm>
    </dsp:sp>
    <dsp:sp modelId="{CD476CE6-213A-4B2D-B17E-E70AF7DB43C5}">
      <dsp:nvSpPr>
        <dsp:cNvPr id="0" name=""/>
        <dsp:cNvSpPr/>
      </dsp:nvSpPr>
      <dsp:spPr>
        <a:xfrm>
          <a:off x="0" y="1904523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(2 years, 1 year, 6 months).</a:t>
          </a:r>
        </a:p>
      </dsp:txBody>
      <dsp:txXfrm>
        <a:off x="0" y="1904523"/>
        <a:ext cx="10058399" cy="414000"/>
      </dsp:txXfrm>
    </dsp:sp>
    <dsp:sp modelId="{19AC1DEF-7944-427F-8720-A423822989FE}">
      <dsp:nvSpPr>
        <dsp:cNvPr id="0" name=""/>
        <dsp:cNvSpPr/>
      </dsp:nvSpPr>
      <dsp:spPr>
        <a:xfrm>
          <a:off x="0" y="2318523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Steer clear of monthly subscription models.</a:t>
          </a:r>
        </a:p>
      </dsp:txBody>
      <dsp:txXfrm>
        <a:off x="29271" y="2347794"/>
        <a:ext cx="9999857" cy="541083"/>
      </dsp:txXfrm>
    </dsp:sp>
    <dsp:sp modelId="{F381C6A1-7D6D-425B-9AE2-59B3990DA98B}">
      <dsp:nvSpPr>
        <dsp:cNvPr id="0" name=""/>
        <dsp:cNvSpPr/>
      </dsp:nvSpPr>
      <dsp:spPr>
        <a:xfrm>
          <a:off x="0" y="2990148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Directly target the decision-maker when selling your product or service,</a:t>
          </a:r>
        </a:p>
      </dsp:txBody>
      <dsp:txXfrm>
        <a:off x="29271" y="3019419"/>
        <a:ext cx="9999857" cy="541083"/>
      </dsp:txXfrm>
    </dsp:sp>
    <dsp:sp modelId="{7A90926B-ABDF-45CE-8F11-4333F49EECD4}">
      <dsp:nvSpPr>
        <dsp:cNvPr id="0" name=""/>
        <dsp:cNvSpPr/>
      </dsp:nvSpPr>
      <dsp:spPr>
        <a:xfrm>
          <a:off x="0" y="3589773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0" i="0" kern="1200" dirty="0"/>
            <a:t>rather than relying on their subordinates.</a:t>
          </a:r>
        </a:p>
      </dsp:txBody>
      <dsp:txXfrm>
        <a:off x="0" y="3589773"/>
        <a:ext cx="10058399" cy="41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8D912-BAF9-4DB8-90D6-2E69BE632765}">
      <dsp:nvSpPr>
        <dsp:cNvPr id="0" name=""/>
        <dsp:cNvSpPr/>
      </dsp:nvSpPr>
      <dsp:spPr>
        <a:xfrm>
          <a:off x="0" y="40013"/>
          <a:ext cx="1005839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700" b="0" i="0" kern="1200" dirty="0"/>
            <a:t>Depends on how urgently is your solution needed to the customer’s problem</a:t>
          </a:r>
        </a:p>
      </dsp:txBody>
      <dsp:txXfrm>
        <a:off x="71850" y="111863"/>
        <a:ext cx="9914699" cy="1328160"/>
      </dsp:txXfrm>
    </dsp:sp>
    <dsp:sp modelId="{0877218E-A5EE-4E48-9FF6-9A2F091D9599}">
      <dsp:nvSpPr>
        <dsp:cNvPr id="0" name=""/>
        <dsp:cNvSpPr/>
      </dsp:nvSpPr>
      <dsp:spPr>
        <a:xfrm>
          <a:off x="0" y="1618434"/>
          <a:ext cx="1005839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700" b="0" i="0" kern="1200" dirty="0"/>
            <a:t>Number of </a:t>
          </a:r>
          <a:r>
            <a:rPr lang="en-US" sz="3700" b="1" i="0" kern="1200" dirty="0"/>
            <a:t>referrals</a:t>
          </a:r>
          <a:r>
            <a:rPr lang="en-US" sz="3700" b="0" i="0" kern="1200" dirty="0"/>
            <a:t> from industry experts</a:t>
          </a:r>
        </a:p>
      </dsp:txBody>
      <dsp:txXfrm>
        <a:off x="71850" y="1690284"/>
        <a:ext cx="9914699" cy="1328160"/>
      </dsp:txXfrm>
    </dsp:sp>
    <dsp:sp modelId="{1B3694CE-B5E6-4DC7-BE1A-E97DC442F656}">
      <dsp:nvSpPr>
        <dsp:cNvPr id="0" name=""/>
        <dsp:cNvSpPr/>
      </dsp:nvSpPr>
      <dsp:spPr>
        <a:xfrm>
          <a:off x="0" y="3090294"/>
          <a:ext cx="10058399" cy="14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900" b="0" i="0" kern="1200" dirty="0"/>
            <a:t>For example universities promotes jobs of MNC and SMEs, 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900" b="0" i="0" kern="1200" dirty="0"/>
            <a:t>find promoters for your product, offer their options such as commission fees</a:t>
          </a:r>
        </a:p>
      </dsp:txBody>
      <dsp:txXfrm>
        <a:off x="0" y="3090294"/>
        <a:ext cx="10058399" cy="1416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8D912-BAF9-4DB8-90D6-2E69BE632765}">
      <dsp:nvSpPr>
        <dsp:cNvPr id="0" name=""/>
        <dsp:cNvSpPr/>
      </dsp:nvSpPr>
      <dsp:spPr>
        <a:xfrm>
          <a:off x="0" y="149094"/>
          <a:ext cx="10058399" cy="2254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4100" b="1" i="0" kern="1200" dirty="0"/>
            <a:t>Price:</a:t>
          </a:r>
          <a:r>
            <a:rPr lang="en-US" sz="4100" b="0" i="0" kern="1200" dirty="0"/>
            <a:t> </a:t>
          </a:r>
          <a:r>
            <a:rPr lang="en-US" sz="4100" b="1" i="0" kern="1200" dirty="0"/>
            <a:t>market value</a:t>
          </a:r>
          <a:r>
            <a:rPr lang="en-US" sz="4100" b="0" i="0" kern="1200" dirty="0"/>
            <a:t> but if no competition then price is based on the </a:t>
          </a:r>
          <a:r>
            <a:rPr lang="en-US" sz="4100" b="1" i="0" kern="1200" dirty="0"/>
            <a:t>business value </a:t>
          </a:r>
          <a:r>
            <a:rPr lang="en-US" sz="4100" b="0" i="0" kern="1200" dirty="0"/>
            <a:t>that you provide to your customer,</a:t>
          </a:r>
        </a:p>
      </dsp:txBody>
      <dsp:txXfrm>
        <a:off x="110060" y="259154"/>
        <a:ext cx="9838279" cy="2034470"/>
      </dsp:txXfrm>
    </dsp:sp>
    <dsp:sp modelId="{0047E489-33D2-4022-B1BF-BA62316AA750}">
      <dsp:nvSpPr>
        <dsp:cNvPr id="0" name=""/>
        <dsp:cNvSpPr/>
      </dsp:nvSpPr>
      <dsp:spPr>
        <a:xfrm>
          <a:off x="0" y="2403684"/>
          <a:ext cx="10058399" cy="199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200" b="0" i="0" kern="1200" dirty="0"/>
            <a:t> will they be able to make 1000$ from what you teach them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200" b="0" i="0" kern="1200" dirty="0"/>
            <a:t>or will your product save them 1h of work everyday, depending on their hourly rate, its saving them money</a:t>
          </a:r>
        </a:p>
      </dsp:txBody>
      <dsp:txXfrm>
        <a:off x="0" y="2403684"/>
        <a:ext cx="10058399" cy="19944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8D912-BAF9-4DB8-90D6-2E69BE632765}">
      <dsp:nvSpPr>
        <dsp:cNvPr id="0" name=""/>
        <dsp:cNvSpPr/>
      </dsp:nvSpPr>
      <dsp:spPr>
        <a:xfrm>
          <a:off x="0" y="98457"/>
          <a:ext cx="10058399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300" b="0" i="0" kern="1200" dirty="0"/>
            <a:t>Avoid replying to customers If your product is priced cheap, </a:t>
          </a:r>
        </a:p>
      </dsp:txBody>
      <dsp:txXfrm>
        <a:off x="64083" y="162540"/>
        <a:ext cx="9930233" cy="1184574"/>
      </dsp:txXfrm>
    </dsp:sp>
    <dsp:sp modelId="{0047E489-33D2-4022-B1BF-BA62316AA750}">
      <dsp:nvSpPr>
        <dsp:cNvPr id="0" name=""/>
        <dsp:cNvSpPr/>
      </dsp:nvSpPr>
      <dsp:spPr>
        <a:xfrm>
          <a:off x="0" y="1411197"/>
          <a:ext cx="10058399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600" b="0" i="0" kern="1200" dirty="0"/>
            <a:t>instead automate the process through a sign up page for efficiency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600" b="0" i="0" kern="1200" dirty="0"/>
            <a:t>large customer bases cannot be supported at low hourly cost</a:t>
          </a:r>
        </a:p>
      </dsp:txBody>
      <dsp:txXfrm>
        <a:off x="0" y="1411197"/>
        <a:ext cx="10058399" cy="905107"/>
      </dsp:txXfrm>
    </dsp:sp>
    <dsp:sp modelId="{627C2938-2116-461C-9B6C-DC9CBE443E3E}">
      <dsp:nvSpPr>
        <dsp:cNvPr id="0" name=""/>
        <dsp:cNvSpPr/>
      </dsp:nvSpPr>
      <dsp:spPr>
        <a:xfrm>
          <a:off x="0" y="2316305"/>
          <a:ext cx="10058399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300" b="0" i="0" kern="1200" dirty="0"/>
            <a:t>Avoid doing customer training calls every week</a:t>
          </a:r>
        </a:p>
      </dsp:txBody>
      <dsp:txXfrm>
        <a:off x="64083" y="2380388"/>
        <a:ext cx="9930233" cy="1184574"/>
      </dsp:txXfrm>
    </dsp:sp>
    <dsp:sp modelId="{7822DA0C-0BC5-45BD-AF46-8AFC037A70DD}">
      <dsp:nvSpPr>
        <dsp:cNvPr id="0" name=""/>
        <dsp:cNvSpPr/>
      </dsp:nvSpPr>
      <dsp:spPr>
        <a:xfrm>
          <a:off x="0" y="3629045"/>
          <a:ext cx="10058399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600" b="0" i="0" kern="1200" dirty="0"/>
            <a:t>Only offer training seminars to a batch of customers at once. Up to 100 customers on a recorded call at once</a:t>
          </a:r>
        </a:p>
      </dsp:txBody>
      <dsp:txXfrm>
        <a:off x="0" y="3629045"/>
        <a:ext cx="10058399" cy="819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https://www.youtube.com/watch?v=o3-9Kn3sQx8&amp;ab_channel=TKKader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hyperlink" Target="https://www.youtube.com/watch?v=o3-9Kn3sQx8&amp;ab_channel=TKKader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https://www.youtube.com/watch?v=o3-9Kn3sQx8&amp;ab_channel=TKKader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sg91.com/startups/" TargetMode="External"/><Relationship Id="rId3" Type="http://schemas.openxmlformats.org/officeDocument/2006/relationships/hyperlink" Target="https://azure.microsoft.com/en-in/pricing/member-offers/bizspark-startups/" TargetMode="External"/><Relationship Id="rId7" Type="http://schemas.openxmlformats.org/officeDocument/2006/relationships/hyperlink" Target="https://elasticemail.com/" TargetMode="External"/><Relationship Id="rId12" Type="http://schemas.openxmlformats.org/officeDocument/2006/relationships/hyperlink" Target="https://startupsventurecapital.com/heres-how-we-built-and-launched-a-saas-startup-for-inr-2-6-lakhs-3af3c2df761f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oggly.com/" TargetMode="External"/><Relationship Id="rId11" Type="http://schemas.openxmlformats.org/officeDocument/2006/relationships/hyperlink" Target="https://asana.com/" TargetMode="External"/><Relationship Id="rId5" Type="http://schemas.openxmlformats.org/officeDocument/2006/relationships/hyperlink" Target="https://analytics.google.com/" TargetMode="External"/><Relationship Id="rId10" Type="http://schemas.openxmlformats.org/officeDocument/2006/relationships/hyperlink" Target="https://calendly.com/" TargetMode="External"/><Relationship Id="rId4" Type="http://schemas.openxmlformats.org/officeDocument/2006/relationships/hyperlink" Target="https://auth0.com/" TargetMode="External"/><Relationship Id="rId9" Type="http://schemas.openxmlformats.org/officeDocument/2006/relationships/hyperlink" Target="https://www.zoh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Micro 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 1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F58833-285D-43E4-A91D-FBF49BBCFBCB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customer Acquisition channel</a:t>
            </a:r>
            <a:br>
              <a:rPr lang="fr-FR" dirty="0"/>
            </a:b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Identify Your Constraints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99687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572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an MVP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1EFFADD-75C0-44A7-A416-68C79D36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1418121"/>
              </p:ext>
            </p:extLst>
          </p:nvPr>
        </p:nvGraphicFramePr>
        <p:xfrm>
          <a:off x="1097281" y="1737361"/>
          <a:ext cx="10058400" cy="4657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5800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 SAAS Best practices for </a:t>
            </a:r>
            <a:r>
              <a:rPr lang="en-GB" dirty="0" err="1"/>
              <a:t>startups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52093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750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Getting first 100 Customers –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Speed factors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807300"/>
              </p:ext>
            </p:extLst>
          </p:nvPr>
        </p:nvGraphicFramePr>
        <p:xfrm>
          <a:off x="1097280" y="1845733"/>
          <a:ext cx="10058400" cy="454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4736-9217-466B-89B7-1FBE5693CEB3}"/>
              </a:ext>
            </a:extLst>
          </p:cNvPr>
          <p:cNvSpPr txBox="1"/>
          <p:nvPr/>
        </p:nvSpPr>
        <p:spPr>
          <a:xfrm>
            <a:off x="5489972" y="6401019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SaaS/B2B - How to Get Your First 100 Customers - YouTube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3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Pricing strategy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492460"/>
              </p:ext>
            </p:extLst>
          </p:nvPr>
        </p:nvGraphicFramePr>
        <p:xfrm>
          <a:off x="1097280" y="1845733"/>
          <a:ext cx="10058400" cy="454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4736-9217-466B-89B7-1FBE5693CEB3}"/>
              </a:ext>
            </a:extLst>
          </p:cNvPr>
          <p:cNvSpPr txBox="1"/>
          <p:nvPr/>
        </p:nvSpPr>
        <p:spPr>
          <a:xfrm>
            <a:off x="5489972" y="6401019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SaaS/B2B - How to Get Your First 100 Customers - YouTube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Pitfalls to avoid with large target market/cheap price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607667"/>
              </p:ext>
            </p:extLst>
          </p:nvPr>
        </p:nvGraphicFramePr>
        <p:xfrm>
          <a:off x="1097280" y="1845733"/>
          <a:ext cx="10058400" cy="454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4736-9217-466B-89B7-1FBE5693CEB3}"/>
              </a:ext>
            </a:extLst>
          </p:cNvPr>
          <p:cNvSpPr txBox="1"/>
          <p:nvPr/>
        </p:nvSpPr>
        <p:spPr>
          <a:xfrm>
            <a:off x="5489972" y="6401019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SaaS/B2B - How to Get Your First 100 Customers - YouTube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95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Cutting costs 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76010-9829-48E2-9864-62FBBBBBF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"Software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hosting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and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database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—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Managed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with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free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credits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from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 </a:t>
            </a:r>
            <a:r>
              <a:rPr lang="fr-FR" b="0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 </a:t>
            </a:r>
            <a:r>
              <a:rPr lang="fr-FR" b="0" i="0" u="sng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Activate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 + </a:t>
            </a:r>
            <a:r>
              <a:rPr lang="fr-FR" b="0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</a:t>
            </a:r>
            <a:r>
              <a:rPr lang="fr-FR" b="0" i="0" u="sng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Bizspark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Authentication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service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with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 </a:t>
            </a:r>
            <a:r>
              <a:rPr lang="fr-FR" b="0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Auth0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, free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upto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7000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users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Analytics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 for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clickstream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analytics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sng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Loggly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 —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used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the free plan for log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analysis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sng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ElasticEmail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 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offers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upto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150k free emails a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month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Msg91 for startups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 —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Received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free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credits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for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sending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transactional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SMS.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CRM — Free plan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with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 </a:t>
            </a:r>
            <a:r>
              <a:rPr lang="fr-FR" b="0" i="0" u="sng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Zoho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sng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Calendly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 — for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scheduling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meetings.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Asana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— for </a:t>
            </a:r>
            <a:r>
              <a:rPr lang="fr-FR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task</a:t>
            </a:r>
            <a:r>
              <a:rPr lang="fr-F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-serif-pro"/>
              </a:rPr>
              <a:t> management "</a:t>
            </a:r>
          </a:p>
          <a:p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72D83-C461-45ED-BB4C-67D4C6C38C02}"/>
              </a:ext>
            </a:extLst>
          </p:cNvPr>
          <p:cNvSpPr txBox="1"/>
          <p:nvPr/>
        </p:nvSpPr>
        <p:spPr>
          <a:xfrm>
            <a:off x="4956312" y="5654302"/>
            <a:ext cx="7460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Here’s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how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launched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SaaS startup for INR 2.6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lakhs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by Abishek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Baskaran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Startups &amp; Venture Capital (startupsventurecapital.com)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9206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</TotalTime>
  <Words>544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source-serif-pro</vt:lpstr>
      <vt:lpstr>Retrospect</vt:lpstr>
      <vt:lpstr>Micro SAAS Startup Session 1</vt:lpstr>
      <vt:lpstr>Selecting a customer Acquisition channel Identify Your Constraints</vt:lpstr>
      <vt:lpstr>Testing an MVP</vt:lpstr>
      <vt:lpstr>Micro SAAS Best practices for startups</vt:lpstr>
      <vt:lpstr>Getting first 100 Customers –  Speed factors</vt:lpstr>
      <vt:lpstr>Pricing strategy</vt:lpstr>
      <vt:lpstr>Pitfalls to avoid with large target market/cheap price</vt:lpstr>
      <vt:lpstr>Cutting costs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341</cp:revision>
  <dcterms:created xsi:type="dcterms:W3CDTF">2023-09-24T07:00:32Z</dcterms:created>
  <dcterms:modified xsi:type="dcterms:W3CDTF">2023-10-19T16:20:41Z</dcterms:modified>
</cp:coreProperties>
</file>